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3" r:id="rId1"/>
  </p:sldMasterIdLst>
  <p:notesMasterIdLst>
    <p:notesMasterId r:id="rId30"/>
  </p:notesMasterIdLst>
  <p:handoutMasterIdLst>
    <p:handoutMasterId r:id="rId31"/>
  </p:handoutMasterIdLst>
  <p:sldIdLst>
    <p:sldId id="403" r:id="rId2"/>
    <p:sldId id="391" r:id="rId3"/>
    <p:sldId id="401" r:id="rId4"/>
    <p:sldId id="411" r:id="rId5"/>
    <p:sldId id="408" r:id="rId6"/>
    <p:sldId id="409" r:id="rId7"/>
    <p:sldId id="410" r:id="rId8"/>
    <p:sldId id="379" r:id="rId9"/>
    <p:sldId id="394" r:id="rId10"/>
    <p:sldId id="395" r:id="rId11"/>
    <p:sldId id="396" r:id="rId12"/>
    <p:sldId id="388" r:id="rId13"/>
    <p:sldId id="392" r:id="rId14"/>
    <p:sldId id="389" r:id="rId15"/>
    <p:sldId id="393" r:id="rId16"/>
    <p:sldId id="390" r:id="rId17"/>
    <p:sldId id="405" r:id="rId18"/>
    <p:sldId id="398" r:id="rId19"/>
    <p:sldId id="399" r:id="rId20"/>
    <p:sldId id="404" r:id="rId21"/>
    <p:sldId id="406" r:id="rId22"/>
    <p:sldId id="413" r:id="rId23"/>
    <p:sldId id="397" r:id="rId24"/>
    <p:sldId id="416" r:id="rId25"/>
    <p:sldId id="414" r:id="rId26"/>
    <p:sldId id="415" r:id="rId27"/>
    <p:sldId id="400" r:id="rId28"/>
    <p:sldId id="412" r:id="rId29"/>
  </p:sldIdLst>
  <p:sldSz cx="9144000" cy="6858000" type="screen4x3"/>
  <p:notesSz cx="7004050" cy="9290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FFD579"/>
    <a:srgbClr val="00447B"/>
    <a:srgbClr val="000066"/>
    <a:srgbClr val="E87827"/>
    <a:srgbClr val="000000"/>
    <a:srgbClr val="4B296C"/>
    <a:srgbClr val="852572"/>
    <a:srgbClr val="193769"/>
    <a:srgbClr val="CD4628"/>
    <a:srgbClr val="6EB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5"/>
  </p:normalViewPr>
  <p:slideViewPr>
    <p:cSldViewPr snapToGrid="0">
      <p:cViewPr varScale="1">
        <p:scale>
          <a:sx n="110" d="100"/>
          <a:sy n="110" d="100"/>
        </p:scale>
        <p:origin x="168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8CDA28-8D98-7B4A-B293-AA9D99DD7605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86CE50-E812-0441-927D-74BAEBD1A94C}">
      <dgm:prSet phldrT="[Text]" custT="1"/>
      <dgm:spPr>
        <a:solidFill>
          <a:schemeClr val="bg1">
            <a:lumMod val="95000"/>
          </a:schemeClr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n-US" sz="2400">
              <a:solidFill>
                <a:schemeClr val="tx2">
                  <a:lumMod val="50000"/>
                </a:schemeClr>
              </a:solidFill>
            </a:rPr>
            <a:t>Understand the value &amp; role of emotions</a:t>
          </a:r>
        </a:p>
      </dgm:t>
    </dgm:pt>
    <dgm:pt modelId="{8F840698-20BD-6D42-9657-624EDF7DFA4F}" type="parTrans" cxnId="{2A2A9F3D-CC53-0F44-997B-95791DD1204C}">
      <dgm:prSet/>
      <dgm:spPr/>
      <dgm:t>
        <a:bodyPr/>
        <a:lstStyle/>
        <a:p>
          <a:endParaRPr lang="en-US"/>
        </a:p>
      </dgm:t>
    </dgm:pt>
    <dgm:pt modelId="{A99BC2B6-5611-C94A-B83E-CCAD9F5DB571}" type="sibTrans" cxnId="{2A2A9F3D-CC53-0F44-997B-95791DD1204C}">
      <dgm:prSet/>
      <dgm:spPr/>
      <dgm:t>
        <a:bodyPr/>
        <a:lstStyle/>
        <a:p>
          <a:endParaRPr lang="en-US"/>
        </a:p>
      </dgm:t>
    </dgm:pt>
    <dgm:pt modelId="{1687090D-2006-1C4F-B03D-A454CFB79F47}">
      <dgm:prSet phldrT="[Text]" custT="1"/>
      <dgm:spPr>
        <a:solidFill>
          <a:schemeClr val="bg1">
            <a:lumMod val="95000"/>
          </a:schemeClr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n-US" sz="2400">
              <a:solidFill>
                <a:schemeClr val="tx2">
                  <a:lumMod val="50000"/>
                </a:schemeClr>
              </a:solidFill>
            </a:rPr>
            <a:t>Identify strategies for personal and professional emotional regulation</a:t>
          </a:r>
        </a:p>
      </dgm:t>
    </dgm:pt>
    <dgm:pt modelId="{013136B7-E570-DE49-98EE-642BED05F7CB}" type="parTrans" cxnId="{9749B901-B506-4B44-9B5A-21691CACC1E6}">
      <dgm:prSet/>
      <dgm:spPr/>
      <dgm:t>
        <a:bodyPr/>
        <a:lstStyle/>
        <a:p>
          <a:endParaRPr lang="en-US"/>
        </a:p>
      </dgm:t>
    </dgm:pt>
    <dgm:pt modelId="{F863433C-86FC-354F-AF0F-2250F8D43CFF}" type="sibTrans" cxnId="{9749B901-B506-4B44-9B5A-21691CACC1E6}">
      <dgm:prSet/>
      <dgm:spPr/>
      <dgm:t>
        <a:bodyPr/>
        <a:lstStyle/>
        <a:p>
          <a:endParaRPr lang="en-US"/>
        </a:p>
      </dgm:t>
    </dgm:pt>
    <dgm:pt modelId="{BE41AA8A-ECBA-6C48-94C0-0B50CBE84101}">
      <dgm:prSet phldrT="[Text]" custT="1"/>
      <dgm:spPr>
        <a:solidFill>
          <a:schemeClr val="bg1">
            <a:lumMod val="95000"/>
          </a:schemeClr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n-US" sz="2400">
              <a:solidFill>
                <a:schemeClr val="tx2">
                  <a:lumMod val="50000"/>
                </a:schemeClr>
              </a:solidFill>
            </a:rPr>
            <a:t>Develop a plan for integrating, monitoring, &amp; measuring </a:t>
          </a:r>
          <a:br>
            <a:rPr lang="en-US" sz="2400">
              <a:solidFill>
                <a:schemeClr val="tx2">
                  <a:lumMod val="50000"/>
                </a:schemeClr>
              </a:solidFill>
            </a:rPr>
          </a:br>
          <a:r>
            <a:rPr lang="en-US" sz="2400">
              <a:solidFill>
                <a:schemeClr val="tx2">
                  <a:lumMod val="50000"/>
                </a:schemeClr>
              </a:solidFill>
            </a:rPr>
            <a:t>SEL into your 2020 launch that will sustain beyond COVID-19 (COVID-1619) to help create a healthy school climate</a:t>
          </a:r>
        </a:p>
      </dgm:t>
    </dgm:pt>
    <dgm:pt modelId="{F7658F84-D2A1-4F49-9EE6-6F0DD8E4D8AC}" type="parTrans" cxnId="{AB073F59-7708-5F4F-971E-D5933F3472B8}">
      <dgm:prSet/>
      <dgm:spPr/>
      <dgm:t>
        <a:bodyPr/>
        <a:lstStyle/>
        <a:p>
          <a:endParaRPr lang="en-US"/>
        </a:p>
      </dgm:t>
    </dgm:pt>
    <dgm:pt modelId="{ABE39BDF-6EBE-8548-B927-03563A7C0540}" type="sibTrans" cxnId="{AB073F59-7708-5F4F-971E-D5933F3472B8}">
      <dgm:prSet/>
      <dgm:spPr/>
      <dgm:t>
        <a:bodyPr/>
        <a:lstStyle/>
        <a:p>
          <a:endParaRPr lang="en-US"/>
        </a:p>
      </dgm:t>
    </dgm:pt>
    <dgm:pt modelId="{FB04E6EE-3129-E544-8E24-6117C06E6D26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/>
            <a:t>Understand the role of leader in setting SEL thermostat</a:t>
          </a:r>
        </a:p>
      </dgm:t>
    </dgm:pt>
    <dgm:pt modelId="{00045E92-1CA6-504A-8E68-8638F34B6E69}" type="parTrans" cxnId="{5F1740D8-301C-5C47-817B-2FD47BB0A19A}">
      <dgm:prSet/>
      <dgm:spPr/>
      <dgm:t>
        <a:bodyPr/>
        <a:lstStyle/>
        <a:p>
          <a:endParaRPr lang="en-US"/>
        </a:p>
      </dgm:t>
    </dgm:pt>
    <dgm:pt modelId="{FF21581A-3A06-2A4C-9E60-5460AB6A1C55}" type="sibTrans" cxnId="{5F1740D8-301C-5C47-817B-2FD47BB0A19A}">
      <dgm:prSet/>
      <dgm:spPr/>
      <dgm:t>
        <a:bodyPr/>
        <a:lstStyle/>
        <a:p>
          <a:endParaRPr lang="en-US"/>
        </a:p>
      </dgm:t>
    </dgm:pt>
    <dgm:pt modelId="{23DB267E-B6F7-D34E-B397-FE375D8EA934}" type="pres">
      <dgm:prSet presAssocID="{7D8CDA28-8D98-7B4A-B293-AA9D99DD7605}" presName="linear" presStyleCnt="0">
        <dgm:presLayoutVars>
          <dgm:dir/>
          <dgm:animLvl val="lvl"/>
          <dgm:resizeHandles val="exact"/>
        </dgm:presLayoutVars>
      </dgm:prSet>
      <dgm:spPr/>
    </dgm:pt>
    <dgm:pt modelId="{DBBAB68F-7D64-C941-B24B-58297A4F9341}" type="pres">
      <dgm:prSet presAssocID="{FB04E6EE-3129-E544-8E24-6117C06E6D26}" presName="parentLin" presStyleCnt="0"/>
      <dgm:spPr/>
    </dgm:pt>
    <dgm:pt modelId="{E6F3BAC6-8135-7F43-B1C8-F4EC1DB7BC0F}" type="pres">
      <dgm:prSet presAssocID="{FB04E6EE-3129-E544-8E24-6117C06E6D26}" presName="parentLeftMargin" presStyleLbl="node1" presStyleIdx="0" presStyleCnt="4"/>
      <dgm:spPr/>
    </dgm:pt>
    <dgm:pt modelId="{70E413BA-0DA7-284F-8E2F-CDA8CECCF13E}" type="pres">
      <dgm:prSet presAssocID="{FB04E6EE-3129-E544-8E24-6117C06E6D26}" presName="parentText" presStyleLbl="node1" presStyleIdx="0" presStyleCnt="4" custScaleX="142857" custLinFactNeighborX="515" custLinFactNeighborY="13828">
        <dgm:presLayoutVars>
          <dgm:chMax val="0"/>
          <dgm:bulletEnabled val="1"/>
        </dgm:presLayoutVars>
      </dgm:prSet>
      <dgm:spPr/>
    </dgm:pt>
    <dgm:pt modelId="{6FE250EB-7DD5-1D4D-A604-B4D4886FAA34}" type="pres">
      <dgm:prSet presAssocID="{FB04E6EE-3129-E544-8E24-6117C06E6D26}" presName="negativeSpace" presStyleCnt="0"/>
      <dgm:spPr/>
    </dgm:pt>
    <dgm:pt modelId="{0AA0348B-308B-7341-B7DF-024809CB7AED}" type="pres">
      <dgm:prSet presAssocID="{FB04E6EE-3129-E544-8E24-6117C06E6D26}" presName="childText" presStyleLbl="conFgAcc1" presStyleIdx="0" presStyleCnt="4">
        <dgm:presLayoutVars>
          <dgm:bulletEnabled val="1"/>
        </dgm:presLayoutVars>
      </dgm:prSet>
      <dgm:spPr/>
    </dgm:pt>
    <dgm:pt modelId="{980C46A7-F299-024B-93F8-5AE492427188}" type="pres">
      <dgm:prSet presAssocID="{FF21581A-3A06-2A4C-9E60-5460AB6A1C55}" presName="spaceBetweenRectangles" presStyleCnt="0"/>
      <dgm:spPr/>
    </dgm:pt>
    <dgm:pt modelId="{4AC5B6D6-D6F7-DF47-88A8-04F3317F6CD4}" type="pres">
      <dgm:prSet presAssocID="{E586CE50-E812-0441-927D-74BAEBD1A94C}" presName="parentLin" presStyleCnt="0"/>
      <dgm:spPr/>
    </dgm:pt>
    <dgm:pt modelId="{22D65F3F-B857-CF49-A9EE-6670339B2EFF}" type="pres">
      <dgm:prSet presAssocID="{E586CE50-E812-0441-927D-74BAEBD1A94C}" presName="parentLeftMargin" presStyleLbl="node1" presStyleIdx="0" presStyleCnt="4"/>
      <dgm:spPr/>
    </dgm:pt>
    <dgm:pt modelId="{456FA1FA-1C1A-9641-97DB-62A466A1FE66}" type="pres">
      <dgm:prSet presAssocID="{E586CE50-E812-0441-927D-74BAEBD1A94C}" presName="parentText" presStyleLbl="node1" presStyleIdx="1" presStyleCnt="4" custScaleX="137258" custScaleY="82951" custLinFactNeighborX="106" custLinFactNeighborY="-3510">
        <dgm:presLayoutVars>
          <dgm:chMax val="0"/>
          <dgm:bulletEnabled val="1"/>
        </dgm:presLayoutVars>
      </dgm:prSet>
      <dgm:spPr/>
    </dgm:pt>
    <dgm:pt modelId="{03FD768C-8FE1-074E-B4D2-8FA98C2116B9}" type="pres">
      <dgm:prSet presAssocID="{E586CE50-E812-0441-927D-74BAEBD1A94C}" presName="negativeSpace" presStyleCnt="0"/>
      <dgm:spPr/>
    </dgm:pt>
    <dgm:pt modelId="{E02626DC-3420-074F-A646-A4583D3D7D28}" type="pres">
      <dgm:prSet presAssocID="{E586CE50-E812-0441-927D-74BAEBD1A94C}" presName="childText" presStyleLbl="conFgAcc1" presStyleIdx="1" presStyleCnt="4">
        <dgm:presLayoutVars>
          <dgm:bulletEnabled val="1"/>
        </dgm:presLayoutVars>
      </dgm:prSet>
      <dgm:spPr/>
    </dgm:pt>
    <dgm:pt modelId="{9D8687CD-0D8C-E441-8267-3D4905C1ED44}" type="pres">
      <dgm:prSet presAssocID="{A99BC2B6-5611-C94A-B83E-CCAD9F5DB571}" presName="spaceBetweenRectangles" presStyleCnt="0"/>
      <dgm:spPr/>
    </dgm:pt>
    <dgm:pt modelId="{1377B581-D3FD-724C-A505-894C3CE39EB4}" type="pres">
      <dgm:prSet presAssocID="{1687090D-2006-1C4F-B03D-A454CFB79F47}" presName="parentLin" presStyleCnt="0"/>
      <dgm:spPr/>
    </dgm:pt>
    <dgm:pt modelId="{92E99EB3-8A9B-814D-9920-55FB54B0E271}" type="pres">
      <dgm:prSet presAssocID="{1687090D-2006-1C4F-B03D-A454CFB79F47}" presName="parentLeftMargin" presStyleLbl="node1" presStyleIdx="1" presStyleCnt="4"/>
      <dgm:spPr/>
    </dgm:pt>
    <dgm:pt modelId="{B5239C35-77F6-F849-B94A-BF1624D5877E}" type="pres">
      <dgm:prSet presAssocID="{1687090D-2006-1C4F-B03D-A454CFB79F47}" presName="parentText" presStyleLbl="node1" presStyleIdx="2" presStyleCnt="4" custScaleX="150037" custScaleY="116348" custLinFactNeighborX="1633" custLinFactNeighborY="-6146">
        <dgm:presLayoutVars>
          <dgm:chMax val="0"/>
          <dgm:bulletEnabled val="1"/>
        </dgm:presLayoutVars>
      </dgm:prSet>
      <dgm:spPr/>
    </dgm:pt>
    <dgm:pt modelId="{779C5EC4-C59C-8D4C-BDE5-8A475DAE64C0}" type="pres">
      <dgm:prSet presAssocID="{1687090D-2006-1C4F-B03D-A454CFB79F47}" presName="negativeSpace" presStyleCnt="0"/>
      <dgm:spPr/>
    </dgm:pt>
    <dgm:pt modelId="{4C8501E4-5AB7-2C42-8503-AA3A3EF4E240}" type="pres">
      <dgm:prSet presAssocID="{1687090D-2006-1C4F-B03D-A454CFB79F47}" presName="childText" presStyleLbl="conFgAcc1" presStyleIdx="2" presStyleCnt="4">
        <dgm:presLayoutVars>
          <dgm:bulletEnabled val="1"/>
        </dgm:presLayoutVars>
      </dgm:prSet>
      <dgm:spPr/>
    </dgm:pt>
    <dgm:pt modelId="{8A6013ED-04D3-6044-9A24-B7B61CD99DE4}" type="pres">
      <dgm:prSet presAssocID="{F863433C-86FC-354F-AF0F-2250F8D43CFF}" presName="spaceBetweenRectangles" presStyleCnt="0"/>
      <dgm:spPr/>
    </dgm:pt>
    <dgm:pt modelId="{F89E12C3-BE64-0D44-8DB7-24E6DFDD278A}" type="pres">
      <dgm:prSet presAssocID="{BE41AA8A-ECBA-6C48-94C0-0B50CBE84101}" presName="parentLin" presStyleCnt="0"/>
      <dgm:spPr/>
    </dgm:pt>
    <dgm:pt modelId="{B48C7BCC-3E61-844C-B9AE-8E96CADF44FA}" type="pres">
      <dgm:prSet presAssocID="{BE41AA8A-ECBA-6C48-94C0-0B50CBE84101}" presName="parentLeftMargin" presStyleLbl="node1" presStyleIdx="2" presStyleCnt="4"/>
      <dgm:spPr/>
    </dgm:pt>
    <dgm:pt modelId="{8DDA0854-CCB2-6F48-AF9E-3D8BB6AFBB3A}" type="pres">
      <dgm:prSet presAssocID="{BE41AA8A-ECBA-6C48-94C0-0B50CBE84101}" presName="parentText" presStyleLbl="node1" presStyleIdx="3" presStyleCnt="4" custScaleX="143392" custScaleY="148876" custLinFactNeighborY="-6144">
        <dgm:presLayoutVars>
          <dgm:chMax val="0"/>
          <dgm:bulletEnabled val="1"/>
        </dgm:presLayoutVars>
      </dgm:prSet>
      <dgm:spPr/>
    </dgm:pt>
    <dgm:pt modelId="{4E1575E5-2F64-0644-9FAF-7AE4BD3390F1}" type="pres">
      <dgm:prSet presAssocID="{BE41AA8A-ECBA-6C48-94C0-0B50CBE84101}" presName="negativeSpace" presStyleCnt="0"/>
      <dgm:spPr/>
    </dgm:pt>
    <dgm:pt modelId="{73FF8C96-9CE8-124C-8D4E-64F411C9050A}" type="pres">
      <dgm:prSet presAssocID="{BE41AA8A-ECBA-6C48-94C0-0B50CBE8410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8807D00-4DA1-204B-A28E-2EA0E48E34FF}" type="presOf" srcId="{E586CE50-E812-0441-927D-74BAEBD1A94C}" destId="{22D65F3F-B857-CF49-A9EE-6670339B2EFF}" srcOrd="0" destOrd="0" presId="urn:microsoft.com/office/officeart/2005/8/layout/list1"/>
    <dgm:cxn modelId="{9749B901-B506-4B44-9B5A-21691CACC1E6}" srcId="{7D8CDA28-8D98-7B4A-B293-AA9D99DD7605}" destId="{1687090D-2006-1C4F-B03D-A454CFB79F47}" srcOrd="2" destOrd="0" parTransId="{013136B7-E570-DE49-98EE-642BED05F7CB}" sibTransId="{F863433C-86FC-354F-AF0F-2250F8D43CFF}"/>
    <dgm:cxn modelId="{7663BA36-9ED4-A14E-9C07-86DF096B4E44}" type="presOf" srcId="{FB04E6EE-3129-E544-8E24-6117C06E6D26}" destId="{70E413BA-0DA7-284F-8E2F-CDA8CECCF13E}" srcOrd="1" destOrd="0" presId="urn:microsoft.com/office/officeart/2005/8/layout/list1"/>
    <dgm:cxn modelId="{2A2A9F3D-CC53-0F44-997B-95791DD1204C}" srcId="{7D8CDA28-8D98-7B4A-B293-AA9D99DD7605}" destId="{E586CE50-E812-0441-927D-74BAEBD1A94C}" srcOrd="1" destOrd="0" parTransId="{8F840698-20BD-6D42-9657-624EDF7DFA4F}" sibTransId="{A99BC2B6-5611-C94A-B83E-CCAD9F5DB571}"/>
    <dgm:cxn modelId="{80DDB543-EAAC-5144-9B63-2B90FBDF8215}" type="presOf" srcId="{7D8CDA28-8D98-7B4A-B293-AA9D99DD7605}" destId="{23DB267E-B6F7-D34E-B397-FE375D8EA934}" srcOrd="0" destOrd="0" presId="urn:microsoft.com/office/officeart/2005/8/layout/list1"/>
    <dgm:cxn modelId="{AB073F59-7708-5F4F-971E-D5933F3472B8}" srcId="{7D8CDA28-8D98-7B4A-B293-AA9D99DD7605}" destId="{BE41AA8A-ECBA-6C48-94C0-0B50CBE84101}" srcOrd="3" destOrd="0" parTransId="{F7658F84-D2A1-4F49-9EE6-6F0DD8E4D8AC}" sibTransId="{ABE39BDF-6EBE-8548-B927-03563A7C0540}"/>
    <dgm:cxn modelId="{3AA49B6B-1DDB-4F48-92D2-D8B35D2125C4}" type="presOf" srcId="{BE41AA8A-ECBA-6C48-94C0-0B50CBE84101}" destId="{B48C7BCC-3E61-844C-B9AE-8E96CADF44FA}" srcOrd="0" destOrd="0" presId="urn:microsoft.com/office/officeart/2005/8/layout/list1"/>
    <dgm:cxn modelId="{745A4B84-A155-A142-9B93-9778BA05F9D8}" type="presOf" srcId="{BE41AA8A-ECBA-6C48-94C0-0B50CBE84101}" destId="{8DDA0854-CCB2-6F48-AF9E-3D8BB6AFBB3A}" srcOrd="1" destOrd="0" presId="urn:microsoft.com/office/officeart/2005/8/layout/list1"/>
    <dgm:cxn modelId="{04A366A2-2AC0-2D44-BF06-3103895F74BC}" type="presOf" srcId="{E586CE50-E812-0441-927D-74BAEBD1A94C}" destId="{456FA1FA-1C1A-9641-97DB-62A466A1FE66}" srcOrd="1" destOrd="0" presId="urn:microsoft.com/office/officeart/2005/8/layout/list1"/>
    <dgm:cxn modelId="{406190A7-50BC-CA4A-90ED-507E31A9F58A}" type="presOf" srcId="{1687090D-2006-1C4F-B03D-A454CFB79F47}" destId="{92E99EB3-8A9B-814D-9920-55FB54B0E271}" srcOrd="0" destOrd="0" presId="urn:microsoft.com/office/officeart/2005/8/layout/list1"/>
    <dgm:cxn modelId="{1B87EBC9-29F2-0440-AD93-6437790158FE}" type="presOf" srcId="{FB04E6EE-3129-E544-8E24-6117C06E6D26}" destId="{E6F3BAC6-8135-7F43-B1C8-F4EC1DB7BC0F}" srcOrd="0" destOrd="0" presId="urn:microsoft.com/office/officeart/2005/8/layout/list1"/>
    <dgm:cxn modelId="{5F1740D8-301C-5C47-817B-2FD47BB0A19A}" srcId="{7D8CDA28-8D98-7B4A-B293-AA9D99DD7605}" destId="{FB04E6EE-3129-E544-8E24-6117C06E6D26}" srcOrd="0" destOrd="0" parTransId="{00045E92-1CA6-504A-8E68-8638F34B6E69}" sibTransId="{FF21581A-3A06-2A4C-9E60-5460AB6A1C55}"/>
    <dgm:cxn modelId="{B2EF1DE3-3E1F-AD48-8F20-002D404BE0F0}" type="presOf" srcId="{1687090D-2006-1C4F-B03D-A454CFB79F47}" destId="{B5239C35-77F6-F849-B94A-BF1624D5877E}" srcOrd="1" destOrd="0" presId="urn:microsoft.com/office/officeart/2005/8/layout/list1"/>
    <dgm:cxn modelId="{429FA25C-D87B-E54A-8172-0272D073B74F}" type="presParOf" srcId="{23DB267E-B6F7-D34E-B397-FE375D8EA934}" destId="{DBBAB68F-7D64-C941-B24B-58297A4F9341}" srcOrd="0" destOrd="0" presId="urn:microsoft.com/office/officeart/2005/8/layout/list1"/>
    <dgm:cxn modelId="{C4DC6AF9-D04F-5B44-928B-C66B811A879E}" type="presParOf" srcId="{DBBAB68F-7D64-C941-B24B-58297A4F9341}" destId="{E6F3BAC6-8135-7F43-B1C8-F4EC1DB7BC0F}" srcOrd="0" destOrd="0" presId="urn:microsoft.com/office/officeart/2005/8/layout/list1"/>
    <dgm:cxn modelId="{3975B461-BF1F-764B-8955-7A97331E3A71}" type="presParOf" srcId="{DBBAB68F-7D64-C941-B24B-58297A4F9341}" destId="{70E413BA-0DA7-284F-8E2F-CDA8CECCF13E}" srcOrd="1" destOrd="0" presId="urn:microsoft.com/office/officeart/2005/8/layout/list1"/>
    <dgm:cxn modelId="{3AA21C7A-FDC5-7744-81E2-B02494E86AA6}" type="presParOf" srcId="{23DB267E-B6F7-D34E-B397-FE375D8EA934}" destId="{6FE250EB-7DD5-1D4D-A604-B4D4886FAA34}" srcOrd="1" destOrd="0" presId="urn:microsoft.com/office/officeart/2005/8/layout/list1"/>
    <dgm:cxn modelId="{FF29D4FB-40B4-804F-84FD-F5710DD2E88F}" type="presParOf" srcId="{23DB267E-B6F7-D34E-B397-FE375D8EA934}" destId="{0AA0348B-308B-7341-B7DF-024809CB7AED}" srcOrd="2" destOrd="0" presId="urn:microsoft.com/office/officeart/2005/8/layout/list1"/>
    <dgm:cxn modelId="{A0CDCF24-1415-314B-B993-7684DDACEC72}" type="presParOf" srcId="{23DB267E-B6F7-D34E-B397-FE375D8EA934}" destId="{980C46A7-F299-024B-93F8-5AE492427188}" srcOrd="3" destOrd="0" presId="urn:microsoft.com/office/officeart/2005/8/layout/list1"/>
    <dgm:cxn modelId="{E1A53F33-5C18-2E48-934A-B0A441D2A8F9}" type="presParOf" srcId="{23DB267E-B6F7-D34E-B397-FE375D8EA934}" destId="{4AC5B6D6-D6F7-DF47-88A8-04F3317F6CD4}" srcOrd="4" destOrd="0" presId="urn:microsoft.com/office/officeart/2005/8/layout/list1"/>
    <dgm:cxn modelId="{CBDC2AE4-5542-F542-88E9-18748D3A91FE}" type="presParOf" srcId="{4AC5B6D6-D6F7-DF47-88A8-04F3317F6CD4}" destId="{22D65F3F-B857-CF49-A9EE-6670339B2EFF}" srcOrd="0" destOrd="0" presId="urn:microsoft.com/office/officeart/2005/8/layout/list1"/>
    <dgm:cxn modelId="{2A860D31-1B87-C040-9A61-6A7ABE735CE8}" type="presParOf" srcId="{4AC5B6D6-D6F7-DF47-88A8-04F3317F6CD4}" destId="{456FA1FA-1C1A-9641-97DB-62A466A1FE66}" srcOrd="1" destOrd="0" presId="urn:microsoft.com/office/officeart/2005/8/layout/list1"/>
    <dgm:cxn modelId="{311468A2-98B1-2D4B-856E-8711C0FDBB77}" type="presParOf" srcId="{23DB267E-B6F7-D34E-B397-FE375D8EA934}" destId="{03FD768C-8FE1-074E-B4D2-8FA98C2116B9}" srcOrd="5" destOrd="0" presId="urn:microsoft.com/office/officeart/2005/8/layout/list1"/>
    <dgm:cxn modelId="{CF50BC22-B317-5C47-B7A8-EAF5438D58BA}" type="presParOf" srcId="{23DB267E-B6F7-D34E-B397-FE375D8EA934}" destId="{E02626DC-3420-074F-A646-A4583D3D7D28}" srcOrd="6" destOrd="0" presId="urn:microsoft.com/office/officeart/2005/8/layout/list1"/>
    <dgm:cxn modelId="{3D5ED4CE-61A2-BD44-B123-3588ACD93CDC}" type="presParOf" srcId="{23DB267E-B6F7-D34E-B397-FE375D8EA934}" destId="{9D8687CD-0D8C-E441-8267-3D4905C1ED44}" srcOrd="7" destOrd="0" presId="urn:microsoft.com/office/officeart/2005/8/layout/list1"/>
    <dgm:cxn modelId="{64292CD0-8B22-E54C-86F9-4F303887D781}" type="presParOf" srcId="{23DB267E-B6F7-D34E-B397-FE375D8EA934}" destId="{1377B581-D3FD-724C-A505-894C3CE39EB4}" srcOrd="8" destOrd="0" presId="urn:microsoft.com/office/officeart/2005/8/layout/list1"/>
    <dgm:cxn modelId="{C3F235E4-2CE9-7040-8DCD-C7827436490F}" type="presParOf" srcId="{1377B581-D3FD-724C-A505-894C3CE39EB4}" destId="{92E99EB3-8A9B-814D-9920-55FB54B0E271}" srcOrd="0" destOrd="0" presId="urn:microsoft.com/office/officeart/2005/8/layout/list1"/>
    <dgm:cxn modelId="{430366FF-526A-DC4D-AFD0-997607505474}" type="presParOf" srcId="{1377B581-D3FD-724C-A505-894C3CE39EB4}" destId="{B5239C35-77F6-F849-B94A-BF1624D5877E}" srcOrd="1" destOrd="0" presId="urn:microsoft.com/office/officeart/2005/8/layout/list1"/>
    <dgm:cxn modelId="{7E8D5075-F0F1-8C4D-B8EA-A43D17E6C11F}" type="presParOf" srcId="{23DB267E-B6F7-D34E-B397-FE375D8EA934}" destId="{779C5EC4-C59C-8D4C-BDE5-8A475DAE64C0}" srcOrd="9" destOrd="0" presId="urn:microsoft.com/office/officeart/2005/8/layout/list1"/>
    <dgm:cxn modelId="{C71B99F8-D764-0949-89A8-3EB8AC8772F3}" type="presParOf" srcId="{23DB267E-B6F7-D34E-B397-FE375D8EA934}" destId="{4C8501E4-5AB7-2C42-8503-AA3A3EF4E240}" srcOrd="10" destOrd="0" presId="urn:microsoft.com/office/officeart/2005/8/layout/list1"/>
    <dgm:cxn modelId="{0A1A3D02-1C91-5648-A506-7F4F5A017363}" type="presParOf" srcId="{23DB267E-B6F7-D34E-B397-FE375D8EA934}" destId="{8A6013ED-04D3-6044-9A24-B7B61CD99DE4}" srcOrd="11" destOrd="0" presId="urn:microsoft.com/office/officeart/2005/8/layout/list1"/>
    <dgm:cxn modelId="{ABC8AA7A-8B73-5947-8C2F-01C5C017D1F6}" type="presParOf" srcId="{23DB267E-B6F7-D34E-B397-FE375D8EA934}" destId="{F89E12C3-BE64-0D44-8DB7-24E6DFDD278A}" srcOrd="12" destOrd="0" presId="urn:microsoft.com/office/officeart/2005/8/layout/list1"/>
    <dgm:cxn modelId="{5624FA9D-D6F1-024B-AFB3-A8CE7A625C25}" type="presParOf" srcId="{F89E12C3-BE64-0D44-8DB7-24E6DFDD278A}" destId="{B48C7BCC-3E61-844C-B9AE-8E96CADF44FA}" srcOrd="0" destOrd="0" presId="urn:microsoft.com/office/officeart/2005/8/layout/list1"/>
    <dgm:cxn modelId="{E3F88037-6CB3-F245-94C4-F9459B99E6EC}" type="presParOf" srcId="{F89E12C3-BE64-0D44-8DB7-24E6DFDD278A}" destId="{8DDA0854-CCB2-6F48-AF9E-3D8BB6AFBB3A}" srcOrd="1" destOrd="0" presId="urn:microsoft.com/office/officeart/2005/8/layout/list1"/>
    <dgm:cxn modelId="{FD78956A-0E3E-1647-91D6-365F159D0445}" type="presParOf" srcId="{23DB267E-B6F7-D34E-B397-FE375D8EA934}" destId="{4E1575E5-2F64-0644-9FAF-7AE4BD3390F1}" srcOrd="13" destOrd="0" presId="urn:microsoft.com/office/officeart/2005/8/layout/list1"/>
    <dgm:cxn modelId="{4C33534C-2A40-1B4E-96D2-12BC93260BC4}" type="presParOf" srcId="{23DB267E-B6F7-D34E-B397-FE375D8EA934}" destId="{73FF8C96-9CE8-124C-8D4E-64F411C9050A}" srcOrd="14" destOrd="0" presId="urn:microsoft.com/office/officeart/2005/8/layout/list1"/>
  </dgm:cxnLst>
  <dgm:bg>
    <a:solidFill>
      <a:schemeClr val="tx2">
        <a:lumMod val="75000"/>
      </a:schemeClr>
    </a:solidFill>
  </dgm:bg>
  <dgm:whole>
    <a:ln>
      <a:solidFill>
        <a:schemeClr val="accent1">
          <a:shade val="95000"/>
          <a:satMod val="105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A0348B-308B-7341-B7DF-024809CB7AED}">
      <dsp:nvSpPr>
        <dsp:cNvPr id="0" name=""/>
        <dsp:cNvSpPr/>
      </dsp:nvSpPr>
      <dsp:spPr>
        <a:xfrm>
          <a:off x="0" y="315885"/>
          <a:ext cx="8390521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E413BA-0DA7-284F-8E2F-CDA8CECCF13E}">
      <dsp:nvSpPr>
        <dsp:cNvPr id="0" name=""/>
        <dsp:cNvSpPr/>
      </dsp:nvSpPr>
      <dsp:spPr>
        <a:xfrm>
          <a:off x="401507" y="91647"/>
          <a:ext cx="7989013" cy="61992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21999" tIns="0" rIns="22199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Understand the role of leader in setting SEL thermostat</a:t>
          </a:r>
        </a:p>
      </dsp:txBody>
      <dsp:txXfrm>
        <a:off x="431769" y="121909"/>
        <a:ext cx="7928489" cy="559396"/>
      </dsp:txXfrm>
    </dsp:sp>
    <dsp:sp modelId="{E02626DC-3420-074F-A646-A4583D3D7D28}">
      <dsp:nvSpPr>
        <dsp:cNvPr id="0" name=""/>
        <dsp:cNvSpPr/>
      </dsp:nvSpPr>
      <dsp:spPr>
        <a:xfrm>
          <a:off x="0" y="1162755"/>
          <a:ext cx="8390521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6FA1FA-1C1A-9641-97DB-62A466A1FE66}">
      <dsp:nvSpPr>
        <dsp:cNvPr id="0" name=""/>
        <dsp:cNvSpPr/>
      </dsp:nvSpPr>
      <dsp:spPr>
        <a:xfrm>
          <a:off x="415457" y="936726"/>
          <a:ext cx="7975063" cy="514229"/>
        </a:xfrm>
        <a:prstGeom prst="round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999" tIns="0" rIns="22199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chemeClr val="tx2">
                  <a:lumMod val="50000"/>
                </a:schemeClr>
              </a:solidFill>
            </a:rPr>
            <a:t>Understand the value &amp; role of emotions</a:t>
          </a:r>
        </a:p>
      </dsp:txBody>
      <dsp:txXfrm>
        <a:off x="440560" y="961829"/>
        <a:ext cx="7924857" cy="464023"/>
      </dsp:txXfrm>
    </dsp:sp>
    <dsp:sp modelId="{4C8501E4-5AB7-2C42-8503-AA3A3EF4E240}">
      <dsp:nvSpPr>
        <dsp:cNvPr id="0" name=""/>
        <dsp:cNvSpPr/>
      </dsp:nvSpPr>
      <dsp:spPr>
        <a:xfrm>
          <a:off x="0" y="2216659"/>
          <a:ext cx="8390521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239C35-77F6-F849-B94A-BF1624D5877E}">
      <dsp:nvSpPr>
        <dsp:cNvPr id="0" name=""/>
        <dsp:cNvSpPr/>
      </dsp:nvSpPr>
      <dsp:spPr>
        <a:xfrm>
          <a:off x="387235" y="1767254"/>
          <a:ext cx="8003285" cy="721264"/>
        </a:xfrm>
        <a:prstGeom prst="round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999" tIns="0" rIns="22199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chemeClr val="tx2">
                  <a:lumMod val="50000"/>
                </a:schemeClr>
              </a:solidFill>
            </a:rPr>
            <a:t>Identify strategies for personal and professional emotional regulation</a:t>
          </a:r>
        </a:p>
      </dsp:txBody>
      <dsp:txXfrm>
        <a:off x="422444" y="1802463"/>
        <a:ext cx="7932867" cy="650846"/>
      </dsp:txXfrm>
    </dsp:sp>
    <dsp:sp modelId="{73FF8C96-9CE8-124C-8D4E-64F411C9050A}">
      <dsp:nvSpPr>
        <dsp:cNvPr id="0" name=""/>
        <dsp:cNvSpPr/>
      </dsp:nvSpPr>
      <dsp:spPr>
        <a:xfrm>
          <a:off x="0" y="3472211"/>
          <a:ext cx="8390521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DA0854-CCB2-6F48-AF9E-3D8BB6AFBB3A}">
      <dsp:nvSpPr>
        <dsp:cNvPr id="0" name=""/>
        <dsp:cNvSpPr/>
      </dsp:nvSpPr>
      <dsp:spPr>
        <a:xfrm>
          <a:off x="397812" y="2821171"/>
          <a:ext cx="7986034" cy="922912"/>
        </a:xfrm>
        <a:prstGeom prst="round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999" tIns="0" rIns="22199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chemeClr val="tx2">
                  <a:lumMod val="50000"/>
                </a:schemeClr>
              </a:solidFill>
            </a:rPr>
            <a:t>Develop a plan for integrating, monitoring, &amp; measuring </a:t>
          </a:r>
          <a:br>
            <a:rPr lang="en-US" sz="2400" kern="1200">
              <a:solidFill>
                <a:schemeClr val="tx2">
                  <a:lumMod val="50000"/>
                </a:schemeClr>
              </a:solidFill>
            </a:rPr>
          </a:br>
          <a:r>
            <a:rPr lang="en-US" sz="2400" kern="1200">
              <a:solidFill>
                <a:schemeClr val="tx2">
                  <a:lumMod val="50000"/>
                </a:schemeClr>
              </a:solidFill>
            </a:rPr>
            <a:t>SEL into your 2020 launch that will sustain beyond COVID-19 (COVID-1619) to help create a healthy school climate</a:t>
          </a:r>
        </a:p>
      </dsp:txBody>
      <dsp:txXfrm>
        <a:off x="442865" y="2866224"/>
        <a:ext cx="7895928" cy="8328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4503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7341" y="0"/>
            <a:ext cx="3035088" cy="464503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r">
              <a:defRPr sz="1200"/>
            </a:lvl1pPr>
          </a:lstStyle>
          <a:p>
            <a:fld id="{C6310D87-62DF-5D49-BDC9-E6CB2AFB4311}" type="datetimeFigureOut">
              <a:rPr lang="en-US" smtClean="0"/>
              <a:t>8/6/20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3935"/>
            <a:ext cx="3035088" cy="464503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7341" y="8823935"/>
            <a:ext cx="3035088" cy="464503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r">
              <a:defRPr sz="1200"/>
            </a:lvl1pPr>
          </a:lstStyle>
          <a:p>
            <a:fld id="{288F7EDB-C421-824C-B61B-4918CA274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6822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4503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341" y="0"/>
            <a:ext cx="3035088" cy="464503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r">
              <a:defRPr sz="1200"/>
            </a:lvl1pPr>
          </a:lstStyle>
          <a:p>
            <a:fld id="{B70DE41B-D784-BA4F-A062-70A7D1BFE910}" type="datetimeFigureOut">
              <a:rPr lang="en-US" smtClean="0"/>
              <a:t>8/6/20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5025" cy="3482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04" tIns="46552" rIns="93104" bIns="4655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5" y="4412774"/>
            <a:ext cx="5603240" cy="4180523"/>
          </a:xfrm>
          <a:prstGeom prst="rect">
            <a:avLst/>
          </a:prstGeom>
        </p:spPr>
        <p:txBody>
          <a:bodyPr vert="horz" lIns="93104" tIns="46552" rIns="93104" bIns="4655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3935"/>
            <a:ext cx="3035088" cy="464503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341" y="8823935"/>
            <a:ext cx="3035088" cy="464503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r">
              <a:defRPr sz="1200"/>
            </a:lvl1pPr>
          </a:lstStyle>
          <a:p>
            <a:fld id="{5D278A8B-08C7-9F46-93BF-5A384DF5C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6762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278A8B-08C7-9F46-93BF-5A384DF5C0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91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278A8B-08C7-9F46-93BF-5A384DF5C0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08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ver-hor-background-skinn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47371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8510256" y="6391747"/>
            <a:ext cx="394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C0E0360-AEBB-4F89-A31B-405194F2F625}" type="slidenum">
              <a:rPr lang="en-US" sz="1400" smtClean="0">
                <a:solidFill>
                  <a:srgbClr val="000066"/>
                </a:solidFill>
                <a:latin typeface="Myriad Pro" panose="020B0503030403020204" pitchFamily="34" charset="0"/>
              </a:rPr>
              <a:t>‹#›</a:t>
            </a:fld>
            <a:endParaRPr lang="en-US" sz="1400">
              <a:solidFill>
                <a:srgbClr val="000066"/>
              </a:solidFill>
              <a:latin typeface="Myriad Pro" panose="020B0503030403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31756" y="1647370"/>
            <a:ext cx="3008313" cy="736313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err="1"/>
              <a:t>Laksdjflksjpojoc</a:t>
            </a:r>
            <a:r>
              <a:rPr lang="en-US"/>
              <a:t> </a:t>
            </a:r>
            <a:r>
              <a:rPr lang="en-US" err="1"/>
              <a:t>pe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49412" y="1647370"/>
            <a:ext cx="5192935" cy="4513732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27290" y="2495091"/>
            <a:ext cx="3008313" cy="3657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err="1"/>
              <a:t>Lksadjfnksauroew</a:t>
            </a:r>
            <a:r>
              <a:rPr lang="en-US"/>
              <a:t> </a:t>
            </a:r>
            <a:r>
              <a:rPr lang="en-US" err="1"/>
              <a:t>mldsk</a:t>
            </a:r>
            <a:endParaRPr lang="en-US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B26498D-CCB7-4B21-A03D-91680DC647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52228" y="115346"/>
            <a:ext cx="974844" cy="94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104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hoto, 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ver-hor-background-skinn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47371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8510256" y="6391747"/>
            <a:ext cx="394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C0E0360-AEBB-4F89-A31B-405194F2F625}" type="slidenum">
              <a:rPr lang="en-US" sz="1400" smtClean="0">
                <a:solidFill>
                  <a:srgbClr val="000066"/>
                </a:solidFill>
                <a:latin typeface="Myriad Pro" panose="020B0503030403020204" pitchFamily="34" charset="0"/>
              </a:rPr>
              <a:t>‹#›</a:t>
            </a:fld>
            <a:endParaRPr lang="en-US" sz="1400">
              <a:solidFill>
                <a:srgbClr val="000066"/>
              </a:solidFill>
              <a:latin typeface="Myriad Pro" panose="020B0503030403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860655" y="5205096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err="1"/>
              <a:t>Ckalsdjfosdjfsdslkjsal</a:t>
            </a:r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1860655" y="1547496"/>
            <a:ext cx="5486400" cy="3657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860655" y="5771834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err="1"/>
              <a:t>klasjdflksjfs</a:t>
            </a:r>
            <a:endParaRPr lang="en-US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4A8493D8-457A-454B-BC68-F526A2238B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22834" y="84853"/>
            <a:ext cx="974844" cy="94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165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itl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ver-hor-background-skinn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47371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8510256" y="6391747"/>
            <a:ext cx="394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C0E0360-AEBB-4F89-A31B-405194F2F625}" type="slidenum">
              <a:rPr lang="en-US" sz="1400" smtClean="0">
                <a:solidFill>
                  <a:srgbClr val="000066"/>
                </a:solidFill>
                <a:latin typeface="Myriad Pro" panose="020B0503030403020204" pitchFamily="34" charset="0"/>
              </a:rPr>
              <a:t>‹#›</a:t>
            </a:fld>
            <a:endParaRPr lang="en-US" sz="1400">
              <a:solidFill>
                <a:srgbClr val="000066"/>
              </a:solidFill>
              <a:latin typeface="Myriad Pro" panose="020B0503030403020204" pitchFamily="34" charset="0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5087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94849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55087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94849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5E5C827F-BA50-4218-A9EA-BEAEB4C42B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52228" y="115346"/>
            <a:ext cx="974844" cy="94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809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,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ver-hor-background-skinn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47371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8510256" y="6391747"/>
            <a:ext cx="394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C0E0360-AEBB-4F89-A31B-405194F2F625}" type="slidenum">
              <a:rPr lang="en-US" sz="1400" smtClean="0">
                <a:solidFill>
                  <a:srgbClr val="000066"/>
                </a:solidFill>
                <a:latin typeface="Myriad Pro" panose="020B0503030403020204" pitchFamily="34" charset="0"/>
              </a:rPr>
              <a:t>‹#›</a:t>
            </a:fld>
            <a:endParaRPr lang="en-US" sz="1400">
              <a:solidFill>
                <a:srgbClr val="000066"/>
              </a:solidFill>
              <a:latin typeface="Myriad Pro" panose="020B0503030403020204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595263" y="5636121"/>
            <a:ext cx="4873752" cy="685800"/>
          </a:xfrm>
          <a:prstGeom prst="rect">
            <a:avLst/>
          </a:prstGeom>
          <a:solidFill>
            <a:srgbClr val="004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8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1673721"/>
            <a:ext cx="4873752" cy="3812822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media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1673721"/>
            <a:ext cx="2819400" cy="46369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45F6AC3-1108-445C-AFAC-79425CA763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52228" y="115346"/>
            <a:ext cx="974844" cy="94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638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, 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ver-hor-background-skinn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47371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8510256" y="6391747"/>
            <a:ext cx="394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C0E0360-AEBB-4F89-A31B-405194F2F625}" type="slidenum">
              <a:rPr lang="en-US" sz="1400" smtClean="0">
                <a:solidFill>
                  <a:srgbClr val="000066"/>
                </a:solidFill>
                <a:latin typeface="Myriad Pro" panose="020B0503030403020204" pitchFamily="34" charset="0"/>
              </a:rPr>
              <a:t>‹#›</a:t>
            </a:fld>
            <a:endParaRPr lang="en-US" sz="1400">
              <a:solidFill>
                <a:srgbClr val="000066"/>
              </a:solidFill>
              <a:latin typeface="Myriad Pro" panose="020B0503030403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2288" y="5051808"/>
            <a:ext cx="5486400" cy="566738"/>
          </a:xfrm>
          <a:prstGeom prst="rect">
            <a:avLst/>
          </a:prstGeom>
          <a:solidFill>
            <a:srgbClr val="00447B"/>
          </a:solidFill>
        </p:spPr>
        <p:txBody>
          <a:bodyPr anchor="b">
            <a:normAutofit/>
          </a:bodyPr>
          <a:lstStyle>
            <a:lvl1pPr algn="ctr">
              <a:lnSpc>
                <a:spcPct val="200000"/>
              </a:lnSpc>
              <a:defRPr sz="1800" b="0" i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55335"/>
            <a:ext cx="5486400" cy="3423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813808"/>
            <a:ext cx="5486400" cy="60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E26006FF-3669-450C-97DD-FAE7A7FE89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52228" y="115346"/>
            <a:ext cx="974844" cy="94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366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ver-hor-background-skinny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47371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8510256" y="6391747"/>
            <a:ext cx="394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C0E0360-AEBB-4F89-A31B-405194F2F625}" type="slidenum">
              <a:rPr lang="en-US" sz="1400" smtClean="0">
                <a:solidFill>
                  <a:srgbClr val="000066"/>
                </a:solidFill>
                <a:latin typeface="Myriad Pro" panose="020B0503030403020204" pitchFamily="34" charset="0"/>
              </a:rPr>
              <a:t>‹#›</a:t>
            </a:fld>
            <a:endParaRPr lang="en-US" sz="1400">
              <a:solidFill>
                <a:srgbClr val="000066"/>
              </a:solidFill>
              <a:latin typeface="Myriad Pro" panose="020B0503030403020204" pitchFamily="34" charset="0"/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C19F4480-C719-403A-AD5C-24B5E09AFC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52228" y="115346"/>
            <a:ext cx="974844" cy="94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838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-gradient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84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95" r:id="rId2"/>
    <p:sldLayoutId id="2147483794" r:id="rId3"/>
    <p:sldLayoutId id="2147483804" r:id="rId4"/>
    <p:sldLayoutId id="2147483803" r:id="rId5"/>
    <p:sldLayoutId id="2147483802" r:id="rId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JuIBUHuvjo?feature=oembed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qj6AIczvDhg?feature=oembed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RfX1NefGeRQ?feature=oembed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u6EC9M2rBlQ?feature=oembed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7dKQG_YPqfA?feature=oembed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54895" y="162046"/>
            <a:ext cx="59399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MTSS: Social &amp; Emotional Learning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1334066-6567-3E40-AAC7-41704A3C2DC3}"/>
              </a:ext>
            </a:extLst>
          </p:cNvPr>
          <p:cNvGrpSpPr/>
          <p:nvPr/>
        </p:nvGrpSpPr>
        <p:grpSpPr>
          <a:xfrm>
            <a:off x="1777238" y="1565463"/>
            <a:ext cx="5104213" cy="4984385"/>
            <a:chOff x="2550956" y="1835092"/>
            <a:chExt cx="5104213" cy="498438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821D384-E6CE-A045-9FC9-0D96FAA0CB54}"/>
                </a:ext>
              </a:extLst>
            </p:cNvPr>
            <p:cNvGrpSpPr/>
            <p:nvPr/>
          </p:nvGrpSpPr>
          <p:grpSpPr>
            <a:xfrm>
              <a:off x="2550956" y="1835092"/>
              <a:ext cx="5104213" cy="4984385"/>
              <a:chOff x="2550956" y="1835092"/>
              <a:chExt cx="5104213" cy="4984385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F263FCB3-E97E-ED47-AD6E-B2D3C4A8F620}"/>
                  </a:ext>
                </a:extLst>
              </p:cNvPr>
              <p:cNvSpPr/>
              <p:nvPr/>
            </p:nvSpPr>
            <p:spPr>
              <a:xfrm>
                <a:off x="2550956" y="1835092"/>
                <a:ext cx="5104213" cy="498438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DCE4DAA-79B3-0C40-90D9-9E9450AE074A}"/>
                  </a:ext>
                </a:extLst>
              </p:cNvPr>
              <p:cNvSpPr/>
              <p:nvPr/>
            </p:nvSpPr>
            <p:spPr>
              <a:xfrm>
                <a:off x="2550956" y="2132724"/>
                <a:ext cx="4389120" cy="438912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AF452A34-7373-1C47-B8BE-8D2E9B694DC9}"/>
                  </a:ext>
                </a:extLst>
              </p:cNvPr>
              <p:cNvSpPr/>
              <p:nvPr/>
            </p:nvSpPr>
            <p:spPr>
              <a:xfrm>
                <a:off x="2813538" y="2310915"/>
                <a:ext cx="3657600" cy="3657600"/>
              </a:xfrm>
              <a:prstGeom prst="ellipse">
                <a:avLst/>
              </a:prstGeom>
              <a:solidFill>
                <a:srgbClr val="E87827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prstTxWarp prst="textArchUpPour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CD0B8B7E-C2BF-234F-89C8-862EB9635D18}"/>
                  </a:ext>
                </a:extLst>
              </p:cNvPr>
              <p:cNvSpPr/>
              <p:nvPr/>
            </p:nvSpPr>
            <p:spPr>
              <a:xfrm>
                <a:off x="3200400" y="3104535"/>
                <a:ext cx="2743200" cy="274320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E87827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Emotions Matter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F50FAE2-3383-0A48-B3B8-9E76BD20AFDF}"/>
                  </a:ext>
                </a:extLst>
              </p:cNvPr>
              <p:cNvSpPr/>
              <p:nvPr/>
            </p:nvSpPr>
            <p:spPr>
              <a:xfrm>
                <a:off x="2939969" y="2919444"/>
                <a:ext cx="3264061" cy="339138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ArchUp">
                  <a:avLst/>
                </a:prstTxWarp>
                <a:spAutoFit/>
              </a:bodyPr>
              <a:lstStyle/>
              <a:p>
                <a:pPr algn="ctr"/>
                <a:r>
                  <a:rPr lang="en-US" sz="2800" b="1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Students Emotions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C594446-9075-B640-9842-B19FF1E3E580}"/>
                  </a:ext>
                </a:extLst>
              </p:cNvPr>
              <p:cNvSpPr/>
              <p:nvPr/>
            </p:nvSpPr>
            <p:spPr>
              <a:xfrm>
                <a:off x="3518704" y="5287108"/>
                <a:ext cx="2237327" cy="88395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ArchDown">
                  <a:avLst/>
                </a:prstTxWarp>
                <a:spAutoFit/>
              </a:bodyPr>
              <a:lstStyle/>
              <a:p>
                <a:pPr algn="ctr"/>
                <a:r>
                  <a:rPr lang="en-US" sz="2800" b="1" cap="none" spc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Staff Emotions</a:t>
                </a:r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1337958-43A5-6348-BD48-408DFB9169F4}"/>
                </a:ext>
              </a:extLst>
            </p:cNvPr>
            <p:cNvSpPr/>
            <p:nvPr/>
          </p:nvSpPr>
          <p:spPr>
            <a:xfrm rot="3113002">
              <a:off x="4559838" y="2559435"/>
              <a:ext cx="2862968" cy="169737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>
                  <a:gd name="adj" fmla="val 10707156"/>
                </a:avLst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sz="280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</a:rPr>
                <a:t>Parent</a:t>
              </a:r>
              <a:r>
                <a:rPr lang="en-US" sz="2800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 </a:t>
              </a:r>
              <a:r>
                <a:rPr lang="en-US" sz="280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</a:rPr>
                <a:t>Emotions</a:t>
              </a:r>
              <a:endParaRPr lang="en-US" sz="2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5458943A-F664-1043-BD64-13D510C7974E}"/>
              </a:ext>
            </a:extLst>
          </p:cNvPr>
          <p:cNvSpPr/>
          <p:nvPr/>
        </p:nvSpPr>
        <p:spPr>
          <a:xfrm rot="7671416">
            <a:off x="3892058" y="4075325"/>
            <a:ext cx="2862968" cy="169737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707156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80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Community</a:t>
            </a:r>
            <a:r>
              <a:rPr lang="en-US" sz="2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80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Emotions</a:t>
            </a:r>
            <a:endParaRPr lang="en-US" sz="28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7319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E20CED-BA8B-D14E-ABAB-B1DAFED2044F}"/>
              </a:ext>
            </a:extLst>
          </p:cNvPr>
          <p:cNvSpPr txBox="1"/>
          <p:nvPr/>
        </p:nvSpPr>
        <p:spPr>
          <a:xfrm>
            <a:off x="354895" y="162046"/>
            <a:ext cx="6620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on Feelings of High School Students Pre- COVID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B8F933B-9835-3744-8D4D-9852DD252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95" y="1658327"/>
            <a:ext cx="8115300" cy="4737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F95367-E744-844D-8D84-C68F4EA9C963}"/>
              </a:ext>
            </a:extLst>
          </p:cNvPr>
          <p:cNvSpPr txBox="1"/>
          <p:nvPr/>
        </p:nvSpPr>
        <p:spPr>
          <a:xfrm>
            <a:off x="88677" y="6511288"/>
            <a:ext cx="23471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Yale Center for Emotional Intelligence</a:t>
            </a:r>
          </a:p>
        </p:txBody>
      </p:sp>
    </p:spTree>
    <p:extLst>
      <p:ext uri="{BB962C8B-B14F-4D97-AF65-F5344CB8AC3E}">
        <p14:creationId xmlns:p14="http://schemas.microsoft.com/office/powerpoint/2010/main" val="843304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3A5237-7096-134B-B872-17B3FBA70C86}"/>
              </a:ext>
            </a:extLst>
          </p:cNvPr>
          <p:cNvSpPr txBox="1"/>
          <p:nvPr/>
        </p:nvSpPr>
        <p:spPr>
          <a:xfrm>
            <a:off x="354895" y="162046"/>
            <a:ext cx="6620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COVID: ALL KIDS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E32BAAD6-64ED-FA4A-B60A-229A8FC9A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65" y="1516673"/>
            <a:ext cx="8191500" cy="4762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74730D-4FCB-1646-88BF-983073B78A6B}"/>
              </a:ext>
            </a:extLst>
          </p:cNvPr>
          <p:cNvSpPr txBox="1"/>
          <p:nvPr/>
        </p:nvSpPr>
        <p:spPr>
          <a:xfrm>
            <a:off x="88677" y="6511288"/>
            <a:ext cx="23471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Yale Center for Emotional Intelligence</a:t>
            </a:r>
          </a:p>
        </p:txBody>
      </p:sp>
    </p:spTree>
    <p:extLst>
      <p:ext uri="{BB962C8B-B14F-4D97-AF65-F5344CB8AC3E}">
        <p14:creationId xmlns:p14="http://schemas.microsoft.com/office/powerpoint/2010/main" val="799133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nline Media 5" descr="Marc Brackett - Permission to Feel">
            <a:hlinkClick r:id="" action="ppaction://media"/>
            <a:extLst>
              <a:ext uri="{FF2B5EF4-FFF2-40B4-BE49-F238E27FC236}">
                <a16:creationId xmlns:a16="http://schemas.microsoft.com/office/drawing/2014/main" id="{E9AB7A68-17C6-C24D-95E9-6D9B0679D0B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00369" y="1910862"/>
            <a:ext cx="7143262" cy="40180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05A66F-9592-B142-B445-AF274A8D21DF}"/>
              </a:ext>
            </a:extLst>
          </p:cNvPr>
          <p:cNvSpPr txBox="1"/>
          <p:nvPr/>
        </p:nvSpPr>
        <p:spPr>
          <a:xfrm>
            <a:off x="354895" y="162046"/>
            <a:ext cx="5939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do Emotions Matter?</a:t>
            </a:r>
          </a:p>
        </p:txBody>
      </p:sp>
    </p:spTree>
    <p:extLst>
      <p:ext uri="{BB962C8B-B14F-4D97-AF65-F5344CB8AC3E}">
        <p14:creationId xmlns:p14="http://schemas.microsoft.com/office/powerpoint/2010/main" val="146163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E08BCC-60FE-B640-A933-18D98D8445B5}"/>
              </a:ext>
            </a:extLst>
          </p:cNvPr>
          <p:cNvSpPr txBox="1"/>
          <p:nvPr/>
        </p:nvSpPr>
        <p:spPr>
          <a:xfrm>
            <a:off x="363415" y="222738"/>
            <a:ext cx="70895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Theory of Action : Emotion Science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059D9AA-717D-B940-877E-92365E4B5311}"/>
              </a:ext>
            </a:extLst>
          </p:cNvPr>
          <p:cNvGrpSpPr/>
          <p:nvPr/>
        </p:nvGrpSpPr>
        <p:grpSpPr>
          <a:xfrm>
            <a:off x="363415" y="2192191"/>
            <a:ext cx="2724989" cy="3405556"/>
            <a:chOff x="773723" y="2039814"/>
            <a:chExt cx="2724989" cy="3405556"/>
          </a:xfrm>
        </p:grpSpPr>
        <p:sp>
          <p:nvSpPr>
            <p:cNvPr id="10" name="Round Diagonal Corner Rectangle 9">
              <a:extLst>
                <a:ext uri="{FF2B5EF4-FFF2-40B4-BE49-F238E27FC236}">
                  <a16:creationId xmlns:a16="http://schemas.microsoft.com/office/drawing/2014/main" id="{519D4128-59F4-4849-8660-2C01A88377A3}"/>
                </a:ext>
              </a:extLst>
            </p:cNvPr>
            <p:cNvSpPr/>
            <p:nvPr/>
          </p:nvSpPr>
          <p:spPr>
            <a:xfrm>
              <a:off x="773723" y="2268416"/>
              <a:ext cx="2192214" cy="3176954"/>
            </a:xfrm>
            <a:prstGeom prst="round2DiagRect">
              <a:avLst>
                <a:gd name="adj1" fmla="val 16667"/>
                <a:gd name="adj2" fmla="val 2674"/>
              </a:avLst>
            </a:prstGeom>
            <a:solidFill>
              <a:srgbClr val="FFD57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nip Diagonal Corner Rectangle 7">
              <a:extLst>
                <a:ext uri="{FF2B5EF4-FFF2-40B4-BE49-F238E27FC236}">
                  <a16:creationId xmlns:a16="http://schemas.microsoft.com/office/drawing/2014/main" id="{01F54D91-D675-4E4F-9162-BAD1A6ACFD96}"/>
                </a:ext>
              </a:extLst>
            </p:cNvPr>
            <p:cNvSpPr/>
            <p:nvPr/>
          </p:nvSpPr>
          <p:spPr>
            <a:xfrm>
              <a:off x="1090246" y="2039814"/>
              <a:ext cx="2408466" cy="2497040"/>
            </a:xfrm>
            <a:prstGeom prst="snip2DiagRect">
              <a:avLst>
                <a:gd name="adj1" fmla="val 0"/>
                <a:gd name="adj2" fmla="val 16667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447B"/>
              </a:solidFill>
            </a:ln>
            <a:scene3d>
              <a:camera prst="orthographicFront"/>
              <a:lightRig rig="chilly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chemeClr val="tx2">
                      <a:lumMod val="50000"/>
                    </a:schemeClr>
                  </a:solidFill>
                </a:rPr>
                <a:t>Understanding what you feel and why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832B5CD-CB4E-B84D-B782-9D80B381D0E8}"/>
              </a:ext>
            </a:extLst>
          </p:cNvPr>
          <p:cNvGrpSpPr/>
          <p:nvPr/>
        </p:nvGrpSpPr>
        <p:grpSpPr>
          <a:xfrm>
            <a:off x="6055598" y="2192177"/>
            <a:ext cx="2683333" cy="3387984"/>
            <a:chOff x="5568464" y="2297700"/>
            <a:chExt cx="2683333" cy="3387984"/>
          </a:xfrm>
        </p:grpSpPr>
        <p:sp>
          <p:nvSpPr>
            <p:cNvPr id="11" name="Round Diagonal Corner Rectangle 10">
              <a:extLst>
                <a:ext uri="{FF2B5EF4-FFF2-40B4-BE49-F238E27FC236}">
                  <a16:creationId xmlns:a16="http://schemas.microsoft.com/office/drawing/2014/main" id="{441FFB1D-4D5E-2D43-8B66-09DDA57858BF}"/>
                </a:ext>
              </a:extLst>
            </p:cNvPr>
            <p:cNvSpPr/>
            <p:nvPr/>
          </p:nvSpPr>
          <p:spPr>
            <a:xfrm>
              <a:off x="6059583" y="2297700"/>
              <a:ext cx="2192214" cy="3176954"/>
            </a:xfrm>
            <a:prstGeom prst="round2DiagRect">
              <a:avLst>
                <a:gd name="adj1" fmla="val 16667"/>
                <a:gd name="adj2" fmla="val 2674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nip Diagonal Corner Rectangle 8">
              <a:extLst>
                <a:ext uri="{FF2B5EF4-FFF2-40B4-BE49-F238E27FC236}">
                  <a16:creationId xmlns:a16="http://schemas.microsoft.com/office/drawing/2014/main" id="{682E2BB1-027F-EA40-B689-47A59140FB9C}"/>
                </a:ext>
              </a:extLst>
            </p:cNvPr>
            <p:cNvSpPr/>
            <p:nvPr/>
          </p:nvSpPr>
          <p:spPr>
            <a:xfrm rot="16200000">
              <a:off x="5588676" y="3297433"/>
              <a:ext cx="2368039" cy="2408464"/>
            </a:xfrm>
            <a:prstGeom prst="snip2DiagRect">
              <a:avLst/>
            </a:prstGeom>
            <a:solidFill>
              <a:srgbClr val="FFD579"/>
            </a:solidFill>
            <a:ln>
              <a:solidFill>
                <a:schemeClr val="tx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 prstMaterial="dkEdge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2000" b="1">
                  <a:solidFill>
                    <a:schemeClr val="tx2">
                      <a:lumMod val="50000"/>
                    </a:schemeClr>
                  </a:solidFill>
                </a:rPr>
                <a:t>Knowing how you want to feel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6A19CCD-250D-6B46-9088-9A7C88317D1E}"/>
              </a:ext>
            </a:extLst>
          </p:cNvPr>
          <p:cNvGrpSpPr/>
          <p:nvPr/>
        </p:nvGrpSpPr>
        <p:grpSpPr>
          <a:xfrm>
            <a:off x="3415088" y="2754886"/>
            <a:ext cx="2301792" cy="3106592"/>
            <a:chOff x="3415088" y="2754886"/>
            <a:chExt cx="2301792" cy="3106592"/>
          </a:xfrm>
        </p:grpSpPr>
        <p:sp>
          <p:nvSpPr>
            <p:cNvPr id="14" name="Double Wave 13">
              <a:extLst>
                <a:ext uri="{FF2B5EF4-FFF2-40B4-BE49-F238E27FC236}">
                  <a16:creationId xmlns:a16="http://schemas.microsoft.com/office/drawing/2014/main" id="{5F2FB4B9-A863-4443-8B3D-D1B4472F3490}"/>
                </a:ext>
              </a:extLst>
            </p:cNvPr>
            <p:cNvSpPr/>
            <p:nvPr/>
          </p:nvSpPr>
          <p:spPr>
            <a:xfrm rot="5400000">
              <a:off x="3546231" y="2665397"/>
              <a:ext cx="2051538" cy="2230515"/>
            </a:xfrm>
            <a:prstGeom prst="doubleWav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000" b="1">
                  <a:solidFill>
                    <a:schemeClr val="tx2">
                      <a:lumMod val="50000"/>
                    </a:schemeClr>
                  </a:solidFill>
                </a:rPr>
                <a:t>Strategies to monitor and shift outcomes </a:t>
              </a:r>
            </a:p>
          </p:txBody>
        </p:sp>
        <p:sp>
          <p:nvSpPr>
            <p:cNvPr id="15" name="Plus 14">
              <a:extLst>
                <a:ext uri="{FF2B5EF4-FFF2-40B4-BE49-F238E27FC236}">
                  <a16:creationId xmlns:a16="http://schemas.microsoft.com/office/drawing/2014/main" id="{177A563B-A8E6-6945-88A7-365A1FDF1DA7}"/>
                </a:ext>
              </a:extLst>
            </p:cNvPr>
            <p:cNvSpPr/>
            <p:nvPr/>
          </p:nvSpPr>
          <p:spPr>
            <a:xfrm>
              <a:off x="3415088" y="4947078"/>
              <a:ext cx="914400" cy="914400"/>
            </a:xfrm>
            <a:prstGeom prst="mathPlus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Equal 15">
              <a:extLst>
                <a:ext uri="{FF2B5EF4-FFF2-40B4-BE49-F238E27FC236}">
                  <a16:creationId xmlns:a16="http://schemas.microsoft.com/office/drawing/2014/main" id="{F3C47280-6D7F-7D4E-8842-017DCDC14680}"/>
                </a:ext>
              </a:extLst>
            </p:cNvPr>
            <p:cNvSpPr/>
            <p:nvPr/>
          </p:nvSpPr>
          <p:spPr>
            <a:xfrm>
              <a:off x="4802480" y="4947078"/>
              <a:ext cx="914400" cy="914400"/>
            </a:xfrm>
            <a:prstGeom prst="mathEqual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E0887E7-BA09-9E4D-9073-EA410ECE3A81}"/>
              </a:ext>
            </a:extLst>
          </p:cNvPr>
          <p:cNvSpPr txBox="1"/>
          <p:nvPr/>
        </p:nvSpPr>
        <p:spPr>
          <a:xfrm>
            <a:off x="5890800" y="5804301"/>
            <a:ext cx="2738057" cy="58477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D579"/>
                </a:solidFill>
              </a:rPr>
              <a:t>Self Regulation</a:t>
            </a:r>
          </a:p>
        </p:txBody>
      </p:sp>
    </p:spTree>
    <p:extLst>
      <p:ext uri="{BB962C8B-B14F-4D97-AF65-F5344CB8AC3E}">
        <p14:creationId xmlns:p14="http://schemas.microsoft.com/office/powerpoint/2010/main" val="71589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descr="Yale Center for Emotional Intelligence: Mood Meter Overview">
            <a:hlinkClick r:id="" action="ppaction://media"/>
            <a:extLst>
              <a:ext uri="{FF2B5EF4-FFF2-40B4-BE49-F238E27FC236}">
                <a16:creationId xmlns:a16="http://schemas.microsoft.com/office/drawing/2014/main" id="{F265ADF3-6E63-1E4D-A2FF-712A06F2323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10790" y="1875693"/>
            <a:ext cx="7122420" cy="40063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5EF691-5A74-CD46-9C3E-B4483F635E6A}"/>
              </a:ext>
            </a:extLst>
          </p:cNvPr>
          <p:cNvSpPr txBox="1"/>
          <p:nvPr/>
        </p:nvSpPr>
        <p:spPr>
          <a:xfrm>
            <a:off x="199293" y="187569"/>
            <a:ext cx="6951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Understanding Emotions Can Help Students Learn</a:t>
            </a:r>
          </a:p>
        </p:txBody>
      </p:sp>
    </p:spTree>
    <p:extLst>
      <p:ext uri="{BB962C8B-B14F-4D97-AF65-F5344CB8AC3E}">
        <p14:creationId xmlns:p14="http://schemas.microsoft.com/office/powerpoint/2010/main" val="16398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D0FCAF4-1962-EC48-9431-35007D680DB4}"/>
              </a:ext>
            </a:extLst>
          </p:cNvPr>
          <p:cNvSpPr txBox="1"/>
          <p:nvPr/>
        </p:nvSpPr>
        <p:spPr>
          <a:xfrm>
            <a:off x="199292" y="175846"/>
            <a:ext cx="74089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Big 7 Strategies for being Best Self</a:t>
            </a:r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6A60248D-5B14-EF47-8D64-703FFB534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7680"/>
            <a:ext cx="9024217" cy="393944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FE3B553-3234-5547-AB9D-F3A417E4957A}"/>
              </a:ext>
            </a:extLst>
          </p:cNvPr>
          <p:cNvSpPr/>
          <p:nvPr/>
        </p:nvSpPr>
        <p:spPr>
          <a:xfrm>
            <a:off x="726831" y="5982947"/>
            <a:ext cx="769033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Identify strategies for personal and professional emotional regulation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593426-62CD-6E42-A50C-12840907AB26}"/>
              </a:ext>
            </a:extLst>
          </p:cNvPr>
          <p:cNvSpPr txBox="1"/>
          <p:nvPr/>
        </p:nvSpPr>
        <p:spPr>
          <a:xfrm>
            <a:off x="199292" y="6596390"/>
            <a:ext cx="23471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Yale Center for Emotional Intelligence</a:t>
            </a:r>
          </a:p>
        </p:txBody>
      </p:sp>
    </p:spTree>
    <p:extLst>
      <p:ext uri="{BB962C8B-B14F-4D97-AF65-F5344CB8AC3E}">
        <p14:creationId xmlns:p14="http://schemas.microsoft.com/office/powerpoint/2010/main" val="3346964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D5EF691-5A74-CD46-9C3E-B4483F635E6A}"/>
              </a:ext>
            </a:extLst>
          </p:cNvPr>
          <p:cNvSpPr txBox="1"/>
          <p:nvPr/>
        </p:nvSpPr>
        <p:spPr>
          <a:xfrm>
            <a:off x="199293" y="187569"/>
            <a:ext cx="6951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Meta-Moment: Self-Regulation,  Managing Thoughts and more!</a:t>
            </a:r>
          </a:p>
        </p:txBody>
      </p:sp>
      <p:pic>
        <p:nvPicPr>
          <p:cNvPr id="2" name="Online Media 1" descr="How to use a Meta-Moment | GreatSchools">
            <a:hlinkClick r:id="" action="ppaction://media"/>
            <a:extLst>
              <a:ext uri="{FF2B5EF4-FFF2-40B4-BE49-F238E27FC236}">
                <a16:creationId xmlns:a16="http://schemas.microsoft.com/office/drawing/2014/main" id="{E134581B-BE5D-2046-8FD1-AF2EF948830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24765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34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A889E2-1254-EB41-932F-1A90B6EBF245}"/>
              </a:ext>
            </a:extLst>
          </p:cNvPr>
          <p:cNvSpPr txBox="1"/>
          <p:nvPr/>
        </p:nvSpPr>
        <p:spPr>
          <a:xfrm>
            <a:off x="187569" y="339969"/>
            <a:ext cx="7831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 Core Practices in Virtual World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1EE3E6-A3F8-BA4D-834C-CE3D70D6DB31}"/>
              </a:ext>
            </a:extLst>
          </p:cNvPr>
          <p:cNvSpPr txBox="1"/>
          <p:nvPr/>
        </p:nvSpPr>
        <p:spPr>
          <a:xfrm>
            <a:off x="539262" y="1723291"/>
            <a:ext cx="43525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School-wide Values   (example: Charters)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For Staff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For Students &amp; Family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FCBCE2-95A1-3E49-82FD-6ADCF9459503}"/>
              </a:ext>
            </a:extLst>
          </p:cNvPr>
          <p:cNvSpPr txBox="1"/>
          <p:nvPr/>
        </p:nvSpPr>
        <p:spPr>
          <a:xfrm>
            <a:off x="539262" y="2782669"/>
            <a:ext cx="697389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SEL Classroom Routines that foster Relationships (RULER Strategies)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Emotional Check-ins (how are you feeling)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Community Circles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School or Class Charter Check-in (check in on school/class values)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Reflections on SEL competencies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Focused journal prompts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Focused Breathing (and/or mindfulness strategies)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D44891-6980-CD40-9EF8-2DB4E03048D6}"/>
              </a:ext>
            </a:extLst>
          </p:cNvPr>
          <p:cNvSpPr txBox="1"/>
          <p:nvPr/>
        </p:nvSpPr>
        <p:spPr>
          <a:xfrm>
            <a:off x="539262" y="4950042"/>
            <a:ext cx="83468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Alignment to Danielson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Welcoming Opening Activities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Collaborative learning with high levels of student discourse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Closure that fosters self-reflection on learning and connection to home/future learning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9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descr="Our Class Charter, 2016-2017">
            <a:hlinkClick r:id="" action="ppaction://media"/>
            <a:extLst>
              <a:ext uri="{FF2B5EF4-FFF2-40B4-BE49-F238E27FC236}">
                <a16:creationId xmlns:a16="http://schemas.microsoft.com/office/drawing/2014/main" id="{E9185A36-D4EF-E54C-A146-4E14D00B9D8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95046" y="1866900"/>
            <a:ext cx="6096000" cy="3429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0C5811-DFC3-AD49-8F9D-AAEA603171D3}"/>
              </a:ext>
            </a:extLst>
          </p:cNvPr>
          <p:cNvSpPr txBox="1"/>
          <p:nvPr/>
        </p:nvSpPr>
        <p:spPr>
          <a:xfrm>
            <a:off x="199293" y="187569"/>
            <a:ext cx="6951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 Charters: School, Staff, Class, and Family.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445275-499E-3B4B-8E16-EA06B0016F11}"/>
              </a:ext>
            </a:extLst>
          </p:cNvPr>
          <p:cNvSpPr txBox="1"/>
          <p:nvPr/>
        </p:nvSpPr>
        <p:spPr>
          <a:xfrm>
            <a:off x="4572000" y="5697956"/>
            <a:ext cx="297010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/>
              <a:t>How do </a:t>
            </a:r>
            <a:r>
              <a:rPr lang="en-US" b="1"/>
              <a:t>we</a:t>
            </a:r>
            <a:r>
              <a:rPr lang="en-US"/>
              <a:t> want to feel?</a:t>
            </a:r>
          </a:p>
          <a:p>
            <a:r>
              <a:rPr lang="en-US"/>
              <a:t>How will </a:t>
            </a:r>
            <a:r>
              <a:rPr lang="en-US" b="1"/>
              <a:t>we</a:t>
            </a:r>
            <a:r>
              <a:rPr lang="en-US"/>
              <a:t> accomplish that?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924E6D-E4E8-314E-911F-C7C4CF63FAA5}"/>
              </a:ext>
            </a:extLst>
          </p:cNvPr>
          <p:cNvSpPr txBox="1"/>
          <p:nvPr/>
        </p:nvSpPr>
        <p:spPr>
          <a:xfrm>
            <a:off x="1601892" y="5836455"/>
            <a:ext cx="195996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/>
              <a:t>Two key questions</a:t>
            </a:r>
          </a:p>
        </p:txBody>
      </p:sp>
    </p:spTree>
    <p:extLst>
      <p:ext uri="{BB962C8B-B14F-4D97-AF65-F5344CB8AC3E}">
        <p14:creationId xmlns:p14="http://schemas.microsoft.com/office/powerpoint/2010/main" val="304426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632BD1C0-AD73-EB41-9FDA-652E7B7ED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8209"/>
            <a:ext cx="9144000" cy="38711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223229-8D8E-684D-86BB-58236F175A6E}"/>
              </a:ext>
            </a:extLst>
          </p:cNvPr>
          <p:cNvSpPr txBox="1"/>
          <p:nvPr/>
        </p:nvSpPr>
        <p:spPr>
          <a:xfrm>
            <a:off x="187569" y="339969"/>
            <a:ext cx="7831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SEL to support a positive school climate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BBE779-4955-7047-B20F-73FFC9DF48D7}"/>
              </a:ext>
            </a:extLst>
          </p:cNvPr>
          <p:cNvSpPr txBox="1"/>
          <p:nvPr/>
        </p:nvSpPr>
        <p:spPr>
          <a:xfrm>
            <a:off x="187569" y="5873260"/>
            <a:ext cx="8822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THINK and INK (in the chat)…using this chart, what SEL ideas can you implement right away?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0DAA5A-9C27-CA40-A890-5D46FC977AF5}"/>
              </a:ext>
            </a:extLst>
          </p:cNvPr>
          <p:cNvSpPr txBox="1"/>
          <p:nvPr/>
        </p:nvSpPr>
        <p:spPr>
          <a:xfrm>
            <a:off x="187569" y="6197116"/>
            <a:ext cx="4726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will have time in breakouts in a few minutes.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BF535B-D0C2-1846-937E-756F6A186CEA}"/>
              </a:ext>
            </a:extLst>
          </p:cNvPr>
          <p:cNvSpPr txBox="1"/>
          <p:nvPr/>
        </p:nvSpPr>
        <p:spPr>
          <a:xfrm>
            <a:off x="354894" y="6629045"/>
            <a:ext cx="23471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Yale Center for Emotional Intelligence</a:t>
            </a:r>
          </a:p>
        </p:txBody>
      </p:sp>
    </p:spTree>
    <p:extLst>
      <p:ext uri="{BB962C8B-B14F-4D97-AF65-F5344CB8AC3E}">
        <p14:creationId xmlns:p14="http://schemas.microsoft.com/office/powerpoint/2010/main" val="379773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BDD8A6-71EA-334B-8CB7-B7207C0516ED}"/>
              </a:ext>
            </a:extLst>
          </p:cNvPr>
          <p:cNvSpPr txBox="1"/>
          <p:nvPr/>
        </p:nvSpPr>
        <p:spPr>
          <a:xfrm>
            <a:off x="354895" y="162046"/>
            <a:ext cx="5939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C46A6FF-4FAE-5C42-9D29-BCB656F513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3033353"/>
              </p:ext>
            </p:extLst>
          </p:nvPr>
        </p:nvGraphicFramePr>
        <p:xfrm>
          <a:off x="376739" y="2187549"/>
          <a:ext cx="8390521" cy="4007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3594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53E234-AB54-C04C-B755-D7DF946526D4}"/>
              </a:ext>
            </a:extLst>
          </p:cNvPr>
          <p:cNvSpPr txBox="1"/>
          <p:nvPr/>
        </p:nvSpPr>
        <p:spPr>
          <a:xfrm>
            <a:off x="187569" y="339969"/>
            <a:ext cx="7831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Learning Classroom Expectations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7B7ED14-5AC9-994B-9027-4FE5876C7F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5131625"/>
              </p:ext>
            </p:extLst>
          </p:nvPr>
        </p:nvGraphicFramePr>
        <p:xfrm>
          <a:off x="1110090" y="1525775"/>
          <a:ext cx="6568526" cy="5191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Document" r:id="rId3" imgW="9144000" imgH="7226300" progId="Word.Document.12">
                  <p:embed/>
                </p:oleObj>
              </mc:Choice>
              <mc:Fallback>
                <p:oleObj name="Document" r:id="rId3" imgW="9144000" imgH="7226300" progId="Word.Documen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7B7ED14-5AC9-994B-9027-4FE5876C7F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0090" y="1525775"/>
                        <a:ext cx="6568526" cy="51915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48C5528-DD34-6548-9199-894CFE4FD5D7}"/>
              </a:ext>
            </a:extLst>
          </p:cNvPr>
          <p:cNvSpPr txBox="1"/>
          <p:nvPr/>
        </p:nvSpPr>
        <p:spPr>
          <a:xfrm>
            <a:off x="1902775" y="6239580"/>
            <a:ext cx="5338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Draft in process adapted from draft created by Sequoia</a:t>
            </a:r>
          </a:p>
        </p:txBody>
      </p:sp>
    </p:spTree>
    <p:extLst>
      <p:ext uri="{BB962C8B-B14F-4D97-AF65-F5344CB8AC3E}">
        <p14:creationId xmlns:p14="http://schemas.microsoft.com/office/powerpoint/2010/main" val="23424788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5C6E136-3468-464E-AD51-8C61C54098F8}"/>
              </a:ext>
            </a:extLst>
          </p:cNvPr>
          <p:cNvSpPr txBox="1"/>
          <p:nvPr/>
        </p:nvSpPr>
        <p:spPr>
          <a:xfrm>
            <a:off x="339969" y="339969"/>
            <a:ext cx="7831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Breakout Sessions: SEL strategies for fostering school climate: </a:t>
            </a:r>
          </a:p>
        </p:txBody>
      </p:sp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FDCF958F-C3CD-C544-9CFC-C89FD6065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5440"/>
            <a:ext cx="9144000" cy="38711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79B117-96F8-6547-B149-19955F9D47CA}"/>
              </a:ext>
            </a:extLst>
          </p:cNvPr>
          <p:cNvSpPr txBox="1"/>
          <p:nvPr/>
        </p:nvSpPr>
        <p:spPr>
          <a:xfrm>
            <a:off x="457200" y="6236677"/>
            <a:ext cx="1955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In your breakouts! </a:t>
            </a:r>
          </a:p>
        </p:txBody>
      </p:sp>
    </p:spTree>
    <p:extLst>
      <p:ext uri="{BB962C8B-B14F-4D97-AF65-F5344CB8AC3E}">
        <p14:creationId xmlns:p14="http://schemas.microsoft.com/office/powerpoint/2010/main" val="1359551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A889E2-1254-EB41-932F-1A90B6EBF245}"/>
              </a:ext>
            </a:extLst>
          </p:cNvPr>
          <p:cNvSpPr txBox="1"/>
          <p:nvPr/>
        </p:nvSpPr>
        <p:spPr>
          <a:xfrm>
            <a:off x="187569" y="339969"/>
            <a:ext cx="7831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Opportunity to Collaborate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1EE3E6-A3F8-BA4D-834C-CE3D70D6DB31}"/>
              </a:ext>
            </a:extLst>
          </p:cNvPr>
          <p:cNvSpPr txBox="1"/>
          <p:nvPr/>
        </p:nvSpPr>
        <p:spPr>
          <a:xfrm>
            <a:off x="883819" y="1750304"/>
            <a:ext cx="69349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BREAKOUT ROOMS – by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High School Principals &amp; AP’s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Middle School Principals &amp; AP’s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Elementary Principals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Elementary AP’s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Non-School District Leaders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r>
              <a:rPr lang="en-US" b="1" dirty="0"/>
              <a:t>TASK: Identify 2-3 actionable activities that can be used to launch the school year in each of the 5 categories to build school climate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D44891-6980-CD40-9EF8-2DB4E03048D6}"/>
              </a:ext>
            </a:extLst>
          </p:cNvPr>
          <p:cNvSpPr txBox="1"/>
          <p:nvPr/>
        </p:nvSpPr>
        <p:spPr>
          <a:xfrm>
            <a:off x="883819" y="5038076"/>
            <a:ext cx="7584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SHARE 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Identify someone in your group to share your group’s favorite idea from any 3 of the categories</a:t>
            </a:r>
          </a:p>
        </p:txBody>
      </p:sp>
    </p:spTree>
    <p:extLst>
      <p:ext uri="{BB962C8B-B14F-4D97-AF65-F5344CB8AC3E}">
        <p14:creationId xmlns:p14="http://schemas.microsoft.com/office/powerpoint/2010/main" val="42222343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descr="Marc Brackett - Teachers Make a Difference">
            <a:hlinkClick r:id="" action="ppaction://media"/>
            <a:extLst>
              <a:ext uri="{FF2B5EF4-FFF2-40B4-BE49-F238E27FC236}">
                <a16:creationId xmlns:a16="http://schemas.microsoft.com/office/drawing/2014/main" id="{FBEE7C24-A6A2-C249-A1F5-74FBC1436E7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14401" y="2007577"/>
            <a:ext cx="7518400" cy="4229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216879-9282-394E-999E-D47FF978037B}"/>
              </a:ext>
            </a:extLst>
          </p:cNvPr>
          <p:cNvSpPr txBox="1"/>
          <p:nvPr/>
        </p:nvSpPr>
        <p:spPr>
          <a:xfrm>
            <a:off x="199293" y="187569"/>
            <a:ext cx="6951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 have Opportunity to Impact!</a:t>
            </a:r>
          </a:p>
        </p:txBody>
      </p:sp>
    </p:spTree>
    <p:extLst>
      <p:ext uri="{BB962C8B-B14F-4D97-AF65-F5344CB8AC3E}">
        <p14:creationId xmlns:p14="http://schemas.microsoft.com/office/powerpoint/2010/main" val="2591075811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mall plane sitting on top of a grass covered field&#10;&#10;Description automatically generated">
            <a:extLst>
              <a:ext uri="{FF2B5EF4-FFF2-40B4-BE49-F238E27FC236}">
                <a16:creationId xmlns:a16="http://schemas.microsoft.com/office/drawing/2014/main" id="{73F619DD-D777-47C0-B3E8-133BA645B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887" y="1771649"/>
            <a:ext cx="6372225" cy="4779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FEEF92-F9A8-4D1B-AFE8-8D3D81FF65A3}"/>
              </a:ext>
            </a:extLst>
          </p:cNvPr>
          <p:cNvSpPr txBox="1"/>
          <p:nvPr/>
        </p:nvSpPr>
        <p:spPr>
          <a:xfrm>
            <a:off x="293076" y="152072"/>
            <a:ext cx="7191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 - Helping Students Achieve Their Full Purpose 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9080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B8A2EB-1EB6-E441-BE44-EA03F19119C4}"/>
              </a:ext>
            </a:extLst>
          </p:cNvPr>
          <p:cNvSpPr txBox="1"/>
          <p:nvPr/>
        </p:nvSpPr>
        <p:spPr>
          <a:xfrm>
            <a:off x="293076" y="152072"/>
            <a:ext cx="7191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 - Helping Students Achieve Their Full Purpose 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9" name="Picture 8" descr="A helicopter flying over a field&#10;&#10;Description automatically generated">
            <a:extLst>
              <a:ext uri="{FF2B5EF4-FFF2-40B4-BE49-F238E27FC236}">
                <a16:creationId xmlns:a16="http://schemas.microsoft.com/office/drawing/2014/main" id="{EABFC83A-128F-4E39-8152-45928BDA3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869" y="1683841"/>
            <a:ext cx="6672262" cy="4445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05222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tanding in the grass&#10;&#10;Description automatically generated">
            <a:extLst>
              <a:ext uri="{FF2B5EF4-FFF2-40B4-BE49-F238E27FC236}">
                <a16:creationId xmlns:a16="http://schemas.microsoft.com/office/drawing/2014/main" id="{39C7B642-5282-49AC-8914-C4F0A439D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5" y="1941909"/>
            <a:ext cx="7334250" cy="4125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731C2B-76F1-47E3-B3A2-50D8944D75BD}"/>
              </a:ext>
            </a:extLst>
          </p:cNvPr>
          <p:cNvSpPr txBox="1"/>
          <p:nvPr/>
        </p:nvSpPr>
        <p:spPr>
          <a:xfrm>
            <a:off x="293076" y="152072"/>
            <a:ext cx="7191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 - Helping Students Achieve Their Full Purpose 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74043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56F91F-32A1-BA46-AB5C-9E1DD9175228}"/>
              </a:ext>
            </a:extLst>
          </p:cNvPr>
          <p:cNvSpPr txBox="1"/>
          <p:nvPr/>
        </p:nvSpPr>
        <p:spPr>
          <a:xfrm>
            <a:off x="280316" y="395913"/>
            <a:ext cx="6951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16126D-339B-6049-9249-E134285ED237}"/>
              </a:ext>
            </a:extLst>
          </p:cNvPr>
          <p:cNvSpPr txBox="1"/>
          <p:nvPr/>
        </p:nvSpPr>
        <p:spPr>
          <a:xfrm>
            <a:off x="717630" y="1671500"/>
            <a:ext cx="719945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Learning Improvement Day MTSS Content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SEL will be emphasized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/>
              <a:t>Tier 2 Training throughout the year with support from District MTSS Facilitators</a:t>
            </a:r>
          </a:p>
          <a:p>
            <a:pPr lvl="2"/>
            <a:r>
              <a:rPr lang="en-US" sz="2000" dirty="0"/>
              <a:t>	(Stefani </a:t>
            </a:r>
            <a:r>
              <a:rPr lang="en-US" sz="2000" dirty="0" err="1"/>
              <a:t>Koetje</a:t>
            </a:r>
            <a:r>
              <a:rPr lang="en-US" sz="2000" dirty="0"/>
              <a:t>, Terry Coleman, Kristen Walker)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Power point will be provided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Support available—let us know!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ED765E-AB40-E94D-844A-698E88204B49}"/>
              </a:ext>
            </a:extLst>
          </p:cNvPr>
          <p:cNvSpPr txBox="1"/>
          <p:nvPr/>
        </p:nvSpPr>
        <p:spPr>
          <a:xfrm>
            <a:off x="717630" y="4712762"/>
            <a:ext cx="676133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/>
              <a:t>Continued focus on developing Tier 1 SEL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Developing adult SEL while supporting </a:t>
            </a:r>
            <a:br>
              <a:rPr lang="en-US" sz="2800" dirty="0"/>
            </a:br>
            <a:r>
              <a:rPr lang="en-US" sz="2800" dirty="0"/>
              <a:t>student and family SEL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On boarding additional strategies</a:t>
            </a:r>
          </a:p>
        </p:txBody>
      </p:sp>
    </p:spTree>
    <p:extLst>
      <p:ext uri="{BB962C8B-B14F-4D97-AF65-F5344CB8AC3E}">
        <p14:creationId xmlns:p14="http://schemas.microsoft.com/office/powerpoint/2010/main" val="28093321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A889E2-1254-EB41-932F-1A90B6EBF245}"/>
              </a:ext>
            </a:extLst>
          </p:cNvPr>
          <p:cNvSpPr txBox="1"/>
          <p:nvPr/>
        </p:nvSpPr>
        <p:spPr>
          <a:xfrm>
            <a:off x="187569" y="64464"/>
            <a:ext cx="7831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CASEL: Three Signature Practices</a:t>
            </a:r>
            <a:b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Classroom and School-wide</a:t>
            </a:r>
          </a:p>
        </p:txBody>
      </p:sp>
      <p:pic>
        <p:nvPicPr>
          <p:cNvPr id="9" name="Picture 8" descr="A picture containing device&#10;&#10;Description automatically generated">
            <a:extLst>
              <a:ext uri="{FF2B5EF4-FFF2-40B4-BE49-F238E27FC236}">
                <a16:creationId xmlns:a16="http://schemas.microsoft.com/office/drawing/2014/main" id="{8F75800F-D6F4-4CBE-B4D3-CEA8A2F00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46" y="1995399"/>
            <a:ext cx="4212263" cy="37067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DEF913-6A24-4C99-AE60-2B1FFFAF55C7}"/>
              </a:ext>
            </a:extLst>
          </p:cNvPr>
          <p:cNvSpPr txBox="1"/>
          <p:nvPr/>
        </p:nvSpPr>
        <p:spPr>
          <a:xfrm>
            <a:off x="3796034" y="1995399"/>
            <a:ext cx="4120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9300"/>
                </a:solidFill>
              </a:rPr>
              <a:t>1. Welcoming Inclusion Activities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85CF21-30ED-4011-B2EC-4D3E5EF11A8D}"/>
              </a:ext>
            </a:extLst>
          </p:cNvPr>
          <p:cNvSpPr txBox="1"/>
          <p:nvPr/>
        </p:nvSpPr>
        <p:spPr>
          <a:xfrm>
            <a:off x="4611685" y="3036091"/>
            <a:ext cx="3511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9300"/>
                </a:solidFill>
              </a:rPr>
              <a:t>2. Engaging Practices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0BB10D-5AF2-4DCA-A2C4-836D92E56425}"/>
              </a:ext>
            </a:extLst>
          </p:cNvPr>
          <p:cNvSpPr txBox="1"/>
          <p:nvPr/>
        </p:nvSpPr>
        <p:spPr>
          <a:xfrm>
            <a:off x="4536924" y="4636196"/>
            <a:ext cx="3511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9300"/>
                </a:solidFill>
              </a:rPr>
              <a:t>3. Optimistic Closure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AAEA65-9454-4E15-BD44-549F3D1461AD}"/>
              </a:ext>
            </a:extLst>
          </p:cNvPr>
          <p:cNvSpPr txBox="1"/>
          <p:nvPr/>
        </p:nvSpPr>
        <p:spPr>
          <a:xfrm>
            <a:off x="4218147" y="2352722"/>
            <a:ext cx="296068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>
                <a:solidFill>
                  <a:srgbClr val="002060"/>
                </a:solidFill>
              </a:rPr>
              <a:t>School-wide</a:t>
            </a:r>
            <a:r>
              <a:rPr lang="en-US" sz="1350">
                <a:solidFill>
                  <a:srgbClr val="002060"/>
                </a:solidFill>
              </a:rPr>
              <a:t>: eye contact, smile, greet!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656375-6B34-4B46-B2D2-C66FE2B4A06A}"/>
              </a:ext>
            </a:extLst>
          </p:cNvPr>
          <p:cNvSpPr txBox="1"/>
          <p:nvPr/>
        </p:nvSpPr>
        <p:spPr>
          <a:xfrm>
            <a:off x="4338571" y="2651666"/>
            <a:ext cx="42834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>
                <a:solidFill>
                  <a:srgbClr val="002060"/>
                </a:solidFill>
              </a:rPr>
              <a:t>Classroom</a:t>
            </a:r>
            <a:r>
              <a:rPr lang="en-US" sz="1350">
                <a:solidFill>
                  <a:srgbClr val="002060"/>
                </a:solidFill>
              </a:rPr>
              <a:t>: greet by name, morning meetings, class circles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F9120C-AD99-4F9F-8C07-97BD139F7003}"/>
              </a:ext>
            </a:extLst>
          </p:cNvPr>
          <p:cNvSpPr txBox="1"/>
          <p:nvPr/>
        </p:nvSpPr>
        <p:spPr>
          <a:xfrm>
            <a:off x="4635463" y="3467123"/>
            <a:ext cx="383974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>
                <a:solidFill>
                  <a:srgbClr val="002060"/>
                </a:solidFill>
              </a:rPr>
              <a:t>School-wide: </a:t>
            </a:r>
            <a:r>
              <a:rPr lang="en-US" sz="1350">
                <a:solidFill>
                  <a:srgbClr val="002060"/>
                </a:solidFill>
              </a:rPr>
              <a:t>demonstrate engagement—waves, smiles--acknowledgement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5E7AED-D49A-484C-9D9B-96BF3B08A847}"/>
              </a:ext>
            </a:extLst>
          </p:cNvPr>
          <p:cNvSpPr txBox="1"/>
          <p:nvPr/>
        </p:nvSpPr>
        <p:spPr>
          <a:xfrm>
            <a:off x="4243909" y="4995607"/>
            <a:ext cx="383642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>
                <a:solidFill>
                  <a:srgbClr val="002060"/>
                </a:solidFill>
              </a:rPr>
              <a:t>School-wide</a:t>
            </a:r>
            <a:r>
              <a:rPr lang="en-US" sz="1350">
                <a:solidFill>
                  <a:srgbClr val="002060"/>
                </a:solidFill>
              </a:rPr>
              <a:t>: interest, “let me know about that?” “Is there anything else?”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F56D2F-7766-4442-8AE3-A50D9B8900E9}"/>
              </a:ext>
            </a:extLst>
          </p:cNvPr>
          <p:cNvSpPr txBox="1"/>
          <p:nvPr/>
        </p:nvSpPr>
        <p:spPr>
          <a:xfrm>
            <a:off x="4742895" y="3962137"/>
            <a:ext cx="43196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>
                <a:solidFill>
                  <a:srgbClr val="002060"/>
                </a:solidFill>
              </a:rPr>
              <a:t>Classroom</a:t>
            </a:r>
            <a:r>
              <a:rPr lang="en-US" sz="1350">
                <a:solidFill>
                  <a:srgbClr val="002060"/>
                </a:solidFill>
              </a:rPr>
              <a:t>: brain breaks (stretches), student discourse—sharing and listening, foster interactions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252A64-B2CC-4303-A82F-77024B650932}"/>
              </a:ext>
            </a:extLst>
          </p:cNvPr>
          <p:cNvSpPr txBox="1"/>
          <p:nvPr/>
        </p:nvSpPr>
        <p:spPr>
          <a:xfrm>
            <a:off x="4132961" y="5516002"/>
            <a:ext cx="43196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>
                <a:solidFill>
                  <a:srgbClr val="002060"/>
                </a:solidFill>
              </a:rPr>
              <a:t>Classroom</a:t>
            </a:r>
            <a:r>
              <a:rPr lang="en-US" sz="1350">
                <a:solidFill>
                  <a:srgbClr val="002060"/>
                </a:solidFill>
              </a:rPr>
              <a:t>: Questions that prompt reflection of learning and connects to the next day</a:t>
            </a:r>
          </a:p>
        </p:txBody>
      </p:sp>
    </p:spTree>
    <p:extLst>
      <p:ext uri="{BB962C8B-B14F-4D97-AF65-F5344CB8AC3E}">
        <p14:creationId xmlns:p14="http://schemas.microsoft.com/office/powerpoint/2010/main" val="3565474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B8A2EB-1EB6-E441-BE44-EA03F19119C4}"/>
              </a:ext>
            </a:extLst>
          </p:cNvPr>
          <p:cNvSpPr txBox="1"/>
          <p:nvPr/>
        </p:nvSpPr>
        <p:spPr>
          <a:xfrm>
            <a:off x="293076" y="152072"/>
            <a:ext cx="7191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 - Helping Students Achieve Their Full Purpose 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9" name="Picture 8" descr="A helicopter flying over a field&#10;&#10;Description automatically generated">
            <a:extLst>
              <a:ext uri="{FF2B5EF4-FFF2-40B4-BE49-F238E27FC236}">
                <a16:creationId xmlns:a16="http://schemas.microsoft.com/office/drawing/2014/main" id="{EABFC83A-128F-4E39-8152-45928BDA3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869" y="1683841"/>
            <a:ext cx="6672262" cy="4445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5847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, car, person, sitting&#10;&#10;Description automatically generated">
            <a:extLst>
              <a:ext uri="{FF2B5EF4-FFF2-40B4-BE49-F238E27FC236}">
                <a16:creationId xmlns:a16="http://schemas.microsoft.com/office/drawing/2014/main" id="{92854F52-D817-4CAB-B7B1-98D2BE227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12" y="1886461"/>
            <a:ext cx="7724775" cy="4316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6533A5-2138-4994-BDC6-2B78F62E3033}"/>
              </a:ext>
            </a:extLst>
          </p:cNvPr>
          <p:cNvSpPr txBox="1"/>
          <p:nvPr/>
        </p:nvSpPr>
        <p:spPr>
          <a:xfrm>
            <a:off x="293076" y="152072"/>
            <a:ext cx="7191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 - Helping Students Achieve Their Full Purpose 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1367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mall plane sitting on top of a grass covered field&#10;&#10;Description automatically generated">
            <a:extLst>
              <a:ext uri="{FF2B5EF4-FFF2-40B4-BE49-F238E27FC236}">
                <a16:creationId xmlns:a16="http://schemas.microsoft.com/office/drawing/2014/main" id="{73F619DD-D777-47C0-B3E8-133BA645B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887" y="1771649"/>
            <a:ext cx="6372225" cy="4779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FEEF92-F9A8-4D1B-AFE8-8D3D81FF65A3}"/>
              </a:ext>
            </a:extLst>
          </p:cNvPr>
          <p:cNvSpPr txBox="1"/>
          <p:nvPr/>
        </p:nvSpPr>
        <p:spPr>
          <a:xfrm>
            <a:off x="293076" y="152072"/>
            <a:ext cx="7191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 - Helping Students Achieve Their Full Purpose 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2100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green, grass, small&#10;&#10;Description automatically generated">
            <a:extLst>
              <a:ext uri="{FF2B5EF4-FFF2-40B4-BE49-F238E27FC236}">
                <a16:creationId xmlns:a16="http://schemas.microsoft.com/office/drawing/2014/main" id="{18C4CC5F-0B0B-4705-B4C4-57149DC7CF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276"/>
          <a:stretch/>
        </p:blipFill>
        <p:spPr>
          <a:xfrm>
            <a:off x="617224" y="1784880"/>
            <a:ext cx="7909552" cy="4492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2D5C38-797D-4538-83F4-9D51259C20DA}"/>
              </a:ext>
            </a:extLst>
          </p:cNvPr>
          <p:cNvSpPr txBox="1"/>
          <p:nvPr/>
        </p:nvSpPr>
        <p:spPr>
          <a:xfrm>
            <a:off x="293076" y="152072"/>
            <a:ext cx="7191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 - Helping Students Achieve Their Full Purpose 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1640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tanding in the grass&#10;&#10;Description automatically generated">
            <a:extLst>
              <a:ext uri="{FF2B5EF4-FFF2-40B4-BE49-F238E27FC236}">
                <a16:creationId xmlns:a16="http://schemas.microsoft.com/office/drawing/2014/main" id="{39C7B642-5282-49AC-8914-C4F0A439D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5" y="1941909"/>
            <a:ext cx="7334250" cy="4125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731C2B-76F1-47E3-B3A2-50D8944D75BD}"/>
              </a:ext>
            </a:extLst>
          </p:cNvPr>
          <p:cNvSpPr txBox="1"/>
          <p:nvPr/>
        </p:nvSpPr>
        <p:spPr>
          <a:xfrm>
            <a:off x="293076" y="152072"/>
            <a:ext cx="7191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 - Helping Students Achieve Their Full Purpose 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5674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31334066-6567-3E40-AAC7-41704A3C2DC3}"/>
              </a:ext>
            </a:extLst>
          </p:cNvPr>
          <p:cNvGrpSpPr/>
          <p:nvPr/>
        </p:nvGrpSpPr>
        <p:grpSpPr>
          <a:xfrm>
            <a:off x="3172284" y="1389616"/>
            <a:ext cx="5104213" cy="4984385"/>
            <a:chOff x="2550956" y="1835092"/>
            <a:chExt cx="5104213" cy="498438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821D384-E6CE-A045-9FC9-0D96FAA0CB54}"/>
                </a:ext>
              </a:extLst>
            </p:cNvPr>
            <p:cNvGrpSpPr/>
            <p:nvPr/>
          </p:nvGrpSpPr>
          <p:grpSpPr>
            <a:xfrm>
              <a:off x="2550956" y="1835092"/>
              <a:ext cx="5104213" cy="4984385"/>
              <a:chOff x="2550956" y="1835092"/>
              <a:chExt cx="5104213" cy="4984385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F263FCB3-E97E-ED47-AD6E-B2D3C4A8F620}"/>
                  </a:ext>
                </a:extLst>
              </p:cNvPr>
              <p:cNvSpPr/>
              <p:nvPr/>
            </p:nvSpPr>
            <p:spPr>
              <a:xfrm>
                <a:off x="2550956" y="1835092"/>
                <a:ext cx="5104213" cy="498438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DCE4DAA-79B3-0C40-90D9-9E9450AE074A}"/>
                  </a:ext>
                </a:extLst>
              </p:cNvPr>
              <p:cNvSpPr/>
              <p:nvPr/>
            </p:nvSpPr>
            <p:spPr>
              <a:xfrm>
                <a:off x="2550956" y="2132724"/>
                <a:ext cx="4389120" cy="438912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AF452A34-7373-1C47-B8BE-8D2E9B694DC9}"/>
                  </a:ext>
                </a:extLst>
              </p:cNvPr>
              <p:cNvSpPr/>
              <p:nvPr/>
            </p:nvSpPr>
            <p:spPr>
              <a:xfrm>
                <a:off x="2813538" y="2310915"/>
                <a:ext cx="3657600" cy="3657600"/>
              </a:xfrm>
              <a:prstGeom prst="ellipse">
                <a:avLst/>
              </a:prstGeom>
              <a:solidFill>
                <a:srgbClr val="E87827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prstTxWarp prst="textArchUpPour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CD0B8B7E-C2BF-234F-89C8-862EB9635D18}"/>
                  </a:ext>
                </a:extLst>
              </p:cNvPr>
              <p:cNvSpPr/>
              <p:nvPr/>
            </p:nvSpPr>
            <p:spPr>
              <a:xfrm>
                <a:off x="3200400" y="3104535"/>
                <a:ext cx="2743200" cy="2743200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E87827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Emotions Matter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F50FAE2-3383-0A48-B3B8-9E76BD20AFDF}"/>
                  </a:ext>
                </a:extLst>
              </p:cNvPr>
              <p:cNvSpPr/>
              <p:nvPr/>
            </p:nvSpPr>
            <p:spPr>
              <a:xfrm>
                <a:off x="2939969" y="2919444"/>
                <a:ext cx="3264061" cy="339138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ArchUp">
                  <a:avLst/>
                </a:prstTxWarp>
                <a:spAutoFit/>
              </a:bodyPr>
              <a:lstStyle/>
              <a:p>
                <a:pPr algn="ctr"/>
                <a:r>
                  <a:rPr lang="en-US" sz="2800" b="1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Students Emotions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C594446-9075-B640-9842-B19FF1E3E580}"/>
                  </a:ext>
                </a:extLst>
              </p:cNvPr>
              <p:cNvSpPr/>
              <p:nvPr/>
            </p:nvSpPr>
            <p:spPr>
              <a:xfrm>
                <a:off x="3518704" y="5287108"/>
                <a:ext cx="2237327" cy="88395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ArchDown">
                  <a:avLst/>
                </a:prstTxWarp>
                <a:spAutoFit/>
              </a:bodyPr>
              <a:lstStyle/>
              <a:p>
                <a:pPr algn="ctr"/>
                <a:r>
                  <a:rPr lang="en-US" sz="2800" b="1" cap="none" spc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Staff Emotions</a:t>
                </a:r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1337958-43A5-6348-BD48-408DFB9169F4}"/>
                </a:ext>
              </a:extLst>
            </p:cNvPr>
            <p:cNvSpPr/>
            <p:nvPr/>
          </p:nvSpPr>
          <p:spPr>
            <a:xfrm rot="3113002">
              <a:off x="4559838" y="2559435"/>
              <a:ext cx="2862968" cy="169737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>
                  <a:gd name="adj" fmla="val 10707156"/>
                </a:avLst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sz="280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</a:rPr>
                <a:t>Parent</a:t>
              </a:r>
              <a:r>
                <a:rPr lang="en-US" sz="2800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 </a:t>
              </a:r>
              <a:r>
                <a:rPr lang="en-US" sz="280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</a:rPr>
                <a:t>Emotions</a:t>
              </a:r>
              <a:endParaRPr lang="en-US" sz="2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5458943A-F664-1043-BD64-13D510C7974E}"/>
              </a:ext>
            </a:extLst>
          </p:cNvPr>
          <p:cNvSpPr/>
          <p:nvPr/>
        </p:nvSpPr>
        <p:spPr>
          <a:xfrm rot="8001371">
            <a:off x="5265489" y="4018466"/>
            <a:ext cx="2862968" cy="169737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707156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80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Community</a:t>
            </a:r>
            <a:r>
              <a:rPr lang="en-US" sz="2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80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Emotions</a:t>
            </a:r>
            <a:endParaRPr lang="en-US" sz="28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B19CFC-AD24-524D-9375-D6BE4C4B732D}"/>
              </a:ext>
            </a:extLst>
          </p:cNvPr>
          <p:cNvSpPr txBox="1"/>
          <p:nvPr/>
        </p:nvSpPr>
        <p:spPr>
          <a:xfrm>
            <a:off x="433753" y="356047"/>
            <a:ext cx="6846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Emotional Intelligence and Leaders</a:t>
            </a:r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EB46D9-D4B8-544D-9417-E58DEEED354B}"/>
              </a:ext>
            </a:extLst>
          </p:cNvPr>
          <p:cNvSpPr txBox="1"/>
          <p:nvPr/>
        </p:nvSpPr>
        <p:spPr>
          <a:xfrm>
            <a:off x="562708" y="2473968"/>
            <a:ext cx="23446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Understand the driving force of emotions within ALL of our stakeholders.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188256-463D-41D5-BA17-B6FB4B2D8FF0}"/>
              </a:ext>
            </a:extLst>
          </p:cNvPr>
          <p:cNvSpPr txBox="1"/>
          <p:nvPr/>
        </p:nvSpPr>
        <p:spPr>
          <a:xfrm>
            <a:off x="360948" y="4944979"/>
            <a:ext cx="281538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In chat box: How do you feel?  One word.  </a:t>
            </a:r>
          </a:p>
        </p:txBody>
      </p:sp>
    </p:spTree>
    <p:extLst>
      <p:ext uri="{BB962C8B-B14F-4D97-AF65-F5344CB8AC3E}">
        <p14:creationId xmlns:p14="http://schemas.microsoft.com/office/powerpoint/2010/main" val="4270881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13208E-C71C-4B46-A9A6-1F3AB0AEDCB0}"/>
              </a:ext>
            </a:extLst>
          </p:cNvPr>
          <p:cNvSpPr txBox="1"/>
          <p:nvPr/>
        </p:nvSpPr>
        <p:spPr>
          <a:xfrm>
            <a:off x="354895" y="162046"/>
            <a:ext cx="6620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on Feelings of Educators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7035D14-56B5-6C49-89AB-91039DED4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8432"/>
            <a:ext cx="9144000" cy="3740286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1BFCA6-584C-0540-91BC-0D6BFB94222A}"/>
              </a:ext>
            </a:extLst>
          </p:cNvPr>
          <p:cNvSpPr txBox="1"/>
          <p:nvPr/>
        </p:nvSpPr>
        <p:spPr>
          <a:xfrm>
            <a:off x="88677" y="6511288"/>
            <a:ext cx="23471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Yale Center for Emotional Intelligence</a:t>
            </a:r>
          </a:p>
        </p:txBody>
      </p:sp>
    </p:spTree>
    <p:extLst>
      <p:ext uri="{BB962C8B-B14F-4D97-AF65-F5344CB8AC3E}">
        <p14:creationId xmlns:p14="http://schemas.microsoft.com/office/powerpoint/2010/main" val="944045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5</TotalTime>
  <Words>717</Words>
  <Application>Microsoft Macintosh PowerPoint</Application>
  <PresentationFormat>On-screen Show (4:3)</PresentationFormat>
  <Paragraphs>105</Paragraphs>
  <Slides>28</Slides>
  <Notes>2</Notes>
  <HiddenSlides>3</HiddenSlides>
  <MMClips>5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Myriad Pro</vt:lpstr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Dykeman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Thompson</dc:creator>
  <cp:lastModifiedBy>Phillips, Laura S.</cp:lastModifiedBy>
  <cp:revision>4</cp:revision>
  <cp:lastPrinted>2020-08-04T18:40:14Z</cp:lastPrinted>
  <dcterms:created xsi:type="dcterms:W3CDTF">2016-08-25T16:48:33Z</dcterms:created>
  <dcterms:modified xsi:type="dcterms:W3CDTF">2020-08-06T15:06:28Z</dcterms:modified>
</cp:coreProperties>
</file>