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handoutMasterIdLst>
    <p:handoutMasterId r:id="rId32"/>
  </p:handoutMasterIdLst>
  <p:sldIdLst>
    <p:sldId id="327" r:id="rId2"/>
    <p:sldId id="331" r:id="rId3"/>
    <p:sldId id="329" r:id="rId4"/>
    <p:sldId id="330" r:id="rId5"/>
    <p:sldId id="332" r:id="rId6"/>
    <p:sldId id="333" r:id="rId7"/>
    <p:sldId id="335" r:id="rId8"/>
    <p:sldId id="278" r:id="rId9"/>
    <p:sldId id="353" r:id="rId10"/>
    <p:sldId id="336" r:id="rId11"/>
    <p:sldId id="337" r:id="rId12"/>
    <p:sldId id="338" r:id="rId13"/>
    <p:sldId id="339" r:id="rId14"/>
    <p:sldId id="341" r:id="rId15"/>
    <p:sldId id="340" r:id="rId16"/>
    <p:sldId id="281" r:id="rId17"/>
    <p:sldId id="318" r:id="rId18"/>
    <p:sldId id="343" r:id="rId19"/>
    <p:sldId id="271" r:id="rId20"/>
    <p:sldId id="347" r:id="rId21"/>
    <p:sldId id="321" r:id="rId22"/>
    <p:sldId id="272" r:id="rId23"/>
    <p:sldId id="351" r:id="rId24"/>
    <p:sldId id="346" r:id="rId25"/>
    <p:sldId id="354" r:id="rId26"/>
    <p:sldId id="349" r:id="rId27"/>
    <p:sldId id="273" r:id="rId28"/>
    <p:sldId id="350" r:id="rId29"/>
    <p:sldId id="274" r:id="rId30"/>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7" autoAdjust="0"/>
    <p:restoredTop sz="94625" autoAdjust="0"/>
  </p:normalViewPr>
  <p:slideViewPr>
    <p:cSldViewPr>
      <p:cViewPr>
        <p:scale>
          <a:sx n="80" d="100"/>
          <a:sy n="80" d="100"/>
        </p:scale>
        <p:origin x="-1445" y="-8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2119" cy="464820"/>
          </a:xfrm>
          <a:prstGeom prst="rect">
            <a:avLst/>
          </a:prstGeom>
        </p:spPr>
        <p:txBody>
          <a:bodyPr vert="horz" lIns="92446" tIns="46223" rIns="92446" bIns="46223" rtlCol="0"/>
          <a:lstStyle>
            <a:lvl1pPr algn="l">
              <a:defRPr sz="1200"/>
            </a:lvl1pPr>
          </a:lstStyle>
          <a:p>
            <a:endParaRPr lang="en-US" dirty="0"/>
          </a:p>
        </p:txBody>
      </p:sp>
      <p:sp>
        <p:nvSpPr>
          <p:cNvPr id="3" name="Date Placeholder 2"/>
          <p:cNvSpPr>
            <a:spLocks noGrp="1"/>
          </p:cNvSpPr>
          <p:nvPr>
            <p:ph type="dt" sz="quarter" idx="1"/>
          </p:nvPr>
        </p:nvSpPr>
        <p:spPr>
          <a:xfrm>
            <a:off x="3898103" y="0"/>
            <a:ext cx="2982119" cy="464820"/>
          </a:xfrm>
          <a:prstGeom prst="rect">
            <a:avLst/>
          </a:prstGeom>
        </p:spPr>
        <p:txBody>
          <a:bodyPr vert="horz" lIns="92446" tIns="46223" rIns="92446" bIns="46223" rtlCol="0"/>
          <a:lstStyle>
            <a:lvl1pPr algn="r">
              <a:defRPr sz="1200"/>
            </a:lvl1pPr>
          </a:lstStyle>
          <a:p>
            <a:fld id="{10A5F016-FE11-4EFF-B4B1-04575B18505E}" type="datetimeFigureOut">
              <a:rPr lang="en-US" smtClean="0"/>
              <a:pPr/>
              <a:t>3/13/2015</a:t>
            </a:fld>
            <a:endParaRPr lang="en-US" dirty="0"/>
          </a:p>
        </p:txBody>
      </p:sp>
      <p:sp>
        <p:nvSpPr>
          <p:cNvPr id="4" name="Footer Placeholder 3"/>
          <p:cNvSpPr>
            <a:spLocks noGrp="1"/>
          </p:cNvSpPr>
          <p:nvPr>
            <p:ph type="ftr" sz="quarter" idx="2"/>
          </p:nvPr>
        </p:nvSpPr>
        <p:spPr>
          <a:xfrm>
            <a:off x="1" y="8829967"/>
            <a:ext cx="2982119" cy="464820"/>
          </a:xfrm>
          <a:prstGeom prst="rect">
            <a:avLst/>
          </a:prstGeom>
        </p:spPr>
        <p:txBody>
          <a:bodyPr vert="horz" lIns="92446" tIns="46223" rIns="92446" bIns="46223"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98103" y="8829967"/>
            <a:ext cx="2982119" cy="464820"/>
          </a:xfrm>
          <a:prstGeom prst="rect">
            <a:avLst/>
          </a:prstGeom>
        </p:spPr>
        <p:txBody>
          <a:bodyPr vert="horz" lIns="92446" tIns="46223" rIns="92446" bIns="46223" rtlCol="0" anchor="b"/>
          <a:lstStyle>
            <a:lvl1pPr algn="r">
              <a:defRPr sz="1200"/>
            </a:lvl1pPr>
          </a:lstStyle>
          <a:p>
            <a:fld id="{E26A4CAA-7BFB-45F8-9792-84D1EBBE7D0E}" type="slidenum">
              <a:rPr lang="en-US" smtClean="0"/>
              <a:pPr/>
              <a:t>‹#›</a:t>
            </a:fld>
            <a:endParaRPr lang="en-US" dirty="0"/>
          </a:p>
        </p:txBody>
      </p:sp>
    </p:spTree>
    <p:extLst>
      <p:ext uri="{BB962C8B-B14F-4D97-AF65-F5344CB8AC3E}">
        <p14:creationId xmlns:p14="http://schemas.microsoft.com/office/powerpoint/2010/main" val="41863896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2119" cy="464820"/>
          </a:xfrm>
          <a:prstGeom prst="rect">
            <a:avLst/>
          </a:prstGeom>
        </p:spPr>
        <p:txBody>
          <a:bodyPr vert="horz" lIns="92446" tIns="46223" rIns="92446" bIns="46223" rtlCol="0"/>
          <a:lstStyle>
            <a:lvl1pPr algn="l">
              <a:defRPr sz="1200"/>
            </a:lvl1pPr>
          </a:lstStyle>
          <a:p>
            <a:endParaRPr lang="en-US" dirty="0"/>
          </a:p>
        </p:txBody>
      </p:sp>
      <p:sp>
        <p:nvSpPr>
          <p:cNvPr id="3" name="Date Placeholder 2"/>
          <p:cNvSpPr>
            <a:spLocks noGrp="1"/>
          </p:cNvSpPr>
          <p:nvPr>
            <p:ph type="dt" idx="1"/>
          </p:nvPr>
        </p:nvSpPr>
        <p:spPr>
          <a:xfrm>
            <a:off x="3898103" y="0"/>
            <a:ext cx="2982119" cy="464820"/>
          </a:xfrm>
          <a:prstGeom prst="rect">
            <a:avLst/>
          </a:prstGeom>
        </p:spPr>
        <p:txBody>
          <a:bodyPr vert="horz" lIns="92446" tIns="46223" rIns="92446" bIns="46223" rtlCol="0"/>
          <a:lstStyle>
            <a:lvl1pPr algn="r">
              <a:defRPr sz="1200"/>
            </a:lvl1pPr>
          </a:lstStyle>
          <a:p>
            <a:fld id="{C5A1A457-C775-4E96-97B5-C65DAE9CE847}" type="datetimeFigureOut">
              <a:rPr lang="en-US" smtClean="0"/>
              <a:pPr/>
              <a:t>3/13/2015</a:t>
            </a:fld>
            <a:endParaRPr lang="en-US" dirty="0"/>
          </a:p>
        </p:txBody>
      </p:sp>
      <p:sp>
        <p:nvSpPr>
          <p:cNvPr id="4" name="Slide Image Placeholder 3"/>
          <p:cNvSpPr>
            <a:spLocks noGrp="1" noRot="1" noChangeAspect="1"/>
          </p:cNvSpPr>
          <p:nvPr>
            <p:ph type="sldImg" idx="2"/>
          </p:nvPr>
        </p:nvSpPr>
        <p:spPr>
          <a:xfrm>
            <a:off x="1117600" y="696913"/>
            <a:ext cx="4648200" cy="3486150"/>
          </a:xfrm>
          <a:prstGeom prst="rect">
            <a:avLst/>
          </a:prstGeom>
          <a:noFill/>
          <a:ln w="12700">
            <a:solidFill>
              <a:prstClr val="black"/>
            </a:solidFill>
          </a:ln>
        </p:spPr>
        <p:txBody>
          <a:bodyPr vert="horz" lIns="92446" tIns="46223" rIns="92446" bIns="46223" rtlCol="0" anchor="ctr"/>
          <a:lstStyle/>
          <a:p>
            <a:endParaRPr lang="en-US" dirty="0"/>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2446" tIns="46223" rIns="92446" bIns="4622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29967"/>
            <a:ext cx="2982119" cy="464820"/>
          </a:xfrm>
          <a:prstGeom prst="rect">
            <a:avLst/>
          </a:prstGeom>
        </p:spPr>
        <p:txBody>
          <a:bodyPr vert="horz" lIns="92446" tIns="46223" rIns="92446" bIns="4622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98103" y="8829967"/>
            <a:ext cx="2982119" cy="464820"/>
          </a:xfrm>
          <a:prstGeom prst="rect">
            <a:avLst/>
          </a:prstGeom>
        </p:spPr>
        <p:txBody>
          <a:bodyPr vert="horz" lIns="92446" tIns="46223" rIns="92446" bIns="46223" rtlCol="0" anchor="b"/>
          <a:lstStyle>
            <a:lvl1pPr algn="r">
              <a:defRPr sz="1200"/>
            </a:lvl1pPr>
          </a:lstStyle>
          <a:p>
            <a:fld id="{73348C0E-435E-47CA-B668-CED334E3E7AB}" type="slidenum">
              <a:rPr lang="en-US" smtClean="0"/>
              <a:pPr/>
              <a:t>‹#›</a:t>
            </a:fld>
            <a:endParaRPr lang="en-US" dirty="0"/>
          </a:p>
        </p:txBody>
      </p:sp>
    </p:spTree>
    <p:extLst>
      <p:ext uri="{BB962C8B-B14F-4D97-AF65-F5344CB8AC3E}">
        <p14:creationId xmlns:p14="http://schemas.microsoft.com/office/powerpoint/2010/main" val="16722637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348C0E-435E-47CA-B668-CED334E3E7AB}" type="slidenum">
              <a:rPr lang="en-US" smtClean="0"/>
              <a:pPr/>
              <a:t>27</a:t>
            </a:fld>
            <a:endParaRPr lang="en-US" dirty="0"/>
          </a:p>
        </p:txBody>
      </p:sp>
    </p:spTree>
    <p:extLst>
      <p:ext uri="{BB962C8B-B14F-4D97-AF65-F5344CB8AC3E}">
        <p14:creationId xmlns:p14="http://schemas.microsoft.com/office/powerpoint/2010/main" val="22802271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35393744-29EF-4C0F-AC17-67F459B9F833}" type="datetime1">
              <a:rPr lang="en-US" smtClean="0"/>
              <a:pPr/>
              <a:t>3/13/2015</a:t>
            </a:fld>
            <a:endParaRPr lang="en-US" dirty="0"/>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r>
              <a:rPr lang="en-US" dirty="0" smtClean="0"/>
              <a:t>Everett Emergency Management Dr. Mary Schoenfeldt</a:t>
            </a:r>
            <a:endParaRPr lang="en-US" dirty="0"/>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1DFA2DEE-379C-46DF-81E9-EBE4BDC03F09}"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77D3C96-F6C7-4EAA-B6BC-267D7E1679CD}" type="datetime1">
              <a:rPr lang="en-US" smtClean="0"/>
              <a:pPr/>
              <a:t>3/13/2015</a:t>
            </a:fld>
            <a:endParaRPr lang="en-US" dirty="0"/>
          </a:p>
        </p:txBody>
      </p:sp>
      <p:sp>
        <p:nvSpPr>
          <p:cNvPr id="5" name="Footer Placeholder 4"/>
          <p:cNvSpPr>
            <a:spLocks noGrp="1"/>
          </p:cNvSpPr>
          <p:nvPr>
            <p:ph type="ftr" sz="quarter" idx="11"/>
          </p:nvPr>
        </p:nvSpPr>
        <p:spPr/>
        <p:txBody>
          <a:bodyPr/>
          <a:lstStyle>
            <a:extLst/>
          </a:lstStyle>
          <a:p>
            <a:r>
              <a:rPr lang="en-US" dirty="0" smtClean="0"/>
              <a:t>Everett Emergency Management Dr. Mary Schoenfeldt</a:t>
            </a:r>
            <a:endParaRPr lang="en-US" dirty="0"/>
          </a:p>
        </p:txBody>
      </p:sp>
      <p:sp>
        <p:nvSpPr>
          <p:cNvPr id="6" name="Slide Number Placeholder 5"/>
          <p:cNvSpPr>
            <a:spLocks noGrp="1"/>
          </p:cNvSpPr>
          <p:nvPr>
            <p:ph type="sldNum" sz="quarter" idx="12"/>
          </p:nvPr>
        </p:nvSpPr>
        <p:spPr/>
        <p:txBody>
          <a:bodyPr/>
          <a:lstStyle>
            <a:extLst/>
          </a:lstStyle>
          <a:p>
            <a:fld id="{1DFA2DEE-379C-46DF-81E9-EBE4BDC03F09}"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0BA447AC-0919-4314-A156-34A0D954D381}" type="datetime1">
              <a:rPr lang="en-US" smtClean="0"/>
              <a:pPr/>
              <a:t>3/13/2015</a:t>
            </a:fld>
            <a:endParaRPr lang="en-US" dirty="0"/>
          </a:p>
        </p:txBody>
      </p:sp>
      <p:sp>
        <p:nvSpPr>
          <p:cNvPr id="5" name="Footer Placeholder 4"/>
          <p:cNvSpPr>
            <a:spLocks noGrp="1"/>
          </p:cNvSpPr>
          <p:nvPr>
            <p:ph type="ftr" sz="quarter" idx="11"/>
          </p:nvPr>
        </p:nvSpPr>
        <p:spPr/>
        <p:txBody>
          <a:bodyPr/>
          <a:lstStyle>
            <a:extLst/>
          </a:lstStyle>
          <a:p>
            <a:r>
              <a:rPr lang="en-US" dirty="0" smtClean="0"/>
              <a:t>Everett Emergency Management Dr. Mary Schoenfeldt</a:t>
            </a:r>
            <a:endParaRPr lang="en-US" dirty="0"/>
          </a:p>
        </p:txBody>
      </p:sp>
      <p:sp>
        <p:nvSpPr>
          <p:cNvPr id="6" name="Slide Number Placeholder 5"/>
          <p:cNvSpPr>
            <a:spLocks noGrp="1"/>
          </p:cNvSpPr>
          <p:nvPr>
            <p:ph type="sldNum" sz="quarter" idx="12"/>
          </p:nvPr>
        </p:nvSpPr>
        <p:spPr/>
        <p:txBody>
          <a:bodyPr/>
          <a:lstStyle>
            <a:extLst/>
          </a:lstStyle>
          <a:p>
            <a:fld id="{1DFA2DEE-379C-46DF-81E9-EBE4BDC03F09}"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326FFB5-1AB5-4B9E-9595-9E79D2C9CFB7}" type="datetime1">
              <a:rPr lang="en-US" smtClean="0"/>
              <a:pPr/>
              <a:t>3/13/2015</a:t>
            </a:fld>
            <a:endParaRPr lang="en-US" dirty="0"/>
          </a:p>
        </p:txBody>
      </p:sp>
      <p:sp>
        <p:nvSpPr>
          <p:cNvPr id="5" name="Footer Placeholder 4"/>
          <p:cNvSpPr>
            <a:spLocks noGrp="1"/>
          </p:cNvSpPr>
          <p:nvPr>
            <p:ph type="ftr" sz="quarter" idx="11"/>
          </p:nvPr>
        </p:nvSpPr>
        <p:spPr/>
        <p:txBody>
          <a:bodyPr/>
          <a:lstStyle>
            <a:extLst/>
          </a:lstStyle>
          <a:p>
            <a:r>
              <a:rPr lang="en-US" dirty="0" smtClean="0"/>
              <a:t>Everett Emergency Management Dr. Mary Schoenfeldt</a:t>
            </a:r>
            <a:endParaRPr lang="en-US" dirty="0"/>
          </a:p>
        </p:txBody>
      </p:sp>
      <p:sp>
        <p:nvSpPr>
          <p:cNvPr id="6" name="Slide Number Placeholder 5"/>
          <p:cNvSpPr>
            <a:spLocks noGrp="1"/>
          </p:cNvSpPr>
          <p:nvPr>
            <p:ph type="sldNum" sz="quarter" idx="12"/>
          </p:nvPr>
        </p:nvSpPr>
        <p:spPr/>
        <p:txBody>
          <a:bodyPr/>
          <a:lstStyle>
            <a:extLst/>
          </a:lstStyle>
          <a:p>
            <a:fld id="{1DFA2DEE-379C-46DF-81E9-EBE4BDC03F09}" type="slidenum">
              <a:rPr lang="en-US" smtClean="0"/>
              <a:pPr/>
              <a:t>‹#›</a:t>
            </a:fld>
            <a:endParaRPr lang="en-US" dirty="0"/>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CB4B7635-24E5-490A-BE8E-2C672D3722C3}" type="datetime1">
              <a:rPr lang="en-US" smtClean="0"/>
              <a:pPr/>
              <a:t>3/13/2015</a:t>
            </a:fld>
            <a:endParaRPr lang="en-US" dirty="0"/>
          </a:p>
        </p:txBody>
      </p:sp>
      <p:sp>
        <p:nvSpPr>
          <p:cNvPr id="5" name="Footer Placeholder 4"/>
          <p:cNvSpPr>
            <a:spLocks noGrp="1"/>
          </p:cNvSpPr>
          <p:nvPr>
            <p:ph type="ftr" sz="quarter" idx="11"/>
          </p:nvPr>
        </p:nvSpPr>
        <p:spPr/>
        <p:txBody>
          <a:bodyPr/>
          <a:lstStyle>
            <a:extLst/>
          </a:lstStyle>
          <a:p>
            <a:r>
              <a:rPr lang="en-US" dirty="0" smtClean="0"/>
              <a:t>Everett Emergency Management Dr. Mary Schoenfeldt</a:t>
            </a:r>
            <a:endParaRPr lang="en-US" dirty="0"/>
          </a:p>
        </p:txBody>
      </p:sp>
      <p:sp>
        <p:nvSpPr>
          <p:cNvPr id="6" name="Slide Number Placeholder 5"/>
          <p:cNvSpPr>
            <a:spLocks noGrp="1"/>
          </p:cNvSpPr>
          <p:nvPr>
            <p:ph type="sldNum" sz="quarter" idx="12"/>
          </p:nvPr>
        </p:nvSpPr>
        <p:spPr/>
        <p:txBody>
          <a:bodyPr/>
          <a:lstStyle>
            <a:extLst/>
          </a:lstStyle>
          <a:p>
            <a:fld id="{1DFA2DEE-379C-46DF-81E9-EBE4BDC03F09}" type="slidenum">
              <a:rPr lang="en-US" smtClean="0"/>
              <a:pPr/>
              <a:t>‹#›</a:t>
            </a:fld>
            <a:endParaRPr lang="en-US" dirty="0"/>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CBAEB3B7-35FE-497A-9009-F2F0AEF97A1C}" type="datetime1">
              <a:rPr lang="en-US" smtClean="0"/>
              <a:pPr/>
              <a:t>3/13/2015</a:t>
            </a:fld>
            <a:endParaRPr lang="en-US" dirty="0"/>
          </a:p>
        </p:txBody>
      </p:sp>
      <p:sp>
        <p:nvSpPr>
          <p:cNvPr id="6" name="Footer Placeholder 5"/>
          <p:cNvSpPr>
            <a:spLocks noGrp="1"/>
          </p:cNvSpPr>
          <p:nvPr>
            <p:ph type="ftr" sz="quarter" idx="11"/>
          </p:nvPr>
        </p:nvSpPr>
        <p:spPr/>
        <p:txBody>
          <a:bodyPr/>
          <a:lstStyle>
            <a:extLst/>
          </a:lstStyle>
          <a:p>
            <a:r>
              <a:rPr lang="en-US" dirty="0" smtClean="0"/>
              <a:t>Everett Emergency Management Dr. Mary Schoenfeldt</a:t>
            </a:r>
            <a:endParaRPr lang="en-US" dirty="0"/>
          </a:p>
        </p:txBody>
      </p:sp>
      <p:sp>
        <p:nvSpPr>
          <p:cNvPr id="7" name="Slide Number Placeholder 6"/>
          <p:cNvSpPr>
            <a:spLocks noGrp="1"/>
          </p:cNvSpPr>
          <p:nvPr>
            <p:ph type="sldNum" sz="quarter" idx="12"/>
          </p:nvPr>
        </p:nvSpPr>
        <p:spPr/>
        <p:txBody>
          <a:bodyPr/>
          <a:lstStyle>
            <a:extLst/>
          </a:lstStyle>
          <a:p>
            <a:fld id="{1DFA2DEE-379C-46DF-81E9-EBE4BDC03F09}" type="slidenum">
              <a:rPr lang="en-US" smtClean="0"/>
              <a:pPr/>
              <a:t>‹#›</a:t>
            </a:fld>
            <a:endParaRPr lang="en-US" dirty="0"/>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1E98C31F-A22E-4DD4-AEF1-5E31913870D8}" type="datetime1">
              <a:rPr lang="en-US" smtClean="0"/>
              <a:pPr/>
              <a:t>3/13/2015</a:t>
            </a:fld>
            <a:endParaRPr lang="en-US" dirty="0"/>
          </a:p>
        </p:txBody>
      </p:sp>
      <p:sp>
        <p:nvSpPr>
          <p:cNvPr id="8" name="Footer Placeholder 7"/>
          <p:cNvSpPr>
            <a:spLocks noGrp="1"/>
          </p:cNvSpPr>
          <p:nvPr>
            <p:ph type="ftr" sz="quarter" idx="11"/>
          </p:nvPr>
        </p:nvSpPr>
        <p:spPr/>
        <p:txBody>
          <a:bodyPr/>
          <a:lstStyle>
            <a:extLst/>
          </a:lstStyle>
          <a:p>
            <a:r>
              <a:rPr lang="en-US" dirty="0" smtClean="0"/>
              <a:t>Everett Emergency Management Dr. Mary Schoenfeldt</a:t>
            </a:r>
            <a:endParaRPr lang="en-US" dirty="0"/>
          </a:p>
        </p:txBody>
      </p:sp>
      <p:sp>
        <p:nvSpPr>
          <p:cNvPr id="9" name="Slide Number Placeholder 8"/>
          <p:cNvSpPr>
            <a:spLocks noGrp="1"/>
          </p:cNvSpPr>
          <p:nvPr>
            <p:ph type="sldNum" sz="quarter" idx="12"/>
          </p:nvPr>
        </p:nvSpPr>
        <p:spPr/>
        <p:txBody>
          <a:bodyPr/>
          <a:lstStyle>
            <a:extLst/>
          </a:lstStyle>
          <a:p>
            <a:fld id="{1DFA2DEE-379C-46DF-81E9-EBE4BDC03F09}"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5A768488-E4BB-426F-8EE5-EF14BDCBD1B2}" type="datetime1">
              <a:rPr lang="en-US" smtClean="0"/>
              <a:pPr/>
              <a:t>3/13/2015</a:t>
            </a:fld>
            <a:endParaRPr lang="en-US" dirty="0"/>
          </a:p>
        </p:txBody>
      </p:sp>
      <p:sp>
        <p:nvSpPr>
          <p:cNvPr id="4" name="Footer Placeholder 3"/>
          <p:cNvSpPr>
            <a:spLocks noGrp="1"/>
          </p:cNvSpPr>
          <p:nvPr>
            <p:ph type="ftr" sz="quarter" idx="11"/>
          </p:nvPr>
        </p:nvSpPr>
        <p:spPr/>
        <p:txBody>
          <a:bodyPr/>
          <a:lstStyle>
            <a:extLst/>
          </a:lstStyle>
          <a:p>
            <a:r>
              <a:rPr lang="en-US" dirty="0" smtClean="0"/>
              <a:t>Everett Emergency Management Dr. Mary Schoenfeldt</a:t>
            </a:r>
            <a:endParaRPr lang="en-US" dirty="0"/>
          </a:p>
        </p:txBody>
      </p:sp>
      <p:sp>
        <p:nvSpPr>
          <p:cNvPr id="5" name="Slide Number Placeholder 4"/>
          <p:cNvSpPr>
            <a:spLocks noGrp="1"/>
          </p:cNvSpPr>
          <p:nvPr>
            <p:ph type="sldNum" sz="quarter" idx="12"/>
          </p:nvPr>
        </p:nvSpPr>
        <p:spPr/>
        <p:txBody>
          <a:bodyPr/>
          <a:lstStyle>
            <a:extLst/>
          </a:lstStyle>
          <a:p>
            <a:fld id="{1DFA2DEE-379C-46DF-81E9-EBE4BDC03F09}" type="slidenum">
              <a:rPr lang="en-US" smtClean="0"/>
              <a:pPr/>
              <a:t>‹#›</a:t>
            </a:fld>
            <a:endParaRPr lang="en-US" dirty="0"/>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4CCE3F85-95DD-4F30-A6AD-F1D646179298}" type="datetime1">
              <a:rPr lang="en-US" smtClean="0"/>
              <a:pPr/>
              <a:t>3/13/2015</a:t>
            </a:fld>
            <a:endParaRPr lang="en-US" dirty="0"/>
          </a:p>
        </p:txBody>
      </p:sp>
      <p:sp>
        <p:nvSpPr>
          <p:cNvPr id="3" name="Footer Placeholder 2"/>
          <p:cNvSpPr>
            <a:spLocks noGrp="1"/>
          </p:cNvSpPr>
          <p:nvPr>
            <p:ph type="ftr" sz="quarter" idx="11"/>
          </p:nvPr>
        </p:nvSpPr>
        <p:spPr/>
        <p:txBody>
          <a:bodyPr/>
          <a:lstStyle>
            <a:extLst/>
          </a:lstStyle>
          <a:p>
            <a:r>
              <a:rPr lang="en-US" dirty="0" smtClean="0"/>
              <a:t>Everett Emergency Management Dr. Mary Schoenfeldt</a:t>
            </a:r>
            <a:endParaRPr lang="en-US" dirty="0"/>
          </a:p>
        </p:txBody>
      </p:sp>
      <p:sp>
        <p:nvSpPr>
          <p:cNvPr id="4" name="Slide Number Placeholder 3"/>
          <p:cNvSpPr>
            <a:spLocks noGrp="1"/>
          </p:cNvSpPr>
          <p:nvPr>
            <p:ph type="sldNum" sz="quarter" idx="12"/>
          </p:nvPr>
        </p:nvSpPr>
        <p:spPr/>
        <p:txBody>
          <a:bodyPr/>
          <a:lstStyle>
            <a:extLst/>
          </a:lstStyle>
          <a:p>
            <a:fld id="{1DFA2DEE-379C-46DF-81E9-EBE4BDC03F09}"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E43A255C-C621-47DC-83F9-48BB09A8DC2E}" type="datetime1">
              <a:rPr lang="en-US" smtClean="0"/>
              <a:pPr/>
              <a:t>3/13/2015</a:t>
            </a:fld>
            <a:endParaRPr lang="en-US" dirty="0"/>
          </a:p>
        </p:txBody>
      </p:sp>
      <p:sp>
        <p:nvSpPr>
          <p:cNvPr id="6" name="Footer Placeholder 5"/>
          <p:cNvSpPr>
            <a:spLocks noGrp="1"/>
          </p:cNvSpPr>
          <p:nvPr>
            <p:ph type="ftr" sz="quarter" idx="11"/>
          </p:nvPr>
        </p:nvSpPr>
        <p:spPr/>
        <p:txBody>
          <a:bodyPr/>
          <a:lstStyle>
            <a:extLst/>
          </a:lstStyle>
          <a:p>
            <a:r>
              <a:rPr lang="en-US" dirty="0" smtClean="0"/>
              <a:t>Everett Emergency Management Dr. Mary Schoenfeldt</a:t>
            </a:r>
            <a:endParaRPr lang="en-US" dirty="0"/>
          </a:p>
        </p:txBody>
      </p:sp>
      <p:sp>
        <p:nvSpPr>
          <p:cNvPr id="7" name="Slide Number Placeholder 6"/>
          <p:cNvSpPr>
            <a:spLocks noGrp="1"/>
          </p:cNvSpPr>
          <p:nvPr>
            <p:ph type="sldNum" sz="quarter" idx="12"/>
          </p:nvPr>
        </p:nvSpPr>
        <p:spPr/>
        <p:txBody>
          <a:bodyPr/>
          <a:lstStyle>
            <a:extLst/>
          </a:lstStyle>
          <a:p>
            <a:fld id="{1DFA2DEE-379C-46DF-81E9-EBE4BDC03F09}"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dirty="0"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AA76490B-1B3B-4080-8C43-5BFF6410003E}" type="datetime1">
              <a:rPr lang="en-US" smtClean="0"/>
              <a:pPr/>
              <a:t>3/13/2015</a:t>
            </a:fld>
            <a:endParaRPr lang="en-US" dirty="0"/>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r>
              <a:rPr lang="en-US" dirty="0" smtClean="0"/>
              <a:t>Everett Emergency Management Dr. Mary Schoenfeldt</a:t>
            </a:r>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1DFA2DEE-379C-46DF-81E9-EBE4BDC03F09}" type="slidenum">
              <a:rPr lang="en-US" smtClean="0"/>
              <a:pPr/>
              <a:t>‹#›</a:t>
            </a:fld>
            <a:endParaRPr lang="en-US"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30614BE4-548F-4DDF-AC17-9EB80303D492}" type="datetime1">
              <a:rPr lang="en-US" smtClean="0"/>
              <a:pPr/>
              <a:t>3/13/2015</a:t>
            </a:fld>
            <a:endParaRPr lang="en-US" dirty="0"/>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r>
              <a:rPr lang="en-US" dirty="0" smtClean="0"/>
              <a:t>Everett Emergency Management Dr. Mary Schoenfeldt</a:t>
            </a:r>
            <a:endParaRPr lang="en-US" dirty="0"/>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1DFA2DEE-379C-46DF-81E9-EBE4BDC03F0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61239"/>
            <a:ext cx="7772400" cy="2286961"/>
          </a:xfrm>
        </p:spPr>
        <p:txBody>
          <a:bodyPr>
            <a:normAutofit fontScale="90000"/>
          </a:bodyPr>
          <a:lstStyle/>
          <a:p>
            <a:r>
              <a:rPr lang="en-US" dirty="0" smtClean="0"/>
              <a:t>Districtwide School Safety &amp; Emergency Preparedness Tabletop Exercise</a:t>
            </a:r>
            <a:br>
              <a:rPr lang="en-US" dirty="0" smtClean="0"/>
            </a:br>
            <a:r>
              <a:rPr lang="en-US" sz="4000" dirty="0" smtClean="0"/>
              <a:t>March 20, 2015</a:t>
            </a:r>
            <a:endParaRPr lang="en-US" sz="4000" dirty="0"/>
          </a:p>
        </p:txBody>
      </p:sp>
      <p:sp>
        <p:nvSpPr>
          <p:cNvPr id="5" name="Slide Number Placeholder 4"/>
          <p:cNvSpPr>
            <a:spLocks noGrp="1"/>
          </p:cNvSpPr>
          <p:nvPr>
            <p:ph type="sldNum" sz="quarter" idx="12"/>
          </p:nvPr>
        </p:nvSpPr>
        <p:spPr/>
        <p:txBody>
          <a:bodyPr/>
          <a:lstStyle/>
          <a:p>
            <a:fld id="{1DFA2DEE-379C-46DF-81E9-EBE4BDC03F09}" type="slidenum">
              <a:rPr lang="en-US" smtClean="0"/>
              <a:pPr/>
              <a:t>1</a:t>
            </a:fld>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9400" y="304800"/>
            <a:ext cx="3358896" cy="1380744"/>
          </a:xfrm>
          <a:prstGeom prst="rect">
            <a:avLst/>
          </a:prstGeom>
        </p:spPr>
      </p:pic>
    </p:spTree>
    <p:extLst>
      <p:ext uri="{BB962C8B-B14F-4D97-AF65-F5344CB8AC3E}">
        <p14:creationId xmlns:p14="http://schemas.microsoft.com/office/powerpoint/2010/main" val="25783073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19200"/>
            <a:ext cx="5486400" cy="5105400"/>
          </a:xfrm>
        </p:spPr>
        <p:txBody>
          <a:bodyPr>
            <a:normAutofit/>
          </a:bodyPr>
          <a:lstStyle/>
          <a:p>
            <a:r>
              <a:rPr lang="en-US" dirty="0" smtClean="0"/>
              <a:t>It is a Wednesday at approximately 1:40 p.m.</a:t>
            </a:r>
          </a:p>
          <a:p>
            <a:r>
              <a:rPr lang="en-US" dirty="0" smtClean="0"/>
              <a:t>Most students are in class; however, there are two classes outside for recess.</a:t>
            </a:r>
          </a:p>
          <a:p>
            <a:r>
              <a:rPr lang="en-US" dirty="0" smtClean="0"/>
              <a:t>There are a few students in the hallway, bathrooms and library.</a:t>
            </a:r>
          </a:p>
          <a:p>
            <a:r>
              <a:rPr lang="en-US" dirty="0" smtClean="0"/>
              <a:t>The School Resource Officer at Jackson High School is away for the day at a training.</a:t>
            </a:r>
            <a:endParaRPr lang="en-US" dirty="0"/>
          </a:p>
        </p:txBody>
      </p:sp>
      <p:sp>
        <p:nvSpPr>
          <p:cNvPr id="4" name="Slide Number Placeholder 3"/>
          <p:cNvSpPr>
            <a:spLocks noGrp="1"/>
          </p:cNvSpPr>
          <p:nvPr>
            <p:ph type="sldNum" sz="quarter" idx="12"/>
          </p:nvPr>
        </p:nvSpPr>
        <p:spPr/>
        <p:txBody>
          <a:bodyPr/>
          <a:lstStyle/>
          <a:p>
            <a:fld id="{1DFA2DEE-379C-46DF-81E9-EBE4BDC03F09}" type="slidenum">
              <a:rPr lang="en-US" smtClean="0"/>
              <a:pPr/>
              <a:t>10</a:t>
            </a:fld>
            <a:endParaRPr lang="en-US" dirty="0"/>
          </a:p>
        </p:txBody>
      </p:sp>
      <p:sp>
        <p:nvSpPr>
          <p:cNvPr id="5" name="Title 4"/>
          <p:cNvSpPr>
            <a:spLocks noGrp="1"/>
          </p:cNvSpPr>
          <p:nvPr>
            <p:ph type="title"/>
          </p:nvPr>
        </p:nvSpPr>
        <p:spPr/>
        <p:txBody>
          <a:bodyPr/>
          <a:lstStyle/>
          <a:p>
            <a:r>
              <a:rPr lang="en-US" dirty="0" smtClean="0"/>
              <a:t>Scenario</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1905000"/>
            <a:ext cx="3105150" cy="3319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05725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65237"/>
            <a:ext cx="8229600" cy="4525963"/>
          </a:xfrm>
        </p:spPr>
        <p:txBody>
          <a:bodyPr/>
          <a:lstStyle/>
          <a:p>
            <a:r>
              <a:rPr lang="en-US" dirty="0" smtClean="0"/>
              <a:t>A woman is parked in the main parking lot of Heatherwood Middle School.</a:t>
            </a:r>
            <a:r>
              <a:rPr lang="en-US" dirty="0"/>
              <a:t> </a:t>
            </a:r>
            <a:r>
              <a:rPr lang="en-US" dirty="0" smtClean="0"/>
              <a:t>A man pulls in beside her and gets out of his truck.</a:t>
            </a:r>
            <a:r>
              <a:rPr lang="en-US" dirty="0"/>
              <a:t> </a:t>
            </a:r>
            <a:r>
              <a:rPr lang="en-US" dirty="0" smtClean="0"/>
              <a:t>They start to argue. The woman yells “PLEASE DON’T!” and starts running toward the front doors of the school.</a:t>
            </a:r>
            <a:endParaRPr lang="en-US" dirty="0"/>
          </a:p>
        </p:txBody>
      </p:sp>
      <p:sp>
        <p:nvSpPr>
          <p:cNvPr id="4" name="Slide Number Placeholder 3"/>
          <p:cNvSpPr>
            <a:spLocks noGrp="1"/>
          </p:cNvSpPr>
          <p:nvPr>
            <p:ph type="sldNum" sz="quarter" idx="12"/>
          </p:nvPr>
        </p:nvSpPr>
        <p:spPr/>
        <p:txBody>
          <a:bodyPr/>
          <a:lstStyle/>
          <a:p>
            <a:fld id="{1DFA2DEE-379C-46DF-81E9-EBE4BDC03F09}" type="slidenum">
              <a:rPr lang="en-US" smtClean="0"/>
              <a:pPr/>
              <a:t>11</a:t>
            </a:fld>
            <a:endParaRPr lang="en-US" dirty="0"/>
          </a:p>
        </p:txBody>
      </p:sp>
      <p:sp>
        <p:nvSpPr>
          <p:cNvPr id="5" name="Title 4"/>
          <p:cNvSpPr>
            <a:spLocks noGrp="1"/>
          </p:cNvSpPr>
          <p:nvPr>
            <p:ph type="title"/>
          </p:nvPr>
        </p:nvSpPr>
        <p:spPr/>
        <p:txBody>
          <a:bodyPr/>
          <a:lstStyle/>
          <a:p>
            <a:r>
              <a:rPr lang="en-US" dirty="0" smtClean="0"/>
              <a:t>Scenario</a:t>
            </a:r>
            <a:endParaRPr lang="en-US"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505200"/>
            <a:ext cx="5007028"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24905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65238"/>
            <a:ext cx="3810000" cy="1554162"/>
          </a:xfrm>
        </p:spPr>
        <p:txBody>
          <a:bodyPr>
            <a:normAutofit/>
          </a:bodyPr>
          <a:lstStyle/>
          <a:p>
            <a:r>
              <a:rPr lang="en-US" dirty="0" smtClean="0"/>
              <a:t>The man pulls out a handgun and starts shooting at her.</a:t>
            </a:r>
          </a:p>
        </p:txBody>
      </p:sp>
      <p:sp>
        <p:nvSpPr>
          <p:cNvPr id="4" name="Slide Number Placeholder 3"/>
          <p:cNvSpPr>
            <a:spLocks noGrp="1"/>
          </p:cNvSpPr>
          <p:nvPr>
            <p:ph type="sldNum" sz="quarter" idx="12"/>
          </p:nvPr>
        </p:nvSpPr>
        <p:spPr/>
        <p:txBody>
          <a:bodyPr/>
          <a:lstStyle/>
          <a:p>
            <a:fld id="{1DFA2DEE-379C-46DF-81E9-EBE4BDC03F09}" type="slidenum">
              <a:rPr lang="en-US" smtClean="0"/>
              <a:pPr/>
              <a:t>12</a:t>
            </a:fld>
            <a:endParaRPr lang="en-US" dirty="0"/>
          </a:p>
        </p:txBody>
      </p:sp>
      <p:sp>
        <p:nvSpPr>
          <p:cNvPr id="5" name="Title 4"/>
          <p:cNvSpPr>
            <a:spLocks noGrp="1"/>
          </p:cNvSpPr>
          <p:nvPr>
            <p:ph type="title"/>
          </p:nvPr>
        </p:nvSpPr>
        <p:spPr/>
        <p:txBody>
          <a:bodyPr/>
          <a:lstStyle/>
          <a:p>
            <a:r>
              <a:rPr lang="en-US" dirty="0" smtClean="0"/>
              <a:t>Scenario</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4110" y="914400"/>
            <a:ext cx="4178437" cy="2434455"/>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1848" t="15512" r="23152"/>
          <a:stretch/>
        </p:blipFill>
        <p:spPr>
          <a:xfrm>
            <a:off x="395537" y="3475383"/>
            <a:ext cx="4178437" cy="2993988"/>
          </a:xfrm>
          <a:prstGeom prst="rect">
            <a:avLst/>
          </a:prstGeom>
        </p:spPr>
      </p:pic>
      <p:sp>
        <p:nvSpPr>
          <p:cNvPr id="9" name="Content Placeholder 1"/>
          <p:cNvSpPr txBox="1">
            <a:spLocks/>
          </p:cNvSpPr>
          <p:nvPr/>
        </p:nvSpPr>
        <p:spPr>
          <a:xfrm>
            <a:off x="4876800" y="3932584"/>
            <a:ext cx="3810000" cy="1858616"/>
          </a:xfrm>
          <a:prstGeom prst="rect">
            <a:avLst/>
          </a:prstGeom>
        </p:spPr>
        <p:txBody>
          <a:bodyPr vert="horz">
            <a:normAutofit fontScale="92500" lnSpcReduction="100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r>
              <a:rPr lang="en-US" dirty="0" smtClean="0"/>
              <a:t>The woman stumbles inside the front doors of the school and collapses. The man follows her inside.</a:t>
            </a:r>
            <a:endParaRPr lang="en-US" dirty="0"/>
          </a:p>
        </p:txBody>
      </p:sp>
    </p:spTree>
    <p:extLst>
      <p:ext uri="{BB962C8B-B14F-4D97-AF65-F5344CB8AC3E}">
        <p14:creationId xmlns:p14="http://schemas.microsoft.com/office/powerpoint/2010/main" val="18153824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65238"/>
            <a:ext cx="7924800" cy="1554162"/>
          </a:xfrm>
        </p:spPr>
        <p:txBody>
          <a:bodyPr>
            <a:normAutofit/>
          </a:bodyPr>
          <a:lstStyle/>
          <a:p>
            <a:r>
              <a:rPr lang="en-US" dirty="0" smtClean="0"/>
              <a:t>He stands over her for a few seconds and then runs down the hall. Multiple gunshots are heard as he runs down the hall.</a:t>
            </a:r>
          </a:p>
        </p:txBody>
      </p:sp>
      <p:sp>
        <p:nvSpPr>
          <p:cNvPr id="4" name="Slide Number Placeholder 3"/>
          <p:cNvSpPr>
            <a:spLocks noGrp="1"/>
          </p:cNvSpPr>
          <p:nvPr>
            <p:ph type="sldNum" sz="quarter" idx="12"/>
          </p:nvPr>
        </p:nvSpPr>
        <p:spPr/>
        <p:txBody>
          <a:bodyPr/>
          <a:lstStyle/>
          <a:p>
            <a:fld id="{1DFA2DEE-379C-46DF-81E9-EBE4BDC03F09}" type="slidenum">
              <a:rPr lang="en-US" smtClean="0"/>
              <a:pPr/>
              <a:t>13</a:t>
            </a:fld>
            <a:endParaRPr lang="en-US" dirty="0"/>
          </a:p>
        </p:txBody>
      </p:sp>
      <p:sp>
        <p:nvSpPr>
          <p:cNvPr id="5" name="Title 4"/>
          <p:cNvSpPr>
            <a:spLocks noGrp="1"/>
          </p:cNvSpPr>
          <p:nvPr>
            <p:ph type="title"/>
          </p:nvPr>
        </p:nvSpPr>
        <p:spPr/>
        <p:txBody>
          <a:bodyPr/>
          <a:lstStyle/>
          <a:p>
            <a:r>
              <a:rPr lang="en-US" dirty="0" smtClean="0"/>
              <a:t>Scenario</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556404"/>
            <a:ext cx="2362200" cy="3559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895600"/>
            <a:ext cx="3810000" cy="2779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51552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93838"/>
            <a:ext cx="4419600" cy="3382962"/>
          </a:xfrm>
        </p:spPr>
        <p:txBody>
          <a:bodyPr>
            <a:normAutofit/>
          </a:bodyPr>
          <a:lstStyle/>
          <a:p>
            <a:r>
              <a:rPr lang="en-US" dirty="0" smtClean="0"/>
              <a:t>As he sees the custodian come towards him, he runs into the cafeteria and up behind the stage curtain into a classroom.</a:t>
            </a:r>
          </a:p>
        </p:txBody>
      </p:sp>
      <p:sp>
        <p:nvSpPr>
          <p:cNvPr id="4" name="Slide Number Placeholder 3"/>
          <p:cNvSpPr>
            <a:spLocks noGrp="1"/>
          </p:cNvSpPr>
          <p:nvPr>
            <p:ph type="sldNum" sz="quarter" idx="12"/>
          </p:nvPr>
        </p:nvSpPr>
        <p:spPr/>
        <p:txBody>
          <a:bodyPr/>
          <a:lstStyle/>
          <a:p>
            <a:fld id="{1DFA2DEE-379C-46DF-81E9-EBE4BDC03F09}" type="slidenum">
              <a:rPr lang="en-US" smtClean="0"/>
              <a:pPr/>
              <a:t>14</a:t>
            </a:fld>
            <a:endParaRPr lang="en-US" dirty="0"/>
          </a:p>
        </p:txBody>
      </p:sp>
      <p:sp>
        <p:nvSpPr>
          <p:cNvPr id="5" name="Title 4"/>
          <p:cNvSpPr>
            <a:spLocks noGrp="1"/>
          </p:cNvSpPr>
          <p:nvPr>
            <p:ph type="title"/>
          </p:nvPr>
        </p:nvSpPr>
        <p:spPr/>
        <p:txBody>
          <a:bodyPr/>
          <a:lstStyle/>
          <a:p>
            <a:r>
              <a:rPr lang="en-US" dirty="0" smtClean="0"/>
              <a:t>Scenario</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1" y="1295400"/>
            <a:ext cx="268673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3986046"/>
            <a:ext cx="4486275" cy="2584866"/>
          </a:xfrm>
          <a:prstGeom prst="rect">
            <a:avLst/>
          </a:prstGeom>
        </p:spPr>
      </p:pic>
    </p:spTree>
    <p:extLst>
      <p:ext uri="{BB962C8B-B14F-4D97-AF65-F5344CB8AC3E}">
        <p14:creationId xmlns:p14="http://schemas.microsoft.com/office/powerpoint/2010/main" val="13160508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65238"/>
            <a:ext cx="3733800" cy="4602162"/>
          </a:xfrm>
        </p:spPr>
        <p:txBody>
          <a:bodyPr>
            <a:normAutofit/>
          </a:bodyPr>
          <a:lstStyle/>
          <a:p>
            <a:r>
              <a:rPr lang="en-US" dirty="0" smtClean="0"/>
              <a:t>The office manager believes she recognizes him as the father of one of your students and also knows he has other children that </a:t>
            </a:r>
            <a:r>
              <a:rPr lang="en-US" dirty="0"/>
              <a:t>attend </a:t>
            </a:r>
            <a:r>
              <a:rPr lang="en-US" dirty="0" smtClean="0"/>
              <a:t>Jackson High </a:t>
            </a:r>
            <a:r>
              <a:rPr lang="en-US" dirty="0"/>
              <a:t>School </a:t>
            </a:r>
            <a:r>
              <a:rPr lang="en-US" dirty="0" smtClean="0"/>
              <a:t>and Mill Creek Elementary School.</a:t>
            </a:r>
          </a:p>
        </p:txBody>
      </p:sp>
      <p:sp>
        <p:nvSpPr>
          <p:cNvPr id="4" name="Slide Number Placeholder 3"/>
          <p:cNvSpPr>
            <a:spLocks noGrp="1"/>
          </p:cNvSpPr>
          <p:nvPr>
            <p:ph type="sldNum" sz="quarter" idx="12"/>
          </p:nvPr>
        </p:nvSpPr>
        <p:spPr/>
        <p:txBody>
          <a:bodyPr/>
          <a:lstStyle/>
          <a:p>
            <a:fld id="{1DFA2DEE-379C-46DF-81E9-EBE4BDC03F09}" type="slidenum">
              <a:rPr lang="en-US" smtClean="0"/>
              <a:pPr/>
              <a:t>15</a:t>
            </a:fld>
            <a:endParaRPr lang="en-US" dirty="0"/>
          </a:p>
        </p:txBody>
      </p:sp>
      <p:sp>
        <p:nvSpPr>
          <p:cNvPr id="5" name="Title 4"/>
          <p:cNvSpPr>
            <a:spLocks noGrp="1"/>
          </p:cNvSpPr>
          <p:nvPr>
            <p:ph type="title"/>
          </p:nvPr>
        </p:nvSpPr>
        <p:spPr/>
        <p:txBody>
          <a:bodyPr/>
          <a:lstStyle/>
          <a:p>
            <a:r>
              <a:rPr lang="en-US" dirty="0" smtClean="0"/>
              <a:t>Scenario</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371600"/>
            <a:ext cx="4449763"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07739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400"/>
            <a:ext cx="8229600" cy="4525963"/>
          </a:xfrm>
        </p:spPr>
        <p:txBody>
          <a:bodyPr>
            <a:normAutofit/>
          </a:bodyPr>
          <a:lstStyle/>
          <a:p>
            <a:r>
              <a:rPr lang="en-US" b="1" dirty="0" smtClean="0"/>
              <a:t>Principal:</a:t>
            </a:r>
            <a:r>
              <a:rPr lang="en-US" dirty="0" smtClean="0"/>
              <a:t> You are outside in a portable. What would be your first few actions?</a:t>
            </a:r>
          </a:p>
          <a:p>
            <a:r>
              <a:rPr lang="en-US" b="1" dirty="0" smtClean="0"/>
              <a:t>Assistant Principal: </a:t>
            </a:r>
            <a:r>
              <a:rPr lang="en-US" dirty="0"/>
              <a:t>What would be your first few actions</a:t>
            </a:r>
            <a:r>
              <a:rPr lang="en-US" dirty="0" smtClean="0"/>
              <a:t>?</a:t>
            </a:r>
          </a:p>
          <a:p>
            <a:r>
              <a:rPr lang="en-US" b="1" dirty="0" smtClean="0"/>
              <a:t>Office Manager:</a:t>
            </a:r>
            <a:r>
              <a:rPr lang="en-US" dirty="0" smtClean="0"/>
              <a:t> What would you be doing?</a:t>
            </a:r>
          </a:p>
          <a:p>
            <a:r>
              <a:rPr lang="en-US" b="1" dirty="0" smtClean="0"/>
              <a:t>Custodian:</a:t>
            </a:r>
            <a:r>
              <a:rPr lang="en-US" dirty="0" smtClean="0"/>
              <a:t> What would be your first priorities?</a:t>
            </a:r>
          </a:p>
          <a:p>
            <a:r>
              <a:rPr lang="en-US" b="1" dirty="0" smtClean="0"/>
              <a:t>Teacher: </a:t>
            </a:r>
            <a:r>
              <a:rPr lang="en-US" dirty="0" smtClean="0"/>
              <a:t>What would be your priorities and what actions would you take?</a:t>
            </a:r>
          </a:p>
          <a:p>
            <a:r>
              <a:rPr lang="en-US" b="1" dirty="0" smtClean="0"/>
              <a:t>Paraeducator: </a:t>
            </a:r>
            <a:r>
              <a:rPr lang="en-US" dirty="0" smtClean="0"/>
              <a:t>How would you be notified and what would you do?</a:t>
            </a:r>
          </a:p>
        </p:txBody>
      </p:sp>
      <p:sp>
        <p:nvSpPr>
          <p:cNvPr id="2" name="Title 1"/>
          <p:cNvSpPr>
            <a:spLocks noGrp="1"/>
          </p:cNvSpPr>
          <p:nvPr>
            <p:ph type="title"/>
          </p:nvPr>
        </p:nvSpPr>
        <p:spPr/>
        <p:txBody>
          <a:bodyPr/>
          <a:lstStyle/>
          <a:p>
            <a:r>
              <a:rPr lang="en-US" dirty="0" smtClean="0"/>
              <a:t>What are the Challenges?</a:t>
            </a:r>
            <a:endParaRPr lang="en-US" dirty="0"/>
          </a:p>
        </p:txBody>
      </p:sp>
      <p:pic>
        <p:nvPicPr>
          <p:cNvPr id="4101" name="Picture 5" descr="C:\Documents and Settings\mschoenf\Local Settings\Temporary Internet Files\Content.IE5\A95G5H3G\MC900441523[1].wmf"/>
          <p:cNvPicPr>
            <a:picLocks noChangeAspect="1" noChangeArrowheads="1"/>
          </p:cNvPicPr>
          <p:nvPr/>
        </p:nvPicPr>
        <p:blipFill>
          <a:blip r:embed="rId2" cstate="print"/>
          <a:srcRect/>
          <a:stretch>
            <a:fillRect/>
          </a:stretch>
        </p:blipFill>
        <p:spPr bwMode="auto">
          <a:xfrm>
            <a:off x="7162800" y="192157"/>
            <a:ext cx="1605643" cy="1371600"/>
          </a:xfrm>
          <a:prstGeom prst="rect">
            <a:avLst/>
          </a:prstGeom>
          <a:noFill/>
        </p:spPr>
      </p:pic>
      <p:sp>
        <p:nvSpPr>
          <p:cNvPr id="6" name="Slide Number Placeholder 5"/>
          <p:cNvSpPr>
            <a:spLocks noGrp="1"/>
          </p:cNvSpPr>
          <p:nvPr>
            <p:ph type="sldNum" sz="quarter" idx="12"/>
          </p:nvPr>
        </p:nvSpPr>
        <p:spPr/>
        <p:txBody>
          <a:bodyPr/>
          <a:lstStyle/>
          <a:p>
            <a:fld id="{1DFA2DEE-379C-46DF-81E9-EBE4BDC03F09}" type="slidenum">
              <a:rPr lang="en-US" smtClean="0"/>
              <a:pPr/>
              <a:t>16</a:t>
            </a:fld>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400"/>
            <a:ext cx="8229600" cy="4724400"/>
          </a:xfrm>
        </p:spPr>
        <p:txBody>
          <a:bodyPr>
            <a:normAutofit fontScale="92500" lnSpcReduction="20000"/>
          </a:bodyPr>
          <a:lstStyle/>
          <a:p>
            <a:r>
              <a:rPr lang="en-US" b="1" dirty="0"/>
              <a:t>Counselor:</a:t>
            </a:r>
            <a:r>
              <a:rPr lang="en-US" dirty="0"/>
              <a:t> What would be your first few actions?</a:t>
            </a:r>
          </a:p>
          <a:p>
            <a:r>
              <a:rPr lang="en-US" b="1" dirty="0" smtClean="0"/>
              <a:t>Substitute Teacher: </a:t>
            </a:r>
            <a:r>
              <a:rPr lang="en-US" dirty="0" smtClean="0"/>
              <a:t>This is your first time in this building and you do not have keys to lockdown your classroom.  What do you do?  </a:t>
            </a:r>
          </a:p>
          <a:p>
            <a:r>
              <a:rPr lang="en-US" b="1" dirty="0" smtClean="0"/>
              <a:t>Jackson High </a:t>
            </a:r>
            <a:r>
              <a:rPr lang="en-US" b="1" dirty="0"/>
              <a:t>S</a:t>
            </a:r>
            <a:r>
              <a:rPr lang="en-US" b="1" dirty="0" smtClean="0"/>
              <a:t>chool Administrator: </a:t>
            </a:r>
            <a:r>
              <a:rPr lang="en-US" dirty="0"/>
              <a:t>How would you be notified and what would your actions be? What role would you play in this </a:t>
            </a:r>
            <a:r>
              <a:rPr lang="en-US" dirty="0" smtClean="0"/>
              <a:t>incident?</a:t>
            </a:r>
          </a:p>
          <a:p>
            <a:r>
              <a:rPr lang="en-US" b="1" dirty="0" smtClean="0"/>
              <a:t>Mill Creek Elementary School Staff: </a:t>
            </a:r>
            <a:r>
              <a:rPr lang="en-US" dirty="0" smtClean="0"/>
              <a:t>How would you be notified and what would your actions be? What role would you play in this incident?</a:t>
            </a:r>
          </a:p>
          <a:p>
            <a:r>
              <a:rPr lang="en-US" b="1" dirty="0" smtClean="0"/>
              <a:t>District Office Staff: </a:t>
            </a:r>
            <a:r>
              <a:rPr lang="en-US" dirty="0"/>
              <a:t>How would you be notified and what would your actions be? What role would you play in this incident</a:t>
            </a:r>
            <a:r>
              <a:rPr lang="en-US" dirty="0" smtClean="0"/>
              <a:t>?</a:t>
            </a:r>
            <a:endParaRPr lang="en-US" dirty="0"/>
          </a:p>
        </p:txBody>
      </p:sp>
      <p:sp>
        <p:nvSpPr>
          <p:cNvPr id="2" name="Title 1"/>
          <p:cNvSpPr>
            <a:spLocks noGrp="1"/>
          </p:cNvSpPr>
          <p:nvPr>
            <p:ph type="title"/>
          </p:nvPr>
        </p:nvSpPr>
        <p:spPr/>
        <p:txBody>
          <a:bodyPr/>
          <a:lstStyle/>
          <a:p>
            <a:r>
              <a:rPr lang="en-US" dirty="0"/>
              <a:t>What are the Challenges?</a:t>
            </a:r>
          </a:p>
        </p:txBody>
      </p:sp>
      <p:pic>
        <p:nvPicPr>
          <p:cNvPr id="4101" name="Picture 5" descr="C:\Documents and Settings\mschoenf\Local Settings\Temporary Internet Files\Content.IE5\A95G5H3G\MC900441523[1].wmf"/>
          <p:cNvPicPr>
            <a:picLocks noChangeAspect="1" noChangeArrowheads="1"/>
          </p:cNvPicPr>
          <p:nvPr/>
        </p:nvPicPr>
        <p:blipFill>
          <a:blip r:embed="rId2" cstate="print"/>
          <a:srcRect/>
          <a:stretch>
            <a:fillRect/>
          </a:stretch>
        </p:blipFill>
        <p:spPr bwMode="auto">
          <a:xfrm>
            <a:off x="7162800" y="192157"/>
            <a:ext cx="1605643" cy="1371600"/>
          </a:xfrm>
          <a:prstGeom prst="rect">
            <a:avLst/>
          </a:prstGeom>
          <a:noFill/>
        </p:spPr>
      </p:pic>
      <p:sp>
        <p:nvSpPr>
          <p:cNvPr id="6" name="Slide Number Placeholder 5"/>
          <p:cNvSpPr>
            <a:spLocks noGrp="1"/>
          </p:cNvSpPr>
          <p:nvPr>
            <p:ph type="sldNum" sz="quarter" idx="12"/>
          </p:nvPr>
        </p:nvSpPr>
        <p:spPr/>
        <p:txBody>
          <a:bodyPr/>
          <a:lstStyle/>
          <a:p>
            <a:fld id="{1DFA2DEE-379C-46DF-81E9-EBE4BDC03F09}" type="slidenum">
              <a:rPr lang="en-US" smtClean="0"/>
              <a:pPr/>
              <a:t>17</a:t>
            </a:fld>
            <a:endParaRPr lang="en-US" dirty="0"/>
          </a:p>
        </p:txBody>
      </p:sp>
    </p:spTree>
    <p:extLst>
      <p:ext uri="{BB962C8B-B14F-4D97-AF65-F5344CB8AC3E}">
        <p14:creationId xmlns:p14="http://schemas.microsoft.com/office/powerpoint/2010/main" val="29704611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You receive a RAVE notification that your school is in a lockdown.</a:t>
            </a:r>
            <a:endParaRPr lang="en-US" dirty="0"/>
          </a:p>
        </p:txBody>
      </p:sp>
      <p:sp>
        <p:nvSpPr>
          <p:cNvPr id="4" name="Slide Number Placeholder 3"/>
          <p:cNvSpPr>
            <a:spLocks noGrp="1"/>
          </p:cNvSpPr>
          <p:nvPr>
            <p:ph type="sldNum" sz="quarter" idx="12"/>
          </p:nvPr>
        </p:nvSpPr>
        <p:spPr/>
        <p:txBody>
          <a:bodyPr/>
          <a:lstStyle/>
          <a:p>
            <a:fld id="{1DFA2DEE-379C-46DF-81E9-EBE4BDC03F09}" type="slidenum">
              <a:rPr lang="en-US" smtClean="0"/>
              <a:pPr/>
              <a:t>18</a:t>
            </a:fld>
            <a:endParaRPr lang="en-US" dirty="0"/>
          </a:p>
        </p:txBody>
      </p:sp>
      <p:sp>
        <p:nvSpPr>
          <p:cNvPr id="5" name="Title 4"/>
          <p:cNvSpPr>
            <a:spLocks noGrp="1"/>
          </p:cNvSpPr>
          <p:nvPr>
            <p:ph type="title"/>
          </p:nvPr>
        </p:nvSpPr>
        <p:spPr/>
        <p:txBody>
          <a:bodyPr/>
          <a:lstStyle/>
          <a:p>
            <a:r>
              <a:rPr lang="en-US" dirty="0" smtClean="0"/>
              <a:t>Update: 1:42 p.m.</a:t>
            </a:r>
            <a:endParaRPr lang="en-US"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438400"/>
            <a:ext cx="7108825" cy="299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rot="21183401">
            <a:off x="2731757" y="3352800"/>
            <a:ext cx="445147"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4331" y="2133600"/>
            <a:ext cx="558007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98613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4859" y="1524000"/>
            <a:ext cx="8229600" cy="5059363"/>
          </a:xfrm>
        </p:spPr>
        <p:txBody>
          <a:bodyPr>
            <a:normAutofit/>
          </a:bodyPr>
          <a:lstStyle/>
          <a:p>
            <a:r>
              <a:rPr lang="en-US" dirty="0" smtClean="0"/>
              <a:t>One law </a:t>
            </a:r>
            <a:r>
              <a:rPr lang="en-US" dirty="0"/>
              <a:t>e</a:t>
            </a:r>
            <a:r>
              <a:rPr lang="en-US" dirty="0" smtClean="0"/>
              <a:t>nforcement patrol car arrives on scene.</a:t>
            </a:r>
            <a:endParaRPr lang="en-US" dirty="0"/>
          </a:p>
          <a:p>
            <a:r>
              <a:rPr lang="en-US" dirty="0" smtClean="0"/>
              <a:t>The school is now in full lockdown.</a:t>
            </a:r>
            <a:endParaRPr lang="en-US" dirty="0"/>
          </a:p>
          <a:p>
            <a:r>
              <a:rPr lang="en-US" dirty="0" smtClean="0"/>
              <a:t>People in the front office area who witnessed the incident are texting on their cell phones.</a:t>
            </a:r>
          </a:p>
        </p:txBody>
      </p:sp>
      <p:sp>
        <p:nvSpPr>
          <p:cNvPr id="2" name="Title 1"/>
          <p:cNvSpPr>
            <a:spLocks noGrp="1"/>
          </p:cNvSpPr>
          <p:nvPr>
            <p:ph type="title"/>
          </p:nvPr>
        </p:nvSpPr>
        <p:spPr>
          <a:xfrm>
            <a:off x="533400" y="304800"/>
            <a:ext cx="8229600" cy="1143000"/>
          </a:xfrm>
        </p:spPr>
        <p:txBody>
          <a:bodyPr/>
          <a:lstStyle/>
          <a:p>
            <a:r>
              <a:rPr lang="en-US" dirty="0" smtClean="0"/>
              <a:t>Update: 1:46 p.m.</a:t>
            </a:r>
            <a:endParaRPr lang="en-US" dirty="0"/>
          </a:p>
        </p:txBody>
      </p:sp>
      <p:sp>
        <p:nvSpPr>
          <p:cNvPr id="6" name="Slide Number Placeholder 5"/>
          <p:cNvSpPr>
            <a:spLocks noGrp="1"/>
          </p:cNvSpPr>
          <p:nvPr>
            <p:ph type="sldNum" sz="quarter" idx="12"/>
          </p:nvPr>
        </p:nvSpPr>
        <p:spPr/>
        <p:txBody>
          <a:bodyPr/>
          <a:lstStyle/>
          <a:p>
            <a:fld id="{1DFA2DEE-379C-46DF-81E9-EBE4BDC03F09}" type="slidenum">
              <a:rPr lang="en-US" smtClean="0"/>
              <a:pPr/>
              <a:t>19</a:t>
            </a:fld>
            <a:endParaRPr lang="en-US" dirty="0"/>
          </a:p>
        </p:txBody>
      </p:sp>
      <p:pic>
        <p:nvPicPr>
          <p:cNvPr id="7" name="Picture 2" descr="http://www.cbs12.com/news/features/raw-news/stories/images/POLICE_911_BaTzr.jpg"/>
          <p:cNvPicPr>
            <a:picLocks noChangeAspect="1" noChangeArrowheads="1"/>
          </p:cNvPicPr>
          <p:nvPr/>
        </p:nvPicPr>
        <p:blipFill>
          <a:blip r:embed="rId2" cstate="print"/>
          <a:srcRect/>
          <a:stretch>
            <a:fillRect/>
          </a:stretch>
        </p:blipFill>
        <p:spPr bwMode="auto">
          <a:xfrm>
            <a:off x="5181600" y="3657600"/>
            <a:ext cx="3305175" cy="1854749"/>
          </a:xfrm>
          <a:prstGeom prst="rect">
            <a:avLst/>
          </a:prstGeom>
          <a:noFill/>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3562350"/>
            <a:ext cx="2857500"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9"/>
            <a:ext cx="8229600" cy="3243072"/>
          </a:xfrm>
        </p:spPr>
        <p:txBody>
          <a:bodyPr/>
          <a:lstStyle/>
          <a:p>
            <a:pPr lvl="0"/>
            <a:r>
              <a:rPr lang="en-US" dirty="0" smtClean="0"/>
              <a:t>Increase </a:t>
            </a:r>
            <a:r>
              <a:rPr lang="en-US" dirty="0"/>
              <a:t>readiness and preparedness to respond to emergencies and safety incidents.</a:t>
            </a:r>
          </a:p>
          <a:p>
            <a:pPr lvl="0"/>
            <a:r>
              <a:rPr lang="en-US" dirty="0"/>
              <a:t>Understand the Incident Command structure and the roles of first responders.</a:t>
            </a:r>
          </a:p>
          <a:p>
            <a:pPr lvl="0"/>
            <a:r>
              <a:rPr lang="en-US" dirty="0"/>
              <a:t>Learn about the impact and role of social media in emergencies and how to best leverage it in that environment</a:t>
            </a:r>
            <a:r>
              <a:rPr lang="en-US" dirty="0" smtClean="0"/>
              <a:t>.</a:t>
            </a:r>
            <a:endParaRPr lang="en-US" dirty="0"/>
          </a:p>
        </p:txBody>
      </p:sp>
      <p:sp>
        <p:nvSpPr>
          <p:cNvPr id="4" name="Slide Number Placeholder 3"/>
          <p:cNvSpPr>
            <a:spLocks noGrp="1"/>
          </p:cNvSpPr>
          <p:nvPr>
            <p:ph type="sldNum" sz="quarter" idx="12"/>
          </p:nvPr>
        </p:nvSpPr>
        <p:spPr/>
        <p:txBody>
          <a:bodyPr/>
          <a:lstStyle/>
          <a:p>
            <a:fld id="{1DFA2DEE-379C-46DF-81E9-EBE4BDC03F09}" type="slidenum">
              <a:rPr lang="en-US" smtClean="0"/>
              <a:pPr/>
              <a:t>2</a:t>
            </a:fld>
            <a:endParaRPr lang="en-US" dirty="0"/>
          </a:p>
        </p:txBody>
      </p:sp>
      <p:sp>
        <p:nvSpPr>
          <p:cNvPr id="5" name="Title 4"/>
          <p:cNvSpPr>
            <a:spLocks noGrp="1"/>
          </p:cNvSpPr>
          <p:nvPr>
            <p:ph type="title"/>
          </p:nvPr>
        </p:nvSpPr>
        <p:spPr/>
        <p:txBody>
          <a:bodyPr/>
          <a:lstStyle/>
          <a:p>
            <a:r>
              <a:rPr lang="en-US" dirty="0" smtClean="0"/>
              <a:t>Purpose</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4343400"/>
            <a:ext cx="3086100" cy="2057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25246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9"/>
            <a:ext cx="8458200" cy="957072"/>
          </a:xfrm>
        </p:spPr>
        <p:txBody>
          <a:bodyPr>
            <a:normAutofit/>
          </a:bodyPr>
          <a:lstStyle/>
          <a:p>
            <a:r>
              <a:rPr lang="en-US" dirty="0" smtClean="0"/>
              <a:t>The school is still in lockdown but the suspect location has been isolated by the responding officers.</a:t>
            </a:r>
            <a:endParaRPr lang="en-US" dirty="0"/>
          </a:p>
        </p:txBody>
      </p:sp>
      <p:sp>
        <p:nvSpPr>
          <p:cNvPr id="4" name="Slide Number Placeholder 3"/>
          <p:cNvSpPr>
            <a:spLocks noGrp="1"/>
          </p:cNvSpPr>
          <p:nvPr>
            <p:ph type="sldNum" sz="quarter" idx="12"/>
          </p:nvPr>
        </p:nvSpPr>
        <p:spPr/>
        <p:txBody>
          <a:bodyPr/>
          <a:lstStyle/>
          <a:p>
            <a:fld id="{1DFA2DEE-379C-46DF-81E9-EBE4BDC03F09}" type="slidenum">
              <a:rPr lang="en-US" smtClean="0"/>
              <a:pPr/>
              <a:t>20</a:t>
            </a:fld>
            <a:endParaRPr lang="en-US" dirty="0"/>
          </a:p>
        </p:txBody>
      </p:sp>
      <p:sp>
        <p:nvSpPr>
          <p:cNvPr id="5" name="Title 4"/>
          <p:cNvSpPr>
            <a:spLocks noGrp="1"/>
          </p:cNvSpPr>
          <p:nvPr>
            <p:ph type="title"/>
          </p:nvPr>
        </p:nvSpPr>
        <p:spPr/>
        <p:txBody>
          <a:bodyPr/>
          <a:lstStyle/>
          <a:p>
            <a:r>
              <a:rPr lang="en-US" dirty="0"/>
              <a:t>Update: 1:55 </a:t>
            </a:r>
            <a:r>
              <a:rPr lang="en-US" dirty="0" smtClean="0"/>
              <a:t>p.m.</a:t>
            </a:r>
            <a:endParaRPr lang="en-US" dirty="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4400" y="2438400"/>
            <a:ext cx="4902200" cy="3676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40342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81329"/>
            <a:ext cx="8229600" cy="2328672"/>
          </a:xfrm>
        </p:spPr>
        <p:txBody>
          <a:bodyPr>
            <a:normAutofit/>
          </a:bodyPr>
          <a:lstStyle/>
          <a:p>
            <a:r>
              <a:rPr lang="en-US" dirty="0"/>
              <a:t>More police have arrived on scene and have set up an Incident Command System.</a:t>
            </a:r>
          </a:p>
          <a:p>
            <a:r>
              <a:rPr lang="en-US" dirty="0" smtClean="0"/>
              <a:t>Fire/EMS have also arrived and are being escorted by police into the “warm zones” of the school to retrieve the injured.</a:t>
            </a:r>
          </a:p>
          <a:p>
            <a:endParaRPr lang="en-US" dirty="0"/>
          </a:p>
        </p:txBody>
      </p:sp>
      <p:sp>
        <p:nvSpPr>
          <p:cNvPr id="2" name="Title 1"/>
          <p:cNvSpPr>
            <a:spLocks noGrp="1"/>
          </p:cNvSpPr>
          <p:nvPr>
            <p:ph type="title"/>
          </p:nvPr>
        </p:nvSpPr>
        <p:spPr/>
        <p:txBody>
          <a:bodyPr/>
          <a:lstStyle/>
          <a:p>
            <a:r>
              <a:rPr lang="en-US" dirty="0"/>
              <a:t>Update: 2:00 </a:t>
            </a:r>
            <a:r>
              <a:rPr lang="en-US" dirty="0" smtClean="0"/>
              <a:t>p.m.</a:t>
            </a:r>
            <a:endParaRPr lang="en-US" dirty="0"/>
          </a:p>
        </p:txBody>
      </p:sp>
      <p:sp>
        <p:nvSpPr>
          <p:cNvPr id="6" name="Slide Number Placeholder 5"/>
          <p:cNvSpPr>
            <a:spLocks noGrp="1"/>
          </p:cNvSpPr>
          <p:nvPr>
            <p:ph type="sldNum" sz="quarter" idx="12"/>
          </p:nvPr>
        </p:nvSpPr>
        <p:spPr/>
        <p:txBody>
          <a:bodyPr/>
          <a:lstStyle/>
          <a:p>
            <a:fld id="{1DFA2DEE-379C-46DF-81E9-EBE4BDC03F09}" type="slidenum">
              <a:rPr lang="en-US" smtClean="0"/>
              <a:pPr/>
              <a:t>21</a:t>
            </a:fld>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3886200"/>
            <a:ext cx="3432175" cy="2573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Nichols Drill from Wayne 10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3886200"/>
            <a:ext cx="3582169" cy="25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88314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209800"/>
            <a:ext cx="4648200" cy="4038600"/>
          </a:xfrm>
        </p:spPr>
        <p:txBody>
          <a:bodyPr>
            <a:noAutofit/>
          </a:bodyPr>
          <a:lstStyle/>
          <a:p>
            <a:pPr>
              <a:spcBef>
                <a:spcPts val="1200"/>
              </a:spcBef>
            </a:pPr>
            <a:r>
              <a:rPr lang="en-US" sz="2400" dirty="0" smtClean="0"/>
              <a:t>Where is your IMT and what are they doing?</a:t>
            </a:r>
          </a:p>
          <a:p>
            <a:pPr>
              <a:spcBef>
                <a:spcPts val="1200"/>
              </a:spcBef>
            </a:pPr>
            <a:r>
              <a:rPr lang="en-US" sz="2400" dirty="0" smtClean="0"/>
              <a:t>Who is communicating with parents and how are they doing it? </a:t>
            </a:r>
            <a:endParaRPr lang="en-US" sz="2400" dirty="0"/>
          </a:p>
          <a:p>
            <a:pPr>
              <a:spcBef>
                <a:spcPts val="1200"/>
              </a:spcBef>
            </a:pPr>
            <a:r>
              <a:rPr lang="en-US" sz="2400" dirty="0" smtClean="0"/>
              <a:t>Where are the majority of your students now? </a:t>
            </a:r>
          </a:p>
          <a:p>
            <a:pPr>
              <a:spcBef>
                <a:spcPts val="1200"/>
              </a:spcBef>
            </a:pPr>
            <a:r>
              <a:rPr lang="en-US" sz="2400" dirty="0" smtClean="0"/>
              <a:t>What support would you hope to get from the district </a:t>
            </a:r>
            <a:r>
              <a:rPr lang="en-US" sz="2400" dirty="0"/>
              <a:t>o</a:t>
            </a:r>
            <a:r>
              <a:rPr lang="en-US" sz="2400" dirty="0" smtClean="0"/>
              <a:t>ffice?</a:t>
            </a:r>
            <a:endParaRPr lang="en-US" sz="2400" dirty="0"/>
          </a:p>
        </p:txBody>
      </p:sp>
      <p:sp>
        <p:nvSpPr>
          <p:cNvPr id="2" name="Title 1"/>
          <p:cNvSpPr>
            <a:spLocks noGrp="1"/>
          </p:cNvSpPr>
          <p:nvPr>
            <p:ph type="title"/>
          </p:nvPr>
        </p:nvSpPr>
        <p:spPr>
          <a:xfrm>
            <a:off x="304800" y="-76200"/>
            <a:ext cx="8610600" cy="1524000"/>
          </a:xfrm>
        </p:spPr>
        <p:txBody>
          <a:bodyPr>
            <a:normAutofit/>
          </a:bodyPr>
          <a:lstStyle/>
          <a:p>
            <a:r>
              <a:rPr lang="en-US" dirty="0" smtClean="0"/>
              <a:t>Incident </a:t>
            </a:r>
            <a:r>
              <a:rPr lang="en-US" dirty="0"/>
              <a:t>Management Team </a:t>
            </a:r>
            <a:r>
              <a:rPr lang="en-US" dirty="0" smtClean="0"/>
              <a:t>(IMT)</a:t>
            </a:r>
            <a:endParaRPr lang="en-US" dirty="0"/>
          </a:p>
        </p:txBody>
      </p:sp>
      <p:sp>
        <p:nvSpPr>
          <p:cNvPr id="6" name="Slide Number Placeholder 5"/>
          <p:cNvSpPr>
            <a:spLocks noGrp="1"/>
          </p:cNvSpPr>
          <p:nvPr>
            <p:ph type="sldNum" sz="quarter" idx="12"/>
          </p:nvPr>
        </p:nvSpPr>
        <p:spPr/>
        <p:txBody>
          <a:bodyPr/>
          <a:lstStyle/>
          <a:p>
            <a:fld id="{1DFA2DEE-379C-46DF-81E9-EBE4BDC03F09}" type="slidenum">
              <a:rPr lang="en-US" smtClean="0"/>
              <a:pPr/>
              <a:t>22</a:t>
            </a:fld>
            <a:endParaRPr lang="en-US" dirty="0"/>
          </a:p>
        </p:txBody>
      </p:sp>
      <p:pic>
        <p:nvPicPr>
          <p:cNvPr id="1433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5400" y="2286000"/>
            <a:ext cx="36576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57200" y="1143000"/>
            <a:ext cx="8305800" cy="954107"/>
          </a:xfrm>
          <a:prstGeom prst="rect">
            <a:avLst/>
          </a:prstGeom>
          <a:noFill/>
        </p:spPr>
        <p:txBody>
          <a:bodyPr wrap="square" rtlCol="0">
            <a:spAutoFit/>
          </a:bodyPr>
          <a:lstStyle/>
          <a:p>
            <a:r>
              <a:rPr lang="en-US" sz="2700" b="1" dirty="0" smtClean="0"/>
              <a:t>Assume you have all become the IMT. Use the props and place them on the map.</a:t>
            </a:r>
            <a:endParaRPr lang="en-US" sz="2700" b="1"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81329"/>
            <a:ext cx="8229600" cy="1414271"/>
          </a:xfrm>
        </p:spPr>
        <p:txBody>
          <a:bodyPr>
            <a:normAutofit fontScale="92500" lnSpcReduction="20000"/>
          </a:bodyPr>
          <a:lstStyle/>
          <a:p>
            <a:r>
              <a:rPr lang="en-US" dirty="0"/>
              <a:t>District office staff have </a:t>
            </a:r>
            <a:r>
              <a:rPr lang="en-US" dirty="0" smtClean="0"/>
              <a:t>arrived.</a:t>
            </a:r>
            <a:endParaRPr lang="en-US" dirty="0"/>
          </a:p>
          <a:p>
            <a:r>
              <a:rPr lang="en-US" dirty="0" smtClean="0"/>
              <a:t>The media and parents are also beginning to arrive</a:t>
            </a:r>
            <a:r>
              <a:rPr lang="en-US" dirty="0"/>
              <a:t>. </a:t>
            </a:r>
            <a:endParaRPr lang="en-US" dirty="0" smtClean="0"/>
          </a:p>
          <a:p>
            <a:r>
              <a:rPr lang="en-US" dirty="0" smtClean="0"/>
              <a:t>There </a:t>
            </a:r>
            <a:r>
              <a:rPr lang="en-US" dirty="0"/>
              <a:t>is a lot of chaos and confusion, and you can’t get adequate or accurate information.</a:t>
            </a:r>
          </a:p>
          <a:p>
            <a:pPr marL="109728" indent="0">
              <a:buNone/>
            </a:pPr>
            <a:endParaRPr lang="en-US" dirty="0"/>
          </a:p>
        </p:txBody>
      </p:sp>
      <p:sp>
        <p:nvSpPr>
          <p:cNvPr id="2" name="Title 1"/>
          <p:cNvSpPr>
            <a:spLocks noGrp="1"/>
          </p:cNvSpPr>
          <p:nvPr>
            <p:ph type="title"/>
          </p:nvPr>
        </p:nvSpPr>
        <p:spPr/>
        <p:txBody>
          <a:bodyPr/>
          <a:lstStyle/>
          <a:p>
            <a:r>
              <a:rPr lang="en-US" dirty="0"/>
              <a:t>Update: 2:10 </a:t>
            </a:r>
            <a:r>
              <a:rPr lang="en-US" dirty="0" smtClean="0"/>
              <a:t>p.m.</a:t>
            </a:r>
            <a:endParaRPr lang="en-US" dirty="0"/>
          </a:p>
        </p:txBody>
      </p:sp>
      <p:sp>
        <p:nvSpPr>
          <p:cNvPr id="6" name="Slide Number Placeholder 5"/>
          <p:cNvSpPr>
            <a:spLocks noGrp="1"/>
          </p:cNvSpPr>
          <p:nvPr>
            <p:ph type="sldNum" sz="quarter" idx="12"/>
          </p:nvPr>
        </p:nvSpPr>
        <p:spPr/>
        <p:txBody>
          <a:bodyPr/>
          <a:lstStyle/>
          <a:p>
            <a:fld id="{1DFA2DEE-379C-46DF-81E9-EBE4BDC03F09}" type="slidenum">
              <a:rPr lang="en-US" smtClean="0"/>
              <a:pPr/>
              <a:t>23</a:t>
            </a:fld>
            <a:endParaRPr lang="en-US" dirty="0"/>
          </a:p>
        </p:txBody>
      </p:sp>
      <p:pic>
        <p:nvPicPr>
          <p:cNvPr id="15363"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6000"/>
                    </a14:imgEffect>
                  </a14:imgLayer>
                </a14:imgProps>
              </a:ext>
              <a:ext uri="{28A0092B-C50C-407E-A947-70E740481C1C}">
                <a14:useLocalDpi xmlns:a14="http://schemas.microsoft.com/office/drawing/2010/main" val="0"/>
              </a:ext>
            </a:extLst>
          </a:blip>
          <a:srcRect/>
          <a:stretch>
            <a:fillRect/>
          </a:stretch>
        </p:blipFill>
        <p:spPr bwMode="auto">
          <a:xfrm>
            <a:off x="457200" y="3048000"/>
            <a:ext cx="5004852"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1" y="2868017"/>
            <a:ext cx="2895600" cy="3188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68420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5105400" cy="4525963"/>
          </a:xfrm>
        </p:spPr>
        <p:txBody>
          <a:bodyPr>
            <a:normAutofit/>
          </a:bodyPr>
          <a:lstStyle/>
          <a:p>
            <a:r>
              <a:rPr lang="en-US" dirty="0" smtClean="0"/>
              <a:t>The school has been cleared.</a:t>
            </a:r>
          </a:p>
          <a:p>
            <a:r>
              <a:rPr lang="en-US" dirty="0" smtClean="0"/>
              <a:t>You receive a RAVE notification that the lockdown has been lifted.</a:t>
            </a:r>
          </a:p>
          <a:p>
            <a:r>
              <a:rPr lang="en-US" dirty="0" smtClean="0"/>
              <a:t>The district has announced that the family reunification site is Everett Memorial Stadium.</a:t>
            </a:r>
          </a:p>
          <a:p>
            <a:r>
              <a:rPr lang="en-US" dirty="0" smtClean="0"/>
              <a:t>Do you go with your students being escorted off the school property?</a:t>
            </a:r>
          </a:p>
        </p:txBody>
      </p:sp>
      <p:sp>
        <p:nvSpPr>
          <p:cNvPr id="4" name="Slide Number Placeholder 3"/>
          <p:cNvSpPr>
            <a:spLocks noGrp="1"/>
          </p:cNvSpPr>
          <p:nvPr>
            <p:ph type="sldNum" sz="quarter" idx="12"/>
          </p:nvPr>
        </p:nvSpPr>
        <p:spPr/>
        <p:txBody>
          <a:bodyPr/>
          <a:lstStyle/>
          <a:p>
            <a:fld id="{1DFA2DEE-379C-46DF-81E9-EBE4BDC03F09}" type="slidenum">
              <a:rPr lang="en-US" smtClean="0"/>
              <a:pPr/>
              <a:t>24</a:t>
            </a:fld>
            <a:endParaRPr lang="en-US" dirty="0"/>
          </a:p>
        </p:txBody>
      </p:sp>
      <p:sp>
        <p:nvSpPr>
          <p:cNvPr id="5" name="Title 4"/>
          <p:cNvSpPr>
            <a:spLocks noGrp="1"/>
          </p:cNvSpPr>
          <p:nvPr>
            <p:ph type="title"/>
          </p:nvPr>
        </p:nvSpPr>
        <p:spPr/>
        <p:txBody>
          <a:bodyPr/>
          <a:lstStyle/>
          <a:p>
            <a:r>
              <a:rPr lang="en-US" dirty="0"/>
              <a:t>Update: 2:40 </a:t>
            </a:r>
            <a:r>
              <a:rPr lang="en-US" dirty="0" smtClean="0"/>
              <a:t>p.m.</a:t>
            </a:r>
            <a:endParaRPr lang="en-US" dirty="0"/>
          </a:p>
        </p:txBody>
      </p:sp>
      <p:pic>
        <p:nvPicPr>
          <p:cNvPr id="92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525" y="3733800"/>
            <a:ext cx="2857500"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1533525"/>
            <a:ext cx="2857500" cy="1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73922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5105400" cy="4525963"/>
          </a:xfrm>
        </p:spPr>
        <p:txBody>
          <a:bodyPr>
            <a:normAutofit lnSpcReduction="10000"/>
          </a:bodyPr>
          <a:lstStyle/>
          <a:p>
            <a:r>
              <a:rPr lang="en-US" dirty="0" smtClean="0"/>
              <a:t>What are the implications to the bus transportation at this point?</a:t>
            </a:r>
          </a:p>
          <a:p>
            <a:r>
              <a:rPr lang="en-US" dirty="0" smtClean="0"/>
              <a:t>What are the implications to the neighboring schools?</a:t>
            </a:r>
          </a:p>
          <a:p>
            <a:r>
              <a:rPr lang="en-US" dirty="0" smtClean="0"/>
              <a:t>What are the considerations for students, staff, and family members for getting to this site?</a:t>
            </a:r>
          </a:p>
          <a:p>
            <a:r>
              <a:rPr lang="en-US" dirty="0" smtClean="0"/>
              <a:t>How do you protect them from the media?</a:t>
            </a:r>
            <a:endParaRPr lang="en-US" dirty="0"/>
          </a:p>
        </p:txBody>
      </p:sp>
      <p:sp>
        <p:nvSpPr>
          <p:cNvPr id="4" name="Slide Number Placeholder 3"/>
          <p:cNvSpPr>
            <a:spLocks noGrp="1"/>
          </p:cNvSpPr>
          <p:nvPr>
            <p:ph type="sldNum" sz="quarter" idx="12"/>
          </p:nvPr>
        </p:nvSpPr>
        <p:spPr/>
        <p:txBody>
          <a:bodyPr/>
          <a:lstStyle/>
          <a:p>
            <a:fld id="{1DFA2DEE-379C-46DF-81E9-EBE4BDC03F09}" type="slidenum">
              <a:rPr lang="en-US" smtClean="0"/>
              <a:pPr/>
              <a:t>25</a:t>
            </a:fld>
            <a:endParaRPr lang="en-US" dirty="0"/>
          </a:p>
        </p:txBody>
      </p:sp>
      <p:sp>
        <p:nvSpPr>
          <p:cNvPr id="5" name="Title 4"/>
          <p:cNvSpPr>
            <a:spLocks noGrp="1"/>
          </p:cNvSpPr>
          <p:nvPr>
            <p:ph type="title"/>
          </p:nvPr>
        </p:nvSpPr>
        <p:spPr/>
        <p:txBody>
          <a:bodyPr/>
          <a:lstStyle/>
          <a:p>
            <a:r>
              <a:rPr lang="en-US" dirty="0"/>
              <a:t>Update: 2:40 </a:t>
            </a:r>
            <a:r>
              <a:rPr lang="en-US" dirty="0" smtClean="0"/>
              <a:t>p.m.</a:t>
            </a:r>
            <a:endParaRPr lang="en-US" dirty="0"/>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600200"/>
            <a:ext cx="2857500"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4038600"/>
            <a:ext cx="28575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74307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229600" cy="1871472"/>
          </a:xfrm>
        </p:spPr>
        <p:txBody>
          <a:bodyPr>
            <a:normAutofit fontScale="92500"/>
          </a:bodyPr>
          <a:lstStyle/>
          <a:p>
            <a:r>
              <a:rPr lang="en-US" dirty="0" smtClean="0"/>
              <a:t>Remember that the shooter had other children at Jackson High School and Mill Creek Elementary School. </a:t>
            </a:r>
          </a:p>
          <a:p>
            <a:r>
              <a:rPr lang="en-US" dirty="0" smtClean="0"/>
              <a:t>What implications does that cause?</a:t>
            </a:r>
          </a:p>
          <a:p>
            <a:r>
              <a:rPr lang="en-US" dirty="0" smtClean="0"/>
              <a:t>What do you do about that?</a:t>
            </a:r>
            <a:endParaRPr lang="en-US" dirty="0"/>
          </a:p>
        </p:txBody>
      </p:sp>
      <p:sp>
        <p:nvSpPr>
          <p:cNvPr id="4" name="Slide Number Placeholder 3"/>
          <p:cNvSpPr>
            <a:spLocks noGrp="1"/>
          </p:cNvSpPr>
          <p:nvPr>
            <p:ph type="sldNum" sz="quarter" idx="12"/>
          </p:nvPr>
        </p:nvSpPr>
        <p:spPr/>
        <p:txBody>
          <a:bodyPr/>
          <a:lstStyle/>
          <a:p>
            <a:fld id="{1DFA2DEE-379C-46DF-81E9-EBE4BDC03F09}" type="slidenum">
              <a:rPr lang="en-US" smtClean="0"/>
              <a:pPr/>
              <a:t>26</a:t>
            </a:fld>
            <a:endParaRPr lang="en-US" dirty="0"/>
          </a:p>
        </p:txBody>
      </p:sp>
      <p:sp>
        <p:nvSpPr>
          <p:cNvPr id="5" name="Title 4"/>
          <p:cNvSpPr>
            <a:spLocks noGrp="1"/>
          </p:cNvSpPr>
          <p:nvPr>
            <p:ph type="title"/>
          </p:nvPr>
        </p:nvSpPr>
        <p:spPr/>
        <p:txBody>
          <a:bodyPr/>
          <a:lstStyle/>
          <a:p>
            <a:r>
              <a:rPr lang="en-US" dirty="0"/>
              <a:t>Update: 3:00 </a:t>
            </a:r>
            <a:r>
              <a:rPr lang="en-US" dirty="0" smtClean="0"/>
              <a:t>p.m.</a:t>
            </a:r>
            <a:endParaRPr lang="en-US" dirty="0"/>
          </a:p>
        </p:txBody>
      </p:sp>
      <p:pic>
        <p:nvPicPr>
          <p:cNvPr id="1229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9736" y="3352800"/>
            <a:ext cx="4694464"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65276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646237"/>
            <a:ext cx="8229600" cy="4525963"/>
          </a:xfrm>
        </p:spPr>
        <p:txBody>
          <a:bodyPr>
            <a:normAutofit/>
          </a:bodyPr>
          <a:lstStyle/>
          <a:p>
            <a:r>
              <a:rPr lang="en-US" dirty="0" smtClean="0"/>
              <a:t>The gunman has been taken into custody</a:t>
            </a:r>
          </a:p>
          <a:p>
            <a:pPr marL="365760" lvl="1" indent="0">
              <a:spcBef>
                <a:spcPts val="0"/>
              </a:spcBef>
              <a:buNone/>
            </a:pPr>
            <a:r>
              <a:rPr lang="en-US" sz="2700" dirty="0" smtClean="0"/>
              <a:t>by law enforcement. He has been shot but expected to live.</a:t>
            </a:r>
          </a:p>
          <a:p>
            <a:pPr>
              <a:spcBef>
                <a:spcPts val="600"/>
              </a:spcBef>
            </a:pPr>
            <a:r>
              <a:rPr lang="en-US" dirty="0" smtClean="0"/>
              <a:t>The woman is dead in the front lobby of your school.</a:t>
            </a:r>
          </a:p>
          <a:p>
            <a:pPr>
              <a:spcBef>
                <a:spcPts val="600"/>
              </a:spcBef>
            </a:pPr>
            <a:r>
              <a:rPr lang="en-US" dirty="0" smtClean="0"/>
              <a:t>There were three students and one adult shot inside the school. One is in critical condition and the others are in serious condition. Some are at Providence and others are at Harborview.</a:t>
            </a:r>
            <a:endParaRPr lang="en-US" dirty="0"/>
          </a:p>
        </p:txBody>
      </p:sp>
      <p:sp>
        <p:nvSpPr>
          <p:cNvPr id="2" name="Title 1"/>
          <p:cNvSpPr>
            <a:spLocks noGrp="1"/>
          </p:cNvSpPr>
          <p:nvPr>
            <p:ph type="title"/>
          </p:nvPr>
        </p:nvSpPr>
        <p:spPr/>
        <p:txBody>
          <a:bodyPr>
            <a:normAutofit/>
          </a:bodyPr>
          <a:lstStyle/>
          <a:p>
            <a:r>
              <a:rPr lang="en-US" dirty="0"/>
              <a:t>Update: 4:00 </a:t>
            </a:r>
            <a:r>
              <a:rPr lang="en-US" dirty="0" smtClean="0"/>
              <a:t>p.m.</a:t>
            </a:r>
            <a:endParaRPr lang="en-US" dirty="0"/>
          </a:p>
        </p:txBody>
      </p:sp>
      <p:pic>
        <p:nvPicPr>
          <p:cNvPr id="7171" name="Picture 3" descr="C:\Documents and Settings\mschoenf\Local Settings\Temporary Internet Files\Content.IE5\W4VKRQCS\MC900297995[1].wmf"/>
          <p:cNvPicPr>
            <a:picLocks noChangeAspect="1" noChangeArrowheads="1"/>
          </p:cNvPicPr>
          <p:nvPr/>
        </p:nvPicPr>
        <p:blipFill>
          <a:blip r:embed="rId3" cstate="print"/>
          <a:srcRect/>
          <a:stretch>
            <a:fillRect/>
          </a:stretch>
        </p:blipFill>
        <p:spPr bwMode="auto">
          <a:xfrm>
            <a:off x="7352995" y="990600"/>
            <a:ext cx="1638605" cy="1058875"/>
          </a:xfrm>
          <a:prstGeom prst="rect">
            <a:avLst/>
          </a:prstGeom>
          <a:noFill/>
        </p:spPr>
      </p:pic>
      <p:sp>
        <p:nvSpPr>
          <p:cNvPr id="6" name="Slide Number Placeholder 5"/>
          <p:cNvSpPr>
            <a:spLocks noGrp="1"/>
          </p:cNvSpPr>
          <p:nvPr>
            <p:ph type="sldNum" sz="quarter" idx="12"/>
          </p:nvPr>
        </p:nvSpPr>
        <p:spPr/>
        <p:txBody>
          <a:bodyPr/>
          <a:lstStyle/>
          <a:p>
            <a:fld id="{1DFA2DEE-379C-46DF-81E9-EBE4BDC03F09}" type="slidenum">
              <a:rPr lang="en-US" smtClean="0"/>
              <a:pPr/>
              <a:t>27</a:t>
            </a:fld>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Your school is now a crime scene. You left the school without your car keys, cell phone, purse, coat, etc. </a:t>
            </a:r>
          </a:p>
          <a:p>
            <a:r>
              <a:rPr lang="en-US" dirty="0" smtClean="0"/>
              <a:t>What will you do about getting home or contacting your family?</a:t>
            </a:r>
            <a:endParaRPr lang="en-US" dirty="0"/>
          </a:p>
        </p:txBody>
      </p:sp>
      <p:sp>
        <p:nvSpPr>
          <p:cNvPr id="4" name="Slide Number Placeholder 3"/>
          <p:cNvSpPr>
            <a:spLocks noGrp="1"/>
          </p:cNvSpPr>
          <p:nvPr>
            <p:ph type="sldNum" sz="quarter" idx="12"/>
          </p:nvPr>
        </p:nvSpPr>
        <p:spPr/>
        <p:txBody>
          <a:bodyPr/>
          <a:lstStyle/>
          <a:p>
            <a:fld id="{1DFA2DEE-379C-46DF-81E9-EBE4BDC03F09}" type="slidenum">
              <a:rPr lang="en-US" smtClean="0"/>
              <a:pPr/>
              <a:t>28</a:t>
            </a:fld>
            <a:endParaRPr lang="en-US" dirty="0"/>
          </a:p>
        </p:txBody>
      </p:sp>
      <p:sp>
        <p:nvSpPr>
          <p:cNvPr id="5" name="Title 4"/>
          <p:cNvSpPr>
            <a:spLocks noGrp="1"/>
          </p:cNvSpPr>
          <p:nvPr>
            <p:ph type="title"/>
          </p:nvPr>
        </p:nvSpPr>
        <p:spPr/>
        <p:txBody>
          <a:bodyPr/>
          <a:lstStyle/>
          <a:p>
            <a:r>
              <a:rPr lang="en-US" dirty="0"/>
              <a:t>Update: </a:t>
            </a:r>
            <a:r>
              <a:rPr lang="en-US" dirty="0" smtClean="0"/>
              <a:t>6:00 p.m.</a:t>
            </a:r>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3360738"/>
            <a:ext cx="5268768" cy="273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41346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Debrief</a:t>
            </a:r>
            <a:endParaRPr lang="en-US" dirty="0"/>
          </a:p>
        </p:txBody>
      </p:sp>
      <p:sp>
        <p:nvSpPr>
          <p:cNvPr id="6" name="Slide Number Placeholder 5"/>
          <p:cNvSpPr>
            <a:spLocks noGrp="1"/>
          </p:cNvSpPr>
          <p:nvPr>
            <p:ph type="sldNum" sz="quarter" idx="12"/>
          </p:nvPr>
        </p:nvSpPr>
        <p:spPr/>
        <p:txBody>
          <a:bodyPr/>
          <a:lstStyle/>
          <a:p>
            <a:fld id="{1DFA2DEE-379C-46DF-81E9-EBE4BDC03F09}" type="slidenum">
              <a:rPr lang="en-US" smtClean="0"/>
              <a:pPr/>
              <a:t>29</a:t>
            </a:fld>
            <a:endParaRPr lang="en-US" dirty="0"/>
          </a:p>
        </p:txBody>
      </p:sp>
      <p:sp>
        <p:nvSpPr>
          <p:cNvPr id="4" name="Content Placeholder 3"/>
          <p:cNvSpPr>
            <a:spLocks noGrp="1"/>
          </p:cNvSpPr>
          <p:nvPr>
            <p:ph idx="1"/>
          </p:nvPr>
        </p:nvSpPr>
        <p:spPr>
          <a:xfrm>
            <a:off x="457200" y="1371600"/>
            <a:ext cx="8229600" cy="4525963"/>
          </a:xfrm>
        </p:spPr>
        <p:txBody>
          <a:bodyPr/>
          <a:lstStyle/>
          <a:p>
            <a:r>
              <a:rPr lang="en-US" dirty="0" smtClean="0"/>
              <a:t>What surprised you?</a:t>
            </a:r>
          </a:p>
          <a:p>
            <a:r>
              <a:rPr lang="en-US" dirty="0" smtClean="0"/>
              <a:t>What works well at your school?</a:t>
            </a:r>
          </a:p>
          <a:p>
            <a:r>
              <a:rPr lang="en-US" dirty="0" smtClean="0"/>
              <a:t>What community resources are available to help manage this?</a:t>
            </a:r>
          </a:p>
          <a:p>
            <a:r>
              <a:rPr lang="en-US" dirty="0" smtClean="0"/>
              <a:t>What did you hear about that is currently in place that you were not aware of?</a:t>
            </a:r>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4495800"/>
            <a:ext cx="1809750"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This exercise is a learning opportunity!</a:t>
            </a:r>
          </a:p>
          <a:p>
            <a:r>
              <a:rPr lang="en-US" dirty="0" smtClean="0"/>
              <a:t>In a few moments, a specific, plausible scenario will be presented. </a:t>
            </a:r>
          </a:p>
          <a:p>
            <a:r>
              <a:rPr lang="en-US" dirty="0" smtClean="0"/>
              <a:t>To fully learn from this experience we need each person to actively engage in their assumed role.</a:t>
            </a:r>
          </a:p>
          <a:p>
            <a:r>
              <a:rPr lang="en-US" dirty="0" smtClean="0"/>
              <a:t>This is a discussion-based exercise; the place to answer the “what-ifs”.</a:t>
            </a:r>
          </a:p>
          <a:p>
            <a:r>
              <a:rPr lang="en-US" dirty="0" smtClean="0"/>
              <a:t>There are no wrong answers.</a:t>
            </a:r>
            <a:endParaRPr lang="en-US" dirty="0"/>
          </a:p>
        </p:txBody>
      </p:sp>
      <p:sp>
        <p:nvSpPr>
          <p:cNvPr id="4" name="Slide Number Placeholder 3"/>
          <p:cNvSpPr>
            <a:spLocks noGrp="1"/>
          </p:cNvSpPr>
          <p:nvPr>
            <p:ph type="sldNum" sz="quarter" idx="12"/>
          </p:nvPr>
        </p:nvSpPr>
        <p:spPr/>
        <p:txBody>
          <a:bodyPr/>
          <a:lstStyle/>
          <a:p>
            <a:fld id="{1DFA2DEE-379C-46DF-81E9-EBE4BDC03F09}" type="slidenum">
              <a:rPr lang="en-US" smtClean="0"/>
              <a:pPr/>
              <a:t>3</a:t>
            </a:fld>
            <a:endParaRPr lang="en-US" dirty="0"/>
          </a:p>
        </p:txBody>
      </p:sp>
      <p:sp>
        <p:nvSpPr>
          <p:cNvPr id="5" name="Title 4"/>
          <p:cNvSpPr>
            <a:spLocks noGrp="1"/>
          </p:cNvSpPr>
          <p:nvPr>
            <p:ph type="title"/>
          </p:nvPr>
        </p:nvSpPr>
        <p:spPr/>
        <p:txBody>
          <a:bodyPr/>
          <a:lstStyle/>
          <a:p>
            <a:r>
              <a:rPr lang="en-US" dirty="0" smtClean="0"/>
              <a:t>Introduction</a:t>
            </a:r>
            <a:endParaRPr lang="en-US" dirty="0"/>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4191000"/>
            <a:ext cx="3418318"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83472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5638800" cy="4525963"/>
          </a:xfrm>
        </p:spPr>
        <p:txBody>
          <a:bodyPr/>
          <a:lstStyle/>
          <a:p>
            <a:r>
              <a:rPr lang="en-US" dirty="0" smtClean="0"/>
              <a:t>Note-taking sheets are provided for you to record your own questions, concerns, etc.</a:t>
            </a:r>
          </a:p>
          <a:p>
            <a:r>
              <a:rPr lang="en-US" dirty="0" smtClean="0"/>
              <a:t>Each table should identify:</a:t>
            </a:r>
          </a:p>
          <a:p>
            <a:pPr marL="850392" lvl="1" indent="-457200">
              <a:buFont typeface="+mj-lt"/>
              <a:buAutoNum type="arabicPeriod"/>
            </a:pPr>
            <a:r>
              <a:rPr lang="en-US" dirty="0" smtClean="0"/>
              <a:t>A scribe to document challenges, questions, conclusions, etc.</a:t>
            </a:r>
          </a:p>
          <a:p>
            <a:pPr marL="850392" lvl="1" indent="-457200">
              <a:buFont typeface="+mj-lt"/>
              <a:buAutoNum type="arabicPeriod"/>
            </a:pPr>
            <a:r>
              <a:rPr lang="en-US" dirty="0" smtClean="0"/>
              <a:t>A spokesperson at each table for reporting out during the whole-group sharing.</a:t>
            </a:r>
            <a:endParaRPr lang="en-US" dirty="0"/>
          </a:p>
        </p:txBody>
      </p:sp>
      <p:sp>
        <p:nvSpPr>
          <p:cNvPr id="4" name="Slide Number Placeholder 3"/>
          <p:cNvSpPr>
            <a:spLocks noGrp="1"/>
          </p:cNvSpPr>
          <p:nvPr>
            <p:ph type="sldNum" sz="quarter" idx="12"/>
          </p:nvPr>
        </p:nvSpPr>
        <p:spPr/>
        <p:txBody>
          <a:bodyPr/>
          <a:lstStyle/>
          <a:p>
            <a:fld id="{1DFA2DEE-379C-46DF-81E9-EBE4BDC03F09}" type="slidenum">
              <a:rPr lang="en-US" smtClean="0"/>
              <a:pPr/>
              <a:t>4</a:t>
            </a:fld>
            <a:endParaRPr lang="en-US" dirty="0"/>
          </a:p>
        </p:txBody>
      </p:sp>
      <p:sp>
        <p:nvSpPr>
          <p:cNvPr id="5" name="Title 4"/>
          <p:cNvSpPr>
            <a:spLocks noGrp="1"/>
          </p:cNvSpPr>
          <p:nvPr>
            <p:ph type="title"/>
          </p:nvPr>
        </p:nvSpPr>
        <p:spPr/>
        <p:txBody>
          <a:bodyPr/>
          <a:lstStyle/>
          <a:p>
            <a:r>
              <a:rPr lang="en-US" dirty="0" smtClean="0"/>
              <a:t>Introduction</a:t>
            </a:r>
            <a:endParaRPr lang="en-US" dirty="0"/>
          </a:p>
        </p:txBody>
      </p:sp>
      <p:pic>
        <p:nvPicPr>
          <p:cNvPr id="1028" name="Picture 4" descr="C:\Users\02075\AppData\Local\Microsoft\Windows\Temporary Internet Files\Content.IE5\NKZXMANA\paper-and-pen[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2200" y="1752600"/>
            <a:ext cx="2590800" cy="3910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2889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5638800" cy="4386071"/>
          </a:xfrm>
        </p:spPr>
        <p:txBody>
          <a:bodyPr>
            <a:normAutofit lnSpcReduction="10000"/>
          </a:bodyPr>
          <a:lstStyle/>
          <a:p>
            <a:r>
              <a:rPr lang="en-US" dirty="0" smtClean="0"/>
              <a:t>20 students and 6 adults killed</a:t>
            </a:r>
          </a:p>
          <a:p>
            <a:r>
              <a:rPr lang="en-US" dirty="0" smtClean="0"/>
              <a:t>Accountability of children and adults</a:t>
            </a:r>
          </a:p>
          <a:p>
            <a:r>
              <a:rPr lang="en-US" dirty="0" smtClean="0"/>
              <a:t>Extra people on campus</a:t>
            </a:r>
          </a:p>
          <a:p>
            <a:r>
              <a:rPr lang="en-US" dirty="0" smtClean="0"/>
              <a:t>Family reunification</a:t>
            </a:r>
          </a:p>
          <a:p>
            <a:r>
              <a:rPr lang="en-US" dirty="0" smtClean="0"/>
              <a:t>Grid lock even for first responders</a:t>
            </a:r>
          </a:p>
          <a:p>
            <a:r>
              <a:rPr lang="en-US" dirty="0" smtClean="0"/>
              <a:t>Staff not able to retrieve cars or belongings</a:t>
            </a:r>
          </a:p>
          <a:p>
            <a:r>
              <a:rPr lang="en-US" dirty="0" smtClean="0"/>
              <a:t>Parents of students are teachers at other schools</a:t>
            </a:r>
            <a:endParaRPr lang="en-US" dirty="0"/>
          </a:p>
        </p:txBody>
      </p:sp>
      <p:sp>
        <p:nvSpPr>
          <p:cNvPr id="4" name="Slide Number Placeholder 3"/>
          <p:cNvSpPr>
            <a:spLocks noGrp="1"/>
          </p:cNvSpPr>
          <p:nvPr>
            <p:ph type="sldNum" sz="quarter" idx="12"/>
          </p:nvPr>
        </p:nvSpPr>
        <p:spPr/>
        <p:txBody>
          <a:bodyPr/>
          <a:lstStyle/>
          <a:p>
            <a:fld id="{1DFA2DEE-379C-46DF-81E9-EBE4BDC03F09}" type="slidenum">
              <a:rPr lang="en-US" smtClean="0"/>
              <a:pPr/>
              <a:t>5</a:t>
            </a:fld>
            <a:endParaRPr lang="en-US" dirty="0"/>
          </a:p>
        </p:txBody>
      </p:sp>
      <p:sp>
        <p:nvSpPr>
          <p:cNvPr id="5" name="Title 4"/>
          <p:cNvSpPr>
            <a:spLocks noGrp="1"/>
          </p:cNvSpPr>
          <p:nvPr>
            <p:ph type="title"/>
          </p:nvPr>
        </p:nvSpPr>
        <p:spPr/>
        <p:txBody>
          <a:bodyPr/>
          <a:lstStyle/>
          <a:p>
            <a:r>
              <a:rPr lang="en-US" dirty="0"/>
              <a:t>Sandy Hook Challenges</a:t>
            </a:r>
          </a:p>
        </p:txBody>
      </p:sp>
      <p:pic>
        <p:nvPicPr>
          <p:cNvPr id="6" name="Picture 2"/>
          <p:cNvPicPr>
            <a:picLocks noChangeAspect="1" noChangeArrowheads="1"/>
          </p:cNvPicPr>
          <p:nvPr/>
        </p:nvPicPr>
        <p:blipFill>
          <a:blip r:embed="rId2" cstate="print"/>
          <a:srcRect/>
          <a:stretch>
            <a:fillRect/>
          </a:stretch>
        </p:blipFill>
        <p:spPr bwMode="auto">
          <a:xfrm>
            <a:off x="6019800" y="1676280"/>
            <a:ext cx="2743200" cy="1905120"/>
          </a:xfrm>
          <a:prstGeom prst="rect">
            <a:avLst/>
          </a:prstGeom>
          <a:noFill/>
          <a:ln w="9525">
            <a:noFill/>
            <a:miter lim="800000"/>
            <a:headEnd/>
            <a:tailEnd/>
          </a:ln>
          <a:effectLst/>
        </p:spPr>
      </p:pic>
    </p:spTree>
    <p:extLst>
      <p:ext uri="{BB962C8B-B14F-4D97-AF65-F5344CB8AC3E}">
        <p14:creationId xmlns:p14="http://schemas.microsoft.com/office/powerpoint/2010/main" val="21989412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199" y="1481328"/>
            <a:ext cx="4343401" cy="4767072"/>
          </a:xfrm>
        </p:spPr>
        <p:txBody>
          <a:bodyPr>
            <a:normAutofit fontScale="92500"/>
          </a:bodyPr>
          <a:lstStyle/>
          <a:p>
            <a:r>
              <a:rPr lang="en-US" dirty="0" smtClean="0"/>
              <a:t>Lockdown called across the district…no information</a:t>
            </a:r>
          </a:p>
          <a:p>
            <a:r>
              <a:rPr lang="en-US" dirty="0" smtClean="0"/>
              <a:t>Key leadership lost</a:t>
            </a:r>
          </a:p>
          <a:p>
            <a:r>
              <a:rPr lang="en-US" dirty="0" smtClean="0"/>
              <a:t>21 funerals in one week</a:t>
            </a:r>
          </a:p>
          <a:p>
            <a:r>
              <a:rPr lang="en-US" dirty="0" smtClean="0"/>
              <a:t>School a crime scene</a:t>
            </a:r>
          </a:p>
          <a:p>
            <a:r>
              <a:rPr lang="en-US" dirty="0" smtClean="0"/>
              <a:t>School site discussion… what to do?</a:t>
            </a:r>
          </a:p>
          <a:p>
            <a:r>
              <a:rPr lang="en-US" dirty="0" smtClean="0"/>
              <a:t>Reopening of alternative Sandy Hook</a:t>
            </a:r>
          </a:p>
          <a:p>
            <a:r>
              <a:rPr lang="en-US" dirty="0" smtClean="0"/>
              <a:t>Ongoing reactions of students, staff and parents</a:t>
            </a:r>
          </a:p>
          <a:p>
            <a:endParaRPr lang="en-US" dirty="0"/>
          </a:p>
        </p:txBody>
      </p:sp>
      <p:sp>
        <p:nvSpPr>
          <p:cNvPr id="4" name="Slide Number Placeholder 3"/>
          <p:cNvSpPr>
            <a:spLocks noGrp="1"/>
          </p:cNvSpPr>
          <p:nvPr>
            <p:ph type="sldNum" sz="quarter" idx="12"/>
          </p:nvPr>
        </p:nvSpPr>
        <p:spPr/>
        <p:txBody>
          <a:bodyPr/>
          <a:lstStyle/>
          <a:p>
            <a:fld id="{1DFA2DEE-379C-46DF-81E9-EBE4BDC03F09}" type="slidenum">
              <a:rPr lang="en-US" smtClean="0"/>
              <a:pPr/>
              <a:t>6</a:t>
            </a:fld>
            <a:endParaRPr lang="en-US" dirty="0"/>
          </a:p>
        </p:txBody>
      </p:sp>
      <p:sp>
        <p:nvSpPr>
          <p:cNvPr id="5" name="Title 4"/>
          <p:cNvSpPr>
            <a:spLocks noGrp="1"/>
          </p:cNvSpPr>
          <p:nvPr>
            <p:ph type="title"/>
          </p:nvPr>
        </p:nvSpPr>
        <p:spPr/>
        <p:txBody>
          <a:bodyPr/>
          <a:lstStyle/>
          <a:p>
            <a:r>
              <a:rPr lang="en-US" dirty="0"/>
              <a:t>Sandy Hook Challenges</a:t>
            </a:r>
          </a:p>
        </p:txBody>
      </p:sp>
      <p:pic>
        <p:nvPicPr>
          <p:cNvPr id="2050"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8000" contrast="-24000"/>
                    </a14:imgEffect>
                  </a14:imgLayer>
                </a14:imgProps>
              </a:ext>
              <a:ext uri="{28A0092B-C50C-407E-A947-70E740481C1C}">
                <a14:useLocalDpi xmlns:a14="http://schemas.microsoft.com/office/drawing/2010/main" val="0"/>
              </a:ext>
            </a:extLst>
          </a:blip>
          <a:srcRect/>
          <a:stretch>
            <a:fillRect/>
          </a:stretch>
        </p:blipFill>
        <p:spPr bwMode="auto">
          <a:xfrm>
            <a:off x="4642855" y="2128837"/>
            <a:ext cx="4272545" cy="320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27558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4724400" cy="4525963"/>
          </a:xfrm>
        </p:spPr>
        <p:txBody>
          <a:bodyPr/>
          <a:lstStyle/>
          <a:p>
            <a:pPr marL="109728" indent="0">
              <a:buNone/>
            </a:pPr>
            <a:endParaRPr lang="en-US" dirty="0"/>
          </a:p>
          <a:p>
            <a:r>
              <a:rPr lang="en-US" dirty="0" smtClean="0"/>
              <a:t>Trying to get medics in</a:t>
            </a:r>
            <a:endParaRPr lang="en-US" dirty="0"/>
          </a:p>
        </p:txBody>
      </p:sp>
      <p:sp>
        <p:nvSpPr>
          <p:cNvPr id="4" name="Slide Number Placeholder 3"/>
          <p:cNvSpPr>
            <a:spLocks noGrp="1"/>
          </p:cNvSpPr>
          <p:nvPr>
            <p:ph type="sldNum" sz="quarter" idx="12"/>
          </p:nvPr>
        </p:nvSpPr>
        <p:spPr/>
        <p:txBody>
          <a:bodyPr/>
          <a:lstStyle/>
          <a:p>
            <a:fld id="{1DFA2DEE-379C-46DF-81E9-EBE4BDC03F09}" type="slidenum">
              <a:rPr lang="en-US" smtClean="0"/>
              <a:pPr/>
              <a:t>7</a:t>
            </a:fld>
            <a:endParaRPr lang="en-US" dirty="0"/>
          </a:p>
        </p:txBody>
      </p:sp>
      <p:sp>
        <p:nvSpPr>
          <p:cNvPr id="5" name="Title 4"/>
          <p:cNvSpPr>
            <a:spLocks noGrp="1"/>
          </p:cNvSpPr>
          <p:nvPr>
            <p:ph type="title"/>
          </p:nvPr>
        </p:nvSpPr>
        <p:spPr/>
        <p:txBody>
          <a:bodyPr/>
          <a:lstStyle/>
          <a:p>
            <a:r>
              <a:rPr lang="en-US" dirty="0" smtClean="0"/>
              <a:t>Sandy Hook Challenges</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0608" y="1600200"/>
            <a:ext cx="4153679"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667000"/>
            <a:ext cx="4035972" cy="3170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1"/>
          <p:cNvSpPr txBox="1">
            <a:spLocks/>
          </p:cNvSpPr>
          <p:nvPr/>
        </p:nvSpPr>
        <p:spPr>
          <a:xfrm>
            <a:off x="4800600" y="4444207"/>
            <a:ext cx="4191000" cy="1042194"/>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r>
              <a:rPr lang="en-US" dirty="0" smtClean="0"/>
              <a:t>SWAT mixed with parents and students</a:t>
            </a:r>
          </a:p>
        </p:txBody>
      </p:sp>
    </p:spTree>
    <p:extLst>
      <p:ext uri="{BB962C8B-B14F-4D97-AF65-F5344CB8AC3E}">
        <p14:creationId xmlns:p14="http://schemas.microsoft.com/office/powerpoint/2010/main" val="34177813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371600"/>
            <a:ext cx="5867400" cy="4572000"/>
          </a:xfrm>
        </p:spPr>
        <p:txBody>
          <a:bodyPr>
            <a:normAutofit/>
          </a:bodyPr>
          <a:lstStyle/>
          <a:p>
            <a:r>
              <a:rPr lang="en-US" dirty="0" smtClean="0"/>
              <a:t>Principal: Outside in a portable</a:t>
            </a:r>
          </a:p>
          <a:p>
            <a:r>
              <a:rPr lang="en-US" dirty="0" smtClean="0"/>
              <a:t>Assistant Principal: Meeting with a student in your office</a:t>
            </a:r>
          </a:p>
          <a:p>
            <a:r>
              <a:rPr lang="en-US" dirty="0" smtClean="0"/>
              <a:t>Office Manager: </a:t>
            </a:r>
            <a:r>
              <a:rPr lang="en-US" dirty="0"/>
              <a:t>I</a:t>
            </a:r>
            <a:r>
              <a:rPr lang="en-US" dirty="0" smtClean="0"/>
              <a:t>n the main office</a:t>
            </a:r>
          </a:p>
          <a:p>
            <a:r>
              <a:rPr lang="en-US" dirty="0" smtClean="0"/>
              <a:t>Custodian: </a:t>
            </a:r>
            <a:r>
              <a:rPr lang="en-US" dirty="0"/>
              <a:t>W</a:t>
            </a:r>
            <a:r>
              <a:rPr lang="en-US" dirty="0" smtClean="0"/>
              <a:t>orking in the school</a:t>
            </a:r>
          </a:p>
          <a:p>
            <a:r>
              <a:rPr lang="en-US" dirty="0" smtClean="0"/>
              <a:t>Teacher: </a:t>
            </a:r>
            <a:r>
              <a:rPr lang="en-US" dirty="0"/>
              <a:t>I</a:t>
            </a:r>
            <a:r>
              <a:rPr lang="en-US" dirty="0" smtClean="0"/>
              <a:t>n a nearby classroom</a:t>
            </a:r>
          </a:p>
          <a:p>
            <a:r>
              <a:rPr lang="en-US" dirty="0" smtClean="0"/>
              <a:t>Paraeducator: Supervising recess on the playground</a:t>
            </a:r>
          </a:p>
        </p:txBody>
      </p:sp>
      <p:sp>
        <p:nvSpPr>
          <p:cNvPr id="2" name="Title 1"/>
          <p:cNvSpPr>
            <a:spLocks noGrp="1"/>
          </p:cNvSpPr>
          <p:nvPr>
            <p:ph type="title"/>
          </p:nvPr>
        </p:nvSpPr>
        <p:spPr/>
        <p:txBody>
          <a:bodyPr/>
          <a:lstStyle/>
          <a:p>
            <a:r>
              <a:rPr lang="en-US" dirty="0" smtClean="0"/>
              <a:t>Role Players at Each Table</a:t>
            </a:r>
            <a:endParaRPr lang="en-US" dirty="0"/>
          </a:p>
        </p:txBody>
      </p:sp>
      <p:pic>
        <p:nvPicPr>
          <p:cNvPr id="2053" name="Picture 5" descr="C:\Documents and Settings\mschoenf\Local Settings\Temporary Internet Files\Content.IE5\W4VKRQCS\MC900233020[1].wmf"/>
          <p:cNvPicPr>
            <a:picLocks noChangeAspect="1" noChangeArrowheads="1"/>
          </p:cNvPicPr>
          <p:nvPr/>
        </p:nvPicPr>
        <p:blipFill>
          <a:blip r:embed="rId2" cstate="print"/>
          <a:srcRect/>
          <a:stretch>
            <a:fillRect/>
          </a:stretch>
        </p:blipFill>
        <p:spPr bwMode="auto">
          <a:xfrm>
            <a:off x="6248400" y="1718617"/>
            <a:ext cx="2133600" cy="2167583"/>
          </a:xfrm>
          <a:prstGeom prst="rect">
            <a:avLst/>
          </a:prstGeom>
          <a:noFill/>
        </p:spPr>
      </p:pic>
      <p:sp>
        <p:nvSpPr>
          <p:cNvPr id="6" name="Slide Number Placeholder 5"/>
          <p:cNvSpPr>
            <a:spLocks noGrp="1"/>
          </p:cNvSpPr>
          <p:nvPr>
            <p:ph type="sldNum" sz="quarter" idx="12"/>
          </p:nvPr>
        </p:nvSpPr>
        <p:spPr/>
        <p:txBody>
          <a:bodyPr/>
          <a:lstStyle/>
          <a:p>
            <a:fld id="{1DFA2DEE-379C-46DF-81E9-EBE4BDC03F09}" type="slidenum">
              <a:rPr lang="en-US" smtClean="0"/>
              <a:pPr/>
              <a:t>8</a:t>
            </a:fld>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371600"/>
            <a:ext cx="5867400" cy="4800600"/>
          </a:xfrm>
        </p:spPr>
        <p:txBody>
          <a:bodyPr>
            <a:normAutofit/>
          </a:bodyPr>
          <a:lstStyle/>
          <a:p>
            <a:r>
              <a:rPr lang="en-US" dirty="0"/>
              <a:t>Counselor: Meeting with a parent in the building</a:t>
            </a:r>
          </a:p>
          <a:p>
            <a:r>
              <a:rPr lang="en-US" dirty="0" smtClean="0"/>
              <a:t>Substitute Teacher: </a:t>
            </a:r>
            <a:r>
              <a:rPr lang="en-US" dirty="0"/>
              <a:t>I</a:t>
            </a:r>
            <a:r>
              <a:rPr lang="en-US" dirty="0" smtClean="0"/>
              <a:t>n the classroom</a:t>
            </a:r>
          </a:p>
          <a:p>
            <a:r>
              <a:rPr lang="en-US" dirty="0" smtClean="0"/>
              <a:t>Jackson High </a:t>
            </a:r>
            <a:r>
              <a:rPr lang="en-US" dirty="0"/>
              <a:t>S</a:t>
            </a:r>
            <a:r>
              <a:rPr lang="en-US" dirty="0" smtClean="0"/>
              <a:t>chool Administrator: At your school</a:t>
            </a:r>
          </a:p>
          <a:p>
            <a:r>
              <a:rPr lang="en-US" dirty="0" smtClean="0"/>
              <a:t>Mill Creek Elementary School Staff: At your school</a:t>
            </a:r>
          </a:p>
          <a:p>
            <a:r>
              <a:rPr lang="en-US" dirty="0" smtClean="0"/>
              <a:t>District Office Staff: In your office</a:t>
            </a:r>
            <a:endParaRPr lang="en-US" dirty="0"/>
          </a:p>
        </p:txBody>
      </p:sp>
      <p:sp>
        <p:nvSpPr>
          <p:cNvPr id="2" name="Title 1"/>
          <p:cNvSpPr>
            <a:spLocks noGrp="1"/>
          </p:cNvSpPr>
          <p:nvPr>
            <p:ph type="title"/>
          </p:nvPr>
        </p:nvSpPr>
        <p:spPr/>
        <p:txBody>
          <a:bodyPr/>
          <a:lstStyle/>
          <a:p>
            <a:r>
              <a:rPr lang="en-US" dirty="0" smtClean="0"/>
              <a:t>Role Players at Each Table</a:t>
            </a:r>
            <a:endParaRPr lang="en-US" dirty="0"/>
          </a:p>
        </p:txBody>
      </p:sp>
      <p:sp>
        <p:nvSpPr>
          <p:cNvPr id="6" name="Slide Number Placeholder 5"/>
          <p:cNvSpPr>
            <a:spLocks noGrp="1"/>
          </p:cNvSpPr>
          <p:nvPr>
            <p:ph type="sldNum" sz="quarter" idx="12"/>
          </p:nvPr>
        </p:nvSpPr>
        <p:spPr/>
        <p:txBody>
          <a:bodyPr/>
          <a:lstStyle/>
          <a:p>
            <a:fld id="{1DFA2DEE-379C-46DF-81E9-EBE4BDC03F09}" type="slidenum">
              <a:rPr lang="en-US" smtClean="0"/>
              <a:pPr/>
              <a:t>9</a:t>
            </a:fld>
            <a:endParaRPr lang="en-US" dirty="0"/>
          </a:p>
        </p:txBody>
      </p:sp>
      <p:pic>
        <p:nvPicPr>
          <p:cNvPr id="7" name="Picture 5" descr="C:\Documents and Settings\mschoenf\Local Settings\Temporary Internet Files\Content.IE5\W4VKRQCS\MC900233020[1].wmf"/>
          <p:cNvPicPr>
            <a:picLocks noChangeAspect="1" noChangeArrowheads="1"/>
          </p:cNvPicPr>
          <p:nvPr/>
        </p:nvPicPr>
        <p:blipFill>
          <a:blip r:embed="rId2" cstate="print"/>
          <a:srcRect/>
          <a:stretch>
            <a:fillRect/>
          </a:stretch>
        </p:blipFill>
        <p:spPr bwMode="auto">
          <a:xfrm>
            <a:off x="6248400" y="1718617"/>
            <a:ext cx="2133600" cy="2167583"/>
          </a:xfrm>
          <a:prstGeom prst="rect">
            <a:avLst/>
          </a:prstGeom>
          <a:noFill/>
        </p:spPr>
      </p:pic>
    </p:spTree>
    <p:extLst>
      <p:ext uri="{BB962C8B-B14F-4D97-AF65-F5344CB8AC3E}">
        <p14:creationId xmlns:p14="http://schemas.microsoft.com/office/powerpoint/2010/main" val="313847338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ustom 1">
      <a:majorFont>
        <a:latin typeface="Myriad Pro"/>
        <a:ea typeface=""/>
        <a:cs typeface=""/>
      </a:majorFont>
      <a:minorFont>
        <a:latin typeface="Myriad Pro"/>
        <a:ea typeface=""/>
        <a:cs typeface=""/>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1677</TotalTime>
  <Words>1326</Words>
  <Application>Microsoft Office PowerPoint</Application>
  <PresentationFormat>On-screen Show (4:3)</PresentationFormat>
  <Paragraphs>156</Paragraphs>
  <Slides>29</Slides>
  <Notes>1</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Concourse</vt:lpstr>
      <vt:lpstr>Districtwide School Safety &amp; Emergency Preparedness Tabletop Exercise March 20, 2015</vt:lpstr>
      <vt:lpstr>Purpose</vt:lpstr>
      <vt:lpstr>Introduction</vt:lpstr>
      <vt:lpstr>Introduction</vt:lpstr>
      <vt:lpstr>Sandy Hook Challenges</vt:lpstr>
      <vt:lpstr>Sandy Hook Challenges</vt:lpstr>
      <vt:lpstr>Sandy Hook Challenges</vt:lpstr>
      <vt:lpstr>Role Players at Each Table</vt:lpstr>
      <vt:lpstr>Role Players at Each Table</vt:lpstr>
      <vt:lpstr>Scenario</vt:lpstr>
      <vt:lpstr>Scenario</vt:lpstr>
      <vt:lpstr>Scenario</vt:lpstr>
      <vt:lpstr>Scenario</vt:lpstr>
      <vt:lpstr>Scenario</vt:lpstr>
      <vt:lpstr>Scenario</vt:lpstr>
      <vt:lpstr>What are the Challenges?</vt:lpstr>
      <vt:lpstr>What are the Challenges?</vt:lpstr>
      <vt:lpstr>Update: 1:42 p.m.</vt:lpstr>
      <vt:lpstr>Update: 1:46 p.m.</vt:lpstr>
      <vt:lpstr>Update: 1:55 p.m.</vt:lpstr>
      <vt:lpstr>Update: 2:00 p.m.</vt:lpstr>
      <vt:lpstr>Incident Management Team (IMT)</vt:lpstr>
      <vt:lpstr>Update: 2:10 p.m.</vt:lpstr>
      <vt:lpstr>Update: 2:40 p.m.</vt:lpstr>
      <vt:lpstr>Update: 2:40 p.m.</vt:lpstr>
      <vt:lpstr>Update: 3:00 p.m.</vt:lpstr>
      <vt:lpstr>Update: 4:00 p.m.</vt:lpstr>
      <vt:lpstr>Update: 6:00 p.m.</vt:lpstr>
      <vt:lpstr>Exercise Debrief</vt:lpstr>
    </vt:vector>
  </TitlesOfParts>
  <Company>City of Everett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Everett School District</dc:title>
  <dc:creator>MSchoenf</dc:creator>
  <cp:lastModifiedBy>Newcomb, Kellee</cp:lastModifiedBy>
  <cp:revision>204</cp:revision>
  <cp:lastPrinted>2015-03-09T21:17:01Z</cp:lastPrinted>
  <dcterms:created xsi:type="dcterms:W3CDTF">2014-01-21T16:54:50Z</dcterms:created>
  <dcterms:modified xsi:type="dcterms:W3CDTF">2015-03-13T16:59:03Z</dcterms:modified>
</cp:coreProperties>
</file>