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8"/>
  </p:notesMasterIdLst>
  <p:sldIdLst>
    <p:sldId id="263" r:id="rId6"/>
    <p:sldId id="260" r:id="rId7"/>
    <p:sldId id="256" r:id="rId8"/>
    <p:sldId id="277" r:id="rId9"/>
    <p:sldId id="278" r:id="rId10"/>
    <p:sldId id="280" r:id="rId11"/>
    <p:sldId id="319" r:id="rId12"/>
    <p:sldId id="292" r:id="rId13"/>
    <p:sldId id="295" r:id="rId14"/>
    <p:sldId id="296" r:id="rId15"/>
    <p:sldId id="297" r:id="rId16"/>
    <p:sldId id="298" r:id="rId17"/>
    <p:sldId id="299" r:id="rId18"/>
    <p:sldId id="282" r:id="rId19"/>
    <p:sldId id="289" r:id="rId20"/>
    <p:sldId id="304" r:id="rId21"/>
    <p:sldId id="281" r:id="rId22"/>
    <p:sldId id="300" r:id="rId23"/>
    <p:sldId id="301" r:id="rId24"/>
    <p:sldId id="302" r:id="rId25"/>
    <p:sldId id="272" r:id="rId26"/>
    <p:sldId id="303" r:id="rId27"/>
    <p:sldId id="283" r:id="rId28"/>
    <p:sldId id="287" r:id="rId29"/>
    <p:sldId id="291" r:id="rId30"/>
    <p:sldId id="305" r:id="rId31"/>
    <p:sldId id="310" r:id="rId32"/>
    <p:sldId id="309" r:id="rId33"/>
    <p:sldId id="308" r:id="rId34"/>
    <p:sldId id="312" r:id="rId35"/>
    <p:sldId id="311" r:id="rId36"/>
    <p:sldId id="307" r:id="rId37"/>
    <p:sldId id="306" r:id="rId38"/>
    <p:sldId id="313" r:id="rId39"/>
    <p:sldId id="315" r:id="rId40"/>
    <p:sldId id="317" r:id="rId41"/>
    <p:sldId id="314" r:id="rId42"/>
    <p:sldId id="293" r:id="rId43"/>
    <p:sldId id="275" r:id="rId44"/>
    <p:sldId id="294" r:id="rId45"/>
    <p:sldId id="274" r:id="rId46"/>
    <p:sldId id="273" r:id="rId47"/>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F86"/>
    <a:srgbClr val="1E5F86"/>
    <a:srgbClr val="1B73A2"/>
    <a:srgbClr val="0F7BC8"/>
    <a:srgbClr val="95C94E"/>
    <a:srgbClr val="96BC5A"/>
    <a:srgbClr val="90B957"/>
    <a:srgbClr val="94C055"/>
    <a:srgbClr val="8FC854"/>
    <a:srgbClr val="80B2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723" autoAdjust="0"/>
  </p:normalViewPr>
  <p:slideViewPr>
    <p:cSldViewPr snapToObjects="1">
      <p:cViewPr varScale="1">
        <p:scale>
          <a:sx n="80" d="100"/>
          <a:sy n="80" d="100"/>
        </p:scale>
        <p:origin x="-2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136A9B25-DBCC-4249-829D-B3BC1E0E411F}" type="datetimeFigureOut">
              <a:t>6/27/12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9506C930-0C39-C14E-9A81-5D25950FD497}" type="slidenum">
              <a:t>‹#›</a:t>
            </a:fld>
            <a:endParaRPr lang="en-US"/>
          </a:p>
        </p:txBody>
      </p:sp>
    </p:spTree>
    <p:extLst>
      <p:ext uri="{BB962C8B-B14F-4D97-AF65-F5344CB8AC3E}">
        <p14:creationId xmlns:p14="http://schemas.microsoft.com/office/powerpoint/2010/main" val="32399235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subsequent slides will explain the answers to these questions. </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2</a:t>
            </a:fld>
            <a:endParaRPr lang="en-US"/>
          </a:p>
        </p:txBody>
      </p:sp>
    </p:spTree>
    <p:extLst>
      <p:ext uri="{BB962C8B-B14F-4D97-AF65-F5344CB8AC3E}">
        <p14:creationId xmlns:p14="http://schemas.microsoft.com/office/powerpoint/2010/main" val="365894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Citizenship question</a:t>
            </a:r>
            <a:r>
              <a:rPr lang="en-US" baseline="0" dirty="0" smtClean="0"/>
              <a:t> is asked on this page. The next few slides will highlight the eligible noncitizen details.</a:t>
            </a:r>
            <a:r>
              <a:rPr lang="en-US" dirty="0" smtClean="0"/>
              <a:t> Also asks for : High school status, grade</a:t>
            </a:r>
            <a:r>
              <a:rPr lang="en-US" baseline="0" dirty="0" smtClean="0"/>
              <a:t> level, what degree they will be working on, work study, and information about parents. </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13</a:t>
            </a:fld>
            <a:endParaRPr lang="en-US"/>
          </a:p>
        </p:txBody>
      </p:sp>
    </p:spTree>
    <p:extLst>
      <p:ext uri="{BB962C8B-B14F-4D97-AF65-F5344CB8AC3E}">
        <p14:creationId xmlns:p14="http://schemas.microsoft.com/office/powerpoint/2010/main" val="165450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If you fall in one of the categories, the student is considered an “eligible noncitizen.”</a:t>
            </a:r>
          </a:p>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14</a:t>
            </a:fld>
            <a:endParaRPr lang="en-US"/>
          </a:p>
        </p:txBody>
      </p:sp>
    </p:spTree>
    <p:extLst>
      <p:ext uri="{BB962C8B-B14F-4D97-AF65-F5344CB8AC3E}">
        <p14:creationId xmlns:p14="http://schemas.microsoft.com/office/powerpoint/2010/main" val="2716978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Last Bullet:</a:t>
            </a:r>
            <a:r>
              <a:rPr lang="en-US" baseline="0" dirty="0" smtClean="0">
                <a:solidFill>
                  <a:schemeClr val="tx1">
                    <a:lumMod val="75000"/>
                    <a:lumOff val="25000"/>
                  </a:schemeClr>
                </a:solidFill>
              </a:rPr>
              <a:t> </a:t>
            </a:r>
            <a:r>
              <a:rPr lang="en-US" dirty="0" smtClean="0">
                <a:solidFill>
                  <a:schemeClr val="tx1">
                    <a:lumMod val="75000"/>
                    <a:lumOff val="25000"/>
                  </a:schemeClr>
                </a:solidFill>
              </a:rPr>
              <a:t>If this is the case, you are eligible only for Federal Pell Grants, Federal Supplemental Educational Opportunity Grants, or Federal Work-Study. Check with the college or career school financial aid office for more information. </a:t>
            </a:r>
          </a:p>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15</a:t>
            </a:fld>
            <a:endParaRPr lang="en-US"/>
          </a:p>
        </p:txBody>
      </p:sp>
    </p:spTree>
    <p:extLst>
      <p:ext uri="{BB962C8B-B14F-4D97-AF65-F5344CB8AC3E}">
        <p14:creationId xmlns:p14="http://schemas.microsoft.com/office/powerpoint/2010/main" val="2557169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the answer is yes, the</a:t>
            </a:r>
            <a:r>
              <a:rPr lang="en-US" baseline="0" dirty="0" smtClean="0"/>
              <a:t> student</a:t>
            </a:r>
            <a:r>
              <a:rPr lang="en-US" dirty="0" smtClean="0"/>
              <a:t> will be provided a questions</a:t>
            </a:r>
            <a:r>
              <a:rPr lang="en-US" baseline="0" dirty="0" smtClean="0"/>
              <a:t> on FOTW </a:t>
            </a:r>
            <a:r>
              <a:rPr lang="en-US" dirty="0" smtClean="0"/>
              <a:t>to help the</a:t>
            </a:r>
            <a:r>
              <a:rPr lang="en-US" baseline="0" dirty="0" smtClean="0"/>
              <a:t> student</a:t>
            </a:r>
            <a:r>
              <a:rPr lang="en-US" dirty="0" smtClean="0"/>
              <a:t> determine whether his</a:t>
            </a:r>
            <a:r>
              <a:rPr lang="en-US" baseline="0" dirty="0" smtClean="0"/>
              <a:t> or her</a:t>
            </a:r>
            <a:r>
              <a:rPr lang="en-US" dirty="0" smtClean="0"/>
              <a:t> conviction affects his</a:t>
            </a:r>
            <a:r>
              <a:rPr lang="en-US" baseline="0" dirty="0" smtClean="0"/>
              <a:t> or her</a:t>
            </a:r>
            <a:r>
              <a:rPr lang="en-US" dirty="0" smtClean="0"/>
              <a:t> eligibility for federal student aid. </a:t>
            </a:r>
            <a:r>
              <a:rPr lang="en-US" dirty="0" smtClean="0">
                <a:solidFill>
                  <a:schemeClr val="tx1">
                    <a:lumMod val="65000"/>
                    <a:lumOff val="35000"/>
                  </a:schemeClr>
                </a:solidFill>
                <a:latin typeface="Arial" pitchFamily="34" charset="0"/>
                <a:cs typeface="Arial" pitchFamily="34" charset="0"/>
              </a:rPr>
              <a:t>If he</a:t>
            </a:r>
            <a:r>
              <a:rPr lang="en-US" baseline="0" dirty="0" smtClean="0">
                <a:solidFill>
                  <a:schemeClr val="tx1">
                    <a:lumMod val="65000"/>
                    <a:lumOff val="35000"/>
                  </a:schemeClr>
                </a:solidFill>
                <a:latin typeface="Arial" pitchFamily="34" charset="0"/>
                <a:cs typeface="Arial" pitchFamily="34" charset="0"/>
              </a:rPr>
              <a:t> or she</a:t>
            </a:r>
            <a:r>
              <a:rPr lang="en-US" dirty="0" smtClean="0">
                <a:solidFill>
                  <a:schemeClr val="tx1">
                    <a:lumMod val="65000"/>
                    <a:lumOff val="35000"/>
                  </a:schemeClr>
                </a:solidFill>
                <a:latin typeface="Arial" pitchFamily="34" charset="0"/>
                <a:cs typeface="Arial" pitchFamily="34" charset="0"/>
              </a:rPr>
              <a:t> is convicted of a drug-related offense after he</a:t>
            </a:r>
            <a:r>
              <a:rPr lang="en-US" baseline="0" dirty="0" smtClean="0">
                <a:solidFill>
                  <a:schemeClr val="tx1">
                    <a:lumMod val="65000"/>
                    <a:lumOff val="35000"/>
                  </a:schemeClr>
                </a:solidFill>
                <a:latin typeface="Arial" pitchFamily="34" charset="0"/>
                <a:cs typeface="Arial" pitchFamily="34" charset="0"/>
              </a:rPr>
              <a:t> or she</a:t>
            </a:r>
            <a:r>
              <a:rPr lang="en-US" dirty="0" smtClean="0">
                <a:solidFill>
                  <a:schemeClr val="tx1">
                    <a:lumMod val="65000"/>
                    <a:lumOff val="35000"/>
                  </a:schemeClr>
                </a:solidFill>
                <a:latin typeface="Arial" pitchFamily="34" charset="0"/>
                <a:cs typeface="Arial" pitchFamily="34" charset="0"/>
              </a:rPr>
              <a:t> submits the FAFSA, he</a:t>
            </a:r>
            <a:r>
              <a:rPr lang="en-US" baseline="0" dirty="0" smtClean="0">
                <a:solidFill>
                  <a:schemeClr val="tx1">
                    <a:lumMod val="65000"/>
                    <a:lumOff val="35000"/>
                  </a:schemeClr>
                </a:solidFill>
                <a:latin typeface="Arial" pitchFamily="34" charset="0"/>
                <a:cs typeface="Arial" pitchFamily="34" charset="0"/>
              </a:rPr>
              <a:t> or she</a:t>
            </a:r>
            <a:r>
              <a:rPr lang="en-US" dirty="0" smtClean="0">
                <a:solidFill>
                  <a:schemeClr val="tx1">
                    <a:lumMod val="65000"/>
                    <a:lumOff val="35000"/>
                  </a:schemeClr>
                </a:solidFill>
                <a:latin typeface="Arial" pitchFamily="34" charset="0"/>
                <a:cs typeface="Arial" pitchFamily="34" charset="0"/>
              </a:rPr>
              <a:t> might lose eligibility for federal student aid, and he</a:t>
            </a:r>
            <a:r>
              <a:rPr lang="en-US" baseline="0" dirty="0" smtClean="0">
                <a:solidFill>
                  <a:schemeClr val="tx1">
                    <a:lumMod val="65000"/>
                    <a:lumOff val="35000"/>
                  </a:schemeClr>
                </a:solidFill>
                <a:latin typeface="Arial" pitchFamily="34" charset="0"/>
                <a:cs typeface="Arial" pitchFamily="34" charset="0"/>
              </a:rPr>
              <a:t> or she</a:t>
            </a:r>
            <a:r>
              <a:rPr lang="en-US" dirty="0" smtClean="0">
                <a:solidFill>
                  <a:schemeClr val="tx1">
                    <a:lumMod val="65000"/>
                    <a:lumOff val="35000"/>
                  </a:schemeClr>
                </a:solidFill>
                <a:latin typeface="Arial" pitchFamily="34" charset="0"/>
                <a:cs typeface="Arial" pitchFamily="34" charset="0"/>
              </a:rPr>
              <a:t> might be liable for returning any financial aid he</a:t>
            </a:r>
            <a:r>
              <a:rPr lang="en-US" baseline="0" dirty="0" smtClean="0">
                <a:solidFill>
                  <a:schemeClr val="tx1">
                    <a:lumMod val="65000"/>
                    <a:lumOff val="35000"/>
                  </a:schemeClr>
                </a:solidFill>
                <a:latin typeface="Arial" pitchFamily="34" charset="0"/>
                <a:cs typeface="Arial" pitchFamily="34" charset="0"/>
              </a:rPr>
              <a:t> or she </a:t>
            </a:r>
            <a:r>
              <a:rPr lang="en-US" dirty="0" smtClean="0">
                <a:solidFill>
                  <a:schemeClr val="tx1">
                    <a:lumMod val="65000"/>
                    <a:lumOff val="35000"/>
                  </a:schemeClr>
                </a:solidFill>
                <a:latin typeface="Arial" pitchFamily="34" charset="0"/>
                <a:cs typeface="Arial" pitchFamily="34" charset="0"/>
              </a:rPr>
              <a:t>received during a period of ineligibility.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16</a:t>
            </a:fld>
            <a:endParaRPr lang="en-US"/>
          </a:p>
        </p:txBody>
      </p:sp>
    </p:spTree>
    <p:extLst>
      <p:ext uri="{BB962C8B-B14F-4D97-AF65-F5344CB8AC3E}">
        <p14:creationId xmlns:p14="http://schemas.microsoft.com/office/powerpoint/2010/main" val="2445930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17</a:t>
            </a:fld>
            <a:endParaRPr lang="en-US"/>
          </a:p>
        </p:txBody>
      </p:sp>
    </p:spTree>
    <p:extLst>
      <p:ext uri="{BB962C8B-B14F-4D97-AF65-F5344CB8AC3E}">
        <p14:creationId xmlns:p14="http://schemas.microsoft.com/office/powerpoint/2010/main" val="162381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School Question asked on this page. This is a required</a:t>
            </a:r>
            <a:r>
              <a:rPr lang="en-US" baseline="0" dirty="0" smtClean="0"/>
              <a:t> question for any student who indicated that they received a high school diploma.</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18</a:t>
            </a:fld>
            <a:endParaRPr lang="en-US"/>
          </a:p>
        </p:txBody>
      </p:sp>
    </p:spTree>
    <p:extLst>
      <p:ext uri="{BB962C8B-B14F-4D97-AF65-F5344CB8AC3E}">
        <p14:creationId xmlns:p14="http://schemas.microsoft.com/office/powerpoint/2010/main" val="472502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School Code-where the information is sent (the college). Up to 10 colleges</a:t>
            </a:r>
            <a:r>
              <a:rPr lang="en-US" baseline="0" dirty="0" smtClean="0"/>
              <a:t> or career schools </a:t>
            </a:r>
            <a:r>
              <a:rPr lang="en-US" dirty="0" smtClean="0"/>
              <a:t>can be added. </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19</a:t>
            </a:fld>
            <a:endParaRPr lang="en-US"/>
          </a:p>
        </p:txBody>
      </p:sp>
    </p:spTree>
    <p:extLst>
      <p:ext uri="{BB962C8B-B14F-4D97-AF65-F5344CB8AC3E}">
        <p14:creationId xmlns:p14="http://schemas.microsoft.com/office/powerpoint/2010/main" val="4148102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Housing</a:t>
            </a:r>
            <a:r>
              <a:rPr lang="en-US" baseline="0" dirty="0" smtClean="0"/>
              <a:t> Plans: On Campus, Off Campus, With Parent.</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20</a:t>
            </a:fld>
            <a:endParaRPr lang="en-US"/>
          </a:p>
        </p:txBody>
      </p:sp>
    </p:spTree>
    <p:extLst>
      <p:ext uri="{BB962C8B-B14F-4D97-AF65-F5344CB8AC3E}">
        <p14:creationId xmlns:p14="http://schemas.microsoft.com/office/powerpoint/2010/main" val="2259353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if the</a:t>
            </a:r>
            <a:r>
              <a:rPr lang="en-US" b="1" baseline="0" dirty="0" smtClean="0"/>
              <a:t> student</a:t>
            </a:r>
            <a:r>
              <a:rPr lang="en-US" b="1" dirty="0" smtClean="0"/>
              <a:t> answered Yes to one or more of the questions above?</a:t>
            </a:r>
          </a:p>
          <a:p>
            <a:r>
              <a:rPr lang="en-US" dirty="0" smtClean="0"/>
              <a:t>If so, then for federal student aid purposes, the</a:t>
            </a:r>
            <a:r>
              <a:rPr lang="en-US" baseline="0" dirty="0" smtClean="0"/>
              <a:t> student is</a:t>
            </a:r>
            <a:r>
              <a:rPr lang="en-US" dirty="0" smtClean="0"/>
              <a:t> considered to be an independent student and will not provide information about his</a:t>
            </a:r>
            <a:r>
              <a:rPr lang="en-US" baseline="0" dirty="0" smtClean="0"/>
              <a:t> or her </a:t>
            </a:r>
            <a:r>
              <a:rPr lang="en-US" dirty="0" smtClean="0"/>
              <a:t>parents on the FAFSA.</a:t>
            </a:r>
          </a:p>
          <a:p>
            <a:r>
              <a:rPr lang="en-US" b="1" dirty="0" smtClean="0"/>
              <a:t>What if the</a:t>
            </a:r>
            <a:r>
              <a:rPr lang="en-US" b="1" baseline="0" dirty="0" smtClean="0"/>
              <a:t> student</a:t>
            </a:r>
            <a:r>
              <a:rPr lang="en-US" b="1" dirty="0" smtClean="0"/>
              <a:t> answered No to every question?</a:t>
            </a:r>
          </a:p>
          <a:p>
            <a:r>
              <a:rPr lang="en-US" dirty="0" smtClean="0"/>
              <a:t>If so, then for federal student aid purposes, he</a:t>
            </a:r>
            <a:r>
              <a:rPr lang="en-US" baseline="0" dirty="0" smtClean="0"/>
              <a:t> or she is</a:t>
            </a:r>
            <a:r>
              <a:rPr lang="en-US" dirty="0" smtClean="0"/>
              <a:t> considered to be a dependent student, and he</a:t>
            </a:r>
            <a:r>
              <a:rPr lang="en-US" baseline="0" dirty="0" smtClean="0"/>
              <a:t> or she</a:t>
            </a:r>
            <a:r>
              <a:rPr lang="en-US" dirty="0" smtClean="0"/>
              <a:t> must provide information about</a:t>
            </a:r>
            <a:r>
              <a:rPr lang="en-US" baseline="0" dirty="0" smtClean="0"/>
              <a:t> his or her</a:t>
            </a:r>
            <a:r>
              <a:rPr lang="en-US" dirty="0" smtClean="0"/>
              <a:t> parents on the FAFSA.</a:t>
            </a:r>
          </a:p>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21</a:t>
            </a:fld>
            <a:endParaRPr lang="en-US"/>
          </a:p>
        </p:txBody>
      </p:sp>
    </p:spTree>
    <p:extLst>
      <p:ext uri="{BB962C8B-B14F-4D97-AF65-F5344CB8AC3E}">
        <p14:creationId xmlns:p14="http://schemas.microsoft.com/office/powerpoint/2010/main" val="3258733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Dependency</a:t>
            </a:r>
            <a:r>
              <a:rPr lang="en-US" baseline="0" dirty="0" smtClean="0"/>
              <a:t> Results page displays asking about if the student is able to provide parental information.</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22</a:t>
            </a:fld>
            <a:endParaRPr lang="en-US"/>
          </a:p>
        </p:txBody>
      </p:sp>
    </p:spTree>
    <p:extLst>
      <p:ext uri="{BB962C8B-B14F-4D97-AF65-F5344CB8AC3E}">
        <p14:creationId xmlns:p14="http://schemas.microsoft.com/office/powerpoint/2010/main" val="394226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Deadlines hyperlink off of the FAFSA homepage. The student should check the deadlines for the</a:t>
            </a:r>
            <a:r>
              <a:rPr lang="en-US" baseline="0" dirty="0" smtClean="0"/>
              <a:t> </a:t>
            </a:r>
            <a:r>
              <a:rPr lang="en-US" dirty="0" smtClean="0"/>
              <a:t>state they</a:t>
            </a:r>
            <a:r>
              <a:rPr lang="en-US" baseline="0" dirty="0" smtClean="0"/>
              <a:t> live in and for</a:t>
            </a:r>
            <a:r>
              <a:rPr lang="en-US" dirty="0" smtClean="0"/>
              <a:t> the</a:t>
            </a:r>
            <a:r>
              <a:rPr lang="en-US" baseline="0" dirty="0" smtClean="0"/>
              <a:t> </a:t>
            </a:r>
            <a:r>
              <a:rPr lang="en-US" dirty="0" smtClean="0"/>
              <a:t>college or career school they wish to attend.</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4</a:t>
            </a:fld>
            <a:endParaRPr lang="en-US"/>
          </a:p>
        </p:txBody>
      </p:sp>
    </p:spTree>
    <p:extLst>
      <p:ext uri="{BB962C8B-B14F-4D97-AF65-F5344CB8AC3E}">
        <p14:creationId xmlns:p14="http://schemas.microsoft.com/office/powerpoint/2010/main" val="1380182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23</a:t>
            </a:fld>
            <a:endParaRPr lang="en-US"/>
          </a:p>
        </p:txBody>
      </p:sp>
    </p:spTree>
    <p:extLst>
      <p:ext uri="{BB962C8B-B14F-4D97-AF65-F5344CB8AC3E}">
        <p14:creationId xmlns:p14="http://schemas.microsoft.com/office/powerpoint/2010/main" val="2547469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24</a:t>
            </a:fld>
            <a:endParaRPr lang="en-US"/>
          </a:p>
        </p:txBody>
      </p:sp>
    </p:spTree>
    <p:extLst>
      <p:ext uri="{BB962C8B-B14F-4D97-AF65-F5344CB8AC3E}">
        <p14:creationId xmlns:p14="http://schemas.microsoft.com/office/powerpoint/2010/main" val="617141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FAFSA explains that if the</a:t>
            </a:r>
            <a:r>
              <a:rPr lang="en-US" baseline="0" dirty="0" smtClean="0"/>
              <a:t> students</a:t>
            </a:r>
            <a:r>
              <a:rPr lang="en-US" dirty="0" smtClean="0"/>
              <a:t> parents don’t support him</a:t>
            </a:r>
            <a:r>
              <a:rPr lang="en-US" baseline="0" dirty="0" smtClean="0"/>
              <a:t> or her </a:t>
            </a:r>
            <a:r>
              <a:rPr lang="en-US" dirty="0" smtClean="0"/>
              <a:t>and refuse to provide their information on the FAFSA, the</a:t>
            </a:r>
            <a:r>
              <a:rPr lang="en-US" baseline="0" dirty="0" smtClean="0"/>
              <a:t> student</a:t>
            </a:r>
            <a:r>
              <a:rPr lang="en-US" dirty="0" smtClean="0"/>
              <a:t> may submit your FAFSA without their information. However, he</a:t>
            </a:r>
            <a:r>
              <a:rPr lang="en-US" baseline="0" dirty="0" smtClean="0"/>
              <a:t> or she</a:t>
            </a:r>
            <a:r>
              <a:rPr lang="en-US" dirty="0" smtClean="0"/>
              <a:t> won’t be able to get any federal student aid other than an unsubsidized loan—and even that might not happen. The decision is up to the financial aid office at the college or career school he</a:t>
            </a:r>
            <a:r>
              <a:rPr lang="en-US" baseline="0" dirty="0" smtClean="0"/>
              <a:t> or she</a:t>
            </a:r>
            <a:r>
              <a:rPr lang="en-US" dirty="0" smtClean="0"/>
              <a:t> plan to attend. If the</a:t>
            </a:r>
            <a:r>
              <a:rPr lang="en-US" baseline="0" dirty="0" smtClean="0"/>
              <a:t> student</a:t>
            </a:r>
            <a:r>
              <a:rPr lang="en-US" dirty="0" smtClean="0"/>
              <a:t> agrees to this, he</a:t>
            </a:r>
            <a:r>
              <a:rPr lang="en-US" baseline="0" dirty="0" smtClean="0"/>
              <a:t> or she</a:t>
            </a:r>
            <a:r>
              <a:rPr lang="en-US" dirty="0" smtClean="0"/>
              <a:t> may submit your FAFSA without parent information. </a:t>
            </a:r>
          </a:p>
          <a:p>
            <a:r>
              <a:rPr lang="en-US" dirty="0" smtClean="0"/>
              <a:t>The</a:t>
            </a:r>
            <a:r>
              <a:rPr lang="en-US" baseline="0" dirty="0" smtClean="0"/>
              <a:t> </a:t>
            </a:r>
            <a:r>
              <a:rPr lang="en-US" dirty="0" smtClean="0"/>
              <a:t>FAFSA information will be sent to the colleges he</a:t>
            </a:r>
            <a:r>
              <a:rPr lang="en-US" baseline="0" dirty="0" smtClean="0"/>
              <a:t> or she</a:t>
            </a:r>
            <a:r>
              <a:rPr lang="en-US" dirty="0" smtClean="0"/>
              <a:t> lists, but</a:t>
            </a:r>
            <a:r>
              <a:rPr lang="en-US" baseline="0" dirty="0" smtClean="0"/>
              <a:t> he or she</a:t>
            </a:r>
            <a:r>
              <a:rPr lang="en-US" dirty="0" smtClean="0"/>
              <a:t> won’t get an Expected Family Contribution (EFC). </a:t>
            </a:r>
          </a:p>
          <a:p>
            <a:r>
              <a:rPr lang="en-US" dirty="0" smtClean="0"/>
              <a:t>The</a:t>
            </a:r>
            <a:r>
              <a:rPr lang="en-US" baseline="0" dirty="0" smtClean="0"/>
              <a:t> student</a:t>
            </a:r>
            <a:r>
              <a:rPr lang="en-US" dirty="0" smtClean="0"/>
              <a:t> must immediately contact his</a:t>
            </a:r>
            <a:r>
              <a:rPr lang="en-US" baseline="0" dirty="0" smtClean="0"/>
              <a:t> or her</a:t>
            </a:r>
            <a:r>
              <a:rPr lang="en-US" dirty="0" smtClean="0"/>
              <a:t> school’s financial aid office to discuss the possibility of getting an unsubsidized loan. The financial aid office may ask for a written statement from the</a:t>
            </a:r>
            <a:r>
              <a:rPr lang="en-US" baseline="0" dirty="0" smtClean="0"/>
              <a:t> students</a:t>
            </a:r>
            <a:r>
              <a:rPr lang="en-US" dirty="0" smtClean="0"/>
              <a:t> parents, indicating that they refuse to provide their information on the FAFSA and that they no longer support the</a:t>
            </a:r>
            <a:r>
              <a:rPr lang="en-US" baseline="0" dirty="0" smtClean="0"/>
              <a:t> student</a:t>
            </a:r>
            <a:r>
              <a:rPr lang="en-US" dirty="0" smtClean="0"/>
              <a:t>. (Forms of support include allowing the</a:t>
            </a:r>
            <a:r>
              <a:rPr lang="en-US" baseline="0" dirty="0" smtClean="0"/>
              <a:t> student</a:t>
            </a:r>
            <a:r>
              <a:rPr lang="en-US" dirty="0" smtClean="0"/>
              <a:t> to live in the</a:t>
            </a:r>
            <a:r>
              <a:rPr lang="en-US" baseline="0" dirty="0" smtClean="0"/>
              <a:t> parents</a:t>
            </a:r>
            <a:r>
              <a:rPr lang="en-US" dirty="0" smtClean="0"/>
              <a:t> home, including he</a:t>
            </a:r>
            <a:r>
              <a:rPr lang="en-US" baseline="0" dirty="0" smtClean="0"/>
              <a:t> or she</a:t>
            </a:r>
            <a:r>
              <a:rPr lang="en-US" dirty="0" smtClean="0"/>
              <a:t> on their car or health insurance, providing a car to drive on a regular basis, and payment of his</a:t>
            </a:r>
            <a:r>
              <a:rPr lang="en-US" baseline="0" dirty="0" smtClean="0"/>
              <a:t> or her</a:t>
            </a:r>
            <a:r>
              <a:rPr lang="en-US" dirty="0" smtClean="0"/>
              <a:t> tuition or fees.) </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25</a:t>
            </a:fld>
            <a:endParaRPr lang="en-US"/>
          </a:p>
        </p:txBody>
      </p:sp>
    </p:spTree>
    <p:extLst>
      <p:ext uri="{BB962C8B-B14F-4D97-AF65-F5344CB8AC3E}">
        <p14:creationId xmlns:p14="http://schemas.microsoft.com/office/powerpoint/2010/main" val="503401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change to purple borders-parent</a:t>
            </a:r>
            <a:r>
              <a:rPr lang="en-US" baseline="0" dirty="0" smtClean="0"/>
              <a:t> information.  Household size is example of a question that is part of the EFC formula.</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26</a:t>
            </a:fld>
            <a:endParaRPr lang="en-US"/>
          </a:p>
        </p:txBody>
      </p:sp>
    </p:spTree>
    <p:extLst>
      <p:ext uri="{BB962C8B-B14F-4D97-AF65-F5344CB8AC3E}">
        <p14:creationId xmlns:p14="http://schemas.microsoft.com/office/powerpoint/2010/main" val="2922168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information that asks about the 2012</a:t>
            </a:r>
            <a:r>
              <a:rPr lang="en-US" baseline="0" dirty="0" smtClean="0"/>
              <a:t> tax information from the parents</a:t>
            </a:r>
            <a:r>
              <a:rPr lang="en-US" dirty="0" smtClean="0"/>
              <a:t>.</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27</a:t>
            </a:fld>
            <a:endParaRPr lang="en-US"/>
          </a:p>
        </p:txBody>
      </p:sp>
    </p:spTree>
    <p:extLst>
      <p:ext uri="{BB962C8B-B14F-4D97-AF65-F5344CB8AC3E}">
        <p14:creationId xmlns:p14="http://schemas.microsoft.com/office/powerpoint/2010/main" val="4263961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rPr>
              <a:t>What if the</a:t>
            </a:r>
            <a:r>
              <a:rPr lang="en-US" sz="1200" baseline="0" dirty="0" smtClean="0">
                <a:latin typeface="+mn-lt"/>
              </a:rPr>
              <a:t> student</a:t>
            </a:r>
            <a:r>
              <a:rPr lang="en-US" sz="1200" dirty="0" smtClean="0">
                <a:latin typeface="+mn-lt"/>
              </a:rPr>
              <a:t> has not filed or his</a:t>
            </a:r>
            <a:r>
              <a:rPr lang="en-US" sz="1200" baseline="0" dirty="0" smtClean="0">
                <a:latin typeface="+mn-lt"/>
              </a:rPr>
              <a:t> or her</a:t>
            </a:r>
            <a:r>
              <a:rPr lang="en-US" sz="1200" dirty="0" smtClean="0">
                <a:latin typeface="+mn-lt"/>
              </a:rPr>
              <a:t> parents have not filed their taxes yet? A</a:t>
            </a:r>
            <a:r>
              <a:rPr lang="en-US" sz="1200" baseline="0" dirty="0" smtClean="0">
                <a:latin typeface="+mn-lt"/>
              </a:rPr>
              <a:t>n alert message will let the parents know that they are able to estimate their tax information. Once they have done their taxes, they can come back to the FAFSA and make a correction with the updated information.</a:t>
            </a:r>
            <a:br>
              <a:rPr lang="en-US" sz="1200" baseline="0" dirty="0" smtClean="0">
                <a:latin typeface="+mn-lt"/>
              </a:rPr>
            </a:br>
            <a:r>
              <a:rPr lang="en-US" sz="1200" baseline="0" dirty="0" smtClean="0">
                <a:latin typeface="+mn-lt"/>
              </a:rPr>
              <a:t/>
            </a:r>
            <a:br>
              <a:rPr lang="en-US" sz="1200" baseline="0" dirty="0" smtClean="0">
                <a:latin typeface="+mn-lt"/>
              </a:rPr>
            </a:br>
            <a:r>
              <a:rPr lang="en-US" sz="1200" baseline="0" dirty="0" smtClean="0">
                <a:latin typeface="+mn-lt"/>
              </a:rPr>
              <a:t>In most cases, the students will be dependent students and required to provide parental information. Depending on the way that the financial questions are answered, he or she may see a simplified path on their application. We do this to prevent asking unnecessary questions to determine the student’s eligibility.   </a:t>
            </a:r>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28</a:t>
            </a:fld>
            <a:endParaRPr lang="en-US"/>
          </a:p>
        </p:txBody>
      </p:sp>
    </p:spTree>
    <p:extLst>
      <p:ext uri="{BB962C8B-B14F-4D97-AF65-F5344CB8AC3E}">
        <p14:creationId xmlns:p14="http://schemas.microsoft.com/office/powerpoint/2010/main" val="1319460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financial information</a:t>
            </a:r>
            <a:r>
              <a:rPr lang="en-US" baseline="0" dirty="0" smtClean="0"/>
              <a:t> that includes the amount of income tax, exemptions, and additional financial questions. If help is needed to understand what should be included in each field, look at the help and hints on the right side of the page.  </a:t>
            </a:r>
            <a:r>
              <a:rPr lang="en-US" dirty="0" smtClean="0"/>
              <a:t> </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29</a:t>
            </a:fld>
            <a:endParaRPr lang="en-US"/>
          </a:p>
        </p:txBody>
      </p:sp>
    </p:spTree>
    <p:extLst>
      <p:ext uri="{BB962C8B-B14F-4D97-AF65-F5344CB8AC3E}">
        <p14:creationId xmlns:p14="http://schemas.microsoft.com/office/powerpoint/2010/main" val="2750646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student. Financial information</a:t>
            </a:r>
            <a:r>
              <a:rPr lang="en-US" baseline="0" dirty="0" smtClean="0"/>
              <a:t> for the student is collected here. The student may see the option to use the</a:t>
            </a:r>
            <a:r>
              <a:rPr lang="en-US" dirty="0" smtClean="0"/>
              <a:t> IRS Data</a:t>
            </a:r>
            <a:r>
              <a:rPr lang="en-US" baseline="0" dirty="0" smtClean="0"/>
              <a:t> Retrieval Tool on this page. </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30</a:t>
            </a:fld>
            <a:endParaRPr lang="en-US"/>
          </a:p>
        </p:txBody>
      </p:sp>
    </p:spTree>
    <p:extLst>
      <p:ext uri="{BB962C8B-B14F-4D97-AF65-F5344CB8AC3E}">
        <p14:creationId xmlns:p14="http://schemas.microsoft.com/office/powerpoint/2010/main" val="834602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questions</a:t>
            </a:r>
            <a:r>
              <a:rPr lang="en-US" baseline="0" dirty="0" smtClean="0"/>
              <a:t> that ask about type of tax return filed, adjusted gross income, and income earned from working.</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31</a:t>
            </a:fld>
            <a:endParaRPr lang="en-US"/>
          </a:p>
        </p:txBody>
      </p:sp>
    </p:spTree>
    <p:extLst>
      <p:ext uri="{BB962C8B-B14F-4D97-AF65-F5344CB8AC3E}">
        <p14:creationId xmlns:p14="http://schemas.microsoft.com/office/powerpoint/2010/main" val="1615574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Finances</a:t>
            </a:r>
            <a:r>
              <a:rPr lang="en-US" baseline="0" dirty="0" smtClean="0"/>
              <a:t> 3 page that asks about income tax, exemptions, and additional financial questions. </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32</a:t>
            </a:fld>
            <a:endParaRPr lang="en-US"/>
          </a:p>
        </p:txBody>
      </p:sp>
    </p:spTree>
    <p:extLst>
      <p:ext uri="{BB962C8B-B14F-4D97-AF65-F5344CB8AC3E}">
        <p14:creationId xmlns:p14="http://schemas.microsoft.com/office/powerpoint/2010/main" val="2606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ways to complete the FAFSA.</a:t>
            </a:r>
            <a:r>
              <a:rPr lang="en-US" baseline="0" dirty="0" smtClean="0"/>
              <a:t> If the student does not have access to the internet, they can order a paper FAFSA, download a PDF FAFSA, or go the library to use the internet there. Please note that if an applicant completes a paper FAFSA,  the information is not recorded in the reports for the completion total for the FAFSA Completion Project.</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5</a:t>
            </a:fld>
            <a:endParaRPr lang="en-US"/>
          </a:p>
        </p:txBody>
      </p:sp>
    </p:spTree>
    <p:extLst>
      <p:ext uri="{BB962C8B-B14F-4D97-AF65-F5344CB8AC3E}">
        <p14:creationId xmlns:p14="http://schemas.microsoft.com/office/powerpoint/2010/main" val="380768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Signature collected here. If the student is signing electronically,</a:t>
            </a:r>
            <a:r>
              <a:rPr lang="en-US" baseline="0" dirty="0" smtClean="0"/>
              <a:t> this is where they would enter their PIN. The preparer question is only if someone is being paid to enter the FAFSA for the student. </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33</a:t>
            </a:fld>
            <a:endParaRPr lang="en-US"/>
          </a:p>
        </p:txBody>
      </p:sp>
    </p:spTree>
    <p:extLst>
      <p:ext uri="{BB962C8B-B14F-4D97-AF65-F5344CB8AC3E}">
        <p14:creationId xmlns:p14="http://schemas.microsoft.com/office/powerpoint/2010/main" val="919276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t>
            </a:r>
            <a:r>
              <a:rPr lang="en-US" baseline="0" dirty="0" smtClean="0"/>
              <a:t>s to sign. Encourage electronically! However, there are option to submit without doing so electronically. </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34</a:t>
            </a:fld>
            <a:endParaRPr lang="en-US"/>
          </a:p>
        </p:txBody>
      </p:sp>
    </p:spTree>
    <p:extLst>
      <p:ext uri="{BB962C8B-B14F-4D97-AF65-F5344CB8AC3E}">
        <p14:creationId xmlns:p14="http://schemas.microsoft.com/office/powerpoint/2010/main" val="2687039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Confirmation Page.</a:t>
            </a:r>
            <a:r>
              <a:rPr lang="en-US" baseline="0" dirty="0" smtClean="0"/>
              <a:t> Print and keep a copy. Brother/Sister Feature (see </a:t>
            </a:r>
            <a:r>
              <a:rPr lang="en-US" baseline="0" smtClean="0"/>
              <a:t>green arrow above) </a:t>
            </a:r>
            <a:r>
              <a:rPr lang="en-US" baseline="0" dirty="0" smtClean="0"/>
              <a:t>is available so that if the parent has another child in school, they can transfer their information into </a:t>
            </a:r>
            <a:r>
              <a:rPr lang="en-US" baseline="0" smtClean="0"/>
              <a:t>another application.</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35</a:t>
            </a:fld>
            <a:endParaRPr lang="en-US"/>
          </a:p>
        </p:txBody>
      </p:sp>
    </p:spTree>
    <p:extLst>
      <p:ext uri="{BB962C8B-B14F-4D97-AF65-F5344CB8AC3E}">
        <p14:creationId xmlns:p14="http://schemas.microsoft.com/office/powerpoint/2010/main" val="2950744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API Feature is available by the orange</a:t>
            </a:r>
            <a:r>
              <a:rPr lang="en-US" baseline="0" dirty="0" smtClean="0"/>
              <a:t> arrow</a:t>
            </a:r>
            <a:r>
              <a:rPr lang="en-US" dirty="0" smtClean="0"/>
              <a:t>. For</a:t>
            </a:r>
            <a:r>
              <a:rPr lang="en-US" baseline="0" dirty="0" smtClean="0"/>
              <a:t> some states they ask that you populate your state aid form with information from the FAFSA.</a:t>
            </a:r>
            <a:r>
              <a:rPr lang="en-US" dirty="0" smtClean="0"/>
              <a:t> States that participate:</a:t>
            </a:r>
            <a:r>
              <a:rPr lang="en-US" baseline="0" dirty="0" smtClean="0"/>
              <a:t> NY, NJ, Vermont, MN, PA, Iowa, MS, and CA.  Note: this functionality is only available from this page. </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36</a:t>
            </a:fld>
            <a:endParaRPr lang="en-US"/>
          </a:p>
        </p:txBody>
      </p:sp>
    </p:spTree>
    <p:extLst>
      <p:ext uri="{BB962C8B-B14F-4D97-AF65-F5344CB8AC3E}">
        <p14:creationId xmlns:p14="http://schemas.microsoft.com/office/powerpoint/2010/main" val="3877688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information</a:t>
            </a:r>
            <a:r>
              <a:rPr lang="en-US" baseline="0" dirty="0" smtClean="0"/>
              <a:t> is available to the student. This includes the graduation, retention, and transfer rates for the colleges or career schools they selected. There is also information for the Federal Student Aid Information Center. You can also see the Facebook and twitter icons. </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37</a:t>
            </a:fld>
            <a:endParaRPr lang="en-US"/>
          </a:p>
        </p:txBody>
      </p:sp>
    </p:spTree>
    <p:extLst>
      <p:ext uri="{BB962C8B-B14F-4D97-AF65-F5344CB8AC3E}">
        <p14:creationId xmlns:p14="http://schemas.microsoft.com/office/powerpoint/2010/main" val="3174179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 it takes 24 hours or less for processing student record, but</a:t>
            </a:r>
            <a:r>
              <a:rPr lang="en-US" baseline="0" dirty="0" smtClean="0"/>
              <a:t> the 3-5 days accounts for weekends, holidays, etc. </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38</a:t>
            </a:fld>
            <a:endParaRPr lang="en-US"/>
          </a:p>
        </p:txBody>
      </p:sp>
    </p:spTree>
    <p:extLst>
      <p:ext uri="{BB962C8B-B14F-4D97-AF65-F5344CB8AC3E}">
        <p14:creationId xmlns:p14="http://schemas.microsoft.com/office/powerpoint/2010/main" val="3392646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text will appear on the confirmation page, email, when the</a:t>
            </a:r>
            <a:r>
              <a:rPr lang="en-US" baseline="0" dirty="0" smtClean="0"/>
              <a:t> student exits the application on the ‘My FAFSA’ page and on the SAR.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SAR is the Student Aid Report for the student and is a paper or electronic document that gives him or her some basic information about his or her eligibility for federal student aid as well as listing answers to the questions on his or her </a:t>
            </a:r>
            <a:r>
              <a:rPr lang="en-US" sz="1200" i="1" kern="1200" dirty="0" smtClean="0">
                <a:solidFill>
                  <a:schemeClr val="tx1"/>
                </a:solidFill>
                <a:effectLst/>
                <a:latin typeface="+mn-lt"/>
                <a:ea typeface="+mn-ea"/>
                <a:cs typeface="+mn-cs"/>
              </a:rPr>
              <a:t>FAFSA</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Whether the student receives his or her SAR online or on paper depends on whether he or she provide an e-mail address on the FAFSA.</a:t>
            </a:r>
          </a:p>
          <a:p>
            <a:r>
              <a:rPr lang="en-US" sz="1200" kern="1200" dirty="0" smtClean="0">
                <a:solidFill>
                  <a:schemeClr val="tx1"/>
                </a:solidFill>
                <a:effectLst/>
                <a:latin typeface="+mn-lt"/>
                <a:ea typeface="+mn-ea"/>
                <a:cs typeface="+mn-cs"/>
              </a:rPr>
              <a:t>If the student provided a valid e-mail address, he or she will receive an e-mail with instructions on how to access an online copy of his or her SAR</a:t>
            </a:r>
          </a:p>
          <a:p>
            <a:r>
              <a:rPr lang="en-US" sz="1200" kern="1200" dirty="0" smtClean="0">
                <a:solidFill>
                  <a:schemeClr val="tx1"/>
                </a:solidFill>
                <a:effectLst/>
                <a:latin typeface="+mn-lt"/>
                <a:ea typeface="+mn-ea"/>
                <a:cs typeface="+mn-cs"/>
              </a:rPr>
              <a:t>If the student doesn’t provide a valid e-mail address on the FAFSA, he or she will receive either a SAR or a </a:t>
            </a:r>
            <a:r>
              <a:rPr lang="en-US" sz="1200" i="1" kern="1200" dirty="0" smtClean="0">
                <a:solidFill>
                  <a:schemeClr val="tx1"/>
                </a:solidFill>
                <a:effectLst/>
                <a:latin typeface="+mn-lt"/>
                <a:ea typeface="+mn-ea"/>
                <a:cs typeface="+mn-cs"/>
              </a:rPr>
              <a:t>SAR Acknowledgement</a:t>
            </a:r>
            <a:r>
              <a:rPr lang="en-US" sz="1200" kern="1200" dirty="0" smtClean="0">
                <a:solidFill>
                  <a:schemeClr val="tx1"/>
                </a:solidFill>
                <a:effectLst/>
                <a:latin typeface="+mn-lt"/>
                <a:ea typeface="+mn-ea"/>
                <a:cs typeface="+mn-cs"/>
              </a:rPr>
              <a:t> via postal mail.</a:t>
            </a:r>
          </a:p>
          <a:p>
            <a:pPr lvl="0"/>
            <a:r>
              <a:rPr lang="en-US" sz="1200" kern="1200" dirty="0" smtClean="0">
                <a:solidFill>
                  <a:schemeClr val="tx1"/>
                </a:solidFill>
                <a:effectLst/>
                <a:latin typeface="+mn-lt"/>
                <a:ea typeface="+mn-ea"/>
                <a:cs typeface="+mn-cs"/>
              </a:rPr>
              <a:t>The SAR lists the FAFSA information and provides space for the student to make corrections. The student will receive a paper SAR if he or she files a paper FAFSA and doesn’t provide an e-mail address.</a:t>
            </a:r>
          </a:p>
          <a:p>
            <a:pPr lvl="0"/>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SAR Acknowledgement</a:t>
            </a:r>
            <a:r>
              <a:rPr lang="en-US" sz="1200" kern="1200" dirty="0" smtClean="0">
                <a:solidFill>
                  <a:schemeClr val="tx1"/>
                </a:solidFill>
                <a:effectLst/>
                <a:latin typeface="+mn-lt"/>
                <a:ea typeface="+mn-ea"/>
                <a:cs typeface="+mn-cs"/>
              </a:rPr>
              <a:t> lists the FAFSA information, but he or she will need to make any corrections at </a:t>
            </a:r>
            <a:r>
              <a:rPr lang="en-US" sz="1200" i="1" kern="1200" dirty="0" smtClean="0">
                <a:solidFill>
                  <a:schemeClr val="tx1"/>
                </a:solidFill>
                <a:effectLst/>
                <a:latin typeface="+mn-lt"/>
                <a:ea typeface="+mn-ea"/>
                <a:cs typeface="+mn-cs"/>
              </a:rPr>
              <a:t>FAFSA on the Web </a:t>
            </a:r>
            <a:r>
              <a:rPr lang="en-US" sz="1200" kern="1200" dirty="0" smtClean="0">
                <a:solidFill>
                  <a:schemeClr val="tx1"/>
                </a:solidFill>
                <a:effectLst/>
                <a:latin typeface="+mn-lt"/>
                <a:ea typeface="+mn-ea"/>
                <a:cs typeface="+mn-cs"/>
              </a:rPr>
              <a:t>(the FAFSA website at </a:t>
            </a:r>
            <a:r>
              <a:rPr lang="en-US" sz="1200" kern="1200" dirty="0" smtClean="0">
                <a:solidFill>
                  <a:schemeClr val="tx1"/>
                </a:solidFill>
                <a:effectLst/>
                <a:latin typeface="+mn-lt"/>
                <a:ea typeface="+mn-ea"/>
                <a:cs typeface="+mn-cs"/>
                <a:hlinkClick r:id="rId3"/>
              </a:rPr>
              <a:t>www.fafsa.gov</a:t>
            </a:r>
            <a:r>
              <a:rPr lang="en-US" sz="1200" kern="1200" dirty="0" smtClean="0">
                <a:solidFill>
                  <a:schemeClr val="tx1"/>
                </a:solidFill>
                <a:effectLst/>
                <a:latin typeface="+mn-lt"/>
                <a:ea typeface="+mn-ea"/>
                <a:cs typeface="+mn-cs"/>
              </a:rPr>
              <a:t>). He or she will receive a </a:t>
            </a:r>
            <a:r>
              <a:rPr lang="en-US" sz="1200" i="1" kern="1200" dirty="0" smtClean="0">
                <a:solidFill>
                  <a:schemeClr val="tx1"/>
                </a:solidFill>
                <a:effectLst/>
                <a:latin typeface="+mn-lt"/>
                <a:ea typeface="+mn-ea"/>
                <a:cs typeface="+mn-cs"/>
              </a:rPr>
              <a:t>SAR Acknowledgement</a:t>
            </a:r>
            <a:r>
              <a:rPr lang="en-US" sz="1200" kern="1200" dirty="0" smtClean="0">
                <a:solidFill>
                  <a:schemeClr val="tx1"/>
                </a:solidFill>
                <a:effectLst/>
                <a:latin typeface="+mn-lt"/>
                <a:ea typeface="+mn-ea"/>
                <a:cs typeface="+mn-cs"/>
              </a:rPr>
              <a:t> if he or she files an electronic FAFSA and doesn’t provide an e-mail address.</a:t>
            </a:r>
          </a:p>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40</a:t>
            </a:fld>
            <a:endParaRPr lang="en-US"/>
          </a:p>
        </p:txBody>
      </p:sp>
    </p:spTree>
    <p:extLst>
      <p:ext uri="{BB962C8B-B14F-4D97-AF65-F5344CB8AC3E}">
        <p14:creationId xmlns:p14="http://schemas.microsoft.com/office/powerpoint/2010/main" val="3111172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lumMod val="75000"/>
                    <a:lumOff val="25000"/>
                  </a:schemeClr>
                </a:solidFill>
                <a:latin typeface="+mn-lt"/>
                <a:ea typeface="+mn-ea"/>
                <a:cs typeface="Arial" pitchFamily="34" charset="0"/>
              </a:rPr>
              <a:t>Federal Student Aid Information Center</a:t>
            </a:r>
            <a:r>
              <a:rPr lang="en-US" sz="1200" kern="1200" baseline="0" dirty="0" smtClean="0">
                <a:solidFill>
                  <a:schemeClr val="tx1">
                    <a:lumMod val="75000"/>
                    <a:lumOff val="25000"/>
                  </a:schemeClr>
                </a:solidFill>
                <a:latin typeface="+mn-lt"/>
                <a:ea typeface="+mn-ea"/>
                <a:cs typeface="Arial" pitchFamily="34" charset="0"/>
              </a:rPr>
              <a:t> can be reached by calling </a:t>
            </a:r>
            <a:r>
              <a:rPr lang="en-US" sz="1200" kern="1200" dirty="0" smtClean="0">
                <a:solidFill>
                  <a:schemeClr val="tx1">
                    <a:lumMod val="75000"/>
                    <a:lumOff val="25000"/>
                  </a:schemeClr>
                </a:solidFill>
                <a:latin typeface="+mn-lt"/>
                <a:ea typeface="+mn-ea"/>
                <a:cs typeface="Arial" pitchFamily="34" charset="0"/>
              </a:rPr>
              <a:t>1-800-4-FED-AID.</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41</a:t>
            </a:fld>
            <a:endParaRPr lang="en-US"/>
          </a:p>
        </p:txBody>
      </p:sp>
    </p:spTree>
    <p:extLst>
      <p:ext uri="{BB962C8B-B14F-4D97-AF65-F5344CB8AC3E}">
        <p14:creationId xmlns:p14="http://schemas.microsoft.com/office/powerpoint/2010/main" val="2803969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42</a:t>
            </a:fld>
            <a:endParaRPr lang="en-US"/>
          </a:p>
        </p:txBody>
      </p:sp>
    </p:spTree>
    <p:extLst>
      <p:ext uri="{BB962C8B-B14F-4D97-AF65-F5344CB8AC3E}">
        <p14:creationId xmlns:p14="http://schemas.microsoft.com/office/powerpoint/2010/main" val="1100105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Details</a:t>
            </a:r>
            <a:r>
              <a:rPr lang="en-US" baseline="0" dirty="0" smtClean="0"/>
              <a:t> about the Social Security Number (</a:t>
            </a:r>
            <a:r>
              <a:rPr lang="en-US" dirty="0" smtClean="0"/>
              <a:t>SSN): They must have a valid SSN</a:t>
            </a:r>
            <a:r>
              <a:rPr lang="en-US" baseline="0" dirty="0" smtClean="0"/>
              <a:t> </a:t>
            </a:r>
            <a:r>
              <a:rPr lang="en-US" dirty="0" smtClean="0"/>
              <a:t>with the exception of students from the Republic of the Marshall Islands, Federated States of Micronesia, or the Republic of Palau.</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Details</a:t>
            </a:r>
            <a:r>
              <a:rPr lang="en-US" baseline="0" dirty="0" smtClean="0"/>
              <a:t> about </a:t>
            </a:r>
            <a:r>
              <a:rPr lang="en-US" dirty="0" smtClean="0"/>
              <a:t>Selective</a:t>
            </a:r>
            <a:r>
              <a:rPr lang="en-US" baseline="0" dirty="0" smtClean="0"/>
              <a:t> Service</a:t>
            </a:r>
            <a:r>
              <a:rPr lang="en-US" dirty="0" smtClean="0"/>
              <a:t>: A</a:t>
            </a:r>
            <a:r>
              <a:rPr lang="en-US" baseline="0" dirty="0" smtClean="0"/>
              <a:t> male student </a:t>
            </a:r>
            <a:r>
              <a:rPr lang="en-US" dirty="0" smtClean="0"/>
              <a:t>must register between the ages of 18 and 25.</a:t>
            </a:r>
            <a:br>
              <a:rPr lang="en-US" dirty="0" smtClean="0"/>
            </a:br>
            <a:r>
              <a:rPr lang="en-US" dirty="0" smtClean="0"/>
              <a:t>As a noncitizen, the</a:t>
            </a:r>
            <a:r>
              <a:rPr lang="en-US" baseline="0" dirty="0" smtClean="0"/>
              <a:t> student must have a valid SSN.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student must b</a:t>
            </a:r>
            <a:r>
              <a:rPr lang="en-US" dirty="0" smtClean="0"/>
              <a:t>e enrolled at least half-time to be eligible for Direct Loan Program funds.</a:t>
            </a:r>
          </a:p>
        </p:txBody>
      </p:sp>
      <p:sp>
        <p:nvSpPr>
          <p:cNvPr id="4" name="Slide Number Placeholder 3"/>
          <p:cNvSpPr>
            <a:spLocks noGrp="1"/>
          </p:cNvSpPr>
          <p:nvPr>
            <p:ph type="sldNum" sz="quarter" idx="10"/>
          </p:nvPr>
        </p:nvSpPr>
        <p:spPr/>
        <p:txBody>
          <a:bodyPr/>
          <a:lstStyle/>
          <a:p>
            <a:fld id="{9506C930-0C39-C14E-9A81-5D25950FD497}" type="slidenum">
              <a:rPr lang="en-US" smtClean="0"/>
              <a:t>6</a:t>
            </a:fld>
            <a:endParaRPr lang="en-US"/>
          </a:p>
        </p:txBody>
      </p:sp>
    </p:spTree>
    <p:extLst>
      <p:ext uri="{BB962C8B-B14F-4D97-AF65-F5344CB8AC3E}">
        <p14:creationId xmlns:p14="http://schemas.microsoft.com/office/powerpoint/2010/main" val="218346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a:t>
            </a:r>
            <a:r>
              <a:rPr lang="en-US" baseline="0" dirty="0" smtClean="0"/>
              <a:t> </a:t>
            </a:r>
            <a:r>
              <a:rPr lang="en-US" dirty="0" smtClean="0"/>
              <a:t>1-3 days for a new PIN to</a:t>
            </a:r>
            <a:r>
              <a:rPr lang="en-US" baseline="0" dirty="0" smtClean="0"/>
              <a:t> process with the</a:t>
            </a:r>
            <a:r>
              <a:rPr lang="en-US" dirty="0" smtClean="0"/>
              <a:t> Social Security Administration (SSA). New students are able to sign with the PIN on a new application</a:t>
            </a:r>
            <a:r>
              <a:rPr lang="en-US" baseline="0" dirty="0" smtClean="0"/>
              <a:t> before the final check and validation has been done with the SSA.</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7</a:t>
            </a:fld>
            <a:endParaRPr lang="en-US"/>
          </a:p>
        </p:txBody>
      </p:sp>
    </p:spTree>
    <p:extLst>
      <p:ext uri="{BB962C8B-B14F-4D97-AF65-F5344CB8AC3E}">
        <p14:creationId xmlns:p14="http://schemas.microsoft.com/office/powerpoint/2010/main" val="2602733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a:t>
            </a:r>
            <a:r>
              <a:rPr lang="en-US" baseline="0" dirty="0" smtClean="0"/>
              <a:t> that are entered on this page: </a:t>
            </a:r>
            <a:r>
              <a:rPr lang="en-US" dirty="0" smtClean="0"/>
              <a:t>Name, Social</a:t>
            </a:r>
            <a:r>
              <a:rPr lang="en-US" baseline="0" dirty="0" smtClean="0"/>
              <a:t> Security Number, and Date of Birth. The information entered on this page should be the legal information for the student. </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9</a:t>
            </a:fld>
            <a:endParaRPr lang="en-US"/>
          </a:p>
        </p:txBody>
      </p:sp>
    </p:spTree>
    <p:extLst>
      <p:ext uri="{BB962C8B-B14F-4D97-AF65-F5344CB8AC3E}">
        <p14:creationId xmlns:p14="http://schemas.microsoft.com/office/powerpoint/2010/main" val="67724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Select the 2013-2014</a:t>
            </a:r>
            <a:r>
              <a:rPr lang="en-US" baseline="0" dirty="0" smtClean="0"/>
              <a:t> School Year. Also tells the student PIN status. If the student has not applied for a PIN ahead of time, they are able to do so from this page.</a:t>
            </a:r>
            <a:r>
              <a:rPr lang="en-US" sz="1200" kern="1200" baseline="0" dirty="0" smtClean="0">
                <a:solidFill>
                  <a:schemeClr val="tx1">
                    <a:lumMod val="75000"/>
                    <a:lumOff val="25000"/>
                  </a:schemeClr>
                </a:solidFill>
                <a:latin typeface="+mn-lt"/>
                <a:ea typeface="+mn-ea"/>
                <a:cs typeface="Arial" pitchFamily="34" charset="0"/>
              </a:rPr>
              <a:t> They can apply selecting the Apply for a PIN link or by visiting </a:t>
            </a:r>
            <a:r>
              <a:rPr lang="en-US" sz="1200" kern="1200" dirty="0" smtClean="0">
                <a:solidFill>
                  <a:schemeClr val="tx1">
                    <a:lumMod val="75000"/>
                    <a:lumOff val="25000"/>
                  </a:schemeClr>
                </a:solidFill>
                <a:latin typeface="+mn-lt"/>
                <a:ea typeface="+mn-ea"/>
                <a:cs typeface="Arial" pitchFamily="34" charset="0"/>
              </a:rPr>
              <a:t>www.pin.ed.gov.</a:t>
            </a:r>
          </a:p>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10</a:t>
            </a:fld>
            <a:endParaRPr lang="en-US"/>
          </a:p>
        </p:txBody>
      </p:sp>
    </p:spTree>
    <p:extLst>
      <p:ext uri="{BB962C8B-B14F-4D97-AF65-F5344CB8AC3E}">
        <p14:creationId xmlns:p14="http://schemas.microsoft.com/office/powerpoint/2010/main" val="261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rPr>
              <a:t>Create a password to access a saved application.</a:t>
            </a:r>
            <a:r>
              <a:rPr lang="en-US" sz="1200" baseline="0" dirty="0" smtClean="0">
                <a:latin typeface="+mn-lt"/>
              </a:rPr>
              <a:t> This is so that the student can log back in later if needed and is not able to</a:t>
            </a:r>
            <a:r>
              <a:rPr lang="en-US" sz="1200" dirty="0" smtClean="0">
                <a:latin typeface="+mn-lt"/>
              </a:rPr>
              <a:t> complete the application in one sitting.</a:t>
            </a:r>
            <a:r>
              <a:rPr lang="en-US" sz="1200" baseline="0" dirty="0" smtClean="0">
                <a:latin typeface="+mn-lt"/>
              </a:rPr>
              <a:t> The application will remain on file for 45 days or until June 30</a:t>
            </a:r>
            <a:r>
              <a:rPr lang="en-US" sz="1200" baseline="30000" dirty="0" smtClean="0">
                <a:latin typeface="+mn-lt"/>
              </a:rPr>
              <a:t>th</a:t>
            </a:r>
            <a:r>
              <a:rPr lang="en-US" sz="1200" baseline="0" dirty="0" smtClean="0">
                <a:latin typeface="+mn-lt"/>
              </a:rPr>
              <a:t>, 2014. (When the application is turned off.) If the student starts an application and does not finish, but has provided an email address they will receive email reminders after 7 days and 14 days. </a:t>
            </a:r>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11</a:t>
            </a:fld>
            <a:endParaRPr lang="en-US"/>
          </a:p>
        </p:txBody>
      </p:sp>
    </p:spTree>
    <p:extLst>
      <p:ext uri="{BB962C8B-B14F-4D97-AF65-F5344CB8AC3E}">
        <p14:creationId xmlns:p14="http://schemas.microsoft.com/office/powerpoint/2010/main" val="287461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Information from Login page carried over, asks about Male/Female,</a:t>
            </a:r>
            <a:r>
              <a:rPr lang="en-US" baseline="0" dirty="0" smtClean="0"/>
              <a:t> Address, State of Legal Residence, Phone, Email, Marital Status, Drivers License. It is important that the student enters an email address as they may receive important communication through that account. Note: Blue border explains that this is a student page, later on you will see it change to purple when it is a parent page. There are Help and Hints on the page that change to help know how to answer the question.</a:t>
            </a:r>
            <a:br>
              <a:rPr lang="en-US" baseline="0" dirty="0" smtClean="0"/>
            </a:br>
            <a:r>
              <a:rPr lang="en-US" sz="1200" dirty="0" smtClean="0"/>
              <a:t>What address should homeless students use</a:t>
            </a:r>
            <a:r>
              <a:rPr lang="en-US" sz="1200" baseline="0" dirty="0" smtClean="0"/>
              <a:t> for </a:t>
            </a:r>
            <a:r>
              <a:rPr lang="en-US" sz="1200" b="0" kern="1200" baseline="0" dirty="0" smtClean="0">
                <a:solidFill>
                  <a:schemeClr val="tx1"/>
                </a:solidFill>
                <a:effectLst/>
                <a:latin typeface="+mn-lt"/>
                <a:ea typeface="+mn-ea"/>
                <a:cs typeface="+mn-cs"/>
              </a:rPr>
              <a:t>p</a:t>
            </a:r>
            <a:r>
              <a:rPr lang="en-US" sz="1200" b="0" kern="1200" dirty="0" smtClean="0">
                <a:solidFill>
                  <a:schemeClr val="tx1"/>
                </a:solidFill>
                <a:effectLst/>
                <a:latin typeface="+mn-lt"/>
                <a:ea typeface="+mn-ea"/>
                <a:cs typeface="+mn-cs"/>
              </a:rPr>
              <a:t>ermanent mailing address? A</a:t>
            </a:r>
            <a:r>
              <a:rPr lang="en-US" sz="1200" kern="1200" dirty="0" smtClean="0">
                <a:solidFill>
                  <a:schemeClr val="tx1"/>
                </a:solidFill>
                <a:effectLst/>
                <a:latin typeface="+mn-lt"/>
                <a:ea typeface="+mn-ea"/>
                <a:cs typeface="+mn-cs"/>
              </a:rPr>
              <a:t>n incarcerated student or homeless youth may use his college’s administrative address. If he or she is submitting a paper FAFSA, he or she will need</a:t>
            </a:r>
            <a:r>
              <a:rPr lang="en-US" sz="1200" kern="1200" baseline="0" dirty="0" smtClean="0">
                <a:solidFill>
                  <a:schemeClr val="tx1"/>
                </a:solidFill>
                <a:effectLst/>
                <a:latin typeface="+mn-lt"/>
                <a:ea typeface="+mn-ea"/>
                <a:cs typeface="+mn-cs"/>
              </a:rPr>
              <a:t> to inform the college or career school that they are using that address. The student will </a:t>
            </a:r>
            <a:r>
              <a:rPr lang="en-US" sz="1200" kern="1200" dirty="0" smtClean="0">
                <a:solidFill>
                  <a:schemeClr val="tx1"/>
                </a:solidFill>
                <a:effectLst/>
                <a:latin typeface="+mn-lt"/>
                <a:ea typeface="+mn-ea"/>
                <a:cs typeface="+mn-cs"/>
              </a:rPr>
              <a:t>include with the</a:t>
            </a:r>
            <a:r>
              <a:rPr lang="en-US" sz="1200" kern="1200" baseline="0" dirty="0" smtClean="0">
                <a:solidFill>
                  <a:schemeClr val="tx1"/>
                </a:solidFill>
                <a:effectLst/>
                <a:latin typeface="+mn-lt"/>
                <a:ea typeface="+mn-ea"/>
                <a:cs typeface="+mn-cs"/>
              </a:rPr>
              <a:t> FAFSA</a:t>
            </a:r>
            <a:r>
              <a:rPr lang="en-US" sz="1200" kern="1200" dirty="0" smtClean="0">
                <a:solidFill>
                  <a:schemeClr val="tx1"/>
                </a:solidFill>
                <a:effectLst/>
                <a:latin typeface="+mn-lt"/>
                <a:ea typeface="+mn-ea"/>
                <a:cs typeface="+mn-cs"/>
              </a:rPr>
              <a:t> a letter from the school indicating that he or she is incarcerated or homeless and is using the school’s address.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12</a:t>
            </a:fld>
            <a:endParaRPr lang="en-US"/>
          </a:p>
        </p:txBody>
      </p:sp>
    </p:spTree>
    <p:extLst>
      <p:ext uri="{BB962C8B-B14F-4D97-AF65-F5344CB8AC3E}">
        <p14:creationId xmlns:p14="http://schemas.microsoft.com/office/powerpoint/2010/main" val="3700851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2" name="Picture 1" descr="FSA-4C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044" y="5845502"/>
            <a:ext cx="5828521" cy="547430"/>
          </a:xfrm>
          <a:prstGeom prst="rect">
            <a:avLst/>
          </a:prstGeom>
        </p:spPr>
      </p:pic>
      <p:sp>
        <p:nvSpPr>
          <p:cNvPr id="11" name="Rectangle 1"/>
          <p:cNvSpPr>
            <a:spLocks/>
          </p:cNvSpPr>
          <p:nvPr userDrawn="1"/>
        </p:nvSpPr>
        <p:spPr bwMode="auto">
          <a:xfrm>
            <a:off x="-2460" y="0"/>
            <a:ext cx="9146460" cy="5486398"/>
          </a:xfrm>
          <a:prstGeom prst="rect">
            <a:avLst/>
          </a:prstGeom>
          <a:solidFill>
            <a:srgbClr val="155F86"/>
          </a:solidFill>
          <a:ln>
            <a:noFill/>
          </a:ln>
        </p:spPr>
        <p:txBody>
          <a:bodyPr lIns="0" tIns="0" rIns="0" bIns="0"/>
          <a:lstStyle/>
          <a:p>
            <a:endParaRPr lang="en-US">
              <a:solidFill>
                <a:prstClr val="black"/>
              </a:solidFill>
              <a:latin typeface="Calibri"/>
            </a:endParaRPr>
          </a:p>
        </p:txBody>
      </p:sp>
      <p:sp>
        <p:nvSpPr>
          <p:cNvPr id="7" name="Subtitle 2"/>
          <p:cNvSpPr>
            <a:spLocks noGrp="1"/>
          </p:cNvSpPr>
          <p:nvPr>
            <p:ph type="subTitle" idx="1"/>
          </p:nvPr>
        </p:nvSpPr>
        <p:spPr>
          <a:xfrm>
            <a:off x="410190" y="2667000"/>
            <a:ext cx="8425545" cy="704850"/>
          </a:xfrm>
          <a:prstGeom prst="rect">
            <a:avLst/>
          </a:prstGeom>
        </p:spPr>
        <p:txBody>
          <a:bodyPr vert="horz"/>
          <a:lstStyle>
            <a:lvl1pPr marL="0" indent="0" algn="l">
              <a:buNone/>
              <a:defRPr sz="2400" b="0">
                <a:solidFill>
                  <a:schemeClr val="bg1">
                    <a:lumMod val="9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8" name="Content Placeholder 10"/>
          <p:cNvSpPr>
            <a:spLocks noGrp="1"/>
          </p:cNvSpPr>
          <p:nvPr>
            <p:ph sz="quarter" idx="10"/>
          </p:nvPr>
        </p:nvSpPr>
        <p:spPr>
          <a:xfrm>
            <a:off x="1650998" y="4790091"/>
            <a:ext cx="7021286" cy="596677"/>
          </a:xfrm>
          <a:prstGeom prst="rect">
            <a:avLst/>
          </a:prstGeom>
        </p:spPr>
        <p:txBody>
          <a:bodyPr vert="horz"/>
          <a:lstStyle>
            <a:lvl1pPr marL="0" indent="0" algn="r">
              <a:buNone/>
              <a:defRPr sz="2200">
                <a:solidFill>
                  <a:srgbClr val="FFFFFF"/>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
        <p:nvSpPr>
          <p:cNvPr id="13" name="Title 12"/>
          <p:cNvSpPr>
            <a:spLocks noGrp="1"/>
          </p:cNvSpPr>
          <p:nvPr>
            <p:ph type="title"/>
          </p:nvPr>
        </p:nvSpPr>
        <p:spPr>
          <a:xfrm>
            <a:off x="381000" y="2004605"/>
            <a:ext cx="8229600" cy="738595"/>
          </a:xfrm>
          <a:prstGeom prst="rect">
            <a:avLst/>
          </a:prstGeom>
        </p:spPr>
        <p:txBody>
          <a:bodyPr vert="horz"/>
          <a:lstStyle>
            <a:lvl1pPr algn="l">
              <a:defRPr sz="4800">
                <a:solidFill>
                  <a:schemeClr val="bg1">
                    <a:lumMod val="95000"/>
                  </a:schemeClr>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30178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pic>
        <p:nvPicPr>
          <p:cNvPr id="2" name="Picture 1" descr="FSA-4C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044" y="671770"/>
            <a:ext cx="5828521" cy="547430"/>
          </a:xfrm>
          <a:prstGeom prst="rect">
            <a:avLst/>
          </a:prstGeom>
        </p:spPr>
      </p:pic>
      <p:sp>
        <p:nvSpPr>
          <p:cNvPr id="7" name="Subtitle 2"/>
          <p:cNvSpPr>
            <a:spLocks noGrp="1"/>
          </p:cNvSpPr>
          <p:nvPr>
            <p:ph type="subTitle" idx="1"/>
          </p:nvPr>
        </p:nvSpPr>
        <p:spPr>
          <a:xfrm>
            <a:off x="410190" y="3481795"/>
            <a:ext cx="8425545" cy="704850"/>
          </a:xfrm>
          <a:prstGeom prst="rect">
            <a:avLst/>
          </a:prstGeom>
        </p:spPr>
        <p:txBody>
          <a:bodyPr vert="horz"/>
          <a:lstStyle>
            <a:lvl1pPr marL="0" indent="0" algn="l">
              <a:buNone/>
              <a:defRPr sz="2400" b="0">
                <a:solidFill>
                  <a:schemeClr val="tx1">
                    <a:lumMod val="65000"/>
                    <a:lumOff val="3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3" name="Title 12"/>
          <p:cNvSpPr>
            <a:spLocks noGrp="1"/>
          </p:cNvSpPr>
          <p:nvPr>
            <p:ph type="title"/>
          </p:nvPr>
        </p:nvSpPr>
        <p:spPr>
          <a:xfrm>
            <a:off x="381000" y="2819400"/>
            <a:ext cx="8229600" cy="738595"/>
          </a:xfrm>
          <a:prstGeom prst="rect">
            <a:avLst/>
          </a:prstGeom>
        </p:spPr>
        <p:txBody>
          <a:bodyPr vert="horz"/>
          <a:lstStyle>
            <a:lvl1pPr algn="l">
              <a:defRPr sz="4800">
                <a:solidFill>
                  <a:schemeClr val="tx1">
                    <a:lumMod val="65000"/>
                    <a:lumOff val="35000"/>
                  </a:schemeClr>
                </a:solidFill>
                <a:latin typeface="Arial"/>
                <a:cs typeface="Arial"/>
              </a:defRPr>
            </a:lvl1pPr>
          </a:lstStyle>
          <a:p>
            <a:r>
              <a:rPr lang="en-US"/>
              <a:t>Click to edit Master title style</a:t>
            </a:r>
          </a:p>
        </p:txBody>
      </p:sp>
      <p:sp>
        <p:nvSpPr>
          <p:cNvPr id="10" name="Rectangle 1"/>
          <p:cNvSpPr>
            <a:spLocks/>
          </p:cNvSpPr>
          <p:nvPr userDrawn="1"/>
        </p:nvSpPr>
        <p:spPr bwMode="auto">
          <a:xfrm>
            <a:off x="-14597" y="0"/>
            <a:ext cx="9167722" cy="321617"/>
          </a:xfrm>
          <a:prstGeom prst="rect">
            <a:avLst/>
          </a:prstGeom>
          <a:solidFill>
            <a:srgbClr val="155F86"/>
          </a:solidFill>
          <a:ln>
            <a:noFill/>
          </a:ln>
        </p:spPr>
        <p:txBody>
          <a:bodyPr lIns="0" tIns="0" rIns="0" bIns="0"/>
          <a:lstStyle/>
          <a:p>
            <a:endParaRPr lang="en-US"/>
          </a:p>
        </p:txBody>
      </p:sp>
      <p:sp>
        <p:nvSpPr>
          <p:cNvPr id="12" name="Rectangle 1"/>
          <p:cNvSpPr>
            <a:spLocks/>
          </p:cNvSpPr>
          <p:nvPr userDrawn="1"/>
        </p:nvSpPr>
        <p:spPr bwMode="auto">
          <a:xfrm>
            <a:off x="0" y="6550494"/>
            <a:ext cx="9167722" cy="321617"/>
          </a:xfrm>
          <a:prstGeom prst="rect">
            <a:avLst/>
          </a:prstGeom>
          <a:solidFill>
            <a:srgbClr val="155F86"/>
          </a:solidFill>
          <a:ln>
            <a:noFill/>
          </a:ln>
        </p:spPr>
        <p:txBody>
          <a:bodyPr lIns="0" tIns="0" rIns="0" bIns="0"/>
          <a:lstStyle/>
          <a:p>
            <a:endParaRPr lang="en-US"/>
          </a:p>
        </p:txBody>
      </p:sp>
      <p:sp>
        <p:nvSpPr>
          <p:cNvPr id="14" name="Content Placeholder 10"/>
          <p:cNvSpPr>
            <a:spLocks noGrp="1"/>
          </p:cNvSpPr>
          <p:nvPr>
            <p:ph sz="quarter" idx="11"/>
          </p:nvPr>
        </p:nvSpPr>
        <p:spPr>
          <a:xfrm>
            <a:off x="410190" y="5727923"/>
            <a:ext cx="7021286" cy="596677"/>
          </a:xfrm>
          <a:prstGeom prst="rect">
            <a:avLst/>
          </a:prstGeom>
        </p:spPr>
        <p:txBody>
          <a:bodyPr vert="horz"/>
          <a:lstStyle>
            <a:lvl1pPr marL="0" indent="0" algn="l">
              <a:buNone/>
              <a:defRPr sz="2200">
                <a:solidFill>
                  <a:srgbClr val="595959"/>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103810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
    <p:spTree>
      <p:nvGrpSpPr>
        <p:cNvPr id="1" name=""/>
        <p:cNvGrpSpPr/>
        <p:nvPr/>
      </p:nvGrpSpPr>
      <p:grpSpPr>
        <a:xfrm>
          <a:off x="0" y="0"/>
          <a:ext cx="0" cy="0"/>
          <a:chOff x="0" y="0"/>
          <a:chExt cx="0" cy="0"/>
        </a:xfrm>
      </p:grpSpPr>
      <p:sp>
        <p:nvSpPr>
          <p:cNvPr id="9" name="Rectangle 1"/>
          <p:cNvSpPr>
            <a:spLocks/>
          </p:cNvSpPr>
          <p:nvPr userDrawn="1"/>
        </p:nvSpPr>
        <p:spPr bwMode="auto">
          <a:xfrm>
            <a:off x="0" y="6328874"/>
            <a:ext cx="4495800" cy="538972"/>
          </a:xfrm>
          <a:prstGeom prst="rect">
            <a:avLst/>
          </a:prstGeom>
          <a:solidFill>
            <a:srgbClr val="155F86"/>
          </a:solidFill>
          <a:ln>
            <a:noFill/>
          </a:ln>
        </p:spPr>
        <p:txBody>
          <a:bodyPr lIns="0" tIns="0" rIns="0" bIns="0"/>
          <a:lstStyle/>
          <a:p>
            <a:endParaRPr lang="en-US"/>
          </a:p>
        </p:txBody>
      </p:sp>
      <p:pic>
        <p:nvPicPr>
          <p:cNvPr id="13" name="Picture 12" descr="FSA-4C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7509" y="6334408"/>
            <a:ext cx="4288427" cy="402780"/>
          </a:xfrm>
          <a:prstGeom prst="rect">
            <a:avLst/>
          </a:prstGeom>
        </p:spPr>
      </p:pic>
      <p:sp>
        <p:nvSpPr>
          <p:cNvPr id="2" name="Title 1"/>
          <p:cNvSpPr>
            <a:spLocks noGrp="1"/>
          </p:cNvSpPr>
          <p:nvPr>
            <p:ph type="title" hasCustomPrompt="1"/>
          </p:nvPr>
        </p:nvSpPr>
        <p:spPr>
          <a:xfrm>
            <a:off x="459708" y="414325"/>
            <a:ext cx="8554162" cy="647698"/>
          </a:xfrm>
          <a:prstGeom prst="rect">
            <a:avLst/>
          </a:prstGeom>
        </p:spPr>
        <p:txBody>
          <a:bodyPr/>
          <a:lstStyle>
            <a:lvl1pPr algn="l">
              <a:defRPr sz="4000">
                <a:solidFill>
                  <a:schemeClr val="tx1">
                    <a:lumMod val="65000"/>
                    <a:lumOff val="35000"/>
                  </a:schemeClr>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533400" y="1524000"/>
            <a:ext cx="8229600" cy="4525963"/>
          </a:xfrm>
          <a:prstGeom prst="rect">
            <a:avLst/>
          </a:prstGeom>
        </p:spPr>
        <p:txBody>
          <a:bodyPr/>
          <a:lstStyle>
            <a:lvl1pPr marL="230188" indent="-230188">
              <a:buSzPct val="80000"/>
              <a:defRPr sz="2000">
                <a:solidFill>
                  <a:srgbClr val="535353"/>
                </a:solidFill>
                <a:latin typeface="Arial"/>
                <a:cs typeface="Arial"/>
              </a:defRPr>
            </a:lvl1pPr>
            <a:lvl2pPr marL="404813" indent="-174625">
              <a:buSzPct val="75000"/>
              <a:buFont typeface="Arial"/>
              <a:buChar char="•"/>
              <a:defRPr sz="18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a:defRPr sz="1200">
                <a:solidFill>
                  <a:srgbClr val="535353"/>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33400" y="6400800"/>
            <a:ext cx="2133600" cy="365125"/>
          </a:xfrm>
        </p:spPr>
        <p:txBody>
          <a:bodyPr/>
          <a:lstStyle>
            <a:lvl1pPr algn="l">
              <a:defRPr sz="900">
                <a:solidFill>
                  <a:schemeClr val="bg1">
                    <a:lumMod val="95000"/>
                  </a:schemeClr>
                </a:solidFill>
                <a:latin typeface="Arial"/>
                <a:cs typeface="Arial"/>
              </a:defRPr>
            </a:lvl1pPr>
          </a:lstStyle>
          <a:p>
            <a:fld id="{6D88D7DD-9B19-7A49-BB06-36BA9927445F}" type="slidenum">
              <a:rPr lang="en-US"/>
              <a:pPr/>
              <a:t>‹#›</a:t>
            </a:fld>
            <a:endParaRPr lang="en-US"/>
          </a:p>
        </p:txBody>
      </p:sp>
      <p:sp>
        <p:nvSpPr>
          <p:cNvPr id="11" name="Rectangle 1"/>
          <p:cNvSpPr>
            <a:spLocks/>
          </p:cNvSpPr>
          <p:nvPr userDrawn="1"/>
        </p:nvSpPr>
        <p:spPr bwMode="auto">
          <a:xfrm>
            <a:off x="-14597" y="0"/>
            <a:ext cx="9167722" cy="321617"/>
          </a:xfrm>
          <a:prstGeom prst="rect">
            <a:avLst/>
          </a:prstGeom>
          <a:solidFill>
            <a:srgbClr val="155F86"/>
          </a:solidFill>
          <a:ln>
            <a:noFill/>
          </a:ln>
        </p:spPr>
        <p:txBody>
          <a:bodyPr lIns="0" tIns="0" rIns="0" bIns="0"/>
          <a:lstStyle/>
          <a:p>
            <a:endParaRPr lang="en-US"/>
          </a:p>
        </p:txBody>
      </p:sp>
      <p:cxnSp>
        <p:nvCxnSpPr>
          <p:cNvPr id="14" name="Straight Connector 13"/>
          <p:cNvCxnSpPr/>
          <p:nvPr userDrawn="1"/>
        </p:nvCxnSpPr>
        <p:spPr>
          <a:xfrm>
            <a:off x="240844" y="1062023"/>
            <a:ext cx="8645528"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58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lank">
    <p:spTree>
      <p:nvGrpSpPr>
        <p:cNvPr id="1" name=""/>
        <p:cNvGrpSpPr/>
        <p:nvPr/>
      </p:nvGrpSpPr>
      <p:grpSpPr>
        <a:xfrm>
          <a:off x="0" y="0"/>
          <a:ext cx="0" cy="0"/>
          <a:chOff x="0" y="0"/>
          <a:chExt cx="0" cy="0"/>
        </a:xfrm>
      </p:grpSpPr>
      <p:sp>
        <p:nvSpPr>
          <p:cNvPr id="8" name="Rectangle 1"/>
          <p:cNvSpPr>
            <a:spLocks/>
          </p:cNvSpPr>
          <p:nvPr userDrawn="1"/>
        </p:nvSpPr>
        <p:spPr bwMode="auto">
          <a:xfrm>
            <a:off x="0" y="6328874"/>
            <a:ext cx="4495800" cy="538972"/>
          </a:xfrm>
          <a:prstGeom prst="rect">
            <a:avLst/>
          </a:prstGeom>
          <a:solidFill>
            <a:srgbClr val="155F86"/>
          </a:solidFill>
          <a:ln>
            <a:noFill/>
          </a:ln>
        </p:spPr>
        <p:txBody>
          <a:bodyPr lIns="0" tIns="0" rIns="0" bIns="0"/>
          <a:lstStyle/>
          <a:p>
            <a:endParaRPr lang="en-US"/>
          </a:p>
        </p:txBody>
      </p:sp>
      <p:pic>
        <p:nvPicPr>
          <p:cNvPr id="9" name="Picture 8" descr="FSA-4C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7509" y="6334408"/>
            <a:ext cx="4288427" cy="402780"/>
          </a:xfrm>
          <a:prstGeom prst="rect">
            <a:avLst/>
          </a:prstGeom>
        </p:spPr>
      </p:pic>
      <p:sp>
        <p:nvSpPr>
          <p:cNvPr id="16" name="Rectangle 1"/>
          <p:cNvSpPr>
            <a:spLocks/>
          </p:cNvSpPr>
          <p:nvPr userDrawn="1"/>
        </p:nvSpPr>
        <p:spPr bwMode="auto">
          <a:xfrm>
            <a:off x="-14597" y="0"/>
            <a:ext cx="9167722" cy="321617"/>
          </a:xfrm>
          <a:prstGeom prst="rect">
            <a:avLst/>
          </a:prstGeom>
          <a:solidFill>
            <a:srgbClr val="155F86"/>
          </a:solidFill>
          <a:ln>
            <a:noFill/>
          </a:ln>
        </p:spPr>
        <p:txBody>
          <a:bodyPr lIns="0" tIns="0" rIns="0" bIns="0"/>
          <a:lstStyle/>
          <a:p>
            <a:endParaRPr lang="en-US"/>
          </a:p>
        </p:txBody>
      </p:sp>
      <p:sp>
        <p:nvSpPr>
          <p:cNvPr id="2" name="Title 1"/>
          <p:cNvSpPr>
            <a:spLocks noGrp="1"/>
          </p:cNvSpPr>
          <p:nvPr>
            <p:ph type="title" hasCustomPrompt="1"/>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p>
        </p:txBody>
      </p:sp>
      <p:cxnSp>
        <p:nvCxnSpPr>
          <p:cNvPr id="14" name="Straight Connector 13"/>
          <p:cNvCxnSpPr/>
          <p:nvPr userDrawn="1"/>
        </p:nvCxnSpPr>
        <p:spPr>
          <a:xfrm>
            <a:off x="240844" y="1062023"/>
            <a:ext cx="8645528"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12"/>
          </p:nvPr>
        </p:nvSpPr>
        <p:spPr>
          <a:xfrm>
            <a:off x="533400" y="6400800"/>
            <a:ext cx="2133600" cy="365125"/>
          </a:xfrm>
        </p:spPr>
        <p:txBody>
          <a:bodyPr/>
          <a:lstStyle>
            <a:lvl1pPr algn="l">
              <a:defRPr sz="900">
                <a:solidFill>
                  <a:srgbClr val="F2F2F2"/>
                </a:solidFill>
                <a:latin typeface="Arial"/>
                <a:cs typeface="Arial"/>
              </a:defRPr>
            </a:lvl1pPr>
          </a:lstStyle>
          <a:p>
            <a:fld id="{6D88D7DD-9B19-7A49-BB06-36BA9927445F}" type="slidenum">
              <a:rPr lang="en-US"/>
              <a:pPr/>
              <a:t>‹#›</a:t>
            </a:fld>
            <a:endParaRPr lang="en-US"/>
          </a:p>
        </p:txBody>
      </p:sp>
    </p:spTree>
    <p:extLst>
      <p:ext uri="{BB962C8B-B14F-4D97-AF65-F5344CB8AC3E}">
        <p14:creationId xmlns:p14="http://schemas.microsoft.com/office/powerpoint/2010/main" val="351629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1"/>
          <p:cNvSpPr>
            <a:spLocks/>
          </p:cNvSpPr>
          <p:nvPr userDrawn="1"/>
        </p:nvSpPr>
        <p:spPr bwMode="auto">
          <a:xfrm>
            <a:off x="0" y="6328874"/>
            <a:ext cx="4495800" cy="538972"/>
          </a:xfrm>
          <a:prstGeom prst="rect">
            <a:avLst/>
          </a:prstGeom>
          <a:solidFill>
            <a:srgbClr val="155F86"/>
          </a:solidFill>
          <a:ln>
            <a:noFill/>
          </a:ln>
        </p:spPr>
        <p:txBody>
          <a:bodyPr lIns="0" tIns="0" rIns="0" bIns="0"/>
          <a:lstStyle/>
          <a:p>
            <a:endParaRPr lang="en-US"/>
          </a:p>
        </p:txBody>
      </p:sp>
      <p:pic>
        <p:nvPicPr>
          <p:cNvPr id="7" name="Picture 6" descr="FSA-4C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7509" y="6334408"/>
            <a:ext cx="4288427" cy="402780"/>
          </a:xfrm>
          <a:prstGeom prst="rect">
            <a:avLst/>
          </a:prstGeom>
        </p:spPr>
      </p:pic>
      <p:sp>
        <p:nvSpPr>
          <p:cNvPr id="13" name="Rectangle 1"/>
          <p:cNvSpPr>
            <a:spLocks/>
          </p:cNvSpPr>
          <p:nvPr userDrawn="1"/>
        </p:nvSpPr>
        <p:spPr bwMode="auto">
          <a:xfrm>
            <a:off x="-14597" y="0"/>
            <a:ext cx="9167722" cy="321617"/>
          </a:xfrm>
          <a:prstGeom prst="rect">
            <a:avLst/>
          </a:prstGeom>
          <a:solidFill>
            <a:srgbClr val="155F86"/>
          </a:solidFill>
          <a:ln>
            <a:noFill/>
          </a:ln>
        </p:spPr>
        <p:txBody>
          <a:bodyPr lIns="0" tIns="0" rIns="0" bIns="0"/>
          <a:lstStyle/>
          <a:p>
            <a:endParaRPr lang="en-US"/>
          </a:p>
        </p:txBody>
      </p:sp>
      <p:sp>
        <p:nvSpPr>
          <p:cNvPr id="11" name="Slide Number Placeholder 5"/>
          <p:cNvSpPr>
            <a:spLocks noGrp="1"/>
          </p:cNvSpPr>
          <p:nvPr>
            <p:ph type="sldNum" sz="quarter" idx="12"/>
          </p:nvPr>
        </p:nvSpPr>
        <p:spPr>
          <a:xfrm>
            <a:off x="533400" y="6400800"/>
            <a:ext cx="2133600" cy="365125"/>
          </a:xfrm>
        </p:spPr>
        <p:txBody>
          <a:bodyPr/>
          <a:lstStyle>
            <a:lvl1pPr algn="l">
              <a:defRPr sz="900">
                <a:solidFill>
                  <a:srgbClr val="F2F2F2"/>
                </a:solidFill>
                <a:latin typeface="Arial"/>
                <a:cs typeface="Arial"/>
              </a:defRPr>
            </a:lvl1pPr>
          </a:lstStyle>
          <a:p>
            <a:fld id="{6D88D7DD-9B19-7A49-BB06-36BA9927445F}" type="slidenum">
              <a:rPr lang="en-US"/>
              <a:pPr/>
              <a:t>‹#›</a:t>
            </a:fld>
            <a:endParaRPr lang="en-US"/>
          </a:p>
        </p:txBody>
      </p:sp>
    </p:spTree>
    <p:extLst>
      <p:ext uri="{BB962C8B-B14F-4D97-AF65-F5344CB8AC3E}">
        <p14:creationId xmlns:p14="http://schemas.microsoft.com/office/powerpoint/2010/main" val="75085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D7DD-9B19-7A49-BB06-36BA9927445F}" type="slidenum">
              <a:t>‹#›</a:t>
            </a:fld>
            <a:endParaRPr lang="en-US"/>
          </a:p>
        </p:txBody>
      </p:sp>
    </p:spTree>
    <p:extLst>
      <p:ext uri="{BB962C8B-B14F-4D97-AF65-F5344CB8AC3E}">
        <p14:creationId xmlns:p14="http://schemas.microsoft.com/office/powerpoint/2010/main" val="34867067"/>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7" r:id="rId3"/>
    <p:sldLayoutId id="2147483650" r:id="rId4"/>
    <p:sldLayoutId id="2147483658"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StudentAid.gov/checklist"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hyperlink" Target="http://www.fafsa.ed.gov/options.htm" TargetMode="External"/><Relationship Id="rId4" Type="http://schemas.openxmlformats.org/officeDocument/2006/relationships/hyperlink" Target="StudentAid.gov/fund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pin.ed.go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latin typeface="+mj-lt"/>
              </a:rPr>
              <a:t>A </a:t>
            </a:r>
            <a:r>
              <a:rPr lang="en-US" dirty="0">
                <a:latin typeface="+mj-lt"/>
              </a:rPr>
              <a:t>P</a:t>
            </a:r>
            <a:r>
              <a:rPr lang="en-US" dirty="0" smtClean="0">
                <a:latin typeface="+mj-lt"/>
              </a:rPr>
              <a:t>resentation for the FAFSA Completion Project Participants</a:t>
            </a:r>
            <a:endParaRPr lang="en-US" dirty="0">
              <a:latin typeface="+mj-lt"/>
            </a:endParaRPr>
          </a:p>
        </p:txBody>
      </p:sp>
      <p:sp>
        <p:nvSpPr>
          <p:cNvPr id="3" name="Content Placeholder 2"/>
          <p:cNvSpPr>
            <a:spLocks noGrp="1"/>
          </p:cNvSpPr>
          <p:nvPr>
            <p:ph sz="quarter" idx="10"/>
          </p:nvPr>
        </p:nvSpPr>
        <p:spPr/>
        <p:txBody>
          <a:bodyPr/>
          <a:lstStyle/>
          <a:p>
            <a:r>
              <a:rPr lang="en-US" dirty="0" smtClean="0">
                <a:latin typeface="+mj-lt"/>
              </a:rPr>
              <a:t>Valerie Lefor | January 22, 2013</a:t>
            </a:r>
            <a:endParaRPr lang="en-US" dirty="0">
              <a:latin typeface="+mj-lt"/>
            </a:endParaRPr>
          </a:p>
        </p:txBody>
      </p:sp>
      <p:sp>
        <p:nvSpPr>
          <p:cNvPr id="4" name="Title 3"/>
          <p:cNvSpPr>
            <a:spLocks noGrp="1"/>
          </p:cNvSpPr>
          <p:nvPr>
            <p:ph type="title"/>
          </p:nvPr>
        </p:nvSpPr>
        <p:spPr/>
        <p:txBody>
          <a:bodyPr/>
          <a:lstStyle/>
          <a:p>
            <a:r>
              <a:rPr lang="en-US" dirty="0" smtClean="0">
                <a:latin typeface="+mj-lt"/>
              </a:rPr>
              <a:t>FAFSA Overview</a:t>
            </a:r>
            <a:endParaRPr lang="en-US" dirty="0">
              <a:latin typeface="+mj-lt"/>
            </a:endParaRPr>
          </a:p>
        </p:txBody>
      </p:sp>
    </p:spTree>
    <p:extLst>
      <p:ext uri="{BB962C8B-B14F-4D97-AF65-F5344CB8AC3E}">
        <p14:creationId xmlns:p14="http://schemas.microsoft.com/office/powerpoint/2010/main" val="2151142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Get </a:t>
            </a:r>
            <a:r>
              <a:rPr lang="en-US" sz="2800" b="1" dirty="0" smtClean="0"/>
              <a:t>started </a:t>
            </a:r>
            <a:r>
              <a:rPr lang="en-US" sz="2800" b="1" dirty="0"/>
              <a:t>p</a:t>
            </a:r>
            <a:r>
              <a:rPr lang="en-US" sz="2800" b="1" dirty="0" smtClean="0"/>
              <a:t>age</a:t>
            </a:r>
            <a:endParaRPr lang="en-US" sz="2800" b="1" dirty="0"/>
          </a:p>
        </p:txBody>
      </p:sp>
      <p:pic>
        <p:nvPicPr>
          <p:cNvPr id="3" name="Picture 2"/>
          <p:cNvPicPr/>
          <p:nvPr/>
        </p:nvPicPr>
        <p:blipFill rotWithShape="1">
          <a:blip r:embed="rId3"/>
          <a:srcRect l="25963" t="18201" r="25170" b="23534"/>
          <a:stretch/>
        </p:blipFill>
        <p:spPr bwMode="auto">
          <a:xfrm>
            <a:off x="685800" y="1600200"/>
            <a:ext cx="6477000" cy="4038599"/>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6D88D7DD-9B19-7A49-BB06-36BA9927445F}" type="slidenum">
              <a:rPr lang="en-US" smtClean="0"/>
              <a:pPr/>
              <a:t>10</a:t>
            </a:fld>
            <a:endParaRPr lang="en-US"/>
          </a:p>
        </p:txBody>
      </p:sp>
    </p:spTree>
    <p:extLst>
      <p:ext uri="{BB962C8B-B14F-4D97-AF65-F5344CB8AC3E}">
        <p14:creationId xmlns:p14="http://schemas.microsoft.com/office/powerpoint/2010/main" val="1858936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Password </a:t>
            </a:r>
            <a:endParaRPr lang="en-US" sz="2800" b="1" dirty="0"/>
          </a:p>
        </p:txBody>
      </p:sp>
      <p:pic>
        <p:nvPicPr>
          <p:cNvPr id="3" name="Picture 2"/>
          <p:cNvPicPr/>
          <p:nvPr/>
        </p:nvPicPr>
        <p:blipFill rotWithShape="1">
          <a:blip r:embed="rId3"/>
          <a:srcRect l="25695" t="17344" r="26509" b="30174"/>
          <a:stretch/>
        </p:blipFill>
        <p:spPr bwMode="auto">
          <a:xfrm>
            <a:off x="228600" y="1219200"/>
            <a:ext cx="6781800" cy="4495799"/>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6D88D7DD-9B19-7A49-BB06-36BA9927445F}" type="slidenum">
              <a:rPr lang="en-US" smtClean="0"/>
              <a:pPr/>
              <a:t>11</a:t>
            </a:fld>
            <a:endParaRPr lang="en-US"/>
          </a:p>
        </p:txBody>
      </p:sp>
    </p:spTree>
    <p:extLst>
      <p:ext uri="{BB962C8B-B14F-4D97-AF65-F5344CB8AC3E}">
        <p14:creationId xmlns:p14="http://schemas.microsoft.com/office/powerpoint/2010/main" val="1638713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Student Demographic Page</a:t>
            </a:r>
            <a:endParaRPr lang="en-US" sz="2800" b="1" dirty="0"/>
          </a:p>
        </p:txBody>
      </p:sp>
      <p:pic>
        <p:nvPicPr>
          <p:cNvPr id="3" name="Picture 2"/>
          <p:cNvPicPr/>
          <p:nvPr/>
        </p:nvPicPr>
        <p:blipFill rotWithShape="1">
          <a:blip r:embed="rId3"/>
          <a:srcRect l="26498" t="22055" r="25723" b="9208"/>
          <a:stretch/>
        </p:blipFill>
        <p:spPr bwMode="auto">
          <a:xfrm>
            <a:off x="609600" y="1676400"/>
            <a:ext cx="6629400" cy="4190999"/>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6D88D7DD-9B19-7A49-BB06-36BA9927445F}" type="slidenum">
              <a:rPr lang="en-US" smtClean="0"/>
              <a:pPr/>
              <a:t>12</a:t>
            </a:fld>
            <a:endParaRPr lang="en-US"/>
          </a:p>
        </p:txBody>
      </p:sp>
    </p:spTree>
    <p:extLst>
      <p:ext uri="{BB962C8B-B14F-4D97-AF65-F5344CB8AC3E}">
        <p14:creationId xmlns:p14="http://schemas.microsoft.com/office/powerpoint/2010/main" val="1005234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Student </a:t>
            </a:r>
            <a:r>
              <a:rPr lang="en-US" sz="2800" b="1" dirty="0" smtClean="0"/>
              <a:t>eligibility </a:t>
            </a:r>
            <a:r>
              <a:rPr lang="en-US" sz="2800" b="1" dirty="0"/>
              <a:t>p</a:t>
            </a:r>
            <a:r>
              <a:rPr lang="en-US" sz="2800" b="1" dirty="0" smtClean="0"/>
              <a:t>age</a:t>
            </a:r>
            <a:endParaRPr lang="en-US" sz="2800" b="1" dirty="0"/>
          </a:p>
        </p:txBody>
      </p:sp>
      <p:pic>
        <p:nvPicPr>
          <p:cNvPr id="3" name="Picture 2"/>
          <p:cNvPicPr/>
          <p:nvPr/>
        </p:nvPicPr>
        <p:blipFill rotWithShape="1">
          <a:blip r:embed="rId3"/>
          <a:srcRect l="26097" t="16703" r="26259" b="23769"/>
          <a:stretch/>
        </p:blipFill>
        <p:spPr bwMode="auto">
          <a:xfrm>
            <a:off x="685800" y="1600200"/>
            <a:ext cx="6781800" cy="4348176"/>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6D88D7DD-9B19-7A49-BB06-36BA9927445F}" type="slidenum">
              <a:rPr lang="en-US" smtClean="0"/>
              <a:pPr/>
              <a:t>13</a:t>
            </a:fld>
            <a:endParaRPr lang="en-US"/>
          </a:p>
        </p:txBody>
      </p:sp>
    </p:spTree>
    <p:extLst>
      <p:ext uri="{BB962C8B-B14F-4D97-AF65-F5344CB8AC3E}">
        <p14:creationId xmlns:p14="http://schemas.microsoft.com/office/powerpoint/2010/main" val="3511961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mj-lt"/>
              </a:rPr>
              <a:t>Eligible </a:t>
            </a:r>
            <a:r>
              <a:rPr lang="en-US" sz="2800" b="1" dirty="0" smtClean="0">
                <a:latin typeface="+mj-lt"/>
              </a:rPr>
              <a:t>noncitizen</a:t>
            </a:r>
            <a:endParaRPr lang="en-US" sz="2800" b="1" dirty="0">
              <a:latin typeface="+mj-lt"/>
            </a:endParaRPr>
          </a:p>
        </p:txBody>
      </p:sp>
      <p:sp>
        <p:nvSpPr>
          <p:cNvPr id="3" name="TextBox 2"/>
          <p:cNvSpPr txBox="1"/>
          <p:nvPr/>
        </p:nvSpPr>
        <p:spPr>
          <a:xfrm>
            <a:off x="304800" y="1295400"/>
            <a:ext cx="8382000" cy="4801314"/>
          </a:xfrm>
          <a:prstGeom prst="rect">
            <a:avLst/>
          </a:prstGeom>
          <a:noFill/>
        </p:spPr>
        <p:txBody>
          <a:bodyPr wrap="square" rtlCol="0">
            <a:spAutoFit/>
          </a:bodyPr>
          <a:lstStyle/>
          <a:p>
            <a:r>
              <a:rPr lang="en-US" dirty="0" smtClean="0">
                <a:solidFill>
                  <a:schemeClr val="tx1">
                    <a:lumMod val="75000"/>
                    <a:lumOff val="25000"/>
                  </a:schemeClr>
                </a:solidFill>
              </a:rPr>
              <a:t>The student is a:</a:t>
            </a:r>
            <a:endParaRPr lang="en-US" dirty="0">
              <a:solidFill>
                <a:schemeClr val="tx1">
                  <a:lumMod val="75000"/>
                  <a:lumOff val="25000"/>
                </a:schemeClr>
              </a:solidFill>
            </a:endParaRPr>
          </a:p>
          <a:p>
            <a:pPr marL="285750" indent="-285750">
              <a:buFont typeface="Arial" pitchFamily="34" charset="0"/>
              <a:buChar char="•"/>
            </a:pPr>
            <a:r>
              <a:rPr lang="en-US" dirty="0" smtClean="0">
                <a:solidFill>
                  <a:schemeClr val="tx1">
                    <a:lumMod val="75000"/>
                    <a:lumOff val="25000"/>
                  </a:schemeClr>
                </a:solidFill>
              </a:rPr>
              <a:t>U.S</a:t>
            </a:r>
            <a:r>
              <a:rPr lang="en-US" dirty="0">
                <a:solidFill>
                  <a:schemeClr val="tx1">
                    <a:lumMod val="75000"/>
                    <a:lumOff val="25000"/>
                  </a:schemeClr>
                </a:solidFill>
              </a:rPr>
              <a:t>. national (includes natives of American Samoa or Swains Island) or </a:t>
            </a:r>
          </a:p>
          <a:p>
            <a:pPr marL="285750" indent="-285750">
              <a:buFont typeface="Arial" pitchFamily="34" charset="0"/>
              <a:buChar char="•"/>
            </a:pPr>
            <a:r>
              <a:rPr lang="en-US" dirty="0" smtClean="0">
                <a:solidFill>
                  <a:schemeClr val="tx1">
                    <a:lumMod val="75000"/>
                    <a:lumOff val="25000"/>
                  </a:schemeClr>
                </a:solidFill>
              </a:rPr>
              <a:t>U.S</a:t>
            </a:r>
            <a:r>
              <a:rPr lang="en-US" dirty="0">
                <a:solidFill>
                  <a:schemeClr val="tx1">
                    <a:lumMod val="75000"/>
                    <a:lumOff val="25000"/>
                  </a:schemeClr>
                </a:solidFill>
              </a:rPr>
              <a:t>. permanent resident with a Form I-551, I-151, or I-551C (Permanent Resident Card, Resident Alien Card, or Alien Registration Receipt Card), also known as a green card. </a:t>
            </a:r>
            <a:endParaRPr lang="en-US" dirty="0" smtClean="0">
              <a:solidFill>
                <a:schemeClr val="tx1">
                  <a:lumMod val="75000"/>
                  <a:lumOff val="25000"/>
                </a:schemeClr>
              </a:solidFill>
            </a:endParaRPr>
          </a:p>
          <a:p>
            <a:r>
              <a:rPr lang="en-US" dirty="0" smtClean="0">
                <a:solidFill>
                  <a:schemeClr val="tx1">
                    <a:lumMod val="75000"/>
                    <a:lumOff val="25000"/>
                  </a:schemeClr>
                </a:solidFill>
              </a:rPr>
              <a:t/>
            </a:r>
            <a:br>
              <a:rPr lang="en-US" dirty="0" smtClean="0">
                <a:solidFill>
                  <a:schemeClr val="tx1">
                    <a:lumMod val="75000"/>
                    <a:lumOff val="25000"/>
                  </a:schemeClr>
                </a:solidFill>
              </a:rPr>
            </a:br>
            <a:r>
              <a:rPr lang="en-US" dirty="0" smtClean="0">
                <a:solidFill>
                  <a:schemeClr val="tx1">
                    <a:lumMod val="75000"/>
                    <a:lumOff val="25000"/>
                  </a:schemeClr>
                </a:solidFill>
              </a:rPr>
              <a:t>The student has an Arrival-Departure Record (I-94) from U.S. Citizen and Immigration Services (USCIS) showing:</a:t>
            </a:r>
          </a:p>
          <a:p>
            <a:pPr marL="285750" indent="-285750">
              <a:buFont typeface="Arial" pitchFamily="34" charset="0"/>
              <a:buChar char="•"/>
            </a:pPr>
            <a:r>
              <a:rPr lang="en-US" dirty="0" smtClean="0">
                <a:solidFill>
                  <a:schemeClr val="tx1">
                    <a:lumMod val="75000"/>
                    <a:lumOff val="25000"/>
                  </a:schemeClr>
                </a:solidFill>
              </a:rPr>
              <a:t>“</a:t>
            </a:r>
            <a:r>
              <a:rPr lang="en-US" dirty="0">
                <a:solidFill>
                  <a:schemeClr val="tx1">
                    <a:lumMod val="75000"/>
                    <a:lumOff val="25000"/>
                  </a:schemeClr>
                </a:solidFill>
              </a:rPr>
              <a:t>Refugee,” </a:t>
            </a:r>
          </a:p>
          <a:p>
            <a:pPr marL="285750" indent="-285750">
              <a:buFont typeface="Arial" pitchFamily="34" charset="0"/>
              <a:buChar char="•"/>
            </a:pPr>
            <a:r>
              <a:rPr lang="en-US" dirty="0">
                <a:solidFill>
                  <a:schemeClr val="tx1">
                    <a:lumMod val="75000"/>
                    <a:lumOff val="25000"/>
                  </a:schemeClr>
                </a:solidFill>
              </a:rPr>
              <a:t>“Asylum Granted,” </a:t>
            </a:r>
          </a:p>
          <a:p>
            <a:pPr marL="285750" indent="-285750">
              <a:buFont typeface="Arial" pitchFamily="34" charset="0"/>
              <a:buChar char="•"/>
            </a:pPr>
            <a:r>
              <a:rPr lang="en-US" dirty="0">
                <a:solidFill>
                  <a:schemeClr val="tx1">
                    <a:lumMod val="75000"/>
                    <a:lumOff val="25000"/>
                  </a:schemeClr>
                </a:solidFill>
              </a:rPr>
              <a:t>“Cuban-Haitian Entrant (Status Pending),” </a:t>
            </a:r>
          </a:p>
          <a:p>
            <a:pPr marL="285750" indent="-285750">
              <a:buFont typeface="Arial" pitchFamily="34" charset="0"/>
              <a:buChar char="•"/>
            </a:pPr>
            <a:r>
              <a:rPr lang="en-US" dirty="0">
                <a:solidFill>
                  <a:schemeClr val="tx1">
                    <a:lumMod val="75000"/>
                    <a:lumOff val="25000"/>
                  </a:schemeClr>
                </a:solidFill>
              </a:rPr>
              <a:t>“Conditional Entrant” (valid only if issued before April 1, 1980), or </a:t>
            </a:r>
          </a:p>
          <a:p>
            <a:pPr marL="285750" indent="-285750">
              <a:buFont typeface="Arial" pitchFamily="34" charset="0"/>
              <a:buChar char="•"/>
            </a:pPr>
            <a:r>
              <a:rPr lang="en-US" dirty="0">
                <a:solidFill>
                  <a:schemeClr val="tx1">
                    <a:lumMod val="75000"/>
                    <a:lumOff val="25000"/>
                  </a:schemeClr>
                </a:solidFill>
              </a:rPr>
              <a:t>“Parolee” (you must be paroled for at least one year, and </a:t>
            </a:r>
            <a:r>
              <a:rPr lang="en-US" dirty="0" smtClean="0">
                <a:solidFill>
                  <a:schemeClr val="tx1">
                    <a:lumMod val="75000"/>
                    <a:lumOff val="25000"/>
                  </a:schemeClr>
                </a:solidFill>
              </a:rPr>
              <a:t>he or she </a:t>
            </a:r>
            <a:r>
              <a:rPr lang="en-US" dirty="0">
                <a:solidFill>
                  <a:schemeClr val="tx1">
                    <a:lumMod val="75000"/>
                    <a:lumOff val="25000"/>
                  </a:schemeClr>
                </a:solidFill>
              </a:rPr>
              <a:t>must be able to provide evidence from the USCIS that </a:t>
            </a:r>
            <a:r>
              <a:rPr lang="en-US" dirty="0" smtClean="0">
                <a:solidFill>
                  <a:schemeClr val="tx1">
                    <a:lumMod val="75000"/>
                    <a:lumOff val="25000"/>
                  </a:schemeClr>
                </a:solidFill>
              </a:rPr>
              <a:t>he or she </a:t>
            </a:r>
            <a:r>
              <a:rPr lang="en-US" dirty="0">
                <a:solidFill>
                  <a:schemeClr val="tx1">
                    <a:lumMod val="75000"/>
                    <a:lumOff val="25000"/>
                  </a:schemeClr>
                </a:solidFill>
              </a:rPr>
              <a:t>are not in the United States for a temporary purpose and that </a:t>
            </a:r>
            <a:r>
              <a:rPr lang="en-US" dirty="0" smtClean="0">
                <a:solidFill>
                  <a:schemeClr val="tx1">
                    <a:lumMod val="75000"/>
                    <a:lumOff val="25000"/>
                  </a:schemeClr>
                </a:solidFill>
              </a:rPr>
              <a:t>he or she </a:t>
            </a:r>
            <a:r>
              <a:rPr lang="en-US" dirty="0">
                <a:solidFill>
                  <a:schemeClr val="tx1">
                    <a:lumMod val="75000"/>
                    <a:lumOff val="25000"/>
                  </a:schemeClr>
                </a:solidFill>
              </a:rPr>
              <a:t>intend to become a U.S. citizen or permanent resident). </a:t>
            </a:r>
          </a:p>
          <a:p>
            <a:pPr marL="285750" indent="-285750">
              <a:buFont typeface="Arial" pitchFamily="34" charset="0"/>
              <a:buChar char="•"/>
            </a:pP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6D88D7DD-9B19-7A49-BB06-36BA9927445F}" type="slidenum">
              <a:rPr lang="en-US" smtClean="0"/>
              <a:pPr/>
              <a:t>14</a:t>
            </a:fld>
            <a:endParaRPr lang="en-US"/>
          </a:p>
        </p:txBody>
      </p:sp>
    </p:spTree>
    <p:extLst>
      <p:ext uri="{BB962C8B-B14F-4D97-AF65-F5344CB8AC3E}">
        <p14:creationId xmlns:p14="http://schemas.microsoft.com/office/powerpoint/2010/main" val="3865676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mj-lt"/>
              </a:rPr>
              <a:t>Eligible </a:t>
            </a:r>
            <a:r>
              <a:rPr lang="en-US" sz="2800" b="1" dirty="0">
                <a:latin typeface="+mj-lt"/>
              </a:rPr>
              <a:t>n</a:t>
            </a:r>
            <a:r>
              <a:rPr lang="en-US" sz="2800" b="1" dirty="0" smtClean="0">
                <a:latin typeface="+mj-lt"/>
              </a:rPr>
              <a:t>oncitizen </a:t>
            </a:r>
            <a:endParaRPr lang="en-US" sz="2800" b="1" dirty="0">
              <a:latin typeface="+mj-lt"/>
            </a:endParaRPr>
          </a:p>
        </p:txBody>
      </p:sp>
      <p:sp>
        <p:nvSpPr>
          <p:cNvPr id="3" name="TextBox 2"/>
          <p:cNvSpPr txBox="1"/>
          <p:nvPr/>
        </p:nvSpPr>
        <p:spPr>
          <a:xfrm>
            <a:off x="459708" y="1447800"/>
            <a:ext cx="8077200" cy="3416320"/>
          </a:xfrm>
          <a:prstGeom prst="rect">
            <a:avLst/>
          </a:prstGeom>
          <a:noFill/>
        </p:spPr>
        <p:txBody>
          <a:bodyPr wrap="square" rtlCol="0">
            <a:spAutoFit/>
          </a:bodyPr>
          <a:lstStyle/>
          <a:p>
            <a:endParaRPr lang="en-US" dirty="0" smtClean="0">
              <a:solidFill>
                <a:schemeClr val="tx1">
                  <a:lumMod val="75000"/>
                  <a:lumOff val="25000"/>
                </a:schemeClr>
              </a:solidFill>
            </a:endParaRPr>
          </a:p>
          <a:p>
            <a:pPr marL="285750" indent="-285750">
              <a:buFont typeface="Arial" pitchFamily="34" charset="0"/>
              <a:buChar char="•"/>
            </a:pPr>
            <a:r>
              <a:rPr lang="en-US" dirty="0" smtClean="0">
                <a:solidFill>
                  <a:schemeClr val="tx1">
                    <a:lumMod val="75000"/>
                    <a:lumOff val="25000"/>
                  </a:schemeClr>
                </a:solidFill>
              </a:rPr>
              <a:t>The student holds </a:t>
            </a:r>
            <a:r>
              <a:rPr lang="en-US" dirty="0">
                <a:solidFill>
                  <a:schemeClr val="tx1">
                    <a:lumMod val="75000"/>
                    <a:lumOff val="25000"/>
                  </a:schemeClr>
                </a:solidFill>
              </a:rPr>
              <a:t>a T-visa (for victims of human trafficking) or </a:t>
            </a:r>
            <a:r>
              <a:rPr lang="en-US" dirty="0" smtClean="0">
                <a:solidFill>
                  <a:schemeClr val="tx1">
                    <a:lumMod val="75000"/>
                    <a:lumOff val="25000"/>
                  </a:schemeClr>
                </a:solidFill>
              </a:rPr>
              <a:t>his or her </a:t>
            </a:r>
            <a:r>
              <a:rPr lang="en-US" dirty="0">
                <a:solidFill>
                  <a:schemeClr val="tx1">
                    <a:lumMod val="75000"/>
                    <a:lumOff val="25000"/>
                  </a:schemeClr>
                </a:solidFill>
              </a:rPr>
              <a:t>parent holds a T-1 visa. </a:t>
            </a:r>
            <a:r>
              <a:rPr lang="en-US" dirty="0" smtClean="0">
                <a:solidFill>
                  <a:schemeClr val="tx1">
                    <a:lumMod val="75000"/>
                    <a:lumOff val="25000"/>
                  </a:schemeClr>
                </a:solidFill>
              </a:rPr>
              <a:t>The </a:t>
            </a:r>
            <a:r>
              <a:rPr lang="en-US" dirty="0">
                <a:solidFill>
                  <a:schemeClr val="tx1">
                    <a:lumMod val="75000"/>
                    <a:lumOff val="25000"/>
                  </a:schemeClr>
                </a:solidFill>
              </a:rPr>
              <a:t>college or career school’s financial aid office will ask to see </a:t>
            </a:r>
            <a:r>
              <a:rPr lang="en-US" dirty="0" smtClean="0">
                <a:solidFill>
                  <a:schemeClr val="tx1">
                    <a:lumMod val="75000"/>
                    <a:lumOff val="25000"/>
                  </a:schemeClr>
                </a:solidFill>
              </a:rPr>
              <a:t>the </a:t>
            </a:r>
            <a:r>
              <a:rPr lang="en-US" dirty="0">
                <a:solidFill>
                  <a:schemeClr val="tx1">
                    <a:lumMod val="75000"/>
                    <a:lumOff val="25000"/>
                  </a:schemeClr>
                </a:solidFill>
              </a:rPr>
              <a:t>visa and/or certification letter from the U.S. Department of Health and Human </a:t>
            </a:r>
            <a:r>
              <a:rPr lang="en-US" dirty="0" smtClean="0">
                <a:solidFill>
                  <a:schemeClr val="tx1">
                    <a:lumMod val="75000"/>
                    <a:lumOff val="25000"/>
                  </a:schemeClr>
                </a:solidFill>
              </a:rPr>
              <a:t>Services.</a:t>
            </a:r>
          </a:p>
          <a:p>
            <a:pPr marL="285750" indent="-285750">
              <a:buFont typeface="Arial" pitchFamily="34" charset="0"/>
              <a:buChar char="•"/>
            </a:pPr>
            <a:endParaRPr lang="en-US" dirty="0">
              <a:solidFill>
                <a:schemeClr val="tx1">
                  <a:lumMod val="75000"/>
                  <a:lumOff val="25000"/>
                </a:schemeClr>
              </a:solidFill>
            </a:endParaRPr>
          </a:p>
          <a:p>
            <a:pPr marL="285750" indent="-285750">
              <a:buFont typeface="Arial" pitchFamily="34" charset="0"/>
              <a:buChar char="•"/>
            </a:pPr>
            <a:r>
              <a:rPr lang="en-US" dirty="0" smtClean="0">
                <a:solidFill>
                  <a:schemeClr val="tx1">
                    <a:lumMod val="75000"/>
                    <a:lumOff val="25000"/>
                  </a:schemeClr>
                </a:solidFill>
              </a:rPr>
              <a:t>The student is </a:t>
            </a:r>
            <a:r>
              <a:rPr lang="en-US" dirty="0">
                <a:solidFill>
                  <a:schemeClr val="tx1">
                    <a:lumMod val="75000"/>
                    <a:lumOff val="25000"/>
                  </a:schemeClr>
                </a:solidFill>
              </a:rPr>
              <a:t>a “battered immigrant-qualified alien” who is a victim of abuse by </a:t>
            </a:r>
            <a:r>
              <a:rPr lang="en-US" dirty="0" smtClean="0">
                <a:solidFill>
                  <a:schemeClr val="tx1">
                    <a:lumMod val="75000"/>
                    <a:lumOff val="25000"/>
                  </a:schemeClr>
                </a:solidFill>
              </a:rPr>
              <a:t>his or her </a:t>
            </a:r>
            <a:r>
              <a:rPr lang="en-US" dirty="0">
                <a:solidFill>
                  <a:schemeClr val="tx1">
                    <a:lumMod val="75000"/>
                    <a:lumOff val="25000"/>
                  </a:schemeClr>
                </a:solidFill>
              </a:rPr>
              <a:t>citizen or permanent resident spouse, or </a:t>
            </a:r>
            <a:r>
              <a:rPr lang="en-US" dirty="0" smtClean="0">
                <a:solidFill>
                  <a:schemeClr val="tx1">
                    <a:lumMod val="75000"/>
                    <a:lumOff val="25000"/>
                  </a:schemeClr>
                </a:solidFill>
              </a:rPr>
              <a:t>he or she is </a:t>
            </a:r>
            <a:r>
              <a:rPr lang="en-US" dirty="0">
                <a:solidFill>
                  <a:schemeClr val="tx1">
                    <a:lumMod val="75000"/>
                    <a:lumOff val="25000"/>
                  </a:schemeClr>
                </a:solidFill>
              </a:rPr>
              <a:t>the child of a person designated as such under the Violence Against Women Act.</a:t>
            </a:r>
          </a:p>
          <a:p>
            <a:pPr marL="285750" indent="-285750">
              <a:buFont typeface="Arial" pitchFamily="34" charset="0"/>
              <a:buChar char="•"/>
            </a:pPr>
            <a:endParaRPr lang="en-US" dirty="0">
              <a:solidFill>
                <a:schemeClr val="tx1">
                  <a:lumMod val="75000"/>
                  <a:lumOff val="25000"/>
                </a:schemeClr>
              </a:solidFill>
            </a:endParaRPr>
          </a:p>
          <a:p>
            <a:pPr marL="285750" indent="-285750">
              <a:buFont typeface="Arial" pitchFamily="34" charset="0"/>
              <a:buChar char="•"/>
            </a:pPr>
            <a:r>
              <a:rPr lang="en-US" dirty="0">
                <a:solidFill>
                  <a:schemeClr val="tx1">
                    <a:lumMod val="75000"/>
                    <a:lumOff val="25000"/>
                  </a:schemeClr>
                </a:solidFill>
              </a:rPr>
              <a:t> </a:t>
            </a:r>
            <a:r>
              <a:rPr lang="en-US" dirty="0" smtClean="0">
                <a:solidFill>
                  <a:schemeClr val="tx1">
                    <a:lumMod val="75000"/>
                    <a:lumOff val="25000"/>
                  </a:schemeClr>
                </a:solidFill>
              </a:rPr>
              <a:t>The student is </a:t>
            </a:r>
            <a:r>
              <a:rPr lang="en-US" dirty="0">
                <a:solidFill>
                  <a:schemeClr val="tx1">
                    <a:lumMod val="75000"/>
                    <a:lumOff val="25000"/>
                  </a:schemeClr>
                </a:solidFill>
              </a:rPr>
              <a:t>a citizen of the Federated States of Micronesia, the Republic of the Marshall Islands, or the Republic of Palau. </a:t>
            </a:r>
          </a:p>
        </p:txBody>
      </p:sp>
      <p:sp>
        <p:nvSpPr>
          <p:cNvPr id="4" name="Slide Number Placeholder 3"/>
          <p:cNvSpPr>
            <a:spLocks noGrp="1"/>
          </p:cNvSpPr>
          <p:nvPr>
            <p:ph type="sldNum" sz="quarter" idx="12"/>
          </p:nvPr>
        </p:nvSpPr>
        <p:spPr/>
        <p:txBody>
          <a:bodyPr/>
          <a:lstStyle/>
          <a:p>
            <a:fld id="{6D88D7DD-9B19-7A49-BB06-36BA9927445F}" type="slidenum">
              <a:rPr lang="en-US" smtClean="0"/>
              <a:pPr/>
              <a:t>15</a:t>
            </a:fld>
            <a:endParaRPr lang="en-US"/>
          </a:p>
        </p:txBody>
      </p:sp>
    </p:spTree>
    <p:extLst>
      <p:ext uri="{BB962C8B-B14F-4D97-AF65-F5344CB8AC3E}">
        <p14:creationId xmlns:p14="http://schemas.microsoft.com/office/powerpoint/2010/main" val="3934711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Drug </a:t>
            </a:r>
            <a:r>
              <a:rPr lang="en-US" sz="2800" b="1" dirty="0" smtClean="0"/>
              <a:t>conviction </a:t>
            </a:r>
            <a:r>
              <a:rPr lang="en-US" sz="2800" b="1" dirty="0"/>
              <a:t>q</a:t>
            </a:r>
            <a:r>
              <a:rPr lang="en-US" sz="2800" b="1" dirty="0" smtClean="0"/>
              <a:t>uestion</a:t>
            </a:r>
            <a:endParaRPr lang="en-US" sz="2800" b="1" dirty="0"/>
          </a:p>
        </p:txBody>
      </p:sp>
      <p:pic>
        <p:nvPicPr>
          <p:cNvPr id="4" name="Picture 3"/>
          <p:cNvPicPr/>
          <p:nvPr/>
        </p:nvPicPr>
        <p:blipFill rotWithShape="1">
          <a:blip r:embed="rId3"/>
          <a:srcRect l="25696" t="5782" r="26526" b="10279"/>
          <a:stretch/>
        </p:blipFill>
        <p:spPr bwMode="auto">
          <a:xfrm>
            <a:off x="459708" y="1410810"/>
            <a:ext cx="5686425" cy="4453890"/>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6D88D7DD-9B19-7A49-BB06-36BA9927445F}" type="slidenum">
              <a:rPr lang="en-US" smtClean="0"/>
              <a:pPr/>
              <a:t>16</a:t>
            </a:fld>
            <a:endParaRPr lang="en-US"/>
          </a:p>
        </p:txBody>
      </p:sp>
    </p:spTree>
    <p:extLst>
      <p:ext uri="{BB962C8B-B14F-4D97-AF65-F5344CB8AC3E}">
        <p14:creationId xmlns:p14="http://schemas.microsoft.com/office/powerpoint/2010/main" val="2979888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mj-lt"/>
              </a:rPr>
              <a:t>Drug </a:t>
            </a:r>
            <a:r>
              <a:rPr lang="en-US" sz="2800" b="1" dirty="0" smtClean="0">
                <a:latin typeface="+mj-lt"/>
              </a:rPr>
              <a:t>conviction</a:t>
            </a:r>
            <a:endParaRPr lang="en-US" sz="2800" b="1" dirty="0">
              <a:latin typeface="+mj-lt"/>
            </a:endParaRPr>
          </a:p>
        </p:txBody>
      </p:sp>
      <p:sp>
        <p:nvSpPr>
          <p:cNvPr id="3" name="Rectangle 2"/>
          <p:cNvSpPr/>
          <p:nvPr/>
        </p:nvSpPr>
        <p:spPr>
          <a:xfrm>
            <a:off x="447871" y="1371600"/>
            <a:ext cx="8303292" cy="3970318"/>
          </a:xfrm>
          <a:prstGeom prst="rect">
            <a:avLst/>
          </a:prstGeom>
        </p:spPr>
        <p:txBody>
          <a:bodyPr wrap="square">
            <a:spAutoFit/>
          </a:bodyPr>
          <a:lstStyle/>
          <a:p>
            <a:pPr marL="285750" indent="-285750">
              <a:buFont typeface="Arial" pitchFamily="34" charset="0"/>
              <a:buChar char="•"/>
            </a:pPr>
            <a:r>
              <a:rPr lang="en-US" dirty="0">
                <a:solidFill>
                  <a:schemeClr val="tx1">
                    <a:lumMod val="65000"/>
                    <a:lumOff val="35000"/>
                  </a:schemeClr>
                </a:solidFill>
                <a:latin typeface="+mj-lt"/>
                <a:cs typeface="Arial" pitchFamily="34" charset="0"/>
              </a:rPr>
              <a:t>Yes; </a:t>
            </a:r>
            <a:r>
              <a:rPr lang="en-US" dirty="0" smtClean="0">
                <a:solidFill>
                  <a:schemeClr val="tx1">
                    <a:lumMod val="65000"/>
                    <a:lumOff val="35000"/>
                  </a:schemeClr>
                </a:solidFill>
                <a:latin typeface="+mj-lt"/>
                <a:cs typeface="Arial" pitchFamily="34" charset="0"/>
              </a:rPr>
              <a:t>eligibility </a:t>
            </a:r>
            <a:r>
              <a:rPr lang="en-US" dirty="0">
                <a:solidFill>
                  <a:schemeClr val="tx1">
                    <a:lumMod val="65000"/>
                    <a:lumOff val="35000"/>
                  </a:schemeClr>
                </a:solidFill>
                <a:latin typeface="+mj-lt"/>
                <a:cs typeface="Arial" pitchFamily="34" charset="0"/>
              </a:rPr>
              <a:t>might be suspended if the offense occurred while </a:t>
            </a:r>
            <a:r>
              <a:rPr lang="en-US" dirty="0" smtClean="0">
                <a:solidFill>
                  <a:schemeClr val="tx1">
                    <a:lumMod val="65000"/>
                    <a:lumOff val="35000"/>
                  </a:schemeClr>
                </a:solidFill>
                <a:latin typeface="+mj-lt"/>
                <a:cs typeface="Arial" pitchFamily="34" charset="0"/>
              </a:rPr>
              <a:t>the student was </a:t>
            </a:r>
            <a:r>
              <a:rPr lang="en-US" dirty="0">
                <a:solidFill>
                  <a:schemeClr val="tx1">
                    <a:lumMod val="65000"/>
                    <a:lumOff val="35000"/>
                  </a:schemeClr>
                </a:solidFill>
                <a:latin typeface="+mj-lt"/>
                <a:cs typeface="Arial" pitchFamily="34" charset="0"/>
              </a:rPr>
              <a:t>receiving federal student aid (grants, loans, or work-study). When </a:t>
            </a:r>
            <a:r>
              <a:rPr lang="en-US" dirty="0" smtClean="0">
                <a:solidFill>
                  <a:schemeClr val="tx1">
                    <a:lumMod val="65000"/>
                    <a:lumOff val="35000"/>
                  </a:schemeClr>
                </a:solidFill>
                <a:latin typeface="+mj-lt"/>
                <a:cs typeface="Arial" pitchFamily="34" charset="0"/>
              </a:rPr>
              <a:t>he or she completes </a:t>
            </a:r>
            <a:r>
              <a:rPr lang="en-US" dirty="0">
                <a:solidFill>
                  <a:schemeClr val="tx1">
                    <a:lumMod val="65000"/>
                    <a:lumOff val="35000"/>
                  </a:schemeClr>
                </a:solidFill>
                <a:latin typeface="+mj-lt"/>
                <a:cs typeface="Arial" pitchFamily="34" charset="0"/>
              </a:rPr>
              <a:t>the FAFSA, </a:t>
            </a:r>
            <a:r>
              <a:rPr lang="en-US" dirty="0" smtClean="0">
                <a:solidFill>
                  <a:schemeClr val="tx1">
                    <a:lumMod val="65000"/>
                    <a:lumOff val="35000"/>
                  </a:schemeClr>
                </a:solidFill>
                <a:latin typeface="+mj-lt"/>
                <a:cs typeface="Arial" pitchFamily="34" charset="0"/>
              </a:rPr>
              <a:t>he or she </a:t>
            </a:r>
            <a:r>
              <a:rPr lang="en-US" dirty="0">
                <a:solidFill>
                  <a:schemeClr val="tx1">
                    <a:lumMod val="65000"/>
                    <a:lumOff val="35000"/>
                  </a:schemeClr>
                </a:solidFill>
                <a:latin typeface="+mj-lt"/>
                <a:cs typeface="Arial" pitchFamily="34" charset="0"/>
              </a:rPr>
              <a:t>will be asked whether </a:t>
            </a:r>
            <a:r>
              <a:rPr lang="en-US" dirty="0" smtClean="0">
                <a:solidFill>
                  <a:schemeClr val="tx1">
                    <a:lumMod val="65000"/>
                    <a:lumOff val="35000"/>
                  </a:schemeClr>
                </a:solidFill>
                <a:latin typeface="+mj-lt"/>
                <a:cs typeface="Arial" pitchFamily="34" charset="0"/>
              </a:rPr>
              <a:t>they </a:t>
            </a:r>
            <a:r>
              <a:rPr lang="en-US" dirty="0">
                <a:solidFill>
                  <a:schemeClr val="tx1">
                    <a:lumMod val="65000"/>
                    <a:lumOff val="35000"/>
                  </a:schemeClr>
                </a:solidFill>
                <a:latin typeface="+mj-lt"/>
                <a:cs typeface="Arial" pitchFamily="34" charset="0"/>
              </a:rPr>
              <a:t>had a drug conviction for an offense that occurred while </a:t>
            </a:r>
            <a:r>
              <a:rPr lang="en-US" dirty="0" smtClean="0">
                <a:solidFill>
                  <a:schemeClr val="tx1">
                    <a:lumMod val="65000"/>
                    <a:lumOff val="35000"/>
                  </a:schemeClr>
                </a:solidFill>
                <a:latin typeface="+mj-lt"/>
                <a:cs typeface="Arial" pitchFamily="34" charset="0"/>
              </a:rPr>
              <a:t>they </a:t>
            </a:r>
            <a:r>
              <a:rPr lang="en-US" dirty="0">
                <a:solidFill>
                  <a:schemeClr val="tx1">
                    <a:lumMod val="65000"/>
                    <a:lumOff val="35000"/>
                  </a:schemeClr>
                </a:solidFill>
                <a:latin typeface="+mj-lt"/>
                <a:cs typeface="Arial" pitchFamily="34" charset="0"/>
              </a:rPr>
              <a:t>were receiving federal student aid. </a:t>
            </a:r>
          </a:p>
          <a:p>
            <a:pPr marL="285750" indent="-285750">
              <a:buFont typeface="Arial" pitchFamily="34" charset="0"/>
              <a:buChar char="•"/>
            </a:pPr>
            <a:endParaRPr lang="en-US" dirty="0" smtClean="0">
              <a:solidFill>
                <a:schemeClr val="tx1">
                  <a:lumMod val="65000"/>
                  <a:lumOff val="35000"/>
                </a:schemeClr>
              </a:solidFill>
              <a:latin typeface="+mj-lt"/>
              <a:cs typeface="Arial" pitchFamily="34" charset="0"/>
            </a:endParaRPr>
          </a:p>
          <a:p>
            <a:pPr marL="285750" indent="-285750">
              <a:buFont typeface="Arial" pitchFamily="34" charset="0"/>
              <a:buChar char="•"/>
            </a:pPr>
            <a:r>
              <a:rPr lang="en-US" dirty="0" smtClean="0">
                <a:solidFill>
                  <a:schemeClr val="tx1">
                    <a:lumMod val="65000"/>
                    <a:lumOff val="35000"/>
                  </a:schemeClr>
                </a:solidFill>
                <a:latin typeface="+mj-lt"/>
                <a:cs typeface="Arial" pitchFamily="34" charset="0"/>
              </a:rPr>
              <a:t>If eligibility </a:t>
            </a:r>
            <a:r>
              <a:rPr lang="en-US" dirty="0">
                <a:solidFill>
                  <a:schemeClr val="tx1">
                    <a:lumMod val="65000"/>
                    <a:lumOff val="35000"/>
                  </a:schemeClr>
                </a:solidFill>
                <a:latin typeface="+mj-lt"/>
                <a:cs typeface="Arial" pitchFamily="34" charset="0"/>
              </a:rPr>
              <a:t>for federal student aid has been suspended due to a drug conviction, </a:t>
            </a:r>
            <a:r>
              <a:rPr lang="en-US" dirty="0" smtClean="0">
                <a:solidFill>
                  <a:schemeClr val="tx1">
                    <a:lumMod val="65000"/>
                    <a:lumOff val="35000"/>
                  </a:schemeClr>
                </a:solidFill>
                <a:latin typeface="+mj-lt"/>
                <a:cs typeface="Arial" pitchFamily="34" charset="0"/>
              </a:rPr>
              <a:t>the student can </a:t>
            </a:r>
            <a:r>
              <a:rPr lang="en-US" dirty="0">
                <a:solidFill>
                  <a:schemeClr val="tx1">
                    <a:lumMod val="65000"/>
                    <a:lumOff val="35000"/>
                  </a:schemeClr>
                </a:solidFill>
                <a:latin typeface="+mj-lt"/>
                <a:cs typeface="Arial" pitchFamily="34" charset="0"/>
              </a:rPr>
              <a:t>regain eligibility early by successfully completing an approved drug rehabilitation program or by passing two unannounced drug tests administered by an approved drug rehabilitation program. </a:t>
            </a:r>
          </a:p>
          <a:p>
            <a:pPr marL="285750" indent="-285750">
              <a:buFont typeface="Arial" pitchFamily="34" charset="0"/>
              <a:buChar char="•"/>
            </a:pPr>
            <a:endParaRPr lang="en-US" dirty="0" smtClean="0">
              <a:solidFill>
                <a:schemeClr val="tx1">
                  <a:lumMod val="65000"/>
                  <a:lumOff val="35000"/>
                </a:schemeClr>
              </a:solidFill>
              <a:latin typeface="+mj-lt"/>
              <a:cs typeface="Arial" pitchFamily="34" charset="0"/>
            </a:endParaRPr>
          </a:p>
          <a:p>
            <a:pPr marL="285750" indent="-285750">
              <a:buFont typeface="Arial" pitchFamily="34" charset="0"/>
              <a:buChar char="•"/>
            </a:pPr>
            <a:r>
              <a:rPr lang="en-US" dirty="0" smtClean="0">
                <a:solidFill>
                  <a:schemeClr val="tx1">
                    <a:lumMod val="65000"/>
                    <a:lumOff val="35000"/>
                  </a:schemeClr>
                </a:solidFill>
                <a:latin typeface="+mj-lt"/>
                <a:cs typeface="Arial" pitchFamily="34" charset="0"/>
              </a:rPr>
              <a:t>If the student regains </a:t>
            </a:r>
            <a:r>
              <a:rPr lang="en-US" dirty="0">
                <a:solidFill>
                  <a:schemeClr val="tx1">
                    <a:lumMod val="65000"/>
                    <a:lumOff val="35000"/>
                  </a:schemeClr>
                </a:solidFill>
                <a:latin typeface="+mj-lt"/>
                <a:cs typeface="Arial" pitchFamily="34" charset="0"/>
              </a:rPr>
              <a:t>eligibility during the award year, notify </a:t>
            </a:r>
            <a:r>
              <a:rPr lang="en-US" dirty="0" smtClean="0">
                <a:solidFill>
                  <a:schemeClr val="tx1">
                    <a:lumMod val="65000"/>
                    <a:lumOff val="35000"/>
                  </a:schemeClr>
                </a:solidFill>
                <a:latin typeface="+mj-lt"/>
                <a:cs typeface="Arial" pitchFamily="34" charset="0"/>
              </a:rPr>
              <a:t>the </a:t>
            </a:r>
            <a:r>
              <a:rPr lang="en-US" dirty="0">
                <a:solidFill>
                  <a:schemeClr val="tx1">
                    <a:lumMod val="65000"/>
                    <a:lumOff val="35000"/>
                  </a:schemeClr>
                </a:solidFill>
                <a:latin typeface="+mj-lt"/>
                <a:cs typeface="Arial" pitchFamily="34" charset="0"/>
              </a:rPr>
              <a:t>financial aid office immediately so </a:t>
            </a:r>
            <a:r>
              <a:rPr lang="en-US" dirty="0" smtClean="0">
                <a:solidFill>
                  <a:schemeClr val="tx1">
                    <a:lumMod val="65000"/>
                    <a:lumOff val="35000"/>
                  </a:schemeClr>
                </a:solidFill>
                <a:latin typeface="+mj-lt"/>
                <a:cs typeface="Arial" pitchFamily="34" charset="0"/>
              </a:rPr>
              <a:t>he or she can </a:t>
            </a:r>
            <a:r>
              <a:rPr lang="en-US" dirty="0">
                <a:solidFill>
                  <a:schemeClr val="tx1">
                    <a:lumMod val="65000"/>
                    <a:lumOff val="35000"/>
                  </a:schemeClr>
                </a:solidFill>
                <a:latin typeface="+mj-lt"/>
                <a:cs typeface="Arial" pitchFamily="34" charset="0"/>
              </a:rPr>
              <a:t>get any aid </a:t>
            </a:r>
            <a:r>
              <a:rPr lang="en-US" dirty="0" smtClean="0">
                <a:solidFill>
                  <a:schemeClr val="tx1">
                    <a:lumMod val="65000"/>
                    <a:lumOff val="35000"/>
                  </a:schemeClr>
                </a:solidFill>
                <a:latin typeface="+mj-lt"/>
                <a:cs typeface="Arial" pitchFamily="34" charset="0"/>
              </a:rPr>
              <a:t>he or she is eligible </a:t>
            </a:r>
            <a:r>
              <a:rPr lang="en-US" dirty="0">
                <a:solidFill>
                  <a:schemeClr val="tx1">
                    <a:lumMod val="65000"/>
                    <a:lumOff val="35000"/>
                  </a:schemeClr>
                </a:solidFill>
                <a:latin typeface="+mj-lt"/>
                <a:cs typeface="Arial" pitchFamily="34" charset="0"/>
              </a:rPr>
              <a:t>for.</a:t>
            </a:r>
          </a:p>
          <a:p>
            <a:endParaRPr lang="en-US" dirty="0">
              <a:solidFill>
                <a:schemeClr val="tx1">
                  <a:lumMod val="65000"/>
                  <a:lumOff val="35000"/>
                </a:schemeClr>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6D88D7DD-9B19-7A49-BB06-36BA9927445F}" type="slidenum">
              <a:rPr lang="en-US" smtClean="0"/>
              <a:pPr/>
              <a:t>17</a:t>
            </a:fld>
            <a:endParaRPr lang="en-US"/>
          </a:p>
        </p:txBody>
      </p:sp>
    </p:spTree>
    <p:extLst>
      <p:ext uri="{BB962C8B-B14F-4D97-AF65-F5344CB8AC3E}">
        <p14:creationId xmlns:p14="http://schemas.microsoft.com/office/powerpoint/2010/main" val="1790481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Student </a:t>
            </a:r>
            <a:r>
              <a:rPr lang="en-US" sz="2800" b="1" dirty="0" smtClean="0"/>
              <a:t>eligibility </a:t>
            </a:r>
            <a:r>
              <a:rPr lang="en-US" sz="2800" b="1" dirty="0"/>
              <a:t>p</a:t>
            </a:r>
            <a:r>
              <a:rPr lang="en-US" sz="2800" b="1" dirty="0" smtClean="0"/>
              <a:t>age </a:t>
            </a:r>
            <a:r>
              <a:rPr lang="en-US" sz="2800" b="1" dirty="0" smtClean="0"/>
              <a:t>2 </a:t>
            </a:r>
            <a:endParaRPr lang="en-US" sz="2800" b="1" dirty="0"/>
          </a:p>
        </p:txBody>
      </p:sp>
      <p:pic>
        <p:nvPicPr>
          <p:cNvPr id="3" name="Picture 2"/>
          <p:cNvPicPr/>
          <p:nvPr/>
        </p:nvPicPr>
        <p:blipFill rotWithShape="1">
          <a:blip r:embed="rId3"/>
          <a:srcRect l="25830" t="22270" r="26926" b="2998"/>
          <a:stretch/>
        </p:blipFill>
        <p:spPr bwMode="auto">
          <a:xfrm>
            <a:off x="990600" y="1447800"/>
            <a:ext cx="5410200" cy="4191000"/>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6D88D7DD-9B19-7A49-BB06-36BA9927445F}" type="slidenum">
              <a:rPr lang="en-US" smtClean="0"/>
              <a:pPr/>
              <a:t>18</a:t>
            </a:fld>
            <a:endParaRPr lang="en-US"/>
          </a:p>
        </p:txBody>
      </p:sp>
    </p:spTree>
    <p:extLst>
      <p:ext uri="{BB962C8B-B14F-4D97-AF65-F5344CB8AC3E}">
        <p14:creationId xmlns:p14="http://schemas.microsoft.com/office/powerpoint/2010/main" val="3115955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School </a:t>
            </a:r>
            <a:r>
              <a:rPr lang="en-US" sz="2800" b="1" dirty="0" smtClean="0"/>
              <a:t>selection </a:t>
            </a:r>
            <a:r>
              <a:rPr lang="en-US" sz="2800" b="1" dirty="0"/>
              <a:t>p</a:t>
            </a:r>
            <a:r>
              <a:rPr lang="en-US" sz="2800" b="1" dirty="0" smtClean="0"/>
              <a:t>age</a:t>
            </a:r>
            <a:endParaRPr lang="en-US" sz="2800" b="1" dirty="0"/>
          </a:p>
        </p:txBody>
      </p:sp>
      <p:pic>
        <p:nvPicPr>
          <p:cNvPr id="3" name="Picture 2"/>
          <p:cNvPicPr/>
          <p:nvPr/>
        </p:nvPicPr>
        <p:blipFill rotWithShape="1">
          <a:blip r:embed="rId3"/>
          <a:srcRect l="25696" t="21413" r="25455" b="13490"/>
          <a:stretch/>
        </p:blipFill>
        <p:spPr bwMode="auto">
          <a:xfrm>
            <a:off x="609600" y="1447800"/>
            <a:ext cx="5867400" cy="4343400"/>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6D88D7DD-9B19-7A49-BB06-36BA9927445F}" type="slidenum">
              <a:rPr lang="en-US" smtClean="0"/>
              <a:pPr/>
              <a:t>19</a:t>
            </a:fld>
            <a:endParaRPr lang="en-US"/>
          </a:p>
        </p:txBody>
      </p:sp>
    </p:spTree>
    <p:extLst>
      <p:ext uri="{BB962C8B-B14F-4D97-AF65-F5344CB8AC3E}">
        <p14:creationId xmlns:p14="http://schemas.microsoft.com/office/powerpoint/2010/main" val="1521925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Agenda</a:t>
            </a:r>
            <a:endParaRPr lang="en-US" dirty="0">
              <a:latin typeface="+mn-lt"/>
            </a:endParaRPr>
          </a:p>
        </p:txBody>
      </p:sp>
      <p:sp>
        <p:nvSpPr>
          <p:cNvPr id="3" name="Content Placeholder 2"/>
          <p:cNvSpPr>
            <a:spLocks noGrp="1"/>
          </p:cNvSpPr>
          <p:nvPr>
            <p:ph idx="1"/>
          </p:nvPr>
        </p:nvSpPr>
        <p:spPr/>
        <p:txBody>
          <a:bodyPr/>
          <a:lstStyle/>
          <a:p>
            <a:r>
              <a:rPr lang="en-US" sz="2400" dirty="0">
                <a:latin typeface="+mn-lt"/>
              </a:rPr>
              <a:t>What is the FAFSA</a:t>
            </a:r>
            <a:r>
              <a:rPr lang="en-US" sz="2400" dirty="0" smtClean="0">
                <a:latin typeface="+mn-lt"/>
              </a:rPr>
              <a:t>?</a:t>
            </a:r>
          </a:p>
          <a:p>
            <a:r>
              <a:rPr lang="en-US" sz="2400" dirty="0">
                <a:latin typeface="+mn-lt"/>
              </a:rPr>
              <a:t>When </a:t>
            </a:r>
            <a:r>
              <a:rPr lang="en-US" sz="2400" dirty="0" smtClean="0">
                <a:latin typeface="+mn-lt"/>
              </a:rPr>
              <a:t>does the student </a:t>
            </a:r>
            <a:r>
              <a:rPr lang="en-US" sz="2400" dirty="0">
                <a:latin typeface="+mn-lt"/>
              </a:rPr>
              <a:t>complete the FAFSA</a:t>
            </a:r>
            <a:r>
              <a:rPr lang="en-US" sz="2400" dirty="0" smtClean="0">
                <a:latin typeface="+mn-lt"/>
              </a:rPr>
              <a:t>?</a:t>
            </a:r>
          </a:p>
          <a:p>
            <a:r>
              <a:rPr lang="en-US" sz="2400" dirty="0">
                <a:latin typeface="+mn-lt"/>
              </a:rPr>
              <a:t>Where </a:t>
            </a:r>
            <a:r>
              <a:rPr lang="en-US" sz="2400" dirty="0" smtClean="0">
                <a:latin typeface="+mn-lt"/>
              </a:rPr>
              <a:t>does the student </a:t>
            </a:r>
            <a:r>
              <a:rPr lang="en-US" sz="2400" dirty="0">
                <a:latin typeface="+mn-lt"/>
              </a:rPr>
              <a:t>go to complete the FAFSA</a:t>
            </a:r>
            <a:r>
              <a:rPr lang="en-US" sz="2400" dirty="0" smtClean="0">
                <a:latin typeface="+mn-lt"/>
              </a:rPr>
              <a:t>?</a:t>
            </a:r>
          </a:p>
          <a:p>
            <a:r>
              <a:rPr lang="en-US" sz="2400" dirty="0" smtClean="0">
                <a:latin typeface="+mn-lt"/>
              </a:rPr>
              <a:t>Who </a:t>
            </a:r>
            <a:r>
              <a:rPr lang="en-US" sz="2400" dirty="0">
                <a:latin typeface="+mn-lt"/>
              </a:rPr>
              <a:t>is </a:t>
            </a:r>
            <a:r>
              <a:rPr lang="en-US" sz="2400" dirty="0" smtClean="0">
                <a:latin typeface="+mn-lt"/>
              </a:rPr>
              <a:t>an eligible student?</a:t>
            </a:r>
          </a:p>
          <a:p>
            <a:r>
              <a:rPr lang="en-US" sz="2400" dirty="0" smtClean="0">
                <a:latin typeface="+mn-lt"/>
              </a:rPr>
              <a:t>How does an student complete the FAFSA?(Detailed information about completing the FAFSA)</a:t>
            </a:r>
          </a:p>
          <a:p>
            <a:r>
              <a:rPr lang="en-US" sz="2400" dirty="0" smtClean="0">
                <a:latin typeface="+mn-lt"/>
              </a:rPr>
              <a:t>What are the student’s </a:t>
            </a:r>
            <a:r>
              <a:rPr lang="en-US" sz="2400" i="1" dirty="0" smtClean="0">
                <a:latin typeface="+mn-lt"/>
              </a:rPr>
              <a:t>Next Steps</a:t>
            </a:r>
            <a:r>
              <a:rPr lang="en-US" sz="2400" dirty="0" smtClean="0">
                <a:latin typeface="+mn-lt"/>
              </a:rPr>
              <a:t>?</a:t>
            </a:r>
          </a:p>
          <a:p>
            <a:r>
              <a:rPr lang="en-US" sz="2400" dirty="0" smtClean="0">
                <a:latin typeface="+mn-lt"/>
              </a:rPr>
              <a:t>What are some of the student </a:t>
            </a:r>
            <a:r>
              <a:rPr lang="en-US" sz="2400" i="1" dirty="0" smtClean="0">
                <a:latin typeface="+mn-lt"/>
              </a:rPr>
              <a:t>Frequently Asked Questions?</a:t>
            </a:r>
            <a:endParaRPr lang="en-US" sz="2400" i="1" dirty="0">
              <a:latin typeface="+mn-lt"/>
            </a:endParaRPr>
          </a:p>
          <a:p>
            <a:r>
              <a:rPr lang="en-US" sz="2400" dirty="0" smtClean="0">
                <a:latin typeface="+mn-lt"/>
              </a:rPr>
              <a:t>What are some additional resources</a:t>
            </a:r>
            <a:r>
              <a:rPr lang="en-US" sz="2400" dirty="0" smtClean="0">
                <a:latin typeface="+mn-lt"/>
              </a:rPr>
              <a:t>?</a:t>
            </a:r>
            <a:r>
              <a:rPr lang="en-US" sz="2400" dirty="0"/>
              <a:t/>
            </a:r>
            <a:br>
              <a:rPr lang="en-US" sz="2400" dirty="0"/>
            </a:br>
            <a:r>
              <a:rPr lang="en-US" sz="2400" dirty="0"/>
              <a:t/>
            </a:r>
            <a:br>
              <a:rPr lang="en-US" sz="2400" dirty="0"/>
            </a:br>
            <a:r>
              <a:rPr lang="en-US" sz="2400" dirty="0"/>
              <a:t/>
            </a:r>
            <a:br>
              <a:rPr lang="en-US" sz="2400" dirty="0"/>
            </a:br>
            <a:endParaRPr lang="en-US" sz="2400" dirty="0"/>
          </a:p>
        </p:txBody>
      </p:sp>
      <p:sp>
        <p:nvSpPr>
          <p:cNvPr id="5" name="Slide Number Placeholder 4"/>
          <p:cNvSpPr>
            <a:spLocks noGrp="1"/>
          </p:cNvSpPr>
          <p:nvPr>
            <p:ph type="sldNum" sz="quarter" idx="12"/>
          </p:nvPr>
        </p:nvSpPr>
        <p:spPr/>
        <p:txBody>
          <a:bodyPr/>
          <a:lstStyle/>
          <a:p>
            <a:fld id="{6D88D7DD-9B19-7A49-BB06-36BA9927445F}" type="slidenum">
              <a:rPr lang="en-US"/>
              <a:pPr/>
              <a:t>2</a:t>
            </a:fld>
            <a:endParaRPr lang="en-US"/>
          </a:p>
        </p:txBody>
      </p:sp>
    </p:spTree>
    <p:extLst>
      <p:ext uri="{BB962C8B-B14F-4D97-AF65-F5344CB8AC3E}">
        <p14:creationId xmlns:p14="http://schemas.microsoft.com/office/powerpoint/2010/main" val="3372385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School </a:t>
            </a:r>
            <a:r>
              <a:rPr lang="en-US" sz="2800" b="1" dirty="0" smtClean="0"/>
              <a:t>selection </a:t>
            </a:r>
            <a:r>
              <a:rPr lang="en-US" sz="2800" b="1" dirty="0"/>
              <a:t>s</a:t>
            </a:r>
            <a:r>
              <a:rPr lang="en-US" sz="2800" b="1" dirty="0" smtClean="0"/>
              <a:t>ummary</a:t>
            </a:r>
            <a:endParaRPr lang="en-US" sz="2800" b="1" dirty="0"/>
          </a:p>
        </p:txBody>
      </p:sp>
      <p:pic>
        <p:nvPicPr>
          <p:cNvPr id="3" name="Picture 2"/>
          <p:cNvPicPr/>
          <p:nvPr/>
        </p:nvPicPr>
        <p:blipFill rotWithShape="1">
          <a:blip r:embed="rId3"/>
          <a:srcRect l="25696" t="22396" r="25572" b="29739"/>
          <a:stretch/>
        </p:blipFill>
        <p:spPr bwMode="auto">
          <a:xfrm>
            <a:off x="914400" y="1314994"/>
            <a:ext cx="6781800" cy="4704806"/>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6D88D7DD-9B19-7A49-BB06-36BA9927445F}" type="slidenum">
              <a:rPr lang="en-US" smtClean="0"/>
              <a:pPr/>
              <a:t>20</a:t>
            </a:fld>
            <a:endParaRPr lang="en-US"/>
          </a:p>
        </p:txBody>
      </p:sp>
    </p:spTree>
    <p:extLst>
      <p:ext uri="{BB962C8B-B14F-4D97-AF65-F5344CB8AC3E}">
        <p14:creationId xmlns:p14="http://schemas.microsoft.com/office/powerpoint/2010/main" val="870204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mj-lt"/>
              </a:rPr>
              <a:t>Dependency </a:t>
            </a:r>
            <a:r>
              <a:rPr lang="en-US" sz="2800" b="1" dirty="0" smtClean="0">
                <a:latin typeface="+mj-lt"/>
              </a:rPr>
              <a:t>status</a:t>
            </a:r>
            <a:endParaRPr lang="en-US" sz="2800" b="1" dirty="0">
              <a:latin typeface="+mj-lt"/>
            </a:endParaRPr>
          </a:p>
        </p:txBody>
      </p:sp>
      <p:pic>
        <p:nvPicPr>
          <p:cNvPr id="3" name="Picture 2"/>
          <p:cNvPicPr/>
          <p:nvPr/>
        </p:nvPicPr>
        <p:blipFill rotWithShape="1">
          <a:blip r:embed="rId3"/>
          <a:srcRect l="9774" t="12592" r="12180" b="5982"/>
          <a:stretch/>
        </p:blipFill>
        <p:spPr bwMode="auto">
          <a:xfrm>
            <a:off x="304800" y="1305017"/>
            <a:ext cx="5690838" cy="4571908"/>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6467383" y="1305017"/>
            <a:ext cx="2057400" cy="4801314"/>
          </a:xfrm>
          <a:prstGeom prst="rect">
            <a:avLst/>
          </a:prstGeom>
        </p:spPr>
        <p:txBody>
          <a:bodyPr wrap="square">
            <a:spAutoFit/>
          </a:bodyPr>
          <a:lstStyle/>
          <a:p>
            <a:pPr marL="285750" indent="-285750">
              <a:buFont typeface="Arial" pitchFamily="34" charset="0"/>
              <a:buChar char="•"/>
            </a:pPr>
            <a:r>
              <a:rPr lang="en-US" dirty="0">
                <a:solidFill>
                  <a:schemeClr val="tx1">
                    <a:lumMod val="75000"/>
                    <a:lumOff val="25000"/>
                  </a:schemeClr>
                </a:solidFill>
                <a:latin typeface="+mj-lt"/>
                <a:cs typeface="Arial" pitchFamily="34" charset="0"/>
              </a:rPr>
              <a:t>If </a:t>
            </a:r>
            <a:r>
              <a:rPr lang="en-US" dirty="0" smtClean="0">
                <a:solidFill>
                  <a:schemeClr val="tx1">
                    <a:lumMod val="75000"/>
                    <a:lumOff val="25000"/>
                  </a:schemeClr>
                </a:solidFill>
                <a:latin typeface="+mj-lt"/>
                <a:cs typeface="Arial" pitchFamily="34" charset="0"/>
              </a:rPr>
              <a:t>a </a:t>
            </a:r>
            <a:r>
              <a:rPr lang="en-US" i="1" dirty="0">
                <a:solidFill>
                  <a:schemeClr val="tx1">
                    <a:lumMod val="75000"/>
                    <a:lumOff val="25000"/>
                  </a:schemeClr>
                </a:solidFill>
                <a:latin typeface="+mj-lt"/>
                <a:cs typeface="Arial" pitchFamily="34" charset="0"/>
              </a:rPr>
              <a:t>dependent student</a:t>
            </a:r>
            <a:r>
              <a:rPr lang="en-US" dirty="0">
                <a:solidFill>
                  <a:schemeClr val="tx1">
                    <a:lumMod val="75000"/>
                    <a:lumOff val="25000"/>
                  </a:schemeClr>
                </a:solidFill>
                <a:latin typeface="+mj-lt"/>
                <a:cs typeface="Arial" pitchFamily="34" charset="0"/>
              </a:rPr>
              <a:t>, </a:t>
            </a:r>
            <a:r>
              <a:rPr lang="en-US" dirty="0" smtClean="0">
                <a:solidFill>
                  <a:schemeClr val="tx1">
                    <a:lumMod val="75000"/>
                    <a:lumOff val="25000"/>
                  </a:schemeClr>
                </a:solidFill>
                <a:latin typeface="+mj-lt"/>
                <a:cs typeface="Arial" pitchFamily="34" charset="0"/>
              </a:rPr>
              <a:t>the student </a:t>
            </a:r>
            <a:r>
              <a:rPr lang="en-US" dirty="0">
                <a:solidFill>
                  <a:schemeClr val="tx1">
                    <a:lumMod val="75000"/>
                    <a:lumOff val="25000"/>
                  </a:schemeClr>
                </a:solidFill>
                <a:latin typeface="+mj-lt"/>
                <a:cs typeface="Arial" pitchFamily="34" charset="0"/>
              </a:rPr>
              <a:t>will report </a:t>
            </a:r>
            <a:r>
              <a:rPr lang="en-US" dirty="0" smtClean="0">
                <a:solidFill>
                  <a:schemeClr val="tx1">
                    <a:lumMod val="75000"/>
                    <a:lumOff val="25000"/>
                  </a:schemeClr>
                </a:solidFill>
                <a:latin typeface="+mj-lt"/>
                <a:cs typeface="Arial" pitchFamily="34" charset="0"/>
              </a:rPr>
              <a:t>their own </a:t>
            </a:r>
            <a:r>
              <a:rPr lang="en-US" dirty="0">
                <a:solidFill>
                  <a:schemeClr val="tx1">
                    <a:lumMod val="75000"/>
                    <a:lumOff val="25000"/>
                  </a:schemeClr>
                </a:solidFill>
                <a:latin typeface="+mj-lt"/>
                <a:cs typeface="Arial" pitchFamily="34" charset="0"/>
              </a:rPr>
              <a:t>and </a:t>
            </a:r>
            <a:r>
              <a:rPr lang="en-US" dirty="0" smtClean="0">
                <a:solidFill>
                  <a:schemeClr val="tx1">
                    <a:lumMod val="75000"/>
                    <a:lumOff val="25000"/>
                  </a:schemeClr>
                </a:solidFill>
                <a:latin typeface="+mj-lt"/>
                <a:cs typeface="Arial" pitchFamily="34" charset="0"/>
              </a:rPr>
              <a:t>his or her </a:t>
            </a:r>
            <a:r>
              <a:rPr lang="en-US" dirty="0">
                <a:solidFill>
                  <a:schemeClr val="tx1">
                    <a:lumMod val="75000"/>
                    <a:lumOff val="25000"/>
                  </a:schemeClr>
                </a:solidFill>
                <a:latin typeface="+mj-lt"/>
                <a:cs typeface="Arial" pitchFamily="34" charset="0"/>
              </a:rPr>
              <a:t>parents’ information. </a:t>
            </a:r>
            <a:endParaRPr lang="en-US" dirty="0" smtClean="0">
              <a:solidFill>
                <a:schemeClr val="tx1">
                  <a:lumMod val="75000"/>
                  <a:lumOff val="25000"/>
                </a:schemeClr>
              </a:solidFill>
              <a:latin typeface="+mj-lt"/>
              <a:cs typeface="Arial" pitchFamily="34" charset="0"/>
            </a:endParaRPr>
          </a:p>
          <a:p>
            <a:pPr marL="285750" indent="-285750">
              <a:buFont typeface="Arial" pitchFamily="34" charset="0"/>
              <a:buChar char="•"/>
            </a:pPr>
            <a:endParaRPr lang="en-US" dirty="0">
              <a:solidFill>
                <a:schemeClr val="tx1">
                  <a:lumMod val="75000"/>
                  <a:lumOff val="25000"/>
                </a:schemeClr>
              </a:solidFill>
              <a:latin typeface="+mj-lt"/>
              <a:cs typeface="Arial" pitchFamily="34" charset="0"/>
            </a:endParaRPr>
          </a:p>
          <a:p>
            <a:pPr marL="285750" indent="-285750">
              <a:buFont typeface="Arial" pitchFamily="34" charset="0"/>
              <a:buChar char="•"/>
            </a:pPr>
            <a:r>
              <a:rPr lang="en-US" dirty="0">
                <a:solidFill>
                  <a:schemeClr val="tx1">
                    <a:lumMod val="75000"/>
                    <a:lumOff val="25000"/>
                  </a:schemeClr>
                </a:solidFill>
                <a:latin typeface="+mj-lt"/>
                <a:cs typeface="Arial" pitchFamily="34" charset="0"/>
              </a:rPr>
              <a:t>If </a:t>
            </a:r>
            <a:r>
              <a:rPr lang="en-US" dirty="0" smtClean="0">
                <a:solidFill>
                  <a:schemeClr val="tx1">
                    <a:lumMod val="75000"/>
                    <a:lumOff val="25000"/>
                  </a:schemeClr>
                </a:solidFill>
                <a:latin typeface="+mj-lt"/>
                <a:cs typeface="Arial" pitchFamily="34" charset="0"/>
              </a:rPr>
              <a:t>an </a:t>
            </a:r>
            <a:r>
              <a:rPr lang="en-US" i="1" dirty="0">
                <a:solidFill>
                  <a:schemeClr val="tx1">
                    <a:lumMod val="75000"/>
                    <a:lumOff val="25000"/>
                  </a:schemeClr>
                </a:solidFill>
                <a:latin typeface="+mj-lt"/>
                <a:cs typeface="Arial" pitchFamily="34" charset="0"/>
              </a:rPr>
              <a:t>independent student</a:t>
            </a:r>
            <a:r>
              <a:rPr lang="en-US" dirty="0">
                <a:solidFill>
                  <a:schemeClr val="tx1">
                    <a:lumMod val="75000"/>
                    <a:lumOff val="25000"/>
                  </a:schemeClr>
                </a:solidFill>
                <a:latin typeface="+mj-lt"/>
                <a:cs typeface="Arial" pitchFamily="34" charset="0"/>
              </a:rPr>
              <a:t>, </a:t>
            </a:r>
            <a:r>
              <a:rPr lang="en-US" dirty="0" smtClean="0">
                <a:solidFill>
                  <a:schemeClr val="tx1">
                    <a:lumMod val="75000"/>
                    <a:lumOff val="25000"/>
                  </a:schemeClr>
                </a:solidFill>
                <a:latin typeface="+mj-lt"/>
                <a:cs typeface="Arial" pitchFamily="34" charset="0"/>
              </a:rPr>
              <a:t>the student </a:t>
            </a:r>
            <a:r>
              <a:rPr lang="en-US" dirty="0">
                <a:solidFill>
                  <a:schemeClr val="tx1">
                    <a:lumMod val="75000"/>
                    <a:lumOff val="25000"/>
                  </a:schemeClr>
                </a:solidFill>
                <a:latin typeface="+mj-lt"/>
                <a:cs typeface="Arial" pitchFamily="34" charset="0"/>
              </a:rPr>
              <a:t>will report </a:t>
            </a:r>
            <a:r>
              <a:rPr lang="en-US" dirty="0" smtClean="0">
                <a:solidFill>
                  <a:schemeClr val="tx1">
                    <a:lumMod val="75000"/>
                    <a:lumOff val="25000"/>
                  </a:schemeClr>
                </a:solidFill>
                <a:latin typeface="+mj-lt"/>
                <a:cs typeface="Arial" pitchFamily="34" charset="0"/>
              </a:rPr>
              <a:t>his or her </a:t>
            </a:r>
            <a:r>
              <a:rPr lang="en-US" dirty="0">
                <a:solidFill>
                  <a:schemeClr val="tx1">
                    <a:lumMod val="75000"/>
                    <a:lumOff val="25000"/>
                  </a:schemeClr>
                </a:solidFill>
                <a:latin typeface="+mj-lt"/>
                <a:cs typeface="Arial" pitchFamily="34" charset="0"/>
              </a:rPr>
              <a:t>own information (and, </a:t>
            </a:r>
            <a:r>
              <a:rPr lang="en-US" dirty="0" smtClean="0">
                <a:solidFill>
                  <a:schemeClr val="tx1">
                    <a:lumMod val="75000"/>
                    <a:lumOff val="25000"/>
                  </a:schemeClr>
                </a:solidFill>
                <a:latin typeface="+mj-lt"/>
                <a:cs typeface="Arial" pitchFamily="34" charset="0"/>
              </a:rPr>
              <a:t>if </a:t>
            </a:r>
            <a:r>
              <a:rPr lang="en-US" dirty="0">
                <a:solidFill>
                  <a:schemeClr val="tx1">
                    <a:lumMod val="75000"/>
                    <a:lumOff val="25000"/>
                  </a:schemeClr>
                </a:solidFill>
                <a:latin typeface="+mj-lt"/>
                <a:cs typeface="Arial" pitchFamily="34" charset="0"/>
              </a:rPr>
              <a:t>married, </a:t>
            </a:r>
            <a:r>
              <a:rPr lang="en-US" dirty="0" smtClean="0">
                <a:solidFill>
                  <a:schemeClr val="tx1">
                    <a:lumMod val="75000"/>
                    <a:lumOff val="25000"/>
                  </a:schemeClr>
                </a:solidFill>
                <a:latin typeface="+mj-lt"/>
                <a:cs typeface="Arial" pitchFamily="34" charset="0"/>
              </a:rPr>
              <a:t>his or her </a:t>
            </a:r>
            <a:r>
              <a:rPr lang="en-US" dirty="0">
                <a:solidFill>
                  <a:schemeClr val="tx1">
                    <a:lumMod val="75000"/>
                    <a:lumOff val="25000"/>
                  </a:schemeClr>
                </a:solidFill>
                <a:latin typeface="+mj-lt"/>
                <a:cs typeface="Arial" pitchFamily="34" charset="0"/>
              </a:rPr>
              <a:t>spouse’s). </a:t>
            </a:r>
          </a:p>
        </p:txBody>
      </p:sp>
      <p:sp>
        <p:nvSpPr>
          <p:cNvPr id="5" name="Slide Number Placeholder 4"/>
          <p:cNvSpPr>
            <a:spLocks noGrp="1"/>
          </p:cNvSpPr>
          <p:nvPr>
            <p:ph type="sldNum" sz="quarter" idx="12"/>
          </p:nvPr>
        </p:nvSpPr>
        <p:spPr/>
        <p:txBody>
          <a:bodyPr/>
          <a:lstStyle/>
          <a:p>
            <a:fld id="{6D88D7DD-9B19-7A49-BB06-36BA9927445F}" type="slidenum">
              <a:rPr lang="en-US" smtClean="0"/>
              <a:pPr/>
              <a:t>21</a:t>
            </a:fld>
            <a:endParaRPr lang="en-US"/>
          </a:p>
        </p:txBody>
      </p:sp>
    </p:spTree>
    <p:extLst>
      <p:ext uri="{BB962C8B-B14F-4D97-AF65-F5344CB8AC3E}">
        <p14:creationId xmlns:p14="http://schemas.microsoft.com/office/powerpoint/2010/main" val="3859006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Dependency </a:t>
            </a:r>
            <a:r>
              <a:rPr lang="en-US" sz="2800" b="1" dirty="0" smtClean="0"/>
              <a:t>status </a:t>
            </a:r>
            <a:r>
              <a:rPr lang="en-US" sz="2800" b="1" dirty="0"/>
              <a:t>r</a:t>
            </a:r>
            <a:r>
              <a:rPr lang="en-US" sz="2800" b="1" dirty="0" smtClean="0"/>
              <a:t>esults</a:t>
            </a:r>
            <a:endParaRPr lang="en-US" sz="2800" b="1" dirty="0"/>
          </a:p>
        </p:txBody>
      </p:sp>
      <p:pic>
        <p:nvPicPr>
          <p:cNvPr id="3" name="Picture 2"/>
          <p:cNvPicPr/>
          <p:nvPr/>
        </p:nvPicPr>
        <p:blipFill rotWithShape="1">
          <a:blip r:embed="rId3"/>
          <a:srcRect l="25964" t="22270" r="26392" b="29765"/>
          <a:stretch/>
        </p:blipFill>
        <p:spPr bwMode="auto">
          <a:xfrm>
            <a:off x="609600" y="1447800"/>
            <a:ext cx="5943600" cy="4114800"/>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6D88D7DD-9B19-7A49-BB06-36BA9927445F}" type="slidenum">
              <a:rPr lang="en-US" smtClean="0"/>
              <a:pPr/>
              <a:t>22</a:t>
            </a:fld>
            <a:endParaRPr lang="en-US"/>
          </a:p>
        </p:txBody>
      </p:sp>
    </p:spTree>
    <p:extLst>
      <p:ext uri="{BB962C8B-B14F-4D97-AF65-F5344CB8AC3E}">
        <p14:creationId xmlns:p14="http://schemas.microsoft.com/office/powerpoint/2010/main" val="1436692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mj-lt"/>
              </a:rPr>
              <a:t>Special </a:t>
            </a:r>
            <a:r>
              <a:rPr lang="en-US" sz="2800" b="1" dirty="0">
                <a:latin typeface="+mj-lt"/>
              </a:rPr>
              <a:t>c</a:t>
            </a:r>
            <a:r>
              <a:rPr lang="en-US" sz="2800" b="1" dirty="0" smtClean="0">
                <a:latin typeface="+mj-lt"/>
              </a:rPr>
              <a:t>ircumstances</a:t>
            </a:r>
            <a:endParaRPr lang="en-US" sz="2800" b="1" dirty="0">
              <a:latin typeface="+mj-lt"/>
            </a:endParaRPr>
          </a:p>
        </p:txBody>
      </p:sp>
      <p:sp>
        <p:nvSpPr>
          <p:cNvPr id="3" name="TextBox 2"/>
          <p:cNvSpPr txBox="1"/>
          <p:nvPr/>
        </p:nvSpPr>
        <p:spPr>
          <a:xfrm>
            <a:off x="381000" y="1219200"/>
            <a:ext cx="7772400" cy="4893647"/>
          </a:xfrm>
          <a:prstGeom prst="rect">
            <a:avLst/>
          </a:prstGeom>
          <a:noFill/>
        </p:spPr>
        <p:txBody>
          <a:bodyPr wrap="square" rtlCol="0">
            <a:spAutoFit/>
          </a:bodyPr>
          <a:lstStyle/>
          <a:p>
            <a:r>
              <a:rPr lang="en-US" sz="2400" dirty="0" smtClean="0">
                <a:solidFill>
                  <a:schemeClr val="tx1">
                    <a:lumMod val="75000"/>
                    <a:lumOff val="25000"/>
                  </a:schemeClr>
                </a:solidFill>
              </a:rPr>
              <a:t>There are a few situations in which a FAFSA may be submitted </a:t>
            </a:r>
            <a:r>
              <a:rPr lang="en-US" sz="2400" dirty="0">
                <a:solidFill>
                  <a:schemeClr val="tx1">
                    <a:lumMod val="75000"/>
                    <a:lumOff val="25000"/>
                  </a:schemeClr>
                </a:solidFill>
              </a:rPr>
              <a:t>without parent information despite being considered a dependent student:</a:t>
            </a:r>
          </a:p>
          <a:p>
            <a:endParaRPr lang="en-US" sz="2400" dirty="0">
              <a:solidFill>
                <a:schemeClr val="tx1">
                  <a:lumMod val="75000"/>
                  <a:lumOff val="25000"/>
                </a:schemeClr>
              </a:solidFill>
            </a:endParaRPr>
          </a:p>
          <a:p>
            <a:pPr marL="342900" indent="-342900">
              <a:buFont typeface="Arial" pitchFamily="34" charset="0"/>
              <a:buChar char="•"/>
            </a:pPr>
            <a:r>
              <a:rPr lang="en-US" sz="2400" dirty="0" smtClean="0">
                <a:solidFill>
                  <a:schemeClr val="tx1">
                    <a:lumMod val="75000"/>
                    <a:lumOff val="25000"/>
                  </a:schemeClr>
                </a:solidFill>
              </a:rPr>
              <a:t>The students </a:t>
            </a:r>
            <a:r>
              <a:rPr lang="en-US" sz="2400" dirty="0">
                <a:solidFill>
                  <a:schemeClr val="tx1">
                    <a:lumMod val="75000"/>
                    <a:lumOff val="25000"/>
                  </a:schemeClr>
                </a:solidFill>
              </a:rPr>
              <a:t>parents are incarcerated. </a:t>
            </a:r>
          </a:p>
          <a:p>
            <a:pPr marL="342900" indent="-342900">
              <a:buFont typeface="Arial" pitchFamily="34" charset="0"/>
              <a:buChar char="•"/>
            </a:pPr>
            <a:r>
              <a:rPr lang="en-US" sz="2400" dirty="0" smtClean="0">
                <a:solidFill>
                  <a:schemeClr val="tx1">
                    <a:lumMod val="75000"/>
                    <a:lumOff val="25000"/>
                  </a:schemeClr>
                </a:solidFill>
              </a:rPr>
              <a:t>The student has </a:t>
            </a:r>
            <a:r>
              <a:rPr lang="en-US" sz="2400" dirty="0">
                <a:solidFill>
                  <a:schemeClr val="tx1">
                    <a:lumMod val="75000"/>
                    <a:lumOff val="25000"/>
                  </a:schemeClr>
                </a:solidFill>
              </a:rPr>
              <a:t>left home due to an abusive family environment. </a:t>
            </a:r>
            <a:endParaRPr lang="en-US" sz="2400" dirty="0" smtClean="0">
              <a:solidFill>
                <a:schemeClr val="tx1">
                  <a:lumMod val="75000"/>
                  <a:lumOff val="25000"/>
                </a:schemeClr>
              </a:solidFill>
            </a:endParaRPr>
          </a:p>
          <a:p>
            <a:pPr marL="342900" indent="-342900">
              <a:buFont typeface="Arial" pitchFamily="34" charset="0"/>
              <a:buChar char="•"/>
            </a:pPr>
            <a:r>
              <a:rPr lang="en-US" sz="2400" dirty="0" smtClean="0">
                <a:solidFill>
                  <a:schemeClr val="tx1">
                    <a:lumMod val="75000"/>
                    <a:lumOff val="25000"/>
                  </a:schemeClr>
                </a:solidFill>
              </a:rPr>
              <a:t>The student does </a:t>
            </a:r>
            <a:r>
              <a:rPr lang="en-US" sz="2400" dirty="0">
                <a:solidFill>
                  <a:schemeClr val="tx1">
                    <a:lumMod val="75000"/>
                    <a:lumOff val="25000"/>
                  </a:schemeClr>
                </a:solidFill>
              </a:rPr>
              <a:t>not know where </a:t>
            </a:r>
            <a:r>
              <a:rPr lang="en-US" sz="2400" dirty="0" smtClean="0">
                <a:solidFill>
                  <a:schemeClr val="tx1">
                    <a:lumMod val="75000"/>
                    <a:lumOff val="25000"/>
                  </a:schemeClr>
                </a:solidFill>
              </a:rPr>
              <a:t>his or her </a:t>
            </a:r>
            <a:r>
              <a:rPr lang="en-US" sz="2400" dirty="0">
                <a:solidFill>
                  <a:schemeClr val="tx1">
                    <a:lumMod val="75000"/>
                    <a:lumOff val="25000"/>
                  </a:schemeClr>
                </a:solidFill>
              </a:rPr>
              <a:t>parents are and are unable to contact them (and </a:t>
            </a:r>
            <a:r>
              <a:rPr lang="en-US" sz="2400" dirty="0" smtClean="0">
                <a:solidFill>
                  <a:schemeClr val="tx1">
                    <a:lumMod val="75000"/>
                    <a:lumOff val="25000"/>
                  </a:schemeClr>
                </a:solidFill>
              </a:rPr>
              <a:t>he or she has </a:t>
            </a:r>
            <a:r>
              <a:rPr lang="en-US" sz="2400" dirty="0">
                <a:solidFill>
                  <a:schemeClr val="tx1">
                    <a:lumMod val="75000"/>
                    <a:lumOff val="25000"/>
                  </a:schemeClr>
                </a:solidFill>
              </a:rPr>
              <a:t>not been adopted). </a:t>
            </a:r>
            <a:endParaRPr lang="en-US" sz="2400" dirty="0" smtClean="0">
              <a:solidFill>
                <a:schemeClr val="tx1">
                  <a:lumMod val="75000"/>
                  <a:lumOff val="25000"/>
                </a:schemeClr>
              </a:solidFill>
            </a:endParaRPr>
          </a:p>
          <a:p>
            <a:pPr marL="342900" indent="-342900">
              <a:buFont typeface="Arial" pitchFamily="34" charset="0"/>
              <a:buChar char="•"/>
            </a:pPr>
            <a:r>
              <a:rPr lang="en-US" sz="2400" dirty="0" smtClean="0">
                <a:solidFill>
                  <a:schemeClr val="tx1">
                    <a:lumMod val="75000"/>
                    <a:lumOff val="25000"/>
                  </a:schemeClr>
                </a:solidFill>
              </a:rPr>
              <a:t>The student is </a:t>
            </a:r>
            <a:r>
              <a:rPr lang="en-US" sz="2400" dirty="0">
                <a:solidFill>
                  <a:schemeClr val="tx1">
                    <a:lumMod val="75000"/>
                    <a:lumOff val="25000"/>
                  </a:schemeClr>
                </a:solidFill>
              </a:rPr>
              <a:t>older than 21 but not yet 24, </a:t>
            </a:r>
            <a:r>
              <a:rPr lang="en-US" sz="2400" dirty="0" smtClean="0">
                <a:solidFill>
                  <a:schemeClr val="tx1">
                    <a:lumMod val="75000"/>
                    <a:lumOff val="25000"/>
                  </a:schemeClr>
                </a:solidFill>
              </a:rPr>
              <a:t>is </a:t>
            </a:r>
            <a:r>
              <a:rPr lang="en-US" sz="2400" dirty="0">
                <a:solidFill>
                  <a:schemeClr val="tx1">
                    <a:lumMod val="75000"/>
                    <a:lumOff val="25000"/>
                  </a:schemeClr>
                </a:solidFill>
              </a:rPr>
              <a:t>unaccompanied, and </a:t>
            </a:r>
            <a:r>
              <a:rPr lang="en-US" sz="2400" dirty="0" smtClean="0">
                <a:solidFill>
                  <a:schemeClr val="tx1">
                    <a:lumMod val="75000"/>
                    <a:lumOff val="25000"/>
                  </a:schemeClr>
                </a:solidFill>
              </a:rPr>
              <a:t>is </a:t>
            </a:r>
            <a:r>
              <a:rPr lang="en-US" sz="2400" dirty="0">
                <a:solidFill>
                  <a:schemeClr val="tx1">
                    <a:lumMod val="75000"/>
                    <a:lumOff val="25000"/>
                  </a:schemeClr>
                </a:solidFill>
              </a:rPr>
              <a:t>either homeless or self-supporting and at risk of being homeless. </a:t>
            </a:r>
          </a:p>
        </p:txBody>
      </p:sp>
      <p:sp>
        <p:nvSpPr>
          <p:cNvPr id="4" name="Slide Number Placeholder 3"/>
          <p:cNvSpPr>
            <a:spLocks noGrp="1"/>
          </p:cNvSpPr>
          <p:nvPr>
            <p:ph type="sldNum" sz="quarter" idx="12"/>
          </p:nvPr>
        </p:nvSpPr>
        <p:spPr/>
        <p:txBody>
          <a:bodyPr/>
          <a:lstStyle/>
          <a:p>
            <a:fld id="{6D88D7DD-9B19-7A49-BB06-36BA9927445F}" type="slidenum">
              <a:rPr lang="en-US" smtClean="0"/>
              <a:pPr/>
              <a:t>23</a:t>
            </a:fld>
            <a:endParaRPr lang="en-US"/>
          </a:p>
        </p:txBody>
      </p:sp>
    </p:spTree>
    <p:extLst>
      <p:ext uri="{BB962C8B-B14F-4D97-AF65-F5344CB8AC3E}">
        <p14:creationId xmlns:p14="http://schemas.microsoft.com/office/powerpoint/2010/main" val="3920882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295400"/>
            <a:ext cx="8382000" cy="4647426"/>
          </a:xfrm>
          <a:prstGeom prst="rect">
            <a:avLst/>
          </a:prstGeom>
          <a:noFill/>
        </p:spPr>
        <p:txBody>
          <a:bodyPr wrap="square" rtlCol="0">
            <a:spAutoFit/>
          </a:bodyPr>
          <a:lstStyle/>
          <a:p>
            <a:r>
              <a:rPr lang="en-US" sz="2800" dirty="0">
                <a:solidFill>
                  <a:schemeClr val="tx1">
                    <a:lumMod val="75000"/>
                    <a:lumOff val="25000"/>
                  </a:schemeClr>
                </a:solidFill>
              </a:rPr>
              <a:t>What if </a:t>
            </a:r>
            <a:r>
              <a:rPr lang="en-US" sz="2800" dirty="0" smtClean="0">
                <a:solidFill>
                  <a:schemeClr val="tx1">
                    <a:lumMod val="75000"/>
                    <a:lumOff val="25000"/>
                  </a:schemeClr>
                </a:solidFill>
              </a:rPr>
              <a:t>the student’s </a:t>
            </a:r>
            <a:r>
              <a:rPr lang="en-US" sz="2800" dirty="0">
                <a:solidFill>
                  <a:schemeClr val="tx1">
                    <a:lumMod val="75000"/>
                    <a:lumOff val="25000"/>
                  </a:schemeClr>
                </a:solidFill>
              </a:rPr>
              <a:t>parents are unwilling to provide their information on the FAFSA</a:t>
            </a:r>
            <a:r>
              <a:rPr lang="en-US" sz="2800" dirty="0" smtClean="0">
                <a:solidFill>
                  <a:schemeClr val="tx1">
                    <a:lumMod val="75000"/>
                    <a:lumOff val="25000"/>
                  </a:schemeClr>
                </a:solidFill>
              </a:rPr>
              <a:t>?</a:t>
            </a:r>
          </a:p>
          <a:p>
            <a:endParaRPr lang="en-US" sz="2400" dirty="0">
              <a:solidFill>
                <a:schemeClr val="tx1">
                  <a:lumMod val="75000"/>
                  <a:lumOff val="25000"/>
                </a:schemeClr>
              </a:solidFill>
            </a:endParaRPr>
          </a:p>
          <a:p>
            <a:pPr marL="342900" indent="-342900">
              <a:buFont typeface="Arial" pitchFamily="34" charset="0"/>
              <a:buChar char="•"/>
            </a:pPr>
            <a:r>
              <a:rPr lang="en-US" sz="2400" dirty="0" smtClean="0">
                <a:solidFill>
                  <a:schemeClr val="tx1">
                    <a:lumMod val="75000"/>
                    <a:lumOff val="25000"/>
                  </a:schemeClr>
                </a:solidFill>
              </a:rPr>
              <a:t>An student </a:t>
            </a:r>
            <a:r>
              <a:rPr lang="en-US" sz="2400" dirty="0">
                <a:solidFill>
                  <a:schemeClr val="tx1">
                    <a:lumMod val="75000"/>
                    <a:lumOff val="25000"/>
                  </a:schemeClr>
                </a:solidFill>
              </a:rPr>
              <a:t>can’t be considered independent of  </a:t>
            </a:r>
            <a:r>
              <a:rPr lang="en-US" sz="2400" dirty="0" smtClean="0">
                <a:solidFill>
                  <a:schemeClr val="tx1">
                    <a:lumMod val="75000"/>
                    <a:lumOff val="25000"/>
                  </a:schemeClr>
                </a:solidFill>
              </a:rPr>
              <a:t>his or her </a:t>
            </a:r>
            <a:r>
              <a:rPr lang="en-US" sz="2400" dirty="0">
                <a:solidFill>
                  <a:schemeClr val="tx1">
                    <a:lumMod val="75000"/>
                    <a:lumOff val="25000"/>
                  </a:schemeClr>
                </a:solidFill>
              </a:rPr>
              <a:t>parents just because they refuse to help </a:t>
            </a:r>
            <a:r>
              <a:rPr lang="en-US" sz="2400" dirty="0" smtClean="0">
                <a:solidFill>
                  <a:schemeClr val="tx1">
                    <a:lumMod val="75000"/>
                    <a:lumOff val="25000"/>
                  </a:schemeClr>
                </a:solidFill>
              </a:rPr>
              <a:t>with </a:t>
            </a:r>
            <a:r>
              <a:rPr lang="en-US" sz="2400" dirty="0">
                <a:solidFill>
                  <a:schemeClr val="tx1">
                    <a:lumMod val="75000"/>
                    <a:lumOff val="25000"/>
                  </a:schemeClr>
                </a:solidFill>
              </a:rPr>
              <a:t>the FAFSA. </a:t>
            </a:r>
            <a:endParaRPr lang="en-US" sz="2400" dirty="0" smtClean="0">
              <a:solidFill>
                <a:schemeClr val="tx1">
                  <a:lumMod val="75000"/>
                  <a:lumOff val="25000"/>
                </a:schemeClr>
              </a:solidFill>
            </a:endParaRPr>
          </a:p>
          <a:p>
            <a:endParaRPr lang="en-US" sz="2400" dirty="0">
              <a:solidFill>
                <a:schemeClr val="tx1">
                  <a:lumMod val="75000"/>
                  <a:lumOff val="25000"/>
                </a:schemeClr>
              </a:solidFill>
            </a:endParaRPr>
          </a:p>
          <a:p>
            <a:pPr marL="342900" indent="-342900">
              <a:buFont typeface="Arial" pitchFamily="34" charset="0"/>
              <a:buChar char="•"/>
            </a:pPr>
            <a:r>
              <a:rPr lang="en-US" sz="2400" dirty="0" smtClean="0">
                <a:solidFill>
                  <a:schemeClr val="tx1">
                    <a:lumMod val="75000"/>
                    <a:lumOff val="25000"/>
                  </a:schemeClr>
                </a:solidFill>
              </a:rPr>
              <a:t>Still</a:t>
            </a:r>
            <a:r>
              <a:rPr lang="en-US" sz="2400" dirty="0">
                <a:solidFill>
                  <a:schemeClr val="tx1">
                    <a:lumMod val="75000"/>
                    <a:lumOff val="25000"/>
                  </a:schemeClr>
                </a:solidFill>
              </a:rPr>
              <a:t>, we do understand that in some cases, the parents are not supporting the dependent student at all and refuse to provide their information on the student’s FAFSA. </a:t>
            </a:r>
            <a:r>
              <a:rPr lang="en-US" sz="2400" dirty="0" smtClean="0">
                <a:solidFill>
                  <a:schemeClr val="tx1">
                    <a:lumMod val="75000"/>
                    <a:lumOff val="25000"/>
                  </a:schemeClr>
                </a:solidFill>
              </a:rPr>
              <a:t> </a:t>
            </a:r>
          </a:p>
          <a:p>
            <a:endParaRPr lang="en-US" sz="2400" dirty="0">
              <a:solidFill>
                <a:schemeClr val="tx1">
                  <a:lumMod val="75000"/>
                  <a:lumOff val="25000"/>
                </a:schemeClr>
              </a:solidFill>
            </a:endParaRPr>
          </a:p>
          <a:p>
            <a:pPr marL="342900" indent="-342900">
              <a:buFont typeface="Arial" pitchFamily="34" charset="0"/>
              <a:buChar char="•"/>
            </a:pPr>
            <a:r>
              <a:rPr lang="en-US" sz="2400" dirty="0" smtClean="0">
                <a:solidFill>
                  <a:schemeClr val="tx1">
                    <a:lumMod val="75000"/>
                    <a:lumOff val="25000"/>
                  </a:schemeClr>
                </a:solidFill>
              </a:rPr>
              <a:t>The process that should be followed in this situation is explained in the next slide. </a:t>
            </a:r>
            <a:endParaRPr lang="en-US" sz="2400"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6D88D7DD-9B19-7A49-BB06-36BA9927445F}" type="slidenum">
              <a:rPr lang="en-US" smtClean="0"/>
              <a:pPr/>
              <a:t>24</a:t>
            </a:fld>
            <a:endParaRPr lang="en-US"/>
          </a:p>
        </p:txBody>
      </p:sp>
      <p:sp>
        <p:nvSpPr>
          <p:cNvPr id="6" name="Title 1"/>
          <p:cNvSpPr>
            <a:spLocks noGrp="1"/>
          </p:cNvSpPr>
          <p:nvPr>
            <p:ph type="title"/>
          </p:nvPr>
        </p:nvSpPr>
        <p:spPr>
          <a:xfrm>
            <a:off x="459708" y="414325"/>
            <a:ext cx="8554162" cy="647698"/>
          </a:xfrm>
        </p:spPr>
        <p:txBody>
          <a:bodyPr/>
          <a:lstStyle/>
          <a:p>
            <a:r>
              <a:rPr lang="en-US" sz="2800" b="1" dirty="0" smtClean="0">
                <a:latin typeface="+mj-lt"/>
              </a:rPr>
              <a:t>Special </a:t>
            </a:r>
            <a:r>
              <a:rPr lang="en-US" sz="2800" b="1" dirty="0">
                <a:latin typeface="+mj-lt"/>
              </a:rPr>
              <a:t>c</a:t>
            </a:r>
            <a:r>
              <a:rPr lang="en-US" sz="2800" b="1" dirty="0" smtClean="0">
                <a:latin typeface="+mj-lt"/>
              </a:rPr>
              <a:t>ircumstances</a:t>
            </a:r>
            <a:endParaRPr lang="en-US" sz="2800" b="1" dirty="0">
              <a:latin typeface="+mj-lt"/>
            </a:endParaRPr>
          </a:p>
        </p:txBody>
      </p:sp>
    </p:spTree>
    <p:extLst>
      <p:ext uri="{BB962C8B-B14F-4D97-AF65-F5344CB8AC3E}">
        <p14:creationId xmlns:p14="http://schemas.microsoft.com/office/powerpoint/2010/main" val="2925585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1371600"/>
            <a:ext cx="2514600" cy="4524315"/>
          </a:xfrm>
          <a:prstGeom prst="rect">
            <a:avLst/>
          </a:prstGeom>
          <a:noFill/>
        </p:spPr>
        <p:txBody>
          <a:bodyPr wrap="square" rtlCol="0">
            <a:spAutoFit/>
          </a:bodyPr>
          <a:lstStyle/>
          <a:p>
            <a:r>
              <a:rPr lang="en-US" dirty="0">
                <a:solidFill>
                  <a:schemeClr val="tx1">
                    <a:lumMod val="75000"/>
                    <a:lumOff val="25000"/>
                  </a:schemeClr>
                </a:solidFill>
              </a:rPr>
              <a:t>If </a:t>
            </a:r>
            <a:r>
              <a:rPr lang="en-US" dirty="0" smtClean="0">
                <a:solidFill>
                  <a:schemeClr val="tx1">
                    <a:lumMod val="75000"/>
                    <a:lumOff val="25000"/>
                  </a:schemeClr>
                </a:solidFill>
              </a:rPr>
              <a:t>in </a:t>
            </a:r>
            <a:r>
              <a:rPr lang="en-US" dirty="0">
                <a:solidFill>
                  <a:schemeClr val="tx1">
                    <a:lumMod val="75000"/>
                    <a:lumOff val="25000"/>
                  </a:schemeClr>
                </a:solidFill>
              </a:rPr>
              <a:t>that situation, here’s the process:</a:t>
            </a:r>
          </a:p>
          <a:p>
            <a:endParaRPr lang="en-US" dirty="0">
              <a:solidFill>
                <a:schemeClr val="tx1">
                  <a:lumMod val="75000"/>
                  <a:lumOff val="25000"/>
                </a:schemeClr>
              </a:solidFill>
            </a:endParaRPr>
          </a:p>
          <a:p>
            <a:r>
              <a:rPr lang="en-US" dirty="0">
                <a:solidFill>
                  <a:schemeClr val="tx1">
                    <a:lumMod val="75000"/>
                    <a:lumOff val="25000"/>
                  </a:schemeClr>
                </a:solidFill>
              </a:rPr>
              <a:t>When FAFSA on the Web asks </a:t>
            </a:r>
            <a:r>
              <a:rPr lang="en-US" dirty="0" smtClean="0">
                <a:solidFill>
                  <a:schemeClr val="tx1">
                    <a:lumMod val="75000"/>
                    <a:lumOff val="25000"/>
                  </a:schemeClr>
                </a:solidFill>
              </a:rPr>
              <a:t>whether he or she is </a:t>
            </a:r>
            <a:r>
              <a:rPr lang="en-US" dirty="0">
                <a:solidFill>
                  <a:schemeClr val="tx1">
                    <a:lumMod val="75000"/>
                    <a:lumOff val="25000"/>
                  </a:schemeClr>
                </a:solidFill>
              </a:rPr>
              <a:t>able to provide information about </a:t>
            </a:r>
            <a:r>
              <a:rPr lang="en-US" dirty="0" smtClean="0">
                <a:solidFill>
                  <a:schemeClr val="tx1">
                    <a:lumMod val="75000"/>
                    <a:lumOff val="25000"/>
                  </a:schemeClr>
                </a:solidFill>
              </a:rPr>
              <a:t>his or her </a:t>
            </a:r>
            <a:r>
              <a:rPr lang="en-US" dirty="0">
                <a:solidFill>
                  <a:schemeClr val="tx1">
                    <a:lumMod val="75000"/>
                    <a:lumOff val="25000"/>
                  </a:schemeClr>
                </a:solidFill>
              </a:rPr>
              <a:t>parents, say no. </a:t>
            </a:r>
          </a:p>
          <a:p>
            <a:r>
              <a:rPr lang="en-US" dirty="0">
                <a:solidFill>
                  <a:schemeClr val="tx1">
                    <a:lumMod val="75000"/>
                    <a:lumOff val="25000"/>
                  </a:schemeClr>
                </a:solidFill>
              </a:rPr>
              <a:t>On the next screen, select the option that says </a:t>
            </a:r>
            <a:r>
              <a:rPr lang="en-US" dirty="0" smtClean="0">
                <a:solidFill>
                  <a:schemeClr val="tx1">
                    <a:lumMod val="75000"/>
                    <a:lumOff val="25000"/>
                  </a:schemeClr>
                </a:solidFill>
              </a:rPr>
              <a:t>he or she doesn’t </a:t>
            </a:r>
            <a:r>
              <a:rPr lang="en-US" dirty="0">
                <a:solidFill>
                  <a:schemeClr val="tx1">
                    <a:lumMod val="75000"/>
                    <a:lumOff val="25000"/>
                  </a:schemeClr>
                </a:solidFill>
              </a:rPr>
              <a:t>have a special circumstance but </a:t>
            </a:r>
            <a:r>
              <a:rPr lang="en-US" dirty="0" smtClean="0">
                <a:solidFill>
                  <a:schemeClr val="tx1">
                    <a:lumMod val="75000"/>
                    <a:lumOff val="25000"/>
                  </a:schemeClr>
                </a:solidFill>
              </a:rPr>
              <a:t>he or she </a:t>
            </a:r>
            <a:r>
              <a:rPr lang="en-US" dirty="0">
                <a:solidFill>
                  <a:schemeClr val="tx1">
                    <a:lumMod val="75000"/>
                    <a:lumOff val="25000"/>
                  </a:schemeClr>
                </a:solidFill>
              </a:rPr>
              <a:t>still can’t provide parent information. </a:t>
            </a:r>
          </a:p>
          <a:p>
            <a:endParaRPr lang="en-US" dirty="0"/>
          </a:p>
        </p:txBody>
      </p:sp>
      <p:pic>
        <p:nvPicPr>
          <p:cNvPr id="4" name="Picture 3"/>
          <p:cNvPicPr/>
          <p:nvPr/>
        </p:nvPicPr>
        <p:blipFill rotWithShape="1">
          <a:blip r:embed="rId3"/>
          <a:srcRect l="26633" t="21842" r="26526" b="31049"/>
          <a:stretch/>
        </p:blipFill>
        <p:spPr bwMode="auto">
          <a:xfrm>
            <a:off x="427157" y="1676400"/>
            <a:ext cx="4972685" cy="3236595"/>
          </a:xfrm>
          <a:prstGeom prst="rect">
            <a:avLst/>
          </a:prstGeom>
          <a:ln>
            <a:noFill/>
          </a:ln>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p:txBody>
          <a:bodyPr/>
          <a:lstStyle/>
          <a:p>
            <a:fld id="{6D88D7DD-9B19-7A49-BB06-36BA9927445F}" type="slidenum">
              <a:rPr lang="en-US" smtClean="0"/>
              <a:pPr/>
              <a:t>25</a:t>
            </a:fld>
            <a:endParaRPr lang="en-US"/>
          </a:p>
        </p:txBody>
      </p:sp>
      <p:sp>
        <p:nvSpPr>
          <p:cNvPr id="7" name="Title 1"/>
          <p:cNvSpPr>
            <a:spLocks noGrp="1"/>
          </p:cNvSpPr>
          <p:nvPr>
            <p:ph type="title"/>
          </p:nvPr>
        </p:nvSpPr>
        <p:spPr>
          <a:xfrm>
            <a:off x="459708" y="414325"/>
            <a:ext cx="8554162" cy="647698"/>
          </a:xfrm>
        </p:spPr>
        <p:txBody>
          <a:bodyPr/>
          <a:lstStyle/>
          <a:p>
            <a:r>
              <a:rPr lang="en-US" sz="2800" b="1" dirty="0" smtClean="0">
                <a:latin typeface="+mj-lt"/>
              </a:rPr>
              <a:t>Special </a:t>
            </a:r>
            <a:r>
              <a:rPr lang="en-US" sz="2800" b="1" dirty="0">
                <a:latin typeface="+mj-lt"/>
              </a:rPr>
              <a:t>c</a:t>
            </a:r>
            <a:r>
              <a:rPr lang="en-US" sz="2800" b="1" dirty="0" smtClean="0">
                <a:latin typeface="+mj-lt"/>
              </a:rPr>
              <a:t>ircumstances</a:t>
            </a:r>
            <a:endParaRPr lang="en-US" sz="2800" b="1" dirty="0">
              <a:latin typeface="+mj-lt"/>
            </a:endParaRPr>
          </a:p>
        </p:txBody>
      </p:sp>
    </p:spTree>
    <p:extLst>
      <p:ext uri="{BB962C8B-B14F-4D97-AF65-F5344CB8AC3E}">
        <p14:creationId xmlns:p14="http://schemas.microsoft.com/office/powerpoint/2010/main" val="3338691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smtClean="0"/>
              <a:t>Parent </a:t>
            </a:r>
            <a:r>
              <a:rPr lang="en-US" sz="2800" b="1" dirty="0" smtClean="0"/>
              <a:t>demographic </a:t>
            </a:r>
            <a:r>
              <a:rPr lang="en-US" sz="2800" b="1" dirty="0"/>
              <a:t>p</a:t>
            </a:r>
            <a:r>
              <a:rPr lang="en-US" sz="2800" b="1" dirty="0" smtClean="0"/>
              <a:t>age</a:t>
            </a:r>
            <a:endParaRPr lang="en-US" sz="2800" b="1" dirty="0"/>
          </a:p>
        </p:txBody>
      </p:sp>
      <p:pic>
        <p:nvPicPr>
          <p:cNvPr id="7" name="Picture 6"/>
          <p:cNvPicPr/>
          <p:nvPr/>
        </p:nvPicPr>
        <p:blipFill rotWithShape="1">
          <a:blip r:embed="rId3"/>
          <a:srcRect l="26365" t="17344" r="26258" b="10921"/>
          <a:stretch/>
        </p:blipFill>
        <p:spPr bwMode="auto">
          <a:xfrm>
            <a:off x="914400" y="1371600"/>
            <a:ext cx="6248400" cy="4495799"/>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6D88D7DD-9B19-7A49-BB06-36BA9927445F}" type="slidenum">
              <a:rPr lang="en-US" smtClean="0"/>
              <a:pPr/>
              <a:t>26</a:t>
            </a:fld>
            <a:endParaRPr lang="en-US"/>
          </a:p>
        </p:txBody>
      </p:sp>
    </p:spTree>
    <p:extLst>
      <p:ext uri="{BB962C8B-B14F-4D97-AF65-F5344CB8AC3E}">
        <p14:creationId xmlns:p14="http://schemas.microsoft.com/office/powerpoint/2010/main" val="942859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smtClean="0"/>
              <a:t>Parent </a:t>
            </a:r>
            <a:r>
              <a:rPr lang="en-US" sz="2800" b="1" dirty="0" smtClean="0"/>
              <a:t>finances </a:t>
            </a:r>
            <a:r>
              <a:rPr lang="en-US" sz="2800" b="1" dirty="0" smtClean="0"/>
              <a:t>1</a:t>
            </a:r>
            <a:endParaRPr lang="en-US" sz="2800" b="1" dirty="0"/>
          </a:p>
        </p:txBody>
      </p:sp>
      <p:pic>
        <p:nvPicPr>
          <p:cNvPr id="7" name="Content Placeholder 6"/>
          <p:cNvPicPr>
            <a:picLocks noGrp="1"/>
          </p:cNvPicPr>
          <p:nvPr>
            <p:ph idx="1"/>
          </p:nvPr>
        </p:nvPicPr>
        <p:blipFill rotWithShape="1">
          <a:blip r:embed="rId3"/>
          <a:srcRect l="26365" t="21842" r="26258" b="34047"/>
          <a:stretch/>
        </p:blipFill>
        <p:spPr bwMode="auto">
          <a:xfrm>
            <a:off x="857566" y="1581156"/>
            <a:ext cx="7581268" cy="4411651"/>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6D88D7DD-9B19-7A49-BB06-36BA9927445F}" type="slidenum">
              <a:rPr lang="en-US" smtClean="0"/>
              <a:pPr/>
              <a:t>27</a:t>
            </a:fld>
            <a:endParaRPr lang="en-US"/>
          </a:p>
        </p:txBody>
      </p:sp>
    </p:spTree>
    <p:extLst>
      <p:ext uri="{BB962C8B-B14F-4D97-AF65-F5344CB8AC3E}">
        <p14:creationId xmlns:p14="http://schemas.microsoft.com/office/powerpoint/2010/main" val="385463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smtClean="0"/>
              <a:t>Parent </a:t>
            </a:r>
            <a:r>
              <a:rPr lang="en-US" sz="2800" b="1" dirty="0" smtClean="0"/>
              <a:t>finances </a:t>
            </a:r>
            <a:r>
              <a:rPr lang="en-US" sz="2800" b="1" dirty="0" smtClean="0"/>
              <a:t>2</a:t>
            </a:r>
            <a:endParaRPr lang="en-US" sz="2800" b="1" dirty="0"/>
          </a:p>
        </p:txBody>
      </p:sp>
      <p:pic>
        <p:nvPicPr>
          <p:cNvPr id="7" name="Content Placeholder 6"/>
          <p:cNvPicPr>
            <a:picLocks noGrp="1"/>
          </p:cNvPicPr>
          <p:nvPr>
            <p:ph idx="1"/>
          </p:nvPr>
        </p:nvPicPr>
        <p:blipFill rotWithShape="1">
          <a:blip r:embed="rId3"/>
          <a:srcRect l="26097" t="16488" r="26259" b="20129"/>
          <a:stretch/>
        </p:blipFill>
        <p:spPr bwMode="auto">
          <a:xfrm>
            <a:off x="609600" y="1295400"/>
            <a:ext cx="5443352" cy="4525963"/>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6D88D7DD-9B19-7A49-BB06-36BA9927445F}" type="slidenum">
              <a:rPr lang="en-US" smtClean="0"/>
              <a:pPr/>
              <a:t>28</a:t>
            </a:fld>
            <a:endParaRPr lang="en-US"/>
          </a:p>
        </p:txBody>
      </p:sp>
    </p:spTree>
    <p:extLst>
      <p:ext uri="{BB962C8B-B14F-4D97-AF65-F5344CB8AC3E}">
        <p14:creationId xmlns:p14="http://schemas.microsoft.com/office/powerpoint/2010/main" val="2354174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smtClean="0"/>
              <a:t>Parent </a:t>
            </a:r>
            <a:r>
              <a:rPr lang="en-US" sz="2800" b="1" dirty="0" smtClean="0"/>
              <a:t>finances </a:t>
            </a:r>
            <a:r>
              <a:rPr lang="en-US" sz="2800" b="1" dirty="0" smtClean="0"/>
              <a:t>3</a:t>
            </a:r>
            <a:endParaRPr lang="en-US" sz="2800" b="1" dirty="0"/>
          </a:p>
        </p:txBody>
      </p:sp>
      <p:pic>
        <p:nvPicPr>
          <p:cNvPr id="7" name="Content Placeholder 6"/>
          <p:cNvPicPr>
            <a:picLocks noGrp="1"/>
          </p:cNvPicPr>
          <p:nvPr>
            <p:ph idx="1"/>
          </p:nvPr>
        </p:nvPicPr>
        <p:blipFill rotWithShape="1">
          <a:blip r:embed="rId3"/>
          <a:srcRect l="25830" t="5138" r="26794" b="4283"/>
          <a:stretch/>
        </p:blipFill>
        <p:spPr bwMode="auto">
          <a:xfrm>
            <a:off x="533400" y="1219200"/>
            <a:ext cx="6008590" cy="4830763"/>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6D88D7DD-9B19-7A49-BB06-36BA9927445F}" type="slidenum">
              <a:rPr lang="en-US" smtClean="0"/>
              <a:pPr/>
              <a:t>29</a:t>
            </a:fld>
            <a:endParaRPr lang="en-US"/>
          </a:p>
        </p:txBody>
      </p:sp>
    </p:spTree>
    <p:extLst>
      <p:ext uri="{BB962C8B-B14F-4D97-AF65-F5344CB8AC3E}">
        <p14:creationId xmlns:p14="http://schemas.microsoft.com/office/powerpoint/2010/main" val="792914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What is the FAFSA?</a:t>
            </a:r>
            <a:r>
              <a:rPr lang="en-US" dirty="0"/>
              <a:t/>
            </a:r>
            <a:br>
              <a:rPr lang="en-US" dirty="0"/>
            </a:br>
            <a:r>
              <a:rPr lang="en-US" sz="3600" dirty="0" smtClean="0">
                <a:latin typeface="+mj-lt"/>
              </a:rPr>
              <a:t>Free Application for Federal Student Aid</a:t>
            </a:r>
            <a:endParaRPr lang="en-US" sz="3600" dirty="0">
              <a:latin typeface="+mj-lt"/>
            </a:endParaRPr>
          </a:p>
        </p:txBody>
      </p:sp>
      <p:sp>
        <p:nvSpPr>
          <p:cNvPr id="2" name="Slide Number Placeholder 1"/>
          <p:cNvSpPr>
            <a:spLocks noGrp="1"/>
          </p:cNvSpPr>
          <p:nvPr>
            <p:ph type="sldNum" sz="quarter" idx="12"/>
          </p:nvPr>
        </p:nvSpPr>
        <p:spPr/>
        <p:txBody>
          <a:bodyPr/>
          <a:lstStyle/>
          <a:p>
            <a:fld id="{6D88D7DD-9B19-7A49-BB06-36BA9927445F}" type="slidenum">
              <a:rPr lang="en-US"/>
              <a:pPr/>
              <a:t>3</a:t>
            </a:fld>
            <a:endParaRPr lang="en-US"/>
          </a:p>
        </p:txBody>
      </p:sp>
      <p:pic>
        <p:nvPicPr>
          <p:cNvPr id="5" name="Picture 4"/>
          <p:cNvPicPr/>
          <p:nvPr/>
        </p:nvPicPr>
        <p:blipFill rotWithShape="1">
          <a:blip r:embed="rId2"/>
          <a:srcRect l="24679" t="5898" r="26442" b="3846"/>
          <a:stretch/>
        </p:blipFill>
        <p:spPr bwMode="auto">
          <a:xfrm>
            <a:off x="990600" y="1807974"/>
            <a:ext cx="3962400" cy="411861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744962" y="2286000"/>
            <a:ext cx="2637038" cy="400110"/>
          </a:xfrm>
          <a:prstGeom prst="rect">
            <a:avLst/>
          </a:prstGeom>
          <a:noFill/>
        </p:spPr>
        <p:txBody>
          <a:bodyPr wrap="square" rtlCol="0">
            <a:spAutoFit/>
          </a:bodyPr>
          <a:lstStyle/>
          <a:p>
            <a:pPr marL="342900" indent="-342900">
              <a:buFont typeface="Arial" pitchFamily="34" charset="0"/>
              <a:buChar char="•"/>
            </a:pPr>
            <a:r>
              <a:rPr lang="en-US" sz="2000" i="1" dirty="0" smtClean="0">
                <a:solidFill>
                  <a:schemeClr val="tx1">
                    <a:lumMod val="75000"/>
                    <a:lumOff val="25000"/>
                  </a:schemeClr>
                </a:solidFill>
                <a:latin typeface="+mj-lt"/>
                <a:cs typeface="Arial" pitchFamily="34" charset="0"/>
                <a:hlinkClick r:id="rId3"/>
              </a:rPr>
              <a:t>www.fafsa.go</a:t>
            </a:r>
            <a:r>
              <a:rPr lang="en-US" sz="2000" dirty="0" smtClean="0">
                <a:solidFill>
                  <a:schemeClr val="tx1">
                    <a:lumMod val="75000"/>
                    <a:lumOff val="25000"/>
                  </a:schemeClr>
                </a:solidFill>
                <a:latin typeface="+mj-lt"/>
                <a:cs typeface="Arial" pitchFamily="34" charset="0"/>
                <a:hlinkClick r:id="rId3"/>
              </a:rPr>
              <a:t>v</a:t>
            </a:r>
            <a:endParaRPr lang="en-US" sz="2000" dirty="0">
              <a:solidFill>
                <a:schemeClr val="tx1">
                  <a:lumMod val="75000"/>
                  <a:lumOff val="25000"/>
                </a:schemeClr>
              </a:solidFill>
              <a:latin typeface="+mj-lt"/>
              <a:cs typeface="Arial" pitchFamily="34" charset="0"/>
            </a:endParaRPr>
          </a:p>
        </p:txBody>
      </p:sp>
      <p:sp>
        <p:nvSpPr>
          <p:cNvPr id="6" name="TextBox 5"/>
          <p:cNvSpPr txBox="1"/>
          <p:nvPr/>
        </p:nvSpPr>
        <p:spPr>
          <a:xfrm>
            <a:off x="5744962" y="3128615"/>
            <a:ext cx="2209800" cy="1200329"/>
          </a:xfrm>
          <a:prstGeom prst="rect">
            <a:avLst/>
          </a:prstGeom>
          <a:noFill/>
        </p:spPr>
        <p:txBody>
          <a:bodyPr wrap="square" rtlCol="0">
            <a:spAutoFit/>
          </a:bodyPr>
          <a:lstStyle/>
          <a:p>
            <a:pPr marL="285750" indent="-285750">
              <a:buFont typeface="Arial" pitchFamily="34" charset="0"/>
              <a:buChar char="•"/>
            </a:pPr>
            <a:r>
              <a:rPr lang="en-US" dirty="0" smtClean="0">
                <a:solidFill>
                  <a:schemeClr val="tx1">
                    <a:lumMod val="75000"/>
                    <a:lumOff val="25000"/>
                  </a:schemeClr>
                </a:solidFill>
                <a:latin typeface="+mj-lt"/>
                <a:cs typeface="Arial" pitchFamily="34" charset="0"/>
              </a:rPr>
              <a:t>Used to apply for grants, some loans, and campus based aid.</a:t>
            </a:r>
            <a:endParaRPr lang="en-US" dirty="0">
              <a:solidFill>
                <a:schemeClr val="tx1">
                  <a:lumMod val="75000"/>
                  <a:lumOff val="25000"/>
                </a:schemeClr>
              </a:solidFill>
              <a:latin typeface="+mj-lt"/>
              <a:cs typeface="Arial" pitchFamily="34" charset="0"/>
            </a:endParaRPr>
          </a:p>
        </p:txBody>
      </p:sp>
      <p:sp>
        <p:nvSpPr>
          <p:cNvPr id="7" name="TextBox 6"/>
          <p:cNvSpPr txBox="1"/>
          <p:nvPr/>
        </p:nvSpPr>
        <p:spPr>
          <a:xfrm>
            <a:off x="5791200" y="5570569"/>
            <a:ext cx="2209800" cy="369332"/>
          </a:xfrm>
          <a:prstGeom prst="rect">
            <a:avLst/>
          </a:prstGeom>
          <a:noFill/>
        </p:spPr>
        <p:txBody>
          <a:bodyPr wrap="square" rtlCol="0">
            <a:spAutoFit/>
          </a:bodyPr>
          <a:lstStyle/>
          <a:p>
            <a:pPr marL="285750" indent="-285750">
              <a:buFont typeface="Arial" pitchFamily="34" charset="0"/>
              <a:buChar char="•"/>
            </a:pPr>
            <a:r>
              <a:rPr lang="en-US" dirty="0" smtClean="0">
                <a:solidFill>
                  <a:schemeClr val="tx1">
                    <a:lumMod val="75000"/>
                    <a:lumOff val="25000"/>
                  </a:schemeClr>
                </a:solidFill>
              </a:rPr>
              <a:t>It’s </a:t>
            </a:r>
            <a:r>
              <a:rPr lang="en-US" u="sng" dirty="0" smtClean="0">
                <a:solidFill>
                  <a:schemeClr val="tx1">
                    <a:lumMod val="75000"/>
                    <a:lumOff val="25000"/>
                  </a:schemeClr>
                </a:solidFill>
              </a:rPr>
              <a:t>FREE</a:t>
            </a:r>
            <a:r>
              <a:rPr lang="en-US" dirty="0" smtClean="0">
                <a:solidFill>
                  <a:schemeClr val="tx1">
                    <a:lumMod val="75000"/>
                    <a:lumOff val="25000"/>
                  </a:schemeClr>
                </a:solidFill>
              </a:rPr>
              <a:t> to apply!</a:t>
            </a:r>
            <a:endParaRPr lang="en-US" dirty="0">
              <a:solidFill>
                <a:schemeClr val="tx1">
                  <a:lumMod val="75000"/>
                  <a:lumOff val="25000"/>
                </a:schemeClr>
              </a:solidFill>
            </a:endParaRPr>
          </a:p>
        </p:txBody>
      </p:sp>
      <p:sp>
        <p:nvSpPr>
          <p:cNvPr id="8" name="TextBox 7"/>
          <p:cNvSpPr txBox="1"/>
          <p:nvPr/>
        </p:nvSpPr>
        <p:spPr>
          <a:xfrm>
            <a:off x="5791200" y="4572000"/>
            <a:ext cx="2347219" cy="646331"/>
          </a:xfrm>
          <a:prstGeom prst="rect">
            <a:avLst/>
          </a:prstGeom>
          <a:noFill/>
        </p:spPr>
        <p:txBody>
          <a:bodyPr wrap="square" rtlCol="0">
            <a:spAutoFit/>
          </a:bodyPr>
          <a:lstStyle/>
          <a:p>
            <a:pPr marL="285750" indent="-285750">
              <a:buFont typeface="Arial" pitchFamily="34" charset="0"/>
              <a:buChar char="•"/>
            </a:pPr>
            <a:r>
              <a:rPr lang="en-US" dirty="0" smtClean="0">
                <a:solidFill>
                  <a:schemeClr val="tx1">
                    <a:lumMod val="75000"/>
                    <a:lumOff val="25000"/>
                  </a:schemeClr>
                </a:solidFill>
              </a:rPr>
              <a:t>Available in English and Spanish</a:t>
            </a:r>
            <a:endParaRPr lang="en-US" dirty="0">
              <a:solidFill>
                <a:schemeClr val="tx1">
                  <a:lumMod val="75000"/>
                  <a:lumOff val="25000"/>
                </a:schemeClr>
              </a:solidFill>
            </a:endParaRPr>
          </a:p>
        </p:txBody>
      </p:sp>
    </p:spTree>
    <p:extLst>
      <p:ext uri="{BB962C8B-B14F-4D97-AF65-F5344CB8AC3E}">
        <p14:creationId xmlns:p14="http://schemas.microsoft.com/office/powerpoint/2010/main" val="3895817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smtClean="0"/>
              <a:t>Student </a:t>
            </a:r>
            <a:r>
              <a:rPr lang="en-US" sz="2800" b="1" dirty="0" smtClean="0"/>
              <a:t>finances </a:t>
            </a:r>
            <a:r>
              <a:rPr lang="en-US" sz="2800" b="1" dirty="0" smtClean="0"/>
              <a:t>1</a:t>
            </a:r>
            <a:endParaRPr lang="en-US" sz="2800" b="1" dirty="0"/>
          </a:p>
        </p:txBody>
      </p:sp>
      <p:pic>
        <p:nvPicPr>
          <p:cNvPr id="7" name="Content Placeholder 6"/>
          <p:cNvPicPr>
            <a:picLocks noGrp="1"/>
          </p:cNvPicPr>
          <p:nvPr>
            <p:ph idx="1"/>
          </p:nvPr>
        </p:nvPicPr>
        <p:blipFill rotWithShape="1">
          <a:blip r:embed="rId3"/>
          <a:srcRect l="26365" t="21628" r="26927" b="17559"/>
          <a:stretch/>
        </p:blipFill>
        <p:spPr bwMode="auto">
          <a:xfrm>
            <a:off x="609600" y="1295400"/>
            <a:ext cx="5561933" cy="4525963"/>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6D88D7DD-9B19-7A49-BB06-36BA9927445F}" type="slidenum">
              <a:rPr lang="en-US" smtClean="0"/>
              <a:pPr/>
              <a:t>30</a:t>
            </a:fld>
            <a:endParaRPr lang="en-US"/>
          </a:p>
        </p:txBody>
      </p:sp>
    </p:spTree>
    <p:extLst>
      <p:ext uri="{BB962C8B-B14F-4D97-AF65-F5344CB8AC3E}">
        <p14:creationId xmlns:p14="http://schemas.microsoft.com/office/powerpoint/2010/main" val="4232572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1"/>
          </p:nvPr>
        </p:nvPicPr>
        <p:blipFill rotWithShape="1">
          <a:blip r:embed="rId3"/>
          <a:srcRect l="26231" t="4926" r="26526" b="32120"/>
          <a:stretch/>
        </p:blipFill>
        <p:spPr bwMode="auto">
          <a:xfrm>
            <a:off x="609600" y="1447800"/>
            <a:ext cx="5434318" cy="4525963"/>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6D88D7DD-9B19-7A49-BB06-36BA9927445F}" type="slidenum">
              <a:rPr lang="en-US" smtClean="0"/>
              <a:pPr/>
              <a:t>31</a:t>
            </a:fld>
            <a:endParaRPr lang="en-US"/>
          </a:p>
        </p:txBody>
      </p:sp>
      <p:sp>
        <p:nvSpPr>
          <p:cNvPr id="6" name="Title 4"/>
          <p:cNvSpPr>
            <a:spLocks noGrp="1"/>
          </p:cNvSpPr>
          <p:nvPr>
            <p:ph type="title"/>
          </p:nvPr>
        </p:nvSpPr>
        <p:spPr>
          <a:xfrm>
            <a:off x="459708" y="414325"/>
            <a:ext cx="8554162" cy="647698"/>
          </a:xfrm>
        </p:spPr>
        <p:txBody>
          <a:bodyPr/>
          <a:lstStyle/>
          <a:p>
            <a:r>
              <a:rPr lang="en-US" sz="2800" b="1" dirty="0" smtClean="0"/>
              <a:t>Student </a:t>
            </a:r>
            <a:r>
              <a:rPr lang="en-US" sz="2800" b="1" dirty="0" smtClean="0"/>
              <a:t>finances </a:t>
            </a:r>
            <a:r>
              <a:rPr lang="en-US" sz="2800" b="1" dirty="0"/>
              <a:t>2</a:t>
            </a:r>
            <a:endParaRPr lang="en-US" sz="2800" b="1" dirty="0"/>
          </a:p>
        </p:txBody>
      </p:sp>
    </p:spTree>
    <p:extLst>
      <p:ext uri="{BB962C8B-B14F-4D97-AF65-F5344CB8AC3E}">
        <p14:creationId xmlns:p14="http://schemas.microsoft.com/office/powerpoint/2010/main" val="2839739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1"/>
          </p:nvPr>
        </p:nvPicPr>
        <p:blipFill rotWithShape="1">
          <a:blip r:embed="rId3"/>
          <a:srcRect l="25161" t="4497" r="26526" b="2998"/>
          <a:stretch/>
        </p:blipFill>
        <p:spPr bwMode="auto">
          <a:xfrm>
            <a:off x="1066800" y="1371600"/>
            <a:ext cx="4876800" cy="4525963"/>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6D88D7DD-9B19-7A49-BB06-36BA9927445F}" type="slidenum">
              <a:rPr lang="en-US" smtClean="0"/>
              <a:pPr/>
              <a:t>32</a:t>
            </a:fld>
            <a:endParaRPr lang="en-US"/>
          </a:p>
        </p:txBody>
      </p:sp>
      <p:sp>
        <p:nvSpPr>
          <p:cNvPr id="6" name="Title 4"/>
          <p:cNvSpPr>
            <a:spLocks noGrp="1"/>
          </p:cNvSpPr>
          <p:nvPr>
            <p:ph type="title"/>
          </p:nvPr>
        </p:nvSpPr>
        <p:spPr>
          <a:xfrm>
            <a:off x="459708" y="414325"/>
            <a:ext cx="8554162" cy="647698"/>
          </a:xfrm>
        </p:spPr>
        <p:txBody>
          <a:bodyPr/>
          <a:lstStyle/>
          <a:p>
            <a:r>
              <a:rPr lang="en-US" sz="2800" b="1" dirty="0" smtClean="0"/>
              <a:t>Student </a:t>
            </a:r>
            <a:r>
              <a:rPr lang="en-US" sz="2800" b="1" dirty="0" smtClean="0"/>
              <a:t>finances </a:t>
            </a:r>
            <a:r>
              <a:rPr lang="en-US" sz="2800" b="1" dirty="0"/>
              <a:t>3</a:t>
            </a:r>
            <a:endParaRPr lang="en-US" sz="2800" b="1" dirty="0"/>
          </a:p>
        </p:txBody>
      </p:sp>
    </p:spTree>
    <p:extLst>
      <p:ext uri="{BB962C8B-B14F-4D97-AF65-F5344CB8AC3E}">
        <p14:creationId xmlns:p14="http://schemas.microsoft.com/office/powerpoint/2010/main" val="3189061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smtClean="0"/>
              <a:t>Sign and </a:t>
            </a:r>
            <a:r>
              <a:rPr lang="en-US" sz="2800" b="1" dirty="0" smtClean="0"/>
              <a:t>submit</a:t>
            </a:r>
            <a:endParaRPr lang="en-US" sz="2800" b="1" dirty="0"/>
          </a:p>
        </p:txBody>
      </p:sp>
      <p:pic>
        <p:nvPicPr>
          <p:cNvPr id="7" name="Content Placeholder 6"/>
          <p:cNvPicPr>
            <a:picLocks noGrp="1"/>
          </p:cNvPicPr>
          <p:nvPr>
            <p:ph idx="1"/>
          </p:nvPr>
        </p:nvPicPr>
        <p:blipFill rotWithShape="1">
          <a:blip r:embed="rId3"/>
          <a:srcRect l="27703" t="11135" r="26659" b="3212"/>
          <a:stretch/>
        </p:blipFill>
        <p:spPr bwMode="auto">
          <a:xfrm>
            <a:off x="609600" y="1512163"/>
            <a:ext cx="4953000" cy="4525963"/>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6D88D7DD-9B19-7A49-BB06-36BA9927445F}" type="slidenum">
              <a:rPr lang="en-US" smtClean="0"/>
              <a:pPr/>
              <a:t>33</a:t>
            </a:fld>
            <a:endParaRPr lang="en-US"/>
          </a:p>
        </p:txBody>
      </p:sp>
    </p:spTree>
    <p:extLst>
      <p:ext uri="{BB962C8B-B14F-4D97-AF65-F5344CB8AC3E}">
        <p14:creationId xmlns:p14="http://schemas.microsoft.com/office/powerpoint/2010/main" val="1420961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l="27435" t="11135" r="27196" b="3210"/>
          <a:stretch/>
        </p:blipFill>
        <p:spPr bwMode="auto">
          <a:xfrm>
            <a:off x="459708" y="1524000"/>
            <a:ext cx="5026692" cy="4525963"/>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6D88D7DD-9B19-7A49-BB06-36BA9927445F}" type="slidenum">
              <a:rPr lang="en-US" smtClean="0"/>
              <a:pPr/>
              <a:t>34</a:t>
            </a:fld>
            <a:endParaRPr lang="en-US"/>
          </a:p>
        </p:txBody>
      </p:sp>
      <p:sp>
        <p:nvSpPr>
          <p:cNvPr id="6" name="Title 4"/>
          <p:cNvSpPr>
            <a:spLocks noGrp="1"/>
          </p:cNvSpPr>
          <p:nvPr>
            <p:ph type="title"/>
          </p:nvPr>
        </p:nvSpPr>
        <p:spPr>
          <a:xfrm>
            <a:off x="459708" y="414325"/>
            <a:ext cx="8554162" cy="647698"/>
          </a:xfrm>
        </p:spPr>
        <p:txBody>
          <a:bodyPr/>
          <a:lstStyle/>
          <a:p>
            <a:r>
              <a:rPr lang="en-US" sz="2800" b="1" dirty="0" smtClean="0"/>
              <a:t>Sign and </a:t>
            </a:r>
            <a:r>
              <a:rPr lang="en-US" sz="2800" b="1" dirty="0" smtClean="0"/>
              <a:t>submit</a:t>
            </a:r>
            <a:endParaRPr lang="en-US" sz="2800" b="1" dirty="0"/>
          </a:p>
        </p:txBody>
      </p:sp>
    </p:spTree>
    <p:extLst>
      <p:ext uri="{BB962C8B-B14F-4D97-AF65-F5344CB8AC3E}">
        <p14:creationId xmlns:p14="http://schemas.microsoft.com/office/powerpoint/2010/main" val="3317679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Confirmation </a:t>
            </a:r>
            <a:r>
              <a:rPr lang="en-US" sz="2800" b="1" dirty="0" smtClean="0"/>
              <a:t>page</a:t>
            </a:r>
            <a:endParaRPr lang="en-US" sz="2800" b="1" dirty="0"/>
          </a:p>
        </p:txBody>
      </p:sp>
      <p:pic>
        <p:nvPicPr>
          <p:cNvPr id="4" name="Content Placeholder 3"/>
          <p:cNvPicPr>
            <a:picLocks noGrp="1"/>
          </p:cNvPicPr>
          <p:nvPr>
            <p:ph idx="1"/>
          </p:nvPr>
        </p:nvPicPr>
        <p:blipFill rotWithShape="1">
          <a:blip r:embed="rId3"/>
          <a:srcRect l="25589" t="11135" r="26900" b="4282"/>
          <a:stretch/>
        </p:blipFill>
        <p:spPr bwMode="auto">
          <a:xfrm>
            <a:off x="580564" y="1295400"/>
            <a:ext cx="5286836" cy="4525963"/>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6D88D7DD-9B19-7A49-BB06-36BA9927445F}" type="slidenum">
              <a:rPr lang="en-US" smtClean="0"/>
              <a:pPr/>
              <a:t>35</a:t>
            </a:fld>
            <a:endParaRPr lang="en-US"/>
          </a:p>
        </p:txBody>
      </p:sp>
    </p:spTree>
    <p:extLst>
      <p:ext uri="{BB962C8B-B14F-4D97-AF65-F5344CB8AC3E}">
        <p14:creationId xmlns:p14="http://schemas.microsoft.com/office/powerpoint/2010/main" val="892589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Page (cont.) </a:t>
            </a:r>
            <a:endParaRPr lang="en-US" dirty="0"/>
          </a:p>
        </p:txBody>
      </p:sp>
      <p:sp>
        <p:nvSpPr>
          <p:cNvPr id="4" name="Slide Number Placeholder 3"/>
          <p:cNvSpPr>
            <a:spLocks noGrp="1"/>
          </p:cNvSpPr>
          <p:nvPr>
            <p:ph type="sldNum" sz="quarter" idx="12"/>
          </p:nvPr>
        </p:nvSpPr>
        <p:spPr/>
        <p:txBody>
          <a:bodyPr/>
          <a:lstStyle/>
          <a:p>
            <a:fld id="{6D88D7DD-9B19-7A49-BB06-36BA9927445F}" type="slidenum">
              <a:rPr lang="en-US" smtClean="0"/>
              <a:pPr/>
              <a:t>36</a:t>
            </a:fld>
            <a:endParaRPr lang="en-US"/>
          </a:p>
        </p:txBody>
      </p:sp>
      <p:pic>
        <p:nvPicPr>
          <p:cNvPr id="6" name="Picture 5"/>
          <p:cNvPicPr/>
          <p:nvPr/>
        </p:nvPicPr>
        <p:blipFill rotWithShape="1">
          <a:blip r:embed="rId3"/>
          <a:srcRect l="27012" t="24486" r="29517" b="-1"/>
          <a:stretch/>
        </p:blipFill>
        <p:spPr bwMode="auto">
          <a:xfrm>
            <a:off x="762000" y="1427584"/>
            <a:ext cx="5562600" cy="4744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5205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Page (cont.) </a:t>
            </a:r>
            <a:endParaRPr lang="en-US" dirty="0"/>
          </a:p>
        </p:txBody>
      </p:sp>
      <p:sp>
        <p:nvSpPr>
          <p:cNvPr id="3" name="Slide Number Placeholder 2"/>
          <p:cNvSpPr>
            <a:spLocks noGrp="1"/>
          </p:cNvSpPr>
          <p:nvPr>
            <p:ph type="sldNum" sz="quarter" idx="12"/>
          </p:nvPr>
        </p:nvSpPr>
        <p:spPr/>
        <p:txBody>
          <a:bodyPr/>
          <a:lstStyle/>
          <a:p>
            <a:fld id="{6D88D7DD-9B19-7A49-BB06-36BA9927445F}" type="slidenum">
              <a:rPr lang="en-US" smtClean="0"/>
              <a:pPr/>
              <a:t>37</a:t>
            </a:fld>
            <a:endParaRPr lang="en-US"/>
          </a:p>
        </p:txBody>
      </p:sp>
      <p:pic>
        <p:nvPicPr>
          <p:cNvPr id="6" name="Picture 2"/>
          <p:cNvPicPr>
            <a:picLocks noGrp="1" noChangeAspect="1" noChangeArrowheads="1"/>
          </p:cNvPicPr>
          <p:nvPr>
            <p:ph idx="1"/>
          </p:nvPr>
        </p:nvPicPr>
        <p:blipFill>
          <a:blip r:embed="rId3"/>
          <a:srcRect/>
          <a:stretch>
            <a:fillRect/>
          </a:stretch>
        </p:blipFill>
        <p:spPr bwMode="auto">
          <a:xfrm>
            <a:off x="459707" y="1600200"/>
            <a:ext cx="8390967" cy="3657600"/>
          </a:xfrm>
          <a:ln w="25400">
            <a:solidFill>
              <a:schemeClr val="tx1"/>
            </a:solidFill>
            <a:miter lim="800000"/>
            <a:headEnd/>
            <a:tailEnd/>
          </a:ln>
          <a:effectLst>
            <a:outerShdw dist="35921" dir="2700000" algn="ctr" rotWithShape="0">
              <a:schemeClr val="bg2"/>
            </a:outerShdw>
          </a:effectLst>
          <a:extLst/>
        </p:spPr>
      </p:pic>
    </p:spTree>
    <p:extLst>
      <p:ext uri="{BB962C8B-B14F-4D97-AF65-F5344CB8AC3E}">
        <p14:creationId xmlns:p14="http://schemas.microsoft.com/office/powerpoint/2010/main" val="14921476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b="1" dirty="0" smtClean="0"/>
              <a:t>FAFSA </a:t>
            </a:r>
            <a:r>
              <a:rPr lang="en-US" sz="2800" b="1" dirty="0" smtClean="0"/>
              <a:t>processing </a:t>
            </a:r>
            <a:r>
              <a:rPr lang="en-US" sz="2800" b="1" dirty="0"/>
              <a:t>t</a:t>
            </a:r>
            <a:r>
              <a:rPr lang="en-US" sz="2800" b="1" dirty="0" smtClean="0"/>
              <a:t>imeframes</a:t>
            </a:r>
            <a:endParaRPr lang="en-US" sz="2800" b="1" dirty="0"/>
          </a:p>
        </p:txBody>
      </p:sp>
      <p:sp>
        <p:nvSpPr>
          <p:cNvPr id="10" name="Content Placeholder 9"/>
          <p:cNvSpPr>
            <a:spLocks noGrp="1"/>
          </p:cNvSpPr>
          <p:nvPr>
            <p:ph idx="1"/>
          </p:nvPr>
        </p:nvSpPr>
        <p:spPr/>
        <p:txBody>
          <a:bodyPr/>
          <a:lstStyle/>
          <a:p>
            <a:pPr marL="0" indent="0">
              <a:buNone/>
            </a:pPr>
            <a:endParaRPr lang="en-US" dirty="0"/>
          </a:p>
          <a:p>
            <a:r>
              <a:rPr lang="en-US" dirty="0" smtClean="0"/>
              <a:t>3-5 days for the application to process. Once the application has processed, this information is made available to the colleges listed on the student’s application. It is also available to the FAFSA Completion project districts.  </a:t>
            </a:r>
          </a:p>
          <a:p>
            <a:endParaRPr lang="en-US" dirty="0"/>
          </a:p>
          <a:p>
            <a:r>
              <a:rPr lang="en-US" dirty="0" smtClean="0"/>
              <a:t>Once processed student can log back in to see Student Aid Report (SAR)-summary of information about what was submitted. If student included an email address on the application, we receive an email copy.</a:t>
            </a:r>
          </a:p>
          <a:p>
            <a:pPr marL="0" indent="0">
              <a:buNone/>
            </a:pPr>
            <a:endParaRPr lang="en-US" dirty="0" smtClean="0"/>
          </a:p>
          <a:p>
            <a:pPr marL="0" indent="0">
              <a:buNone/>
            </a:pPr>
            <a:endParaRPr lang="en-US" dirty="0"/>
          </a:p>
          <a:p>
            <a:endParaRPr lang="en-US" dirty="0"/>
          </a:p>
        </p:txBody>
      </p:sp>
      <p:sp>
        <p:nvSpPr>
          <p:cNvPr id="2" name="Slide Number Placeholder 1"/>
          <p:cNvSpPr>
            <a:spLocks noGrp="1"/>
          </p:cNvSpPr>
          <p:nvPr>
            <p:ph type="sldNum" sz="quarter" idx="12"/>
          </p:nvPr>
        </p:nvSpPr>
        <p:spPr/>
        <p:txBody>
          <a:bodyPr/>
          <a:lstStyle/>
          <a:p>
            <a:fld id="{6D88D7DD-9B19-7A49-BB06-36BA9927445F}" type="slidenum">
              <a:rPr lang="en-US" smtClean="0"/>
              <a:pPr/>
              <a:t>38</a:t>
            </a:fld>
            <a:endParaRPr lang="en-US"/>
          </a:p>
        </p:txBody>
      </p:sp>
    </p:spTree>
    <p:extLst>
      <p:ext uri="{BB962C8B-B14F-4D97-AF65-F5344CB8AC3E}">
        <p14:creationId xmlns:p14="http://schemas.microsoft.com/office/powerpoint/2010/main" val="33085176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latin typeface="+mj-lt"/>
              </a:rPr>
              <a:t>What </a:t>
            </a:r>
            <a:r>
              <a:rPr lang="en-US" dirty="0" smtClean="0">
                <a:latin typeface="+mj-lt"/>
              </a:rPr>
              <a:t>happens </a:t>
            </a:r>
            <a:r>
              <a:rPr lang="en-US" dirty="0">
                <a:latin typeface="+mj-lt"/>
              </a:rPr>
              <a:t>o</a:t>
            </a:r>
            <a:r>
              <a:rPr lang="en-US" dirty="0" smtClean="0">
                <a:latin typeface="+mj-lt"/>
              </a:rPr>
              <a:t>nce </a:t>
            </a:r>
            <a:r>
              <a:rPr lang="en-US" dirty="0" smtClean="0">
                <a:latin typeface="+mj-lt"/>
              </a:rPr>
              <a:t>the FAFSA is </a:t>
            </a:r>
            <a:r>
              <a:rPr lang="en-US" dirty="0" smtClean="0">
                <a:latin typeface="+mj-lt"/>
              </a:rPr>
              <a:t>submitted</a:t>
            </a:r>
            <a:endParaRPr lang="en-US" dirty="0">
              <a:latin typeface="+mj-lt"/>
            </a:endParaRPr>
          </a:p>
        </p:txBody>
      </p:sp>
      <p:sp>
        <p:nvSpPr>
          <p:cNvPr id="2" name="Title 1"/>
          <p:cNvSpPr>
            <a:spLocks noGrp="1"/>
          </p:cNvSpPr>
          <p:nvPr>
            <p:ph type="title"/>
          </p:nvPr>
        </p:nvSpPr>
        <p:spPr/>
        <p:txBody>
          <a:bodyPr/>
          <a:lstStyle/>
          <a:p>
            <a:r>
              <a:rPr lang="en-US" b="1" dirty="0" smtClean="0">
                <a:latin typeface="+mj-lt"/>
              </a:rPr>
              <a:t>Student’s </a:t>
            </a:r>
            <a:r>
              <a:rPr lang="en-US" b="1" i="1" dirty="0" smtClean="0">
                <a:latin typeface="+mj-lt"/>
              </a:rPr>
              <a:t>Next Steps</a:t>
            </a:r>
            <a:endParaRPr lang="en-US" b="1" i="1" dirty="0">
              <a:latin typeface="+mj-lt"/>
            </a:endParaRPr>
          </a:p>
        </p:txBody>
      </p:sp>
    </p:spTree>
    <p:extLst>
      <p:ext uri="{BB962C8B-B14F-4D97-AF65-F5344CB8AC3E}">
        <p14:creationId xmlns:p14="http://schemas.microsoft.com/office/powerpoint/2010/main" val="2976979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mj-lt"/>
              </a:rPr>
              <a:t>When </a:t>
            </a:r>
            <a:r>
              <a:rPr lang="en-US" sz="3200" b="1" dirty="0" smtClean="0">
                <a:latin typeface="+mj-lt"/>
              </a:rPr>
              <a:t>does the student </a:t>
            </a:r>
            <a:r>
              <a:rPr lang="en-US" sz="3200" b="1" dirty="0">
                <a:latin typeface="+mj-lt"/>
              </a:rPr>
              <a:t>complete the </a:t>
            </a:r>
            <a:r>
              <a:rPr lang="en-US" sz="3200" b="1" dirty="0" smtClean="0">
                <a:latin typeface="+mj-lt"/>
              </a:rPr>
              <a:t>FAFSA?</a:t>
            </a:r>
            <a:r>
              <a:rPr lang="en-US" b="1" dirty="0" smtClean="0"/>
              <a:t/>
            </a:r>
            <a:br>
              <a:rPr lang="en-US" b="1" dirty="0" smtClean="0"/>
            </a:br>
            <a:r>
              <a:rPr lang="en-US" sz="2800" b="1" dirty="0" smtClean="0"/>
              <a:t> </a:t>
            </a:r>
            <a:br>
              <a:rPr lang="en-US" sz="2800" b="1" dirty="0" smtClean="0"/>
            </a:br>
            <a:r>
              <a:rPr lang="en-US" sz="2800" b="1" dirty="0" smtClean="0"/>
              <a:t/>
            </a:r>
            <a:br>
              <a:rPr lang="en-US" sz="2800" b="1" dirty="0" smtClean="0"/>
            </a:br>
            <a:r>
              <a:rPr lang="en-US" b="1" dirty="0" smtClean="0"/>
              <a:t/>
            </a:r>
            <a:br>
              <a:rPr lang="en-US" b="1" dirty="0" smtClean="0"/>
            </a:br>
            <a:r>
              <a:rPr lang="en-US" b="1" dirty="0"/>
              <a:t/>
            </a:r>
            <a:br>
              <a:rPr lang="en-US" b="1" dirty="0"/>
            </a:br>
            <a:endParaRPr lang="en-US" b="1" dirty="0"/>
          </a:p>
        </p:txBody>
      </p:sp>
      <p:pic>
        <p:nvPicPr>
          <p:cNvPr id="3" name="Picture 2"/>
          <p:cNvPicPr/>
          <p:nvPr/>
        </p:nvPicPr>
        <p:blipFill rotWithShape="1">
          <a:blip r:embed="rId3"/>
          <a:srcRect l="24679" t="5898" r="26442" b="34811"/>
          <a:stretch/>
        </p:blipFill>
        <p:spPr bwMode="auto">
          <a:xfrm>
            <a:off x="2057400" y="2514600"/>
            <a:ext cx="4529137" cy="2790824"/>
          </a:xfrm>
          <a:prstGeom prst="rect">
            <a:avLst/>
          </a:prstGeom>
          <a:ln>
            <a:noFill/>
          </a:ln>
          <a:extLst>
            <a:ext uri="{53640926-AAD7-44D8-BBD7-CCE9431645EC}">
              <a14:shadowObscured xmlns:a14="http://schemas.microsoft.com/office/drawing/2010/main"/>
            </a:ext>
          </a:extLst>
        </p:spPr>
      </p:pic>
      <p:cxnSp>
        <p:nvCxnSpPr>
          <p:cNvPr id="5" name="Straight Arrow Connector 4"/>
          <p:cNvCxnSpPr/>
          <p:nvPr/>
        </p:nvCxnSpPr>
        <p:spPr>
          <a:xfrm>
            <a:off x="1143000" y="5105400"/>
            <a:ext cx="1066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09600" y="1371600"/>
            <a:ext cx="7858918" cy="4524315"/>
          </a:xfrm>
          <a:prstGeom prst="rect">
            <a:avLst/>
          </a:prstGeom>
          <a:noFill/>
        </p:spPr>
        <p:txBody>
          <a:bodyPr wrap="square" rtlCol="0">
            <a:spAutoFit/>
          </a:bodyPr>
          <a:lstStyle/>
          <a:p>
            <a:pPr marL="342900" indent="-342900">
              <a:buFont typeface="Arial" pitchFamily="34" charset="0"/>
              <a:buChar char="•"/>
            </a:pPr>
            <a:r>
              <a:rPr lang="en-US" sz="2400" dirty="0" smtClean="0">
                <a:solidFill>
                  <a:schemeClr val="tx1">
                    <a:lumMod val="65000"/>
                    <a:lumOff val="35000"/>
                  </a:schemeClr>
                </a:solidFill>
              </a:rPr>
              <a:t>The FAFSA </a:t>
            </a:r>
            <a:r>
              <a:rPr lang="en-US" sz="2400" dirty="0" err="1" smtClean="0">
                <a:solidFill>
                  <a:schemeClr val="tx1">
                    <a:lumMod val="65000"/>
                    <a:lumOff val="35000"/>
                  </a:schemeClr>
                </a:solidFill>
              </a:rPr>
              <a:t>isavailable</a:t>
            </a:r>
            <a:r>
              <a:rPr lang="en-US" sz="2400" dirty="0" smtClean="0">
                <a:solidFill>
                  <a:schemeClr val="tx1">
                    <a:lumMod val="65000"/>
                    <a:lumOff val="35000"/>
                  </a:schemeClr>
                </a:solidFill>
              </a:rPr>
              <a:t> </a:t>
            </a:r>
            <a:r>
              <a:rPr lang="en-US" sz="2400" dirty="0" smtClean="0">
                <a:solidFill>
                  <a:schemeClr val="tx1">
                    <a:lumMod val="65000"/>
                    <a:lumOff val="35000"/>
                  </a:schemeClr>
                </a:solidFill>
              </a:rPr>
              <a:t>in early January each year, and there are different deadlines for different programs. </a:t>
            </a:r>
            <a:endParaRPr lang="en-US" sz="2400" dirty="0">
              <a:solidFill>
                <a:schemeClr val="tx1">
                  <a:lumMod val="65000"/>
                  <a:lumOff val="35000"/>
                </a:schemeClr>
              </a:solidFill>
            </a:endParaRPr>
          </a:p>
          <a:p>
            <a:pPr marL="342900" indent="-342900">
              <a:buFont typeface="Arial" pitchFamily="34" charset="0"/>
              <a:buChar char="•"/>
            </a:pPr>
            <a:r>
              <a:rPr lang="en-US" sz="2400" dirty="0" smtClean="0">
                <a:solidFill>
                  <a:schemeClr val="tx1">
                    <a:lumMod val="65000"/>
                    <a:lumOff val="35000"/>
                  </a:schemeClr>
                </a:solidFill>
              </a:rPr>
              <a:t>Be sure to </a:t>
            </a:r>
            <a:r>
              <a:rPr lang="en-US" sz="2400" dirty="0" smtClean="0">
                <a:solidFill>
                  <a:schemeClr val="tx1">
                    <a:lumMod val="65000"/>
                    <a:lumOff val="35000"/>
                  </a:schemeClr>
                </a:solidFill>
              </a:rPr>
              <a:t>check </a:t>
            </a:r>
            <a:r>
              <a:rPr lang="en-US" sz="2400" dirty="0" smtClean="0">
                <a:solidFill>
                  <a:schemeClr val="tx1">
                    <a:lumMod val="65000"/>
                    <a:lumOff val="35000"/>
                  </a:schemeClr>
                </a:solidFill>
              </a:rPr>
              <a:t>for deadlines. </a:t>
            </a:r>
            <a:r>
              <a:rPr lang="en-US" sz="2400" dirty="0">
                <a:solidFill>
                  <a:schemeClr val="tx1">
                    <a:lumMod val="65000"/>
                    <a:lumOff val="35000"/>
                  </a:schemeClr>
                </a:solidFill>
              </a:rPr>
              <a:t/>
            </a:r>
            <a:br>
              <a:rPr lang="en-US" sz="2400" dirty="0">
                <a:solidFill>
                  <a:schemeClr val="tx1">
                    <a:lumMod val="65000"/>
                    <a:lumOff val="35000"/>
                  </a:schemeClr>
                </a:solidFill>
              </a:rPr>
            </a:br>
            <a:r>
              <a:rPr lang="en-US" sz="2400" dirty="0">
                <a:solidFill>
                  <a:schemeClr val="tx1">
                    <a:lumMod val="65000"/>
                    <a:lumOff val="35000"/>
                  </a:schemeClr>
                </a:solidFill>
              </a:rPr>
              <a:t/>
            </a:r>
            <a:br>
              <a:rPr lang="en-US" sz="2400" dirty="0">
                <a:solidFill>
                  <a:schemeClr val="tx1">
                    <a:lumMod val="65000"/>
                    <a:lumOff val="35000"/>
                  </a:schemeClr>
                </a:solidFill>
              </a:rPr>
            </a:br>
            <a:r>
              <a:rPr lang="en-US" sz="2400" dirty="0">
                <a:solidFill>
                  <a:schemeClr val="tx1">
                    <a:lumMod val="65000"/>
                    <a:lumOff val="35000"/>
                  </a:schemeClr>
                </a:solidFill>
              </a:rPr>
              <a:t/>
            </a:r>
            <a:br>
              <a:rPr lang="en-US" sz="2400" dirty="0">
                <a:solidFill>
                  <a:schemeClr val="tx1">
                    <a:lumMod val="65000"/>
                    <a:lumOff val="35000"/>
                  </a:schemeClr>
                </a:solidFill>
              </a:rPr>
            </a:br>
            <a:r>
              <a:rPr lang="en-US" sz="2400" dirty="0">
                <a:solidFill>
                  <a:schemeClr val="tx1">
                    <a:lumMod val="65000"/>
                    <a:lumOff val="35000"/>
                  </a:schemeClr>
                </a:solidFill>
              </a:rPr>
              <a:t/>
            </a:r>
            <a:br>
              <a:rPr lang="en-US" sz="2400" dirty="0">
                <a:solidFill>
                  <a:schemeClr val="tx1">
                    <a:lumMod val="65000"/>
                    <a:lumOff val="35000"/>
                  </a:schemeClr>
                </a:solidFill>
              </a:rPr>
            </a:br>
            <a:r>
              <a:rPr lang="en-US" sz="2400" dirty="0">
                <a:solidFill>
                  <a:schemeClr val="tx1">
                    <a:lumMod val="65000"/>
                    <a:lumOff val="35000"/>
                  </a:schemeClr>
                </a:solidFill>
              </a:rPr>
              <a:t/>
            </a:r>
            <a:br>
              <a:rPr lang="en-US" sz="2400" dirty="0">
                <a:solidFill>
                  <a:schemeClr val="tx1">
                    <a:lumMod val="65000"/>
                    <a:lumOff val="35000"/>
                  </a:schemeClr>
                </a:solidFill>
              </a:rPr>
            </a:br>
            <a:r>
              <a:rPr lang="en-US" sz="2400" dirty="0">
                <a:solidFill>
                  <a:schemeClr val="tx1">
                    <a:lumMod val="65000"/>
                    <a:lumOff val="35000"/>
                  </a:schemeClr>
                </a:solidFill>
              </a:rPr>
              <a:t/>
            </a:r>
            <a:br>
              <a:rPr lang="en-US" sz="2400" dirty="0">
                <a:solidFill>
                  <a:schemeClr val="tx1">
                    <a:lumMod val="65000"/>
                    <a:lumOff val="35000"/>
                  </a:schemeClr>
                </a:solidFill>
              </a:rPr>
            </a:br>
            <a:r>
              <a:rPr lang="en-US" sz="2400" dirty="0">
                <a:solidFill>
                  <a:schemeClr val="tx1">
                    <a:lumMod val="65000"/>
                    <a:lumOff val="35000"/>
                  </a:schemeClr>
                </a:solidFill>
              </a:rPr>
              <a:t/>
            </a:r>
            <a:br>
              <a:rPr lang="en-US" sz="2400" dirty="0">
                <a:solidFill>
                  <a:schemeClr val="tx1">
                    <a:lumMod val="65000"/>
                    <a:lumOff val="35000"/>
                  </a:schemeClr>
                </a:solidFill>
              </a:rPr>
            </a:br>
            <a:endParaRPr lang="en-US" sz="2400" dirty="0" smtClean="0">
              <a:solidFill>
                <a:schemeClr val="tx1">
                  <a:lumMod val="65000"/>
                  <a:lumOff val="35000"/>
                </a:schemeClr>
              </a:solidFill>
            </a:endParaRPr>
          </a:p>
          <a:p>
            <a:endParaRPr lang="en-US" sz="2400" dirty="0" smtClean="0">
              <a:solidFill>
                <a:schemeClr val="tx1">
                  <a:lumMod val="65000"/>
                  <a:lumOff val="35000"/>
                </a:schemeClr>
              </a:solidFill>
            </a:endParaRPr>
          </a:p>
          <a:p>
            <a:pPr marL="342900" indent="-342900">
              <a:buFont typeface="Arial" pitchFamily="34" charset="0"/>
              <a:buChar char="•"/>
            </a:pPr>
            <a:r>
              <a:rPr lang="en-US" sz="2400" dirty="0" smtClean="0">
                <a:solidFill>
                  <a:schemeClr val="tx1">
                    <a:lumMod val="65000"/>
                    <a:lumOff val="35000"/>
                  </a:schemeClr>
                </a:solidFill>
              </a:rPr>
              <a:t>The </a:t>
            </a:r>
            <a:r>
              <a:rPr lang="en-US" sz="2400" dirty="0">
                <a:solidFill>
                  <a:schemeClr val="tx1">
                    <a:lumMod val="65000"/>
                    <a:lumOff val="35000"/>
                  </a:schemeClr>
                </a:solidFill>
              </a:rPr>
              <a:t>application needs to be completed </a:t>
            </a:r>
            <a:r>
              <a:rPr lang="en-US" sz="2400" dirty="0" smtClean="0">
                <a:solidFill>
                  <a:schemeClr val="tx1">
                    <a:lumMod val="65000"/>
                    <a:lumOff val="35000"/>
                  </a:schemeClr>
                </a:solidFill>
              </a:rPr>
              <a:t>annually.</a:t>
            </a:r>
            <a:endParaRPr lang="en-US" sz="2400" dirty="0">
              <a:solidFill>
                <a:schemeClr val="tx1">
                  <a:lumMod val="65000"/>
                  <a:lumOff val="35000"/>
                </a:schemeClr>
              </a:solidFill>
            </a:endParaRPr>
          </a:p>
        </p:txBody>
      </p:sp>
      <p:sp>
        <p:nvSpPr>
          <p:cNvPr id="6" name="Slide Number Placeholder 5"/>
          <p:cNvSpPr>
            <a:spLocks noGrp="1"/>
          </p:cNvSpPr>
          <p:nvPr>
            <p:ph type="sldNum" sz="quarter" idx="12"/>
          </p:nvPr>
        </p:nvSpPr>
        <p:spPr/>
        <p:txBody>
          <a:bodyPr/>
          <a:lstStyle/>
          <a:p>
            <a:fld id="{6D88D7DD-9B19-7A49-BB06-36BA9927445F}" type="slidenum">
              <a:rPr lang="en-US" smtClean="0"/>
              <a:pPr/>
              <a:t>4</a:t>
            </a:fld>
            <a:endParaRPr lang="en-US"/>
          </a:p>
        </p:txBody>
      </p:sp>
    </p:spTree>
    <p:extLst>
      <p:ext uri="{BB962C8B-B14F-4D97-AF65-F5344CB8AC3E}">
        <p14:creationId xmlns:p14="http://schemas.microsoft.com/office/powerpoint/2010/main" val="3014881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smtClean="0">
                <a:latin typeface="+mj-lt"/>
              </a:rPr>
              <a:t>Student’s Next Steps (</a:t>
            </a:r>
            <a:r>
              <a:rPr lang="en-US" sz="2800" b="1" i="1" dirty="0" smtClean="0">
                <a:latin typeface="+mj-lt"/>
              </a:rPr>
              <a:t>Actual Text</a:t>
            </a:r>
            <a:r>
              <a:rPr lang="en-US" sz="2800" b="1" dirty="0" smtClean="0">
                <a:latin typeface="+mj-lt"/>
              </a:rPr>
              <a:t>) </a:t>
            </a:r>
            <a:endParaRPr lang="en-US" sz="2800" b="1" dirty="0">
              <a:latin typeface="+mj-lt"/>
            </a:endParaRPr>
          </a:p>
        </p:txBody>
      </p:sp>
      <p:sp>
        <p:nvSpPr>
          <p:cNvPr id="6" name="Content Placeholder 5"/>
          <p:cNvSpPr>
            <a:spLocks noGrp="1"/>
          </p:cNvSpPr>
          <p:nvPr>
            <p:ph idx="1"/>
          </p:nvPr>
        </p:nvSpPr>
        <p:spPr/>
        <p:txBody>
          <a:bodyPr/>
          <a:lstStyle/>
          <a:p>
            <a:pPr marL="800100" lvl="1" indent="-342900" defTabSz="914400">
              <a:buSzTx/>
              <a:buFont typeface="Arial" pitchFamily="34" charset="0"/>
              <a:buChar char="•"/>
              <a:defRPr/>
            </a:pPr>
            <a:r>
              <a:rPr lang="en-US" sz="2400" kern="0" dirty="0" smtClean="0">
                <a:solidFill>
                  <a:schemeClr val="tx1">
                    <a:lumMod val="65000"/>
                    <a:lumOff val="35000"/>
                  </a:schemeClr>
                </a:solidFill>
                <a:latin typeface="+mn-lt"/>
              </a:rPr>
              <a:t>You* </a:t>
            </a:r>
            <a:r>
              <a:rPr lang="en-US" sz="2400" kern="0" dirty="0">
                <a:solidFill>
                  <a:schemeClr val="tx1">
                    <a:lumMod val="65000"/>
                    <a:lumOff val="35000"/>
                  </a:schemeClr>
                </a:solidFill>
                <a:latin typeface="+mn-lt"/>
              </a:rPr>
              <a:t>will be notified when your FAFSA is </a:t>
            </a:r>
            <a:r>
              <a:rPr lang="en-US" sz="2400" kern="0" dirty="0" smtClean="0">
                <a:solidFill>
                  <a:schemeClr val="tx1">
                    <a:lumMod val="65000"/>
                    <a:lumOff val="35000"/>
                  </a:schemeClr>
                </a:solidFill>
                <a:latin typeface="+mn-lt"/>
              </a:rPr>
              <a:t>processed.</a:t>
            </a:r>
          </a:p>
          <a:p>
            <a:pPr marL="800100" lvl="1" indent="-342900" defTabSz="914400">
              <a:buSzTx/>
              <a:buFont typeface="Arial" pitchFamily="34" charset="0"/>
              <a:buChar char="•"/>
              <a:defRPr/>
            </a:pPr>
            <a:r>
              <a:rPr lang="en-US" sz="2400" kern="0" dirty="0" smtClean="0">
                <a:solidFill>
                  <a:schemeClr val="tx1">
                    <a:lumMod val="65000"/>
                    <a:lumOff val="35000"/>
                  </a:schemeClr>
                </a:solidFill>
                <a:latin typeface="+mn-lt"/>
              </a:rPr>
              <a:t>Your </a:t>
            </a:r>
            <a:r>
              <a:rPr lang="en-US" sz="2400" kern="0" dirty="0">
                <a:solidFill>
                  <a:schemeClr val="tx1">
                    <a:lumMod val="65000"/>
                    <a:lumOff val="35000"/>
                  </a:schemeClr>
                </a:solidFill>
                <a:latin typeface="+mn-lt"/>
              </a:rPr>
              <a:t>FAFSA information will be made available to  your school(s), and they will use it to determine the aid you may be eligible to </a:t>
            </a:r>
            <a:r>
              <a:rPr lang="en-US" sz="2400" kern="0" dirty="0" smtClean="0">
                <a:solidFill>
                  <a:schemeClr val="tx1">
                    <a:lumMod val="65000"/>
                    <a:lumOff val="35000"/>
                  </a:schemeClr>
                </a:solidFill>
                <a:latin typeface="+mn-lt"/>
              </a:rPr>
              <a:t>receive.</a:t>
            </a:r>
          </a:p>
          <a:p>
            <a:pPr marL="800100" lvl="1" indent="-342900" defTabSz="914400">
              <a:buSzTx/>
              <a:buFont typeface="Arial" pitchFamily="34" charset="0"/>
              <a:buChar char="•"/>
              <a:defRPr/>
            </a:pPr>
            <a:r>
              <a:rPr lang="en-US" sz="2400" kern="0" dirty="0" smtClean="0">
                <a:solidFill>
                  <a:schemeClr val="tx1">
                    <a:lumMod val="65000"/>
                    <a:lumOff val="35000"/>
                  </a:schemeClr>
                </a:solidFill>
                <a:latin typeface="+mn-lt"/>
              </a:rPr>
              <a:t>Your </a:t>
            </a:r>
            <a:r>
              <a:rPr lang="en-US" sz="2400" kern="0" dirty="0">
                <a:solidFill>
                  <a:schemeClr val="tx1">
                    <a:lumMod val="65000"/>
                    <a:lumOff val="35000"/>
                  </a:schemeClr>
                </a:solidFill>
                <a:latin typeface="+mn-lt"/>
              </a:rPr>
              <a:t>school(s) will contact you if they need more information or when they are ready to discuss your financial aid </a:t>
            </a:r>
            <a:r>
              <a:rPr lang="en-US" sz="2400" kern="0" dirty="0" smtClean="0">
                <a:solidFill>
                  <a:schemeClr val="tx1">
                    <a:lumMod val="65000"/>
                    <a:lumOff val="35000"/>
                  </a:schemeClr>
                </a:solidFill>
                <a:latin typeface="+mn-lt"/>
              </a:rPr>
              <a:t>award.</a:t>
            </a:r>
          </a:p>
          <a:p>
            <a:pPr marL="800100" lvl="1" indent="-342900" defTabSz="914400">
              <a:buSzTx/>
              <a:buFont typeface="Arial" pitchFamily="34" charset="0"/>
              <a:buChar char="•"/>
              <a:defRPr/>
            </a:pPr>
            <a:r>
              <a:rPr lang="en-US" sz="2400" kern="0" dirty="0" smtClean="0">
                <a:solidFill>
                  <a:schemeClr val="tx1">
                    <a:lumMod val="65000"/>
                    <a:lumOff val="35000"/>
                  </a:schemeClr>
                </a:solidFill>
                <a:latin typeface="+mn-lt"/>
              </a:rPr>
              <a:t>If </a:t>
            </a:r>
            <a:r>
              <a:rPr lang="en-US" sz="2400" kern="0" dirty="0">
                <a:solidFill>
                  <a:schemeClr val="tx1">
                    <a:lumMod val="65000"/>
                    <a:lumOff val="35000"/>
                  </a:schemeClr>
                </a:solidFill>
                <a:latin typeface="+mn-lt"/>
              </a:rPr>
              <a:t>you have questions about your financial aid package, contact your school(s).</a:t>
            </a:r>
          </a:p>
          <a:p>
            <a:endParaRPr lang="en-US" dirty="0" smtClean="0"/>
          </a:p>
          <a:p>
            <a:r>
              <a:rPr lang="en-US" dirty="0" smtClean="0"/>
              <a:t>*Note: ‘You’ in this text is referring to the student. </a:t>
            </a:r>
            <a:endParaRPr lang="en-US" dirty="0"/>
          </a:p>
        </p:txBody>
      </p:sp>
      <p:sp>
        <p:nvSpPr>
          <p:cNvPr id="2" name="Slide Number Placeholder 1"/>
          <p:cNvSpPr>
            <a:spLocks noGrp="1"/>
          </p:cNvSpPr>
          <p:nvPr>
            <p:ph type="sldNum" sz="quarter" idx="12"/>
          </p:nvPr>
        </p:nvSpPr>
        <p:spPr/>
        <p:txBody>
          <a:bodyPr/>
          <a:lstStyle/>
          <a:p>
            <a:fld id="{6D88D7DD-9B19-7A49-BB06-36BA9927445F}" type="slidenum">
              <a:rPr lang="en-US" smtClean="0"/>
              <a:pPr/>
              <a:t>40</a:t>
            </a:fld>
            <a:endParaRPr lang="en-US"/>
          </a:p>
        </p:txBody>
      </p:sp>
    </p:spTree>
    <p:extLst>
      <p:ext uri="{BB962C8B-B14F-4D97-AF65-F5344CB8AC3E}">
        <p14:creationId xmlns:p14="http://schemas.microsoft.com/office/powerpoint/2010/main" val="1108191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mj-lt"/>
              </a:rPr>
              <a:t>Frequently </a:t>
            </a:r>
            <a:r>
              <a:rPr lang="en-US" sz="2800" b="1" dirty="0" smtClean="0">
                <a:latin typeface="+mj-lt"/>
              </a:rPr>
              <a:t>asked </a:t>
            </a:r>
            <a:r>
              <a:rPr lang="en-US" sz="2800" b="1" dirty="0">
                <a:latin typeface="+mj-lt"/>
              </a:rPr>
              <a:t>q</a:t>
            </a:r>
            <a:r>
              <a:rPr lang="en-US" sz="2800" b="1" dirty="0" smtClean="0">
                <a:latin typeface="+mj-lt"/>
              </a:rPr>
              <a:t>uestions </a:t>
            </a:r>
            <a:r>
              <a:rPr lang="en-US" sz="2800" b="1" dirty="0" smtClean="0">
                <a:latin typeface="+mj-lt"/>
              </a:rPr>
              <a:t>at FSAIC</a:t>
            </a:r>
            <a:r>
              <a:rPr lang="en-US" sz="2800" b="1" dirty="0"/>
              <a:t/>
            </a:r>
            <a:br>
              <a:rPr lang="en-US" sz="2800" b="1" dirty="0"/>
            </a:br>
            <a:endParaRPr lang="en-US" sz="2800" b="1" dirty="0"/>
          </a:p>
        </p:txBody>
      </p:sp>
      <p:sp>
        <p:nvSpPr>
          <p:cNvPr id="3" name="Rectangle 2"/>
          <p:cNvSpPr/>
          <p:nvPr/>
        </p:nvSpPr>
        <p:spPr>
          <a:xfrm>
            <a:off x="2014538" y="1254850"/>
            <a:ext cx="2286000" cy="1754326"/>
          </a:xfrm>
          <a:prstGeom prst="rect">
            <a:avLst/>
          </a:prstGeom>
        </p:spPr>
        <p:txBody>
          <a:bodyPr>
            <a:spAutoFit/>
          </a:bodyPr>
          <a:lstStyle/>
          <a:p>
            <a:pPr lvl="0">
              <a:spcBef>
                <a:spcPct val="0"/>
              </a:spcBef>
            </a:pPr>
            <a:r>
              <a:rPr lang="en-US" sz="2800" dirty="0">
                <a:solidFill>
                  <a:srgbClr val="595959"/>
                </a:solidFill>
                <a:latin typeface="Arial"/>
                <a:ea typeface="+mj-ea"/>
                <a:cs typeface="Arial"/>
              </a:rPr>
              <a:t/>
            </a:r>
            <a:br>
              <a:rPr lang="en-US" sz="2800" dirty="0">
                <a:solidFill>
                  <a:srgbClr val="595959"/>
                </a:solidFill>
                <a:latin typeface="Arial"/>
                <a:ea typeface="+mj-ea"/>
                <a:cs typeface="Arial"/>
              </a:rPr>
            </a:br>
            <a:r>
              <a:rPr lang="en-US" sz="4000" dirty="0">
                <a:solidFill>
                  <a:srgbClr val="595959"/>
                </a:solidFill>
                <a:latin typeface="Arial"/>
                <a:ea typeface="+mj-ea"/>
                <a:cs typeface="Arial"/>
              </a:rPr>
              <a:t/>
            </a:r>
            <a:br>
              <a:rPr lang="en-US" sz="4000" dirty="0">
                <a:solidFill>
                  <a:srgbClr val="595959"/>
                </a:solidFill>
                <a:latin typeface="Arial"/>
                <a:ea typeface="+mj-ea"/>
                <a:cs typeface="Arial"/>
              </a:rPr>
            </a:br>
            <a:endParaRPr lang="en-US" sz="4000" dirty="0">
              <a:solidFill>
                <a:srgbClr val="595959"/>
              </a:solidFill>
              <a:latin typeface="Arial"/>
              <a:ea typeface="+mj-ea"/>
              <a:cs typeface="Arial"/>
            </a:endParaRPr>
          </a:p>
        </p:txBody>
      </p:sp>
      <p:sp>
        <p:nvSpPr>
          <p:cNvPr id="5" name="Slide Number Placeholder 4"/>
          <p:cNvSpPr>
            <a:spLocks noGrp="1"/>
          </p:cNvSpPr>
          <p:nvPr>
            <p:ph type="sldNum" sz="quarter" idx="12"/>
          </p:nvPr>
        </p:nvSpPr>
        <p:spPr/>
        <p:txBody>
          <a:bodyPr/>
          <a:lstStyle/>
          <a:p>
            <a:fld id="{6D88D7DD-9B19-7A49-BB06-36BA9927445F}" type="slidenum">
              <a:rPr lang="en-US" smtClean="0"/>
              <a:pPr/>
              <a:t>41</a:t>
            </a:fld>
            <a:endParaRPr lang="en-US"/>
          </a:p>
        </p:txBody>
      </p:sp>
      <p:sp>
        <p:nvSpPr>
          <p:cNvPr id="6" name="Rectangle 5"/>
          <p:cNvSpPr/>
          <p:nvPr/>
        </p:nvSpPr>
        <p:spPr>
          <a:xfrm>
            <a:off x="228600" y="1254850"/>
            <a:ext cx="8382000" cy="3785652"/>
          </a:xfrm>
          <a:prstGeom prst="rect">
            <a:avLst/>
          </a:prstGeom>
        </p:spPr>
        <p:txBody>
          <a:bodyPr wrap="square">
            <a:spAutoFit/>
          </a:bodyPr>
          <a:lstStyle/>
          <a:p>
            <a:r>
              <a:rPr lang="en-US" sz="2000" b="1" dirty="0" smtClean="0"/>
              <a:t>These are the types of questions that might be answered by the Federal Student Aid Information Center (FSAIC):</a:t>
            </a:r>
            <a:endParaRPr lang="en-US" sz="2000" b="1" dirty="0"/>
          </a:p>
          <a:p>
            <a:r>
              <a:rPr lang="en-US" sz="2000" dirty="0"/>
              <a:t> </a:t>
            </a:r>
          </a:p>
          <a:p>
            <a:r>
              <a:rPr lang="en-US" sz="2000" dirty="0" smtClean="0">
                <a:solidFill>
                  <a:schemeClr val="tx1">
                    <a:lumMod val="65000"/>
                    <a:lumOff val="35000"/>
                  </a:schemeClr>
                </a:solidFill>
              </a:rPr>
              <a:t>Is </a:t>
            </a:r>
            <a:r>
              <a:rPr lang="en-US" sz="2000" dirty="0">
                <a:solidFill>
                  <a:schemeClr val="tx1">
                    <a:lumMod val="65000"/>
                    <a:lumOff val="35000"/>
                  </a:schemeClr>
                </a:solidFill>
              </a:rPr>
              <a:t>my application on file? 	</a:t>
            </a:r>
          </a:p>
          <a:p>
            <a:endParaRPr lang="en-US" sz="2000" dirty="0">
              <a:solidFill>
                <a:schemeClr val="tx1">
                  <a:lumMod val="65000"/>
                  <a:lumOff val="35000"/>
                </a:schemeClr>
              </a:solidFill>
            </a:endParaRPr>
          </a:p>
          <a:p>
            <a:r>
              <a:rPr lang="en-US" sz="2000" dirty="0" smtClean="0">
                <a:solidFill>
                  <a:schemeClr val="tx1">
                    <a:lumMod val="65000"/>
                    <a:lumOff val="35000"/>
                  </a:schemeClr>
                </a:solidFill>
              </a:rPr>
              <a:t>My </a:t>
            </a:r>
            <a:r>
              <a:rPr lang="en-US" sz="2000" dirty="0">
                <a:solidFill>
                  <a:schemeClr val="tx1">
                    <a:lumMod val="65000"/>
                    <a:lumOff val="35000"/>
                  </a:schemeClr>
                </a:solidFill>
              </a:rPr>
              <a:t>PIN is locked can you help me unlock it? 	</a:t>
            </a:r>
          </a:p>
          <a:p>
            <a:endParaRPr lang="en-US" sz="2000" dirty="0">
              <a:solidFill>
                <a:schemeClr val="tx1">
                  <a:lumMod val="65000"/>
                  <a:lumOff val="35000"/>
                </a:schemeClr>
              </a:solidFill>
            </a:endParaRPr>
          </a:p>
          <a:p>
            <a:r>
              <a:rPr lang="en-US" sz="2000" dirty="0" smtClean="0">
                <a:solidFill>
                  <a:schemeClr val="tx1">
                    <a:lumMod val="65000"/>
                    <a:lumOff val="35000"/>
                  </a:schemeClr>
                </a:solidFill>
              </a:rPr>
              <a:t>Is </a:t>
            </a:r>
            <a:r>
              <a:rPr lang="en-US" sz="2000" dirty="0">
                <a:solidFill>
                  <a:schemeClr val="tx1">
                    <a:lumMod val="65000"/>
                    <a:lumOff val="35000"/>
                  </a:schemeClr>
                </a:solidFill>
              </a:rPr>
              <a:t>my application on file? 	</a:t>
            </a:r>
          </a:p>
          <a:p>
            <a:endParaRPr lang="en-US" sz="2000" dirty="0">
              <a:solidFill>
                <a:schemeClr val="tx1">
                  <a:lumMod val="65000"/>
                  <a:lumOff val="35000"/>
                </a:schemeClr>
              </a:solidFill>
            </a:endParaRPr>
          </a:p>
          <a:p>
            <a:r>
              <a:rPr lang="en-US" sz="2000" dirty="0" smtClean="0">
                <a:solidFill>
                  <a:schemeClr val="tx1">
                    <a:lumMod val="65000"/>
                    <a:lumOff val="35000"/>
                  </a:schemeClr>
                </a:solidFill>
              </a:rPr>
              <a:t>I </a:t>
            </a:r>
            <a:r>
              <a:rPr lang="en-US" sz="2000" dirty="0">
                <a:solidFill>
                  <a:schemeClr val="tx1">
                    <a:lumMod val="65000"/>
                    <a:lumOff val="35000"/>
                  </a:schemeClr>
                </a:solidFill>
              </a:rPr>
              <a:t>would like my loan information please. 	</a:t>
            </a:r>
          </a:p>
          <a:p>
            <a:endParaRPr lang="en-US" sz="2000" dirty="0">
              <a:solidFill>
                <a:schemeClr val="tx1">
                  <a:lumMod val="65000"/>
                  <a:lumOff val="35000"/>
                </a:schemeClr>
              </a:solidFill>
            </a:endParaRPr>
          </a:p>
          <a:p>
            <a:r>
              <a:rPr lang="en-US" sz="2000" dirty="0" smtClean="0">
                <a:solidFill>
                  <a:schemeClr val="tx1">
                    <a:lumMod val="65000"/>
                    <a:lumOff val="35000"/>
                  </a:schemeClr>
                </a:solidFill>
              </a:rPr>
              <a:t>How </a:t>
            </a:r>
            <a:r>
              <a:rPr lang="en-US" sz="2000" dirty="0">
                <a:solidFill>
                  <a:schemeClr val="tx1">
                    <a:lumMod val="65000"/>
                    <a:lumOff val="35000"/>
                  </a:schemeClr>
                </a:solidFill>
              </a:rPr>
              <a:t>much financial aid will receive? </a:t>
            </a:r>
            <a:r>
              <a:rPr lang="en-US" dirty="0">
                <a:solidFill>
                  <a:schemeClr val="tx1">
                    <a:lumMod val="65000"/>
                    <a:lumOff val="35000"/>
                  </a:schemeClr>
                </a:solidFill>
              </a:rPr>
              <a:t>	</a:t>
            </a:r>
          </a:p>
        </p:txBody>
      </p:sp>
    </p:spTree>
    <p:extLst>
      <p:ext uri="{BB962C8B-B14F-4D97-AF65-F5344CB8AC3E}">
        <p14:creationId xmlns:p14="http://schemas.microsoft.com/office/powerpoint/2010/main" val="2091800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mj-lt"/>
              </a:rPr>
              <a:t>Additional </a:t>
            </a:r>
            <a:r>
              <a:rPr lang="en-US" sz="2800" b="1" dirty="0" smtClean="0">
                <a:latin typeface="+mj-lt"/>
              </a:rPr>
              <a:t>information </a:t>
            </a:r>
            <a:r>
              <a:rPr lang="en-US" sz="2800" b="1" dirty="0" smtClean="0">
                <a:latin typeface="+mj-lt"/>
              </a:rPr>
              <a:t>for </a:t>
            </a:r>
            <a:r>
              <a:rPr lang="en-US" sz="2800" b="1" dirty="0" smtClean="0">
                <a:latin typeface="+mj-lt"/>
              </a:rPr>
              <a:t>students</a:t>
            </a:r>
            <a:r>
              <a:rPr lang="en-US" sz="2800" b="1" dirty="0"/>
              <a:t/>
            </a:r>
            <a:br>
              <a:rPr lang="en-US" sz="2800" b="1" dirty="0"/>
            </a:br>
            <a:endParaRPr lang="en-US" sz="2800" b="1" dirty="0"/>
          </a:p>
        </p:txBody>
      </p:sp>
      <p:sp>
        <p:nvSpPr>
          <p:cNvPr id="3" name="Rectangle 2"/>
          <p:cNvSpPr/>
          <p:nvPr/>
        </p:nvSpPr>
        <p:spPr>
          <a:xfrm>
            <a:off x="304800" y="1447800"/>
            <a:ext cx="7848600" cy="7540526"/>
          </a:xfrm>
          <a:prstGeom prst="rect">
            <a:avLst/>
          </a:prstGeom>
        </p:spPr>
        <p:txBody>
          <a:bodyPr wrap="square">
            <a:spAutoFit/>
          </a:bodyPr>
          <a:lstStyle/>
          <a:p>
            <a:r>
              <a:rPr lang="en-US" sz="2800" dirty="0" smtClean="0">
                <a:solidFill>
                  <a:schemeClr val="tx1">
                    <a:lumMod val="75000"/>
                    <a:lumOff val="25000"/>
                  </a:schemeClr>
                </a:solidFill>
                <a:latin typeface="+mj-lt"/>
                <a:cs typeface="Arial" pitchFamily="34" charset="0"/>
              </a:rPr>
              <a:t>Publications Available at: </a:t>
            </a:r>
          </a:p>
          <a:p>
            <a:pPr marL="285750" indent="-285750">
              <a:buFont typeface="Arial" pitchFamily="34" charset="0"/>
              <a:buChar char="•"/>
            </a:pPr>
            <a:r>
              <a:rPr lang="en-US" sz="2800" i="1" dirty="0" smtClean="0">
                <a:solidFill>
                  <a:schemeClr val="tx1">
                    <a:lumMod val="75000"/>
                    <a:lumOff val="25000"/>
                  </a:schemeClr>
                </a:solidFill>
                <a:latin typeface="+mj-lt"/>
                <a:cs typeface="Arial" pitchFamily="34" charset="0"/>
                <a:hlinkClick r:id="rId3" action="ppaction://hlinkfile"/>
              </a:rPr>
              <a:t>StudentAid.gov/checklist</a:t>
            </a:r>
            <a:r>
              <a:rPr lang="en-US" sz="2800" dirty="0" smtClean="0">
                <a:solidFill>
                  <a:schemeClr val="tx1">
                    <a:lumMod val="75000"/>
                    <a:lumOff val="25000"/>
                  </a:schemeClr>
                </a:solidFill>
                <a:latin typeface="+mj-lt"/>
                <a:cs typeface="Arial" pitchFamily="34" charset="0"/>
              </a:rPr>
              <a:t> (College Prep Checklist)</a:t>
            </a:r>
            <a:endParaRPr lang="en-US" sz="2800" dirty="0">
              <a:solidFill>
                <a:schemeClr val="tx1">
                  <a:lumMod val="75000"/>
                  <a:lumOff val="25000"/>
                </a:schemeClr>
              </a:solidFill>
              <a:latin typeface="+mj-lt"/>
              <a:cs typeface="Arial" pitchFamily="34" charset="0"/>
            </a:endParaRPr>
          </a:p>
          <a:p>
            <a:pPr marL="285750" indent="-285750">
              <a:buFont typeface="Arial" pitchFamily="34" charset="0"/>
              <a:buChar char="•"/>
            </a:pPr>
            <a:r>
              <a:rPr lang="en-US" sz="2800" i="1" dirty="0" smtClean="0">
                <a:solidFill>
                  <a:schemeClr val="tx1">
                    <a:lumMod val="75000"/>
                    <a:lumOff val="25000"/>
                  </a:schemeClr>
                </a:solidFill>
                <a:latin typeface="+mj-lt"/>
                <a:cs typeface="Arial" pitchFamily="34" charset="0"/>
                <a:hlinkClick r:id="rId4" action="ppaction://hlinkfile"/>
              </a:rPr>
              <a:t>StudentAid.gov/funding</a:t>
            </a:r>
            <a:r>
              <a:rPr lang="en-US" sz="2800" dirty="0" smtClean="0">
                <a:solidFill>
                  <a:schemeClr val="tx1">
                    <a:lumMod val="75000"/>
                    <a:lumOff val="25000"/>
                  </a:schemeClr>
                </a:solidFill>
                <a:latin typeface="+mj-lt"/>
                <a:cs typeface="Arial" pitchFamily="34" charset="0"/>
              </a:rPr>
              <a:t>  (Funding Your Education)</a:t>
            </a:r>
          </a:p>
          <a:p>
            <a:endParaRPr lang="en-US" sz="2800" dirty="0">
              <a:solidFill>
                <a:schemeClr val="tx1">
                  <a:lumMod val="75000"/>
                  <a:lumOff val="25000"/>
                </a:schemeClr>
              </a:solidFill>
              <a:latin typeface="+mj-lt"/>
              <a:cs typeface="Arial" pitchFamily="34" charset="0"/>
            </a:endParaRPr>
          </a:p>
          <a:p>
            <a:r>
              <a:rPr lang="en-US" sz="2800" dirty="0">
                <a:solidFill>
                  <a:schemeClr val="tx1">
                    <a:lumMod val="75000"/>
                    <a:lumOff val="25000"/>
                  </a:schemeClr>
                </a:solidFill>
                <a:latin typeface="+mj-lt"/>
                <a:cs typeface="Arial" pitchFamily="34" charset="0"/>
              </a:rPr>
              <a:t>FAFSA </a:t>
            </a:r>
            <a:r>
              <a:rPr lang="en-US" sz="2800" dirty="0" smtClean="0">
                <a:solidFill>
                  <a:schemeClr val="tx1">
                    <a:lumMod val="75000"/>
                    <a:lumOff val="25000"/>
                  </a:schemeClr>
                </a:solidFill>
                <a:latin typeface="+mj-lt"/>
                <a:cs typeface="Arial" pitchFamily="34" charset="0"/>
              </a:rPr>
              <a:t>PDF and Worksheet:</a:t>
            </a:r>
            <a:r>
              <a:rPr lang="en-US" sz="2800" dirty="0">
                <a:solidFill>
                  <a:schemeClr val="tx1">
                    <a:lumMod val="75000"/>
                    <a:lumOff val="25000"/>
                  </a:schemeClr>
                </a:solidFill>
                <a:latin typeface="+mj-lt"/>
                <a:cs typeface="Arial" pitchFamily="34" charset="0"/>
              </a:rPr>
              <a:t/>
            </a:r>
            <a:br>
              <a:rPr lang="en-US" sz="2800" dirty="0">
                <a:solidFill>
                  <a:schemeClr val="tx1">
                    <a:lumMod val="75000"/>
                    <a:lumOff val="25000"/>
                  </a:schemeClr>
                </a:solidFill>
                <a:latin typeface="+mj-lt"/>
                <a:cs typeface="Arial" pitchFamily="34" charset="0"/>
              </a:rPr>
            </a:br>
            <a:r>
              <a:rPr lang="en-US" sz="2800" dirty="0">
                <a:solidFill>
                  <a:schemeClr val="tx1">
                    <a:lumMod val="75000"/>
                    <a:lumOff val="25000"/>
                  </a:schemeClr>
                </a:solidFill>
                <a:latin typeface="+mj-lt"/>
                <a:cs typeface="Arial" pitchFamily="34" charset="0"/>
                <a:hlinkClick r:id="rId5"/>
              </a:rPr>
              <a:t>http://www.fafsa.ed.gov/options.htm</a:t>
            </a:r>
            <a:endParaRPr lang="en-US" sz="2800" dirty="0" smtClean="0">
              <a:solidFill>
                <a:schemeClr val="tx1">
                  <a:lumMod val="75000"/>
                  <a:lumOff val="25000"/>
                </a:schemeClr>
              </a:solidFill>
              <a:latin typeface="+mj-lt"/>
              <a:cs typeface="Arial" pitchFamily="34" charset="0"/>
            </a:endParaRPr>
          </a:p>
          <a:p>
            <a:r>
              <a:rPr lang="en-US" sz="2800" dirty="0" smtClean="0">
                <a:solidFill>
                  <a:schemeClr val="tx1">
                    <a:lumMod val="75000"/>
                    <a:lumOff val="25000"/>
                  </a:schemeClr>
                </a:solidFill>
                <a:latin typeface="+mj-lt"/>
                <a:cs typeface="Arial" pitchFamily="34" charset="0"/>
              </a:rPr>
              <a:t>Worksheet can be accessed by searching ‘worksheet’ on the FAFSA pages. </a:t>
            </a:r>
            <a:br>
              <a:rPr lang="en-US" sz="2800" dirty="0" smtClean="0">
                <a:solidFill>
                  <a:schemeClr val="tx1">
                    <a:lumMod val="75000"/>
                    <a:lumOff val="25000"/>
                  </a:schemeClr>
                </a:solidFill>
                <a:latin typeface="+mj-lt"/>
                <a:cs typeface="Arial" pitchFamily="34" charset="0"/>
              </a:rPr>
            </a:br>
            <a:endParaRPr lang="en-US" sz="2800" dirty="0">
              <a:solidFill>
                <a:schemeClr val="tx1">
                  <a:lumMod val="75000"/>
                  <a:lumOff val="25000"/>
                </a:schemeClr>
              </a:solidFill>
              <a:latin typeface="+mj-lt"/>
              <a:cs typeface="Arial" pitchFamily="34" charset="0"/>
            </a:endParaRPr>
          </a:p>
          <a:p>
            <a:r>
              <a:rPr lang="en-US" sz="2800" dirty="0" smtClean="0">
                <a:solidFill>
                  <a:schemeClr val="tx1">
                    <a:lumMod val="75000"/>
                    <a:lumOff val="25000"/>
                  </a:schemeClr>
                </a:solidFill>
                <a:latin typeface="+mj-lt"/>
                <a:cs typeface="Arial" pitchFamily="34" charset="0"/>
              </a:rPr>
              <a:t>Federal Student Aid Information Center</a:t>
            </a:r>
            <a:br>
              <a:rPr lang="en-US" sz="2800" dirty="0" smtClean="0">
                <a:solidFill>
                  <a:schemeClr val="tx1">
                    <a:lumMod val="75000"/>
                    <a:lumOff val="25000"/>
                  </a:schemeClr>
                </a:solidFill>
                <a:latin typeface="+mj-lt"/>
                <a:cs typeface="Arial" pitchFamily="34" charset="0"/>
              </a:rPr>
            </a:br>
            <a:r>
              <a:rPr lang="en-US" sz="2800" dirty="0" smtClean="0">
                <a:solidFill>
                  <a:schemeClr val="tx1">
                    <a:lumMod val="75000"/>
                    <a:lumOff val="25000"/>
                  </a:schemeClr>
                </a:solidFill>
                <a:latin typeface="+mj-lt"/>
                <a:cs typeface="Arial" pitchFamily="34" charset="0"/>
              </a:rPr>
              <a:t>1-800-4-FED-AID</a:t>
            </a:r>
            <a:br>
              <a:rPr lang="en-US" sz="2800" dirty="0" smtClean="0">
                <a:solidFill>
                  <a:schemeClr val="tx1">
                    <a:lumMod val="75000"/>
                    <a:lumOff val="25000"/>
                  </a:schemeClr>
                </a:solidFill>
                <a:latin typeface="+mj-lt"/>
                <a:cs typeface="Arial" pitchFamily="34" charset="0"/>
              </a:rPr>
            </a:br>
            <a:endParaRPr lang="en-US" sz="2800" dirty="0" smtClean="0">
              <a:solidFill>
                <a:schemeClr val="tx1">
                  <a:lumMod val="75000"/>
                  <a:lumOff val="25000"/>
                </a:schemeClr>
              </a:solidFill>
              <a:latin typeface="+mj-lt"/>
              <a:cs typeface="Arial" pitchFamily="34" charset="0"/>
            </a:endParaRPr>
          </a:p>
          <a:p>
            <a:endParaRPr lang="en-US" sz="2800" dirty="0" smtClean="0">
              <a:solidFill>
                <a:schemeClr val="tx1">
                  <a:lumMod val="75000"/>
                  <a:lumOff val="25000"/>
                </a:schemeClr>
              </a:solidFill>
              <a:latin typeface="+mj-lt"/>
              <a:cs typeface="Arial" pitchFamily="34" charset="0"/>
            </a:endParaRPr>
          </a:p>
          <a:p>
            <a:r>
              <a:rPr lang="en-US" sz="2800" dirty="0" smtClean="0">
                <a:solidFill>
                  <a:schemeClr val="tx1">
                    <a:lumMod val="75000"/>
                    <a:lumOff val="25000"/>
                  </a:schemeClr>
                </a:solidFill>
                <a:latin typeface="+mj-lt"/>
                <a:cs typeface="Arial" pitchFamily="34" charset="0"/>
              </a:rPr>
              <a:t/>
            </a:r>
            <a:br>
              <a:rPr lang="en-US" sz="2800" dirty="0" smtClean="0">
                <a:solidFill>
                  <a:schemeClr val="tx1">
                    <a:lumMod val="75000"/>
                    <a:lumOff val="25000"/>
                  </a:schemeClr>
                </a:solidFill>
                <a:latin typeface="+mj-lt"/>
                <a:cs typeface="Arial" pitchFamily="34" charset="0"/>
              </a:rPr>
            </a:br>
            <a:r>
              <a:rPr lang="en-US" sz="2800" dirty="0" smtClean="0">
                <a:solidFill>
                  <a:schemeClr val="tx1">
                    <a:lumMod val="75000"/>
                    <a:lumOff val="25000"/>
                  </a:schemeClr>
                </a:solidFill>
                <a:latin typeface="+mj-lt"/>
                <a:cs typeface="Arial" pitchFamily="34" charset="0"/>
              </a:rPr>
              <a:t/>
            </a:r>
            <a:br>
              <a:rPr lang="en-US" sz="2800" dirty="0" smtClean="0">
                <a:solidFill>
                  <a:schemeClr val="tx1">
                    <a:lumMod val="75000"/>
                    <a:lumOff val="25000"/>
                  </a:schemeClr>
                </a:solidFill>
                <a:latin typeface="+mj-lt"/>
                <a:cs typeface="Arial" pitchFamily="34" charset="0"/>
              </a:rPr>
            </a:br>
            <a:endParaRPr lang="en-US" sz="2800" dirty="0" smtClean="0">
              <a:solidFill>
                <a:schemeClr val="tx1">
                  <a:lumMod val="75000"/>
                  <a:lumOff val="25000"/>
                </a:schemeClr>
              </a:solidFill>
              <a:latin typeface="+mj-lt"/>
              <a:cs typeface="Arial" pitchFamily="34" charset="0"/>
            </a:endParaRPr>
          </a:p>
          <a:p>
            <a:endParaRPr lang="en-US" dirty="0" smtClean="0">
              <a:solidFill>
                <a:schemeClr val="tx1">
                  <a:lumMod val="75000"/>
                  <a:lumOff val="25000"/>
                </a:schemeClr>
              </a:solidFill>
              <a:latin typeface="Arial" pitchFamily="34" charset="0"/>
              <a:cs typeface="Arial" pitchFamily="34" charset="0"/>
            </a:endParaRPr>
          </a:p>
          <a:p>
            <a:endParaRPr lang="en-US" dirty="0">
              <a:solidFill>
                <a:schemeClr val="tx1">
                  <a:lumMod val="75000"/>
                  <a:lumOff val="25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6D88D7DD-9B19-7A49-BB06-36BA9927445F}" type="slidenum">
              <a:rPr lang="en-US" smtClean="0"/>
              <a:pPr/>
              <a:t>42</a:t>
            </a:fld>
            <a:endParaRPr lang="en-US"/>
          </a:p>
        </p:txBody>
      </p:sp>
    </p:spTree>
    <p:extLst>
      <p:ext uri="{BB962C8B-B14F-4D97-AF65-F5344CB8AC3E}">
        <p14:creationId xmlns:p14="http://schemas.microsoft.com/office/powerpoint/2010/main" val="2572548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j-lt"/>
              </a:rPr>
              <a:t>Where </a:t>
            </a:r>
            <a:r>
              <a:rPr lang="en-US" sz="2800" b="1" dirty="0" smtClean="0">
                <a:latin typeface="+mj-lt"/>
              </a:rPr>
              <a:t>does the student </a:t>
            </a:r>
            <a:r>
              <a:rPr lang="en-US" sz="2800" b="1" dirty="0">
                <a:latin typeface="+mj-lt"/>
              </a:rPr>
              <a:t>go to complete the FAFSA</a:t>
            </a:r>
            <a:r>
              <a:rPr lang="en-US" sz="3200" b="1" dirty="0">
                <a:latin typeface="+mj-lt"/>
              </a:rPr>
              <a:t>?</a:t>
            </a:r>
            <a:r>
              <a:rPr lang="en-US" b="1" dirty="0"/>
              <a:t/>
            </a:r>
            <a:br>
              <a:rPr lang="en-US" b="1" dirty="0"/>
            </a:br>
            <a:endParaRPr lang="en-US" b="1" dirty="0"/>
          </a:p>
        </p:txBody>
      </p:sp>
      <p:sp>
        <p:nvSpPr>
          <p:cNvPr id="4" name="Rectangle 3"/>
          <p:cNvSpPr/>
          <p:nvPr/>
        </p:nvSpPr>
        <p:spPr>
          <a:xfrm>
            <a:off x="457489" y="1219199"/>
            <a:ext cx="8379492" cy="2246769"/>
          </a:xfrm>
          <a:prstGeom prst="rect">
            <a:avLst/>
          </a:prstGeom>
        </p:spPr>
        <p:txBody>
          <a:bodyPr wrap="square">
            <a:spAutoFit/>
          </a:bodyPr>
          <a:lstStyle/>
          <a:p>
            <a:pPr marL="457200" indent="-457200">
              <a:buFont typeface="Arial" pitchFamily="34" charset="0"/>
              <a:buChar char="•"/>
            </a:pPr>
            <a:r>
              <a:rPr lang="en-US" sz="2800" dirty="0" smtClean="0">
                <a:solidFill>
                  <a:schemeClr val="tx1">
                    <a:lumMod val="65000"/>
                    <a:lumOff val="35000"/>
                  </a:schemeClr>
                </a:solidFill>
                <a:latin typeface="+mj-lt"/>
                <a:cs typeface="Arial" pitchFamily="34" charset="0"/>
              </a:rPr>
              <a:t>Online </a:t>
            </a:r>
            <a:r>
              <a:rPr lang="en-US" sz="2800" dirty="0">
                <a:solidFill>
                  <a:schemeClr val="tx1">
                    <a:lumMod val="65000"/>
                    <a:lumOff val="35000"/>
                  </a:schemeClr>
                </a:solidFill>
                <a:latin typeface="+mj-lt"/>
                <a:cs typeface="Arial" pitchFamily="34" charset="0"/>
              </a:rPr>
              <a:t>at </a:t>
            </a:r>
            <a:r>
              <a:rPr lang="en-US" sz="2800" i="1" dirty="0">
                <a:solidFill>
                  <a:schemeClr val="tx1">
                    <a:lumMod val="65000"/>
                    <a:lumOff val="35000"/>
                  </a:schemeClr>
                </a:solidFill>
                <a:latin typeface="+mj-lt"/>
                <a:cs typeface="Arial" pitchFamily="34" charset="0"/>
                <a:hlinkClick r:id="rId3"/>
              </a:rPr>
              <a:t>www.fafsa.gov</a:t>
            </a:r>
            <a:r>
              <a:rPr lang="en-US" sz="2800" dirty="0">
                <a:solidFill>
                  <a:schemeClr val="tx1">
                    <a:lumMod val="65000"/>
                    <a:lumOff val="35000"/>
                  </a:schemeClr>
                </a:solidFill>
                <a:latin typeface="+mj-lt"/>
                <a:cs typeface="Arial" pitchFamily="34" charset="0"/>
              </a:rPr>
              <a:t> is faster and easier than using paper.</a:t>
            </a:r>
          </a:p>
          <a:p>
            <a:endParaRPr lang="en-US" sz="2800" dirty="0" smtClean="0">
              <a:solidFill>
                <a:schemeClr val="tx1">
                  <a:lumMod val="65000"/>
                  <a:lumOff val="35000"/>
                </a:schemeClr>
              </a:solidFill>
              <a:latin typeface="+mj-lt"/>
              <a:cs typeface="Arial" pitchFamily="34" charset="0"/>
            </a:endParaRPr>
          </a:p>
          <a:p>
            <a:pPr marL="457200" indent="-457200">
              <a:buFont typeface="Arial" pitchFamily="34" charset="0"/>
              <a:buChar char="•"/>
            </a:pPr>
            <a:r>
              <a:rPr lang="en-US" sz="2800" dirty="0" smtClean="0">
                <a:solidFill>
                  <a:schemeClr val="tx1">
                    <a:lumMod val="65000"/>
                    <a:lumOff val="35000"/>
                  </a:schemeClr>
                </a:solidFill>
                <a:latin typeface="+mj-lt"/>
                <a:cs typeface="Arial" pitchFamily="34" charset="0"/>
              </a:rPr>
              <a:t>If </a:t>
            </a:r>
            <a:r>
              <a:rPr lang="en-US" sz="2800" dirty="0" smtClean="0">
                <a:solidFill>
                  <a:schemeClr val="tx1">
                    <a:lumMod val="65000"/>
                    <a:lumOff val="35000"/>
                  </a:schemeClr>
                </a:solidFill>
                <a:latin typeface="+mj-lt"/>
                <a:cs typeface="Arial" pitchFamily="34" charset="0"/>
              </a:rPr>
              <a:t>needed</a:t>
            </a:r>
            <a:r>
              <a:rPr lang="en-US" sz="2800" dirty="0" smtClean="0">
                <a:solidFill>
                  <a:schemeClr val="tx1">
                    <a:lumMod val="65000"/>
                    <a:lumOff val="35000"/>
                  </a:schemeClr>
                </a:solidFill>
                <a:latin typeface="+mj-lt"/>
                <a:cs typeface="Arial" pitchFamily="34" charset="0"/>
              </a:rPr>
              <a:t>, </a:t>
            </a:r>
            <a:r>
              <a:rPr lang="en-US" sz="2800" dirty="0" smtClean="0">
                <a:solidFill>
                  <a:schemeClr val="tx1">
                    <a:lumMod val="65000"/>
                    <a:lumOff val="35000"/>
                  </a:schemeClr>
                </a:solidFill>
                <a:latin typeface="+mj-lt"/>
                <a:cs typeface="Arial" pitchFamily="34" charset="0"/>
              </a:rPr>
              <a:t>students can </a:t>
            </a:r>
            <a:r>
              <a:rPr lang="en-US" sz="2800" dirty="0" smtClean="0">
                <a:solidFill>
                  <a:schemeClr val="tx1">
                    <a:lumMod val="65000"/>
                    <a:lumOff val="35000"/>
                  </a:schemeClr>
                </a:solidFill>
                <a:latin typeface="+mj-lt"/>
                <a:cs typeface="Arial" pitchFamily="34" charset="0"/>
              </a:rPr>
              <a:t>download </a:t>
            </a:r>
            <a:r>
              <a:rPr lang="en-US" sz="2800" dirty="0">
                <a:solidFill>
                  <a:schemeClr val="tx1">
                    <a:lumMod val="65000"/>
                    <a:lumOff val="35000"/>
                  </a:schemeClr>
                </a:solidFill>
                <a:latin typeface="+mj-lt"/>
                <a:cs typeface="Arial" pitchFamily="34" charset="0"/>
              </a:rPr>
              <a:t>a PDF FAFSA </a:t>
            </a:r>
            <a:r>
              <a:rPr lang="en-US" sz="2800" dirty="0" smtClean="0">
                <a:solidFill>
                  <a:schemeClr val="tx1">
                    <a:lumMod val="65000"/>
                    <a:lumOff val="35000"/>
                  </a:schemeClr>
                </a:solidFill>
                <a:latin typeface="+mj-lt"/>
                <a:cs typeface="Arial" pitchFamily="34" charset="0"/>
              </a:rPr>
              <a:t>or order </a:t>
            </a:r>
            <a:r>
              <a:rPr lang="en-US" sz="2800" dirty="0">
                <a:solidFill>
                  <a:schemeClr val="tx1">
                    <a:lumMod val="65000"/>
                    <a:lumOff val="35000"/>
                  </a:schemeClr>
                </a:solidFill>
                <a:latin typeface="+mj-lt"/>
                <a:cs typeface="Arial" pitchFamily="34" charset="0"/>
              </a:rPr>
              <a:t>a paper </a:t>
            </a:r>
            <a:r>
              <a:rPr lang="en-US" sz="2800" dirty="0" smtClean="0">
                <a:solidFill>
                  <a:schemeClr val="tx1">
                    <a:lumMod val="65000"/>
                    <a:lumOff val="35000"/>
                  </a:schemeClr>
                </a:solidFill>
                <a:latin typeface="+mj-lt"/>
                <a:cs typeface="Arial" pitchFamily="34" charset="0"/>
              </a:rPr>
              <a:t>FAFSA</a:t>
            </a:r>
            <a:r>
              <a:rPr lang="en-US" sz="2800" dirty="0">
                <a:solidFill>
                  <a:schemeClr val="tx1">
                    <a:lumMod val="65000"/>
                    <a:lumOff val="35000"/>
                  </a:schemeClr>
                </a:solidFill>
                <a:latin typeface="+mj-lt"/>
                <a:cs typeface="Arial" pitchFamily="34" charset="0"/>
              </a:rPr>
              <a:t>.</a:t>
            </a:r>
            <a:r>
              <a:rPr lang="en-US" sz="2800" dirty="0" smtClean="0">
                <a:solidFill>
                  <a:schemeClr val="tx1">
                    <a:lumMod val="65000"/>
                    <a:lumOff val="35000"/>
                  </a:schemeClr>
                </a:solidFill>
                <a:latin typeface="+mj-lt"/>
                <a:cs typeface="Arial" pitchFamily="34" charset="0"/>
              </a:rPr>
              <a:t> </a:t>
            </a:r>
            <a:endParaRPr lang="en-US" sz="2800" dirty="0">
              <a:solidFill>
                <a:schemeClr val="tx1">
                  <a:lumMod val="65000"/>
                  <a:lumOff val="35000"/>
                </a:schemeClr>
              </a:solidFill>
              <a:latin typeface="+mj-lt"/>
              <a:cs typeface="Arial" pitchFamily="34" charset="0"/>
            </a:endParaRPr>
          </a:p>
        </p:txBody>
      </p:sp>
      <p:sp>
        <p:nvSpPr>
          <p:cNvPr id="3" name="Slide Number Placeholder 2"/>
          <p:cNvSpPr>
            <a:spLocks noGrp="1"/>
          </p:cNvSpPr>
          <p:nvPr>
            <p:ph type="sldNum" sz="quarter" idx="12"/>
          </p:nvPr>
        </p:nvSpPr>
        <p:spPr/>
        <p:txBody>
          <a:bodyPr/>
          <a:lstStyle/>
          <a:p>
            <a:fld id="{6D88D7DD-9B19-7A49-BB06-36BA9927445F}" type="slidenum">
              <a:rPr lang="en-US" smtClean="0"/>
              <a:pPr/>
              <a:t>5</a:t>
            </a:fld>
            <a:endParaRPr lang="en-US"/>
          </a:p>
        </p:txBody>
      </p:sp>
    </p:spTree>
    <p:extLst>
      <p:ext uri="{BB962C8B-B14F-4D97-AF65-F5344CB8AC3E}">
        <p14:creationId xmlns:p14="http://schemas.microsoft.com/office/powerpoint/2010/main" val="879838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mj-lt"/>
              </a:rPr>
              <a:t>Who is eligible?</a:t>
            </a:r>
            <a:r>
              <a:rPr lang="en-US" sz="2800" b="1" dirty="0"/>
              <a:t/>
            </a:r>
            <a:br>
              <a:rPr lang="en-US" sz="2800" b="1" dirty="0"/>
            </a:br>
            <a:endParaRPr lang="en-US" sz="2800" b="1" dirty="0"/>
          </a:p>
        </p:txBody>
      </p:sp>
      <p:sp>
        <p:nvSpPr>
          <p:cNvPr id="4" name="TextBox 3"/>
          <p:cNvSpPr txBox="1"/>
          <p:nvPr/>
        </p:nvSpPr>
        <p:spPr>
          <a:xfrm>
            <a:off x="459708" y="1295400"/>
            <a:ext cx="8455692" cy="4093428"/>
          </a:xfrm>
          <a:prstGeom prst="rect">
            <a:avLst/>
          </a:prstGeom>
          <a:noFill/>
        </p:spPr>
        <p:txBody>
          <a:bodyPr wrap="square" rtlCol="0">
            <a:spAutoFit/>
          </a:bodyPr>
          <a:lstStyle/>
          <a:p>
            <a:r>
              <a:rPr lang="en-US" sz="2000" b="1" dirty="0" smtClean="0">
                <a:solidFill>
                  <a:schemeClr val="tx1">
                    <a:lumMod val="75000"/>
                    <a:lumOff val="25000"/>
                  </a:schemeClr>
                </a:solidFill>
                <a:cs typeface="Arial" pitchFamily="34" charset="0"/>
              </a:rPr>
              <a:t>General </a:t>
            </a:r>
            <a:r>
              <a:rPr lang="en-US" sz="2000" b="1" dirty="0">
                <a:solidFill>
                  <a:schemeClr val="tx1">
                    <a:lumMod val="75000"/>
                    <a:lumOff val="25000"/>
                  </a:schemeClr>
                </a:solidFill>
                <a:cs typeface="Arial" pitchFamily="34" charset="0"/>
              </a:rPr>
              <a:t>eligibility </a:t>
            </a:r>
            <a:r>
              <a:rPr lang="en-US" sz="2000" b="1" dirty="0" smtClean="0">
                <a:solidFill>
                  <a:schemeClr val="tx1">
                    <a:lumMod val="75000"/>
                    <a:lumOff val="25000"/>
                  </a:schemeClr>
                </a:solidFill>
                <a:cs typeface="Arial" pitchFamily="34" charset="0"/>
              </a:rPr>
              <a:t>requirements:</a:t>
            </a:r>
            <a:endParaRPr lang="en-US" sz="2000" b="1" dirty="0">
              <a:solidFill>
                <a:schemeClr val="tx1">
                  <a:lumMod val="75000"/>
                  <a:lumOff val="25000"/>
                </a:schemeClr>
              </a:solidFill>
              <a:cs typeface="Arial" pitchFamily="34" charset="0"/>
            </a:endParaRPr>
          </a:p>
          <a:p>
            <a:endParaRPr lang="en-US" sz="2000" dirty="0">
              <a:solidFill>
                <a:schemeClr val="tx1">
                  <a:lumMod val="75000"/>
                  <a:lumOff val="25000"/>
                </a:schemeClr>
              </a:solidFill>
              <a:cs typeface="Arial" pitchFamily="34" charset="0"/>
            </a:endParaRPr>
          </a:p>
          <a:p>
            <a:pPr marL="342900" indent="-342900">
              <a:buFont typeface="Arial" pitchFamily="34" charset="0"/>
              <a:buChar char="•"/>
            </a:pPr>
            <a:r>
              <a:rPr lang="en-US" sz="2000" dirty="0" smtClean="0">
                <a:solidFill>
                  <a:schemeClr val="tx1">
                    <a:lumMod val="75000"/>
                    <a:lumOff val="25000"/>
                  </a:schemeClr>
                </a:solidFill>
                <a:cs typeface="Arial" pitchFamily="34" charset="0"/>
              </a:rPr>
              <a:t>Demonstrate </a:t>
            </a:r>
            <a:r>
              <a:rPr lang="en-US" sz="2000" dirty="0">
                <a:solidFill>
                  <a:schemeClr val="tx1">
                    <a:lumMod val="75000"/>
                    <a:lumOff val="25000"/>
                  </a:schemeClr>
                </a:solidFill>
                <a:cs typeface="Arial" pitchFamily="34" charset="0"/>
              </a:rPr>
              <a:t>financial need (for most programs); </a:t>
            </a:r>
          </a:p>
          <a:p>
            <a:pPr marL="342900" indent="-342900">
              <a:buFont typeface="Arial" pitchFamily="34" charset="0"/>
              <a:buChar char="•"/>
            </a:pPr>
            <a:r>
              <a:rPr lang="en-US" sz="2000" dirty="0" smtClean="0">
                <a:solidFill>
                  <a:schemeClr val="tx1">
                    <a:lumMod val="75000"/>
                    <a:lumOff val="25000"/>
                  </a:schemeClr>
                </a:solidFill>
                <a:cs typeface="Arial" pitchFamily="34" charset="0"/>
              </a:rPr>
              <a:t>Be </a:t>
            </a:r>
            <a:r>
              <a:rPr lang="en-US" sz="2000" dirty="0">
                <a:solidFill>
                  <a:schemeClr val="tx1">
                    <a:lumMod val="75000"/>
                    <a:lumOff val="25000"/>
                  </a:schemeClr>
                </a:solidFill>
                <a:cs typeface="Arial" pitchFamily="34" charset="0"/>
              </a:rPr>
              <a:t>a U.S. citizen or an eligible noncitizen; </a:t>
            </a:r>
            <a:endParaRPr lang="en-US" sz="2000" dirty="0" smtClean="0">
              <a:solidFill>
                <a:schemeClr val="tx1">
                  <a:lumMod val="75000"/>
                  <a:lumOff val="25000"/>
                </a:schemeClr>
              </a:solidFill>
              <a:cs typeface="Arial" pitchFamily="34" charset="0"/>
            </a:endParaRPr>
          </a:p>
          <a:p>
            <a:pPr marL="342900" indent="-342900">
              <a:buFont typeface="Arial" pitchFamily="34" charset="0"/>
              <a:buChar char="•"/>
            </a:pPr>
            <a:r>
              <a:rPr lang="en-US" sz="2000" dirty="0" smtClean="0">
                <a:solidFill>
                  <a:schemeClr val="tx1">
                    <a:lumMod val="75000"/>
                    <a:lumOff val="25000"/>
                  </a:schemeClr>
                </a:solidFill>
                <a:cs typeface="Arial" pitchFamily="34" charset="0"/>
              </a:rPr>
              <a:t>Have </a:t>
            </a:r>
            <a:r>
              <a:rPr lang="en-US" sz="2000" dirty="0">
                <a:solidFill>
                  <a:schemeClr val="tx1">
                    <a:lumMod val="75000"/>
                    <a:lumOff val="25000"/>
                  </a:schemeClr>
                </a:solidFill>
                <a:cs typeface="Arial" pitchFamily="34" charset="0"/>
              </a:rPr>
              <a:t>a valid Social Security number </a:t>
            </a:r>
          </a:p>
          <a:p>
            <a:pPr marL="342900" indent="-342900">
              <a:buFont typeface="Arial" pitchFamily="34" charset="0"/>
              <a:buChar char="•"/>
            </a:pPr>
            <a:r>
              <a:rPr lang="en-US" sz="2000" dirty="0" smtClean="0">
                <a:solidFill>
                  <a:schemeClr val="tx1">
                    <a:lumMod val="75000"/>
                    <a:lumOff val="25000"/>
                  </a:schemeClr>
                </a:solidFill>
                <a:cs typeface="Arial" pitchFamily="34" charset="0"/>
              </a:rPr>
              <a:t>Be </a:t>
            </a:r>
            <a:r>
              <a:rPr lang="en-US" sz="2000" dirty="0">
                <a:solidFill>
                  <a:schemeClr val="tx1">
                    <a:lumMod val="75000"/>
                    <a:lumOff val="25000"/>
                  </a:schemeClr>
                </a:solidFill>
                <a:cs typeface="Arial" pitchFamily="34" charset="0"/>
              </a:rPr>
              <a:t>registered with Selective Service, if you’re a male </a:t>
            </a:r>
          </a:p>
          <a:p>
            <a:pPr marL="342900" indent="-342900">
              <a:buFont typeface="Arial" pitchFamily="34" charset="0"/>
              <a:buChar char="•"/>
            </a:pPr>
            <a:r>
              <a:rPr lang="en-US" sz="2000" dirty="0" smtClean="0">
                <a:solidFill>
                  <a:schemeClr val="tx1">
                    <a:lumMod val="75000"/>
                    <a:lumOff val="25000"/>
                  </a:schemeClr>
                </a:solidFill>
                <a:cs typeface="Arial" pitchFamily="34" charset="0"/>
              </a:rPr>
              <a:t>Be </a:t>
            </a:r>
            <a:r>
              <a:rPr lang="en-US" sz="2000" dirty="0">
                <a:solidFill>
                  <a:schemeClr val="tx1">
                    <a:lumMod val="75000"/>
                    <a:lumOff val="25000"/>
                  </a:schemeClr>
                </a:solidFill>
                <a:cs typeface="Arial" pitchFamily="34" charset="0"/>
              </a:rPr>
              <a:t>enrolled or accepted for enrollment as a regular student in an eligible degree or certificate program; </a:t>
            </a:r>
            <a:endParaRPr lang="en-US" sz="2000" dirty="0" smtClean="0">
              <a:solidFill>
                <a:schemeClr val="tx1">
                  <a:lumMod val="75000"/>
                  <a:lumOff val="25000"/>
                </a:schemeClr>
              </a:solidFill>
              <a:cs typeface="Arial" pitchFamily="34" charset="0"/>
            </a:endParaRPr>
          </a:p>
          <a:p>
            <a:pPr marL="342900" indent="-342900">
              <a:buFont typeface="Arial" pitchFamily="34" charset="0"/>
              <a:buChar char="•"/>
            </a:pPr>
            <a:r>
              <a:rPr lang="en-US" sz="2000" dirty="0" smtClean="0">
                <a:solidFill>
                  <a:schemeClr val="tx1">
                    <a:lumMod val="75000"/>
                    <a:lumOff val="25000"/>
                  </a:schemeClr>
                </a:solidFill>
                <a:cs typeface="Arial" pitchFamily="34" charset="0"/>
              </a:rPr>
              <a:t>Maintain </a:t>
            </a:r>
            <a:r>
              <a:rPr lang="en-US" sz="2000" dirty="0">
                <a:solidFill>
                  <a:schemeClr val="tx1">
                    <a:lumMod val="75000"/>
                    <a:lumOff val="25000"/>
                  </a:schemeClr>
                </a:solidFill>
                <a:cs typeface="Arial" pitchFamily="34" charset="0"/>
              </a:rPr>
              <a:t>satisfactory academic progress in college or career </a:t>
            </a:r>
            <a:r>
              <a:rPr lang="en-US" sz="2000" dirty="0" smtClean="0">
                <a:solidFill>
                  <a:schemeClr val="tx1">
                    <a:lumMod val="75000"/>
                    <a:lumOff val="25000"/>
                  </a:schemeClr>
                </a:solidFill>
                <a:cs typeface="Arial" pitchFamily="34" charset="0"/>
              </a:rPr>
              <a:t>school;</a:t>
            </a:r>
          </a:p>
          <a:p>
            <a:pPr marL="342900" indent="-342900">
              <a:buFont typeface="Arial" pitchFamily="34" charset="0"/>
              <a:buChar char="•"/>
            </a:pPr>
            <a:r>
              <a:rPr lang="en-US" sz="2000" dirty="0" smtClean="0">
                <a:solidFill>
                  <a:schemeClr val="tx1">
                    <a:lumMod val="75000"/>
                    <a:lumOff val="25000"/>
                  </a:schemeClr>
                </a:solidFill>
                <a:cs typeface="Arial" pitchFamily="34" charset="0"/>
              </a:rPr>
              <a:t>Not be in default</a:t>
            </a:r>
            <a:endParaRPr lang="en-US" sz="2000" dirty="0">
              <a:solidFill>
                <a:schemeClr val="tx1">
                  <a:lumMod val="75000"/>
                  <a:lumOff val="25000"/>
                </a:schemeClr>
              </a:solidFill>
              <a:cs typeface="Arial" pitchFamily="34" charset="0"/>
            </a:endParaRPr>
          </a:p>
          <a:p>
            <a:pPr marL="342900" indent="-342900">
              <a:buFont typeface="Arial" pitchFamily="34" charset="0"/>
              <a:buChar char="•"/>
            </a:pPr>
            <a:r>
              <a:rPr lang="en-US" sz="2000" dirty="0">
                <a:solidFill>
                  <a:schemeClr val="tx1">
                    <a:lumMod val="75000"/>
                    <a:lumOff val="25000"/>
                  </a:schemeClr>
                </a:solidFill>
                <a:cs typeface="Arial" pitchFamily="34" charset="0"/>
              </a:rPr>
              <a:t>H</a:t>
            </a:r>
            <a:r>
              <a:rPr lang="en-US" sz="2000" dirty="0" smtClean="0">
                <a:solidFill>
                  <a:schemeClr val="tx1">
                    <a:lumMod val="75000"/>
                    <a:lumOff val="25000"/>
                  </a:schemeClr>
                </a:solidFill>
                <a:cs typeface="Arial" pitchFamily="34" charset="0"/>
              </a:rPr>
              <a:t>ave </a:t>
            </a:r>
            <a:r>
              <a:rPr lang="en-US" sz="2000" dirty="0" smtClean="0">
                <a:solidFill>
                  <a:schemeClr val="tx1">
                    <a:lumMod val="75000"/>
                    <a:lumOff val="25000"/>
                  </a:schemeClr>
                </a:solidFill>
                <a:cs typeface="Arial" pitchFamily="34" charset="0"/>
              </a:rPr>
              <a:t>a high </a:t>
            </a:r>
            <a:r>
              <a:rPr lang="en-US" sz="2000" dirty="0">
                <a:solidFill>
                  <a:schemeClr val="tx1">
                    <a:lumMod val="75000"/>
                    <a:lumOff val="25000"/>
                  </a:schemeClr>
                </a:solidFill>
                <a:cs typeface="Arial" pitchFamily="34" charset="0"/>
              </a:rPr>
              <a:t>school diploma or a recognized equivalent such as a General Educational Development (GED) certificate or </a:t>
            </a:r>
            <a:r>
              <a:rPr lang="en-US" sz="2000" dirty="0" smtClean="0">
                <a:solidFill>
                  <a:schemeClr val="tx1">
                    <a:lumMod val="75000"/>
                    <a:lumOff val="25000"/>
                  </a:schemeClr>
                </a:solidFill>
                <a:cs typeface="Arial" pitchFamily="34" charset="0"/>
              </a:rPr>
              <a:t>a </a:t>
            </a:r>
            <a:r>
              <a:rPr lang="en-US" sz="2000" dirty="0">
                <a:solidFill>
                  <a:schemeClr val="tx1">
                    <a:lumMod val="75000"/>
                    <a:lumOff val="25000"/>
                  </a:schemeClr>
                </a:solidFill>
                <a:cs typeface="Arial" pitchFamily="34" charset="0"/>
              </a:rPr>
              <a:t>high school education in a homeschool setting approved under state law. </a:t>
            </a:r>
          </a:p>
        </p:txBody>
      </p:sp>
      <p:sp>
        <p:nvSpPr>
          <p:cNvPr id="3" name="Slide Number Placeholder 2"/>
          <p:cNvSpPr>
            <a:spLocks noGrp="1"/>
          </p:cNvSpPr>
          <p:nvPr>
            <p:ph type="sldNum" sz="quarter" idx="12"/>
          </p:nvPr>
        </p:nvSpPr>
        <p:spPr/>
        <p:txBody>
          <a:bodyPr/>
          <a:lstStyle/>
          <a:p>
            <a:fld id="{6D88D7DD-9B19-7A49-BB06-36BA9927445F}" type="slidenum">
              <a:rPr lang="en-US" smtClean="0"/>
              <a:pPr/>
              <a:t>6</a:t>
            </a:fld>
            <a:endParaRPr lang="en-US"/>
          </a:p>
        </p:txBody>
      </p:sp>
    </p:spTree>
    <p:extLst>
      <p:ext uri="{BB962C8B-B14F-4D97-AF65-F5344CB8AC3E}">
        <p14:creationId xmlns:p14="http://schemas.microsoft.com/office/powerpoint/2010/main" val="1023265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smtClean="0"/>
              <a:t>Federal Student Aid PIN</a:t>
            </a:r>
            <a:endParaRPr lang="en-US" sz="2800" b="1" dirty="0"/>
          </a:p>
        </p:txBody>
      </p:sp>
      <p:sp>
        <p:nvSpPr>
          <p:cNvPr id="7" name="TextBox 6"/>
          <p:cNvSpPr txBox="1"/>
          <p:nvPr/>
        </p:nvSpPr>
        <p:spPr>
          <a:xfrm>
            <a:off x="5181600" y="1676400"/>
            <a:ext cx="2743200" cy="2862322"/>
          </a:xfrm>
          <a:prstGeom prst="rect">
            <a:avLst/>
          </a:prstGeom>
          <a:noFill/>
        </p:spPr>
        <p:txBody>
          <a:bodyPr wrap="square" rtlCol="0">
            <a:spAutoFit/>
          </a:bodyPr>
          <a:lstStyle/>
          <a:p>
            <a:pPr marL="285750" indent="-285750">
              <a:buFont typeface="Arial" pitchFamily="34" charset="0"/>
              <a:buChar char="•"/>
            </a:pPr>
            <a:r>
              <a:rPr lang="en-US" i="1" dirty="0" smtClean="0">
                <a:hlinkClick r:id="rId3"/>
              </a:rPr>
              <a:t>www.pin.ed.gov</a:t>
            </a:r>
            <a:endParaRPr lang="en-US" i="1" dirty="0" smtClean="0"/>
          </a:p>
          <a:p>
            <a:pPr marL="285750" indent="-285750">
              <a:buFont typeface="Arial" pitchFamily="34" charset="0"/>
              <a:buChar char="•"/>
            </a:pPr>
            <a:endParaRPr lang="en-US" dirty="0"/>
          </a:p>
          <a:p>
            <a:pPr marL="285750" indent="-285750">
              <a:buFont typeface="Arial" pitchFamily="34" charset="0"/>
              <a:buChar char="•"/>
            </a:pPr>
            <a:r>
              <a:rPr lang="en-US" dirty="0" smtClean="0"/>
              <a:t>This is the way that the student and parents can sign the application electronically.</a:t>
            </a:r>
          </a:p>
          <a:p>
            <a:pPr marL="285750" indent="-285750">
              <a:buFont typeface="Arial" pitchFamily="34" charset="0"/>
              <a:buChar char="•"/>
            </a:pPr>
            <a:endParaRPr lang="en-US" dirty="0"/>
          </a:p>
          <a:p>
            <a:pPr marL="285750" indent="-285750">
              <a:buFont typeface="Arial" pitchFamily="34" charset="0"/>
              <a:buChar char="•"/>
            </a:pPr>
            <a:r>
              <a:rPr lang="en-US" dirty="0" smtClean="0"/>
              <a:t>Please note that the PIN should not be shared with anyone! </a:t>
            </a:r>
            <a:endParaRPr lang="en-US" dirty="0"/>
          </a:p>
        </p:txBody>
      </p:sp>
      <p:pic>
        <p:nvPicPr>
          <p:cNvPr id="8" name="Content Placeholder 7"/>
          <p:cNvPicPr>
            <a:picLocks noGrp="1"/>
          </p:cNvPicPr>
          <p:nvPr>
            <p:ph idx="1"/>
          </p:nvPr>
        </p:nvPicPr>
        <p:blipFill rotWithShape="1">
          <a:blip r:embed="rId4"/>
          <a:srcRect t="13917" r="58038" b="32047"/>
          <a:stretch/>
        </p:blipFill>
        <p:spPr bwMode="auto">
          <a:xfrm>
            <a:off x="228600" y="1672046"/>
            <a:ext cx="4641669" cy="426720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6D88D7DD-9B19-7A49-BB06-36BA9927445F}" type="slidenum">
              <a:rPr lang="en-US" smtClean="0"/>
              <a:pPr/>
              <a:t>7</a:t>
            </a:fld>
            <a:endParaRPr lang="en-US"/>
          </a:p>
        </p:txBody>
      </p:sp>
    </p:spTree>
    <p:extLst>
      <p:ext uri="{BB962C8B-B14F-4D97-AF65-F5344CB8AC3E}">
        <p14:creationId xmlns:p14="http://schemas.microsoft.com/office/powerpoint/2010/main" val="1865145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latin typeface="+mj-lt"/>
              </a:rPr>
              <a:t>Details for </a:t>
            </a:r>
            <a:r>
              <a:rPr lang="en-US" sz="4000" b="1" dirty="0" smtClean="0">
                <a:latin typeface="+mj-lt"/>
              </a:rPr>
              <a:t>completing </a:t>
            </a:r>
            <a:r>
              <a:rPr lang="en-US" sz="4000" b="1" dirty="0" smtClean="0">
                <a:latin typeface="+mj-lt"/>
              </a:rPr>
              <a:t>the FAFSA</a:t>
            </a:r>
            <a:endParaRPr lang="en-US" sz="4000" b="1" dirty="0">
              <a:latin typeface="+mj-lt"/>
            </a:endParaRPr>
          </a:p>
        </p:txBody>
      </p:sp>
    </p:spTree>
    <p:extLst>
      <p:ext uri="{BB962C8B-B14F-4D97-AF65-F5344CB8AC3E}">
        <p14:creationId xmlns:p14="http://schemas.microsoft.com/office/powerpoint/2010/main" val="3775435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Login Page</a:t>
            </a:r>
            <a:endParaRPr lang="en-US" sz="2800" b="1" dirty="0"/>
          </a:p>
        </p:txBody>
      </p:sp>
      <p:pic>
        <p:nvPicPr>
          <p:cNvPr id="3" name="Picture 2"/>
          <p:cNvPicPr/>
          <p:nvPr/>
        </p:nvPicPr>
        <p:blipFill rotWithShape="1">
          <a:blip r:embed="rId3"/>
          <a:srcRect l="26500" t="17131" r="26123" b="30621"/>
          <a:stretch/>
        </p:blipFill>
        <p:spPr bwMode="auto">
          <a:xfrm>
            <a:off x="762000" y="1524000"/>
            <a:ext cx="5715000" cy="4191000"/>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6D88D7DD-9B19-7A49-BB06-36BA9927445F}" type="slidenum">
              <a:rPr lang="en-US" smtClean="0"/>
              <a:pPr/>
              <a:t>9</a:t>
            </a:fld>
            <a:endParaRPr lang="en-US"/>
          </a:p>
        </p:txBody>
      </p:sp>
    </p:spTree>
    <p:extLst>
      <p:ext uri="{BB962C8B-B14F-4D97-AF65-F5344CB8AC3E}">
        <p14:creationId xmlns:p14="http://schemas.microsoft.com/office/powerpoint/2010/main" val="4072007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7D63EE5034904FBE124CE4C93FC8B0" ma:contentTypeVersion="0" ma:contentTypeDescription="Create a new document." ma:contentTypeScope="" ma:versionID="3f4cfbe723a6cbfb77b4f5b96168ebe0">
  <xsd:schema xmlns:xsd="http://www.w3.org/2001/XMLSchema" xmlns:xs="http://www.w3.org/2001/XMLSchema" xmlns:p="http://schemas.microsoft.com/office/2006/metadata/properties" xmlns:ns2="8f29d4d0-5528-4115-a002-02e36f812ef4" targetNamespace="http://schemas.microsoft.com/office/2006/metadata/properties" ma:root="true" ma:fieldsID="e77b9b358753b7aa374985d1d03930aa" ns2:_="">
    <xsd:import namespace="8f29d4d0-5528-4115-a002-02e36f812e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9d4d0-5528-4115-a002-02e36f812e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8f29d4d0-5528-4115-a002-02e36f812ef4">ZQHRFS737ZVJ-391-1</_dlc_DocId>
    <_dlc_DocIdUrl xmlns="8f29d4d0-5528-4115-a002-02e36f812ef4">
      <Url>https://fsa.share.ed.gov/as/comm/_layouts/DocIdRedir.aspx?ID=ZQHRFS737ZVJ-391-1</Url>
      <Description>ZQHRFS737ZVJ-391-1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E5F3F50-67CF-4DB6-9F15-33C75F9FD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9d4d0-5528-4115-a002-02e36f812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276E45-19FD-4089-B8D2-F0A3853D4411}">
  <ds:schemaRef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purl.org/dc/terms/"/>
    <ds:schemaRef ds:uri="8f29d4d0-5528-4115-a002-02e36f812ef4"/>
    <ds:schemaRef ds:uri="http://www.w3.org/XML/1998/namespace"/>
    <ds:schemaRef ds:uri="http://purl.org/dc/dcmitype/"/>
  </ds:schemaRefs>
</ds:datastoreItem>
</file>

<file path=customXml/itemProps3.xml><?xml version="1.0" encoding="utf-8"?>
<ds:datastoreItem xmlns:ds="http://schemas.openxmlformats.org/officeDocument/2006/customXml" ds:itemID="{1561927A-CC04-4D3D-A7F6-7126B26A9C74}">
  <ds:schemaRefs>
    <ds:schemaRef ds:uri="http://schemas.microsoft.com/sharepoint/v3/contenttype/forms"/>
  </ds:schemaRefs>
</ds:datastoreItem>
</file>

<file path=customXml/itemProps4.xml><?xml version="1.0" encoding="utf-8"?>
<ds:datastoreItem xmlns:ds="http://schemas.openxmlformats.org/officeDocument/2006/customXml" ds:itemID="{5628B7E8-D568-4DAC-A606-D93C3CC43D0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1407</TotalTime>
  <Words>3099</Words>
  <Application>Microsoft Office PowerPoint</Application>
  <PresentationFormat>On-screen Show (4:3)</PresentationFormat>
  <Paragraphs>277</Paragraphs>
  <Slides>42</Slides>
  <Notes>38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FAFSA Overview</vt:lpstr>
      <vt:lpstr>Agenda</vt:lpstr>
      <vt:lpstr>What is the FAFSA? Free Application for Federal Student Aid</vt:lpstr>
      <vt:lpstr>When does the student complete the FAFSA?      </vt:lpstr>
      <vt:lpstr>Where does the student go to complete the FAFSA? </vt:lpstr>
      <vt:lpstr>Who is eligible? </vt:lpstr>
      <vt:lpstr>Federal Student Aid PIN</vt:lpstr>
      <vt:lpstr>Details for completing the FAFSA</vt:lpstr>
      <vt:lpstr>Login Page</vt:lpstr>
      <vt:lpstr>Get started page</vt:lpstr>
      <vt:lpstr>Password </vt:lpstr>
      <vt:lpstr>Student Demographic Page</vt:lpstr>
      <vt:lpstr>Student eligibility page</vt:lpstr>
      <vt:lpstr>Eligible noncitizen</vt:lpstr>
      <vt:lpstr>Eligible noncitizen </vt:lpstr>
      <vt:lpstr>Drug conviction question</vt:lpstr>
      <vt:lpstr>Drug conviction</vt:lpstr>
      <vt:lpstr>Student eligibility page 2 </vt:lpstr>
      <vt:lpstr>School selection page</vt:lpstr>
      <vt:lpstr>School selection summary</vt:lpstr>
      <vt:lpstr>Dependency status</vt:lpstr>
      <vt:lpstr>Dependency status results</vt:lpstr>
      <vt:lpstr>Special circumstances</vt:lpstr>
      <vt:lpstr>Special circumstances</vt:lpstr>
      <vt:lpstr>Special circumstances</vt:lpstr>
      <vt:lpstr>Parent demographic page</vt:lpstr>
      <vt:lpstr>Parent finances 1</vt:lpstr>
      <vt:lpstr>Parent finances 2</vt:lpstr>
      <vt:lpstr>Parent finances 3</vt:lpstr>
      <vt:lpstr>Student finances 1</vt:lpstr>
      <vt:lpstr>Student finances 2</vt:lpstr>
      <vt:lpstr>Student finances 3</vt:lpstr>
      <vt:lpstr>Sign and submit</vt:lpstr>
      <vt:lpstr>Sign and submit</vt:lpstr>
      <vt:lpstr>Confirmation page</vt:lpstr>
      <vt:lpstr>Confirmation Page (cont.) </vt:lpstr>
      <vt:lpstr>Confirmation Page (cont.) </vt:lpstr>
      <vt:lpstr>FAFSA processing timeframes</vt:lpstr>
      <vt:lpstr>Student’s Next Steps</vt:lpstr>
      <vt:lpstr>Student’s Next Steps (Actual Text) </vt:lpstr>
      <vt:lpstr>Frequently asked questions at FSAIC </vt:lpstr>
      <vt:lpstr>Additional information for students </vt:lpstr>
    </vt:vector>
  </TitlesOfParts>
  <Company>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ce</dc:creator>
  <cp:lastModifiedBy>Waggoner, Mary</cp:lastModifiedBy>
  <cp:revision>124</cp:revision>
  <cp:lastPrinted>2013-01-18T13:21:00Z</cp:lastPrinted>
  <dcterms:created xsi:type="dcterms:W3CDTF">2012-06-11T19:08:42Z</dcterms:created>
  <dcterms:modified xsi:type="dcterms:W3CDTF">2013-01-23T20:48:28Z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0x010100337D63EE5034904FBE124CE4C93FC8B0</vt:lpwstr>
  </property>
  <property fmtid="{D5CDD505-2E9C-101B-9397-08002B2CF9AE}" pid="3" name="_dlc_DocIdItemGuid">
    <vt:lpwstr>a67aeab5-6a53-4dde-bba7-b7e5f790189a</vt:lpwstr>
  </property>
</Properties>
</file>