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69" r:id="rId4"/>
    <p:sldId id="267" r:id="rId5"/>
    <p:sldId id="276" r:id="rId6"/>
    <p:sldId id="268" r:id="rId7"/>
    <p:sldId id="270" r:id="rId8"/>
    <p:sldId id="274" r:id="rId9"/>
    <p:sldId id="275" r:id="rId10"/>
    <p:sldId id="273" r:id="rId11"/>
    <p:sldId id="259" r:id="rId12"/>
    <p:sldId id="260" r:id="rId13"/>
    <p:sldId id="261" r:id="rId14"/>
    <p:sldId id="262" r:id="rId15"/>
    <p:sldId id="263" r:id="rId16"/>
    <p:sldId id="277" r:id="rId17"/>
    <p:sldId id="278" r:id="rId18"/>
    <p:sldId id="279" r:id="rId19"/>
    <p:sldId id="264" r:id="rId20"/>
    <p:sldId id="265" r:id="rId21"/>
    <p:sldId id="266" r:id="rId22"/>
    <p:sldId id="272" r:id="rId23"/>
    <p:sldId id="271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93" autoAdjust="0"/>
  </p:normalViewPr>
  <p:slideViewPr>
    <p:cSldViewPr>
      <p:cViewPr>
        <p:scale>
          <a:sx n="77" d="100"/>
          <a:sy n="77" d="100"/>
        </p:scale>
        <p:origin x="-102" y="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F254829-57BB-44B5-A34E-19063E20ADC3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C14FFD0-A606-4994-B244-B9EF8F5EA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95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CB9EA4A-770B-4E0E-A61B-4FCC7215FBA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EE6E3D-DBCA-400C-97A7-6D849D29E230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CAA57-74D3-4241-B2AC-C26873554273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C1EC9-AFA4-4853-A899-922352FAF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33A01-4286-42B5-9AA2-F28E3AB24AB2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DE27B-7D90-4AB1-BADF-73F6C65082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6308C-4EC5-4D17-A79A-05925A001C15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1163A-CAAB-4200-BA95-A0897EE9B0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A3A5C-E772-4A66-B03A-A4D00A5D56C5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A685F-70C7-4FE7-9BC7-BACDA5862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06D20-4A02-478F-ACCD-693BF72333F4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C1AEA-D166-404D-9E63-8B50CA10D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CD6E3-F201-4410-BAA4-5BDF07ADD3EC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F5EDE-4336-496D-B738-5C4A5B99F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04E3C-6D74-4053-BD59-88020A781729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BAE97-8BD4-43DF-8898-740774CB4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9031D-A801-41FE-B1FB-260C6F955322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313B4-9FC5-492D-8325-14BEC99D8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A58BC-E066-431A-99DC-62218F10560E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B5FFF-1459-40EE-9BF8-02E69F57B5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63041-E00A-4835-8F4A-DE2CC1E76602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0F919-A5C4-49BD-A615-CB47329C9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D42DF-1D1B-4312-8608-67A5AA6E90B7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9004C-4724-4549-8216-BBDDDEB024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C05AFF-057C-40AA-96A7-F82D03D4CA03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416AA7-9C7E-4DE3-8D11-5AA31670C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erettcc.edu/ccec/collegeinhs/index.cfm?id=2606" TargetMode="External"/><Relationship Id="rId2" Type="http://schemas.openxmlformats.org/officeDocument/2006/relationships/hyperlink" Target="http://docushare.everett.k12.wa.us/docushare/dsweb/View/Collection-266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utreach.washington.edu/uwhs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09600" y="2362200"/>
            <a:ext cx="8229600" cy="1371600"/>
          </a:xfrm>
        </p:spPr>
        <p:txBody>
          <a:bodyPr/>
          <a:lstStyle/>
          <a:p>
            <a:r>
              <a:rPr lang="en-US" sz="6000" smtClean="0"/>
              <a:t>Early College Programs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pic>
        <p:nvPicPr>
          <p:cNvPr id="1026" name="Picture 1" descr="EPS-Primary-Logo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200025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ontent Placeholder 2"/>
          <p:cNvSpPr>
            <a:spLocks noGrp="1"/>
          </p:cNvSpPr>
          <p:nvPr>
            <p:ph idx="1"/>
          </p:nvPr>
        </p:nvSpPr>
        <p:spPr>
          <a:xfrm>
            <a:off x="2743200" y="1436688"/>
            <a:ext cx="5791200" cy="49530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400" dirty="0" smtClean="0"/>
              <a:t>1. Everett Community College</a:t>
            </a:r>
          </a:p>
          <a:p>
            <a:pPr marL="0" indent="0">
              <a:buFont typeface="Arial" charset="0"/>
              <a:buNone/>
            </a:pPr>
            <a:r>
              <a:rPr lang="en-US" sz="2400" dirty="0" smtClean="0"/>
              <a:t>2. Edmonds Community College</a:t>
            </a:r>
          </a:p>
          <a:p>
            <a:pPr marL="0" indent="0">
              <a:buNone/>
            </a:pPr>
            <a:r>
              <a:rPr lang="en-US" sz="2400" dirty="0" smtClean="0"/>
              <a:t>3. </a:t>
            </a:r>
            <a:r>
              <a:rPr lang="en-US" sz="2400" dirty="0"/>
              <a:t>Cascadia Community College</a:t>
            </a:r>
          </a:p>
          <a:p>
            <a:pPr marL="0" indent="0">
              <a:buFont typeface="Arial" charset="0"/>
              <a:buNone/>
            </a:pPr>
            <a:r>
              <a:rPr lang="en-US" sz="2400" dirty="0" smtClean="0"/>
              <a:t>4. Central Washington University</a:t>
            </a:r>
          </a:p>
          <a:p>
            <a:pPr marL="0" indent="0">
              <a:buFont typeface="Arial" charset="0"/>
              <a:buNone/>
            </a:pPr>
            <a:r>
              <a:rPr lang="en-US" sz="2400" dirty="0" smtClean="0"/>
              <a:t>5. Shoreline Community College</a:t>
            </a:r>
          </a:p>
          <a:p>
            <a:pPr marL="0" indent="0">
              <a:buFont typeface="Arial" charset="0"/>
              <a:buNone/>
            </a:pPr>
            <a:endParaRPr lang="en-US" sz="2400" dirty="0" smtClean="0"/>
          </a:p>
        </p:txBody>
      </p:sp>
      <p:sp>
        <p:nvSpPr>
          <p:cNvPr id="28674" name="TextBox 5"/>
          <p:cNvSpPr txBox="1">
            <a:spLocks noChangeArrowheads="1"/>
          </p:cNvSpPr>
          <p:nvPr/>
        </p:nvSpPr>
        <p:spPr bwMode="auto">
          <a:xfrm>
            <a:off x="2743200" y="222250"/>
            <a:ext cx="6400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Most common colleges for </a:t>
            </a:r>
            <a:r>
              <a:rPr lang="en-US" sz="3200" dirty="0" smtClean="0">
                <a:latin typeface="Calibri" pitchFamily="34" charset="0"/>
              </a:rPr>
              <a:t>SHS </a:t>
            </a:r>
            <a:r>
              <a:rPr lang="en-US" sz="3200" dirty="0">
                <a:latin typeface="Calibri" pitchFamily="34" charset="0"/>
              </a:rPr>
              <a:t>students (initial enrollment):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73038" y="222250"/>
            <a:ext cx="2514600" cy="121443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schemeClr val="bg1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49551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10th Graders - AP World History</a:t>
            </a:r>
          </a:p>
          <a:p>
            <a:r>
              <a:rPr lang="en-US" dirty="0" smtClean="0"/>
              <a:t>11th and 12</a:t>
            </a:r>
            <a:r>
              <a:rPr lang="en-US" baseline="30000" dirty="0" smtClean="0"/>
              <a:t>th</a:t>
            </a:r>
            <a:r>
              <a:rPr lang="en-US" dirty="0" smtClean="0"/>
              <a:t> Graders - College in High School courses</a:t>
            </a:r>
          </a:p>
          <a:p>
            <a:r>
              <a:rPr lang="en-US" dirty="0" smtClean="0"/>
              <a:t>All Grades – Tech Prep</a:t>
            </a:r>
          </a:p>
          <a:p>
            <a:r>
              <a:rPr lang="en-US" dirty="0" smtClean="0"/>
              <a:t>Students who are ready for challenging courses</a:t>
            </a:r>
          </a:p>
          <a:p>
            <a:r>
              <a:rPr lang="en-US" dirty="0" smtClean="0"/>
              <a:t>Students with strong reading, writing and math skills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28600" y="228600"/>
            <a:ext cx="2290763" cy="120332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/>
              <a:t>Who?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6629400" cy="3922713"/>
          </a:xfrm>
        </p:spPr>
        <p:txBody>
          <a:bodyPr/>
          <a:lstStyle/>
          <a:p>
            <a:r>
              <a:rPr lang="en-US" dirty="0" smtClean="0"/>
              <a:t>Each course culminates in an Exam</a:t>
            </a:r>
          </a:p>
          <a:p>
            <a:r>
              <a:rPr lang="en-US" dirty="0" smtClean="0"/>
              <a:t>Students earn college credit based on exam score</a:t>
            </a:r>
          </a:p>
          <a:p>
            <a:r>
              <a:rPr lang="en-US" dirty="0" smtClean="0"/>
              <a:t>Credits fulfill general college graduation requirements</a:t>
            </a:r>
          </a:p>
        </p:txBody>
      </p:sp>
      <p:sp>
        <p:nvSpPr>
          <p:cNvPr id="18434" name="TextBox 6"/>
          <p:cNvSpPr txBox="1">
            <a:spLocks noChangeArrowheads="1"/>
          </p:cNvSpPr>
          <p:nvPr/>
        </p:nvSpPr>
        <p:spPr bwMode="auto">
          <a:xfrm>
            <a:off x="2743200" y="223838"/>
            <a:ext cx="5029200" cy="104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Calibri" pitchFamily="34" charset="0"/>
              </a:rPr>
              <a:t>Advanced Placement</a:t>
            </a: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52400" y="155575"/>
            <a:ext cx="2476500" cy="121285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bg1"/>
                </a:solidFill>
              </a:rPr>
              <a:t>What?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2"/>
          <p:cNvSpPr>
            <a:spLocks noGrp="1"/>
          </p:cNvSpPr>
          <p:nvPr>
            <p:ph idx="1"/>
          </p:nvPr>
        </p:nvSpPr>
        <p:spPr>
          <a:xfrm>
            <a:off x="381000" y="1676401"/>
            <a:ext cx="8229600" cy="4876800"/>
          </a:xfrm>
        </p:spPr>
        <p:txBody>
          <a:bodyPr/>
          <a:lstStyle/>
          <a:p>
            <a:r>
              <a:rPr lang="en-US" dirty="0" smtClean="0"/>
              <a:t>Credits Vary</a:t>
            </a:r>
          </a:p>
          <a:p>
            <a:r>
              <a:rPr lang="en-US" dirty="0" smtClean="0"/>
              <a:t>Entry courses for certificate programs, Associates in Technical Arts, or Associates Transferable Degree</a:t>
            </a:r>
          </a:p>
          <a:p>
            <a:r>
              <a:rPr lang="en-US" dirty="0" smtClean="0"/>
              <a:t>Offered in partnership with Everett Community College, Skagit Valley Community College and Lake Washington Technical College</a:t>
            </a:r>
          </a:p>
        </p:txBody>
      </p:sp>
      <p:sp>
        <p:nvSpPr>
          <p:cNvPr id="19458" name="TextBox 5"/>
          <p:cNvSpPr txBox="1">
            <a:spLocks noChangeArrowheads="1"/>
          </p:cNvSpPr>
          <p:nvPr/>
        </p:nvSpPr>
        <p:spPr bwMode="auto">
          <a:xfrm>
            <a:off x="2743200" y="236538"/>
            <a:ext cx="2971800" cy="104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Calibri" pitchFamily="34" charset="0"/>
              </a:rPr>
              <a:t>Tech Prep</a:t>
            </a: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31763" y="152400"/>
            <a:ext cx="2476500" cy="121285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bg1"/>
                </a:solidFill>
              </a:rPr>
              <a:t>What?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800600"/>
          </a:xfrm>
        </p:spPr>
        <p:txBody>
          <a:bodyPr/>
          <a:lstStyle/>
          <a:p>
            <a:r>
              <a:rPr lang="en-US" dirty="0" smtClean="0"/>
              <a:t>Courses are 5 credits</a:t>
            </a:r>
          </a:p>
          <a:p>
            <a:r>
              <a:rPr lang="en-US" dirty="0" smtClean="0"/>
              <a:t>Often fulfills general college graduation requirements</a:t>
            </a:r>
          </a:p>
          <a:p>
            <a:r>
              <a:rPr lang="en-US" dirty="0" smtClean="0"/>
              <a:t>Offered in partnership with Everett Community College and University of Washington</a:t>
            </a:r>
          </a:p>
        </p:txBody>
      </p:sp>
      <p:sp>
        <p:nvSpPr>
          <p:cNvPr id="20482" name="TextBox 5"/>
          <p:cNvSpPr txBox="1">
            <a:spLocks noChangeArrowheads="1"/>
          </p:cNvSpPr>
          <p:nvPr/>
        </p:nvSpPr>
        <p:spPr bwMode="auto">
          <a:xfrm>
            <a:off x="2743200" y="352425"/>
            <a:ext cx="5811838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Calibri" pitchFamily="34" charset="0"/>
              </a:rPr>
              <a:t>College in High School</a:t>
            </a: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8600" y="185738"/>
            <a:ext cx="2476500" cy="121285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bg1"/>
                </a:solidFill>
              </a:rPr>
              <a:t>What?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8"/>
          <p:cNvSpPr txBox="1">
            <a:spLocks noChangeArrowheads="1"/>
          </p:cNvSpPr>
          <p:nvPr/>
        </p:nvSpPr>
        <p:spPr bwMode="auto">
          <a:xfrm>
            <a:off x="2743200" y="363538"/>
            <a:ext cx="5811838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alibri" pitchFamily="34" charset="0"/>
              </a:rPr>
              <a:t>Courses Offered at </a:t>
            </a:r>
            <a:r>
              <a:rPr lang="en-US" sz="4400" dirty="0" smtClean="0">
                <a:latin typeface="Calibri" pitchFamily="34" charset="0"/>
              </a:rPr>
              <a:t>CHS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47650" y="142875"/>
            <a:ext cx="2476500" cy="121285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bg1"/>
                </a:solidFill>
              </a:rPr>
              <a:t>What?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28600" y="1447800"/>
            <a:ext cx="8686800" cy="1676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508" name="TextBox 11"/>
          <p:cNvSpPr txBox="1">
            <a:spLocks noChangeArrowheads="1"/>
          </p:cNvSpPr>
          <p:nvPr/>
        </p:nvSpPr>
        <p:spPr bwMode="auto">
          <a:xfrm>
            <a:off x="222250" y="1671638"/>
            <a:ext cx="2362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Calibri" pitchFamily="34" charset="0"/>
              </a:rPr>
              <a:t>Advanced</a:t>
            </a:r>
          </a:p>
          <a:p>
            <a:r>
              <a:rPr lang="en-US" sz="3600">
                <a:latin typeface="Calibri" pitchFamily="34" charset="0"/>
              </a:rPr>
              <a:t>Placement</a:t>
            </a:r>
          </a:p>
        </p:txBody>
      </p:sp>
      <p:sp>
        <p:nvSpPr>
          <p:cNvPr id="21509" name="TextBox 13"/>
          <p:cNvSpPr txBox="1">
            <a:spLocks noChangeArrowheads="1"/>
          </p:cNvSpPr>
          <p:nvPr/>
        </p:nvSpPr>
        <p:spPr bwMode="auto">
          <a:xfrm>
            <a:off x="4808637" y="1547813"/>
            <a:ext cx="185371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AP Calculus AB</a:t>
            </a:r>
          </a:p>
          <a:p>
            <a:r>
              <a:rPr lang="en-US" dirty="0">
                <a:latin typeface="Calibri" pitchFamily="34" charset="0"/>
              </a:rPr>
              <a:t>AP Statistics</a:t>
            </a:r>
          </a:p>
          <a:p>
            <a:r>
              <a:rPr lang="en-US" dirty="0" smtClean="0">
                <a:latin typeface="Calibri" pitchFamily="34" charset="0"/>
              </a:rPr>
              <a:t>AP Chemistry</a:t>
            </a:r>
          </a:p>
          <a:p>
            <a:r>
              <a:rPr lang="en-US" dirty="0" smtClean="0">
                <a:latin typeface="Calibri" pitchFamily="34" charset="0"/>
              </a:rPr>
              <a:t>AP Environmental</a:t>
            </a:r>
          </a:p>
          <a:p>
            <a:r>
              <a:rPr lang="en-US" dirty="0" smtClean="0">
                <a:latin typeface="Calibri" pitchFamily="34" charset="0"/>
              </a:rPr>
              <a:t> Science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1510" name="TextBox 15"/>
          <p:cNvSpPr txBox="1">
            <a:spLocks noChangeArrowheads="1"/>
          </p:cNvSpPr>
          <p:nvPr/>
        </p:nvSpPr>
        <p:spPr bwMode="auto">
          <a:xfrm>
            <a:off x="6647934" y="1547813"/>
            <a:ext cx="217646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AP Government and Politics: US</a:t>
            </a:r>
          </a:p>
          <a:p>
            <a:r>
              <a:rPr lang="en-US" dirty="0">
                <a:latin typeface="Calibri" pitchFamily="34" charset="0"/>
              </a:rPr>
              <a:t>AP Psychology</a:t>
            </a:r>
          </a:p>
          <a:p>
            <a:r>
              <a:rPr lang="en-US" dirty="0" smtClean="0">
                <a:latin typeface="Calibri" pitchFamily="34" charset="0"/>
              </a:rPr>
              <a:t>AP </a:t>
            </a:r>
            <a:r>
              <a:rPr lang="en-US" dirty="0">
                <a:latin typeface="Calibri" pitchFamily="34" charset="0"/>
              </a:rPr>
              <a:t>US History</a:t>
            </a:r>
          </a:p>
          <a:p>
            <a:r>
              <a:rPr lang="en-US" dirty="0">
                <a:latin typeface="Calibri" pitchFamily="34" charset="0"/>
              </a:rPr>
              <a:t>AP World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547813"/>
            <a:ext cx="2590800" cy="1438275"/>
          </a:xfr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/>
              <a:t>AP English Language and Composition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/>
              <a:t>AP English Literature and Composition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/>
              <a:t>AP Studio Art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58763" y="3222625"/>
            <a:ext cx="8686800" cy="1676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49238" y="5033963"/>
            <a:ext cx="8686800" cy="1676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514" name="TextBox 18"/>
          <p:cNvSpPr txBox="1">
            <a:spLocks noChangeArrowheads="1"/>
          </p:cNvSpPr>
          <p:nvPr/>
        </p:nvSpPr>
        <p:spPr bwMode="auto">
          <a:xfrm>
            <a:off x="298450" y="3460750"/>
            <a:ext cx="2381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Calibri" pitchFamily="34" charset="0"/>
              </a:rPr>
              <a:t>College In High School</a:t>
            </a:r>
          </a:p>
        </p:txBody>
      </p:sp>
      <p:sp>
        <p:nvSpPr>
          <p:cNvPr id="21515" name="TextBox 19"/>
          <p:cNvSpPr txBox="1">
            <a:spLocks noChangeArrowheads="1"/>
          </p:cNvSpPr>
          <p:nvPr/>
        </p:nvSpPr>
        <p:spPr bwMode="auto">
          <a:xfrm>
            <a:off x="2724150" y="3922236"/>
            <a:ext cx="183729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Anatomy &amp; Physiology</a:t>
            </a:r>
          </a:p>
          <a:p>
            <a:r>
              <a:rPr lang="en-US" sz="1400" dirty="0" smtClean="0">
                <a:latin typeface="Calibri" pitchFamily="34" charset="0"/>
              </a:rPr>
              <a:t>Chemistry</a:t>
            </a:r>
            <a:endParaRPr lang="en-US" sz="1400" dirty="0">
              <a:latin typeface="Calibri" pitchFamily="34" charset="0"/>
            </a:endParaRPr>
          </a:p>
          <a:p>
            <a:r>
              <a:rPr lang="en-US" sz="1400" dirty="0" smtClean="0">
                <a:latin typeface="Calibri" pitchFamily="34" charset="0"/>
              </a:rPr>
              <a:t>Environmental Science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21516" name="TextBox 20"/>
          <p:cNvSpPr txBox="1">
            <a:spLocks noChangeArrowheads="1"/>
          </p:cNvSpPr>
          <p:nvPr/>
        </p:nvSpPr>
        <p:spPr bwMode="auto">
          <a:xfrm>
            <a:off x="4689982" y="3405217"/>
            <a:ext cx="32202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ECC English (Literature and Composition</a:t>
            </a:r>
            <a:r>
              <a:rPr lang="en-US" sz="1400" dirty="0" smtClean="0">
                <a:latin typeface="Calibri" pitchFamily="34" charset="0"/>
              </a:rPr>
              <a:t>)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21517" name="TextBox 21"/>
          <p:cNvSpPr txBox="1">
            <a:spLocks noChangeArrowheads="1"/>
          </p:cNvSpPr>
          <p:nvPr/>
        </p:nvSpPr>
        <p:spPr bwMode="auto">
          <a:xfrm>
            <a:off x="2755900" y="3257550"/>
            <a:ext cx="108318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Pre-Calculus</a:t>
            </a:r>
          </a:p>
          <a:p>
            <a:r>
              <a:rPr lang="en-US" sz="1400" dirty="0">
                <a:latin typeface="Calibri" pitchFamily="34" charset="0"/>
              </a:rPr>
              <a:t>Calculus</a:t>
            </a:r>
          </a:p>
          <a:p>
            <a:r>
              <a:rPr lang="en-US" sz="1400" dirty="0">
                <a:latin typeface="Calibri" pitchFamily="34" charset="0"/>
              </a:rPr>
              <a:t>Statistics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03498" y="3842325"/>
            <a:ext cx="2065337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French 2, 3 and 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German 2, 3 and 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Spanish 2, 3 and 4</a:t>
            </a:r>
          </a:p>
        </p:txBody>
      </p:sp>
      <p:sp>
        <p:nvSpPr>
          <p:cNvPr id="21519" name="TextBox 22"/>
          <p:cNvSpPr txBox="1">
            <a:spLocks noChangeArrowheads="1"/>
          </p:cNvSpPr>
          <p:nvPr/>
        </p:nvSpPr>
        <p:spPr bwMode="auto">
          <a:xfrm>
            <a:off x="260350" y="51816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Calibri" pitchFamily="34" charset="0"/>
              </a:rPr>
              <a:t>Tech</a:t>
            </a:r>
          </a:p>
          <a:p>
            <a:r>
              <a:rPr lang="en-US" sz="3600">
                <a:latin typeface="Calibri" pitchFamily="34" charset="0"/>
              </a:rPr>
              <a:t>Prep</a:t>
            </a:r>
          </a:p>
        </p:txBody>
      </p:sp>
      <p:sp>
        <p:nvSpPr>
          <p:cNvPr id="21520" name="TextBox 23"/>
          <p:cNvSpPr txBox="1">
            <a:spLocks noChangeArrowheads="1"/>
          </p:cNvSpPr>
          <p:nvPr/>
        </p:nvSpPr>
        <p:spPr bwMode="auto">
          <a:xfrm>
            <a:off x="6300102" y="5284459"/>
            <a:ext cx="194450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Computer Applications: </a:t>
            </a:r>
          </a:p>
          <a:p>
            <a:r>
              <a:rPr lang="en-US" sz="1400" dirty="0">
                <a:latin typeface="Calibri" pitchFamily="34" charset="0"/>
              </a:rPr>
              <a:t> Computer Literacy</a:t>
            </a:r>
          </a:p>
          <a:p>
            <a:r>
              <a:rPr lang="en-US" sz="1400" dirty="0">
                <a:latin typeface="Calibri" pitchFamily="34" charset="0"/>
              </a:rPr>
              <a:t>Computer Applications: </a:t>
            </a:r>
          </a:p>
          <a:p>
            <a:r>
              <a:rPr lang="en-US" sz="1400" dirty="0">
                <a:latin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</a:rPr>
              <a:t>PowerPoint</a:t>
            </a:r>
          </a:p>
          <a:p>
            <a:r>
              <a:rPr lang="en-US" sz="1400" dirty="0" smtClean="0">
                <a:latin typeface="Calibri" pitchFamily="34" charset="0"/>
              </a:rPr>
              <a:t>Video Production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21523" name="TextBox 26"/>
          <p:cNvSpPr txBox="1">
            <a:spLocks noChangeArrowheads="1"/>
          </p:cNvSpPr>
          <p:nvPr/>
        </p:nvSpPr>
        <p:spPr bwMode="auto">
          <a:xfrm>
            <a:off x="4421681" y="5284459"/>
            <a:ext cx="1585627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Independent Living</a:t>
            </a:r>
          </a:p>
          <a:p>
            <a:r>
              <a:rPr lang="en-US" sz="1400" dirty="0">
                <a:latin typeface="Calibri" pitchFamily="34" charset="0"/>
              </a:rPr>
              <a:t>Career </a:t>
            </a:r>
            <a:r>
              <a:rPr lang="en-US" sz="1400" dirty="0" smtClean="0">
                <a:latin typeface="Calibri" pitchFamily="34" charset="0"/>
              </a:rPr>
              <a:t>Choices</a:t>
            </a:r>
          </a:p>
          <a:p>
            <a:r>
              <a:rPr lang="en-US" sz="1400" dirty="0">
                <a:latin typeface="Calibri" pitchFamily="34" charset="0"/>
              </a:rPr>
              <a:t>Graphic Design I</a:t>
            </a:r>
          </a:p>
          <a:p>
            <a:r>
              <a:rPr lang="en-US" sz="1400" dirty="0">
                <a:latin typeface="Calibri" pitchFamily="34" charset="0"/>
              </a:rPr>
              <a:t>Auto Tech</a:t>
            </a:r>
          </a:p>
          <a:p>
            <a:endParaRPr lang="en-US" sz="12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5176736"/>
            <a:ext cx="2514600" cy="13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cs typeface="Arial" charset="0"/>
              </a:rPr>
              <a:t>Fashion Merchandizing</a:t>
            </a:r>
          </a:p>
          <a:p>
            <a:r>
              <a:rPr lang="en-US" sz="1400" dirty="0">
                <a:solidFill>
                  <a:schemeClr val="tx1"/>
                </a:solidFill>
                <a:cs typeface="Arial" charset="0"/>
              </a:rPr>
              <a:t>Introduction to Sports</a:t>
            </a:r>
          </a:p>
          <a:p>
            <a:r>
              <a:rPr lang="en-US" sz="1400" dirty="0">
                <a:solidFill>
                  <a:schemeClr val="tx1"/>
                </a:solidFill>
                <a:cs typeface="Arial" charset="0"/>
              </a:rPr>
              <a:t> Medicine</a:t>
            </a:r>
          </a:p>
          <a:p>
            <a:r>
              <a:rPr lang="en-US" sz="1400" dirty="0">
                <a:solidFill>
                  <a:schemeClr val="tx1"/>
                </a:solidFill>
                <a:cs typeface="Arial" charset="0"/>
              </a:rPr>
              <a:t>Sports Medicine I and II</a:t>
            </a:r>
          </a:p>
          <a:p>
            <a:r>
              <a:rPr lang="en-US" sz="1400" dirty="0">
                <a:solidFill>
                  <a:schemeClr val="tx1"/>
                </a:solidFill>
                <a:cs typeface="Arial" charset="0"/>
              </a:rPr>
              <a:t>Digital Photography II</a:t>
            </a:r>
          </a:p>
          <a:p>
            <a:r>
              <a:rPr lang="en-US" sz="1400" dirty="0">
                <a:solidFill>
                  <a:schemeClr val="tx1"/>
                </a:solidFill>
                <a:cs typeface="Arial" charset="0"/>
              </a:rPr>
              <a:t>Publications I (Yearbook I)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89982" y="3626882"/>
            <a:ext cx="18658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Principals of Marketing</a:t>
            </a:r>
          </a:p>
          <a:p>
            <a:r>
              <a:rPr lang="en-US" sz="1400" dirty="0" smtClean="0">
                <a:latin typeface="+mn-lt"/>
              </a:rPr>
              <a:t>World History</a:t>
            </a:r>
          </a:p>
          <a:p>
            <a:r>
              <a:rPr lang="en-US" sz="1400" dirty="0" smtClean="0">
                <a:latin typeface="+mn-lt"/>
              </a:rPr>
              <a:t>US History</a:t>
            </a:r>
          </a:p>
          <a:p>
            <a:r>
              <a:rPr lang="en-US" sz="1400" dirty="0" smtClean="0">
                <a:latin typeface="+mn-lt"/>
              </a:rPr>
              <a:t>Government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8"/>
          <p:cNvSpPr txBox="1">
            <a:spLocks noChangeArrowheads="1"/>
          </p:cNvSpPr>
          <p:nvPr/>
        </p:nvSpPr>
        <p:spPr bwMode="auto">
          <a:xfrm>
            <a:off x="2743200" y="363538"/>
            <a:ext cx="5811838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alibri" pitchFamily="34" charset="0"/>
              </a:rPr>
              <a:t>Courses Offered at </a:t>
            </a:r>
            <a:r>
              <a:rPr lang="en-US" sz="4400" dirty="0" smtClean="0">
                <a:latin typeface="Calibri" pitchFamily="34" charset="0"/>
              </a:rPr>
              <a:t>EHS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47650" y="142875"/>
            <a:ext cx="2476500" cy="121285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bg1"/>
                </a:solidFill>
              </a:rPr>
              <a:t>What?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28600" y="1447800"/>
            <a:ext cx="8686800" cy="1676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508" name="TextBox 11"/>
          <p:cNvSpPr txBox="1">
            <a:spLocks noChangeArrowheads="1"/>
          </p:cNvSpPr>
          <p:nvPr/>
        </p:nvSpPr>
        <p:spPr bwMode="auto">
          <a:xfrm>
            <a:off x="222250" y="1671638"/>
            <a:ext cx="2362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Calibri" pitchFamily="34" charset="0"/>
              </a:rPr>
              <a:t>Advanced</a:t>
            </a:r>
          </a:p>
          <a:p>
            <a:r>
              <a:rPr lang="en-US" sz="3600">
                <a:latin typeface="Calibri" pitchFamily="34" charset="0"/>
              </a:rPr>
              <a:t>Placement</a:t>
            </a:r>
          </a:p>
        </p:txBody>
      </p:sp>
      <p:sp>
        <p:nvSpPr>
          <p:cNvPr id="21509" name="TextBox 13"/>
          <p:cNvSpPr txBox="1">
            <a:spLocks noChangeArrowheads="1"/>
          </p:cNvSpPr>
          <p:nvPr/>
        </p:nvSpPr>
        <p:spPr bwMode="auto">
          <a:xfrm>
            <a:off x="4863487" y="1563388"/>
            <a:ext cx="157126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AP Calculus AB</a:t>
            </a:r>
          </a:p>
          <a:p>
            <a:r>
              <a:rPr lang="en-US" dirty="0">
                <a:latin typeface="Calibri" pitchFamily="34" charset="0"/>
              </a:rPr>
              <a:t>AP Statistics</a:t>
            </a:r>
          </a:p>
          <a:p>
            <a:r>
              <a:rPr lang="en-US" dirty="0" smtClean="0">
                <a:latin typeface="Calibri" pitchFamily="34" charset="0"/>
              </a:rPr>
              <a:t>AP Chemistry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1510" name="TextBox 15"/>
          <p:cNvSpPr txBox="1">
            <a:spLocks noChangeArrowheads="1"/>
          </p:cNvSpPr>
          <p:nvPr/>
        </p:nvSpPr>
        <p:spPr bwMode="auto">
          <a:xfrm>
            <a:off x="6530975" y="1547813"/>
            <a:ext cx="21764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AP Government and Politics: US</a:t>
            </a:r>
          </a:p>
          <a:p>
            <a:r>
              <a:rPr lang="en-US" dirty="0" smtClean="0">
                <a:latin typeface="Calibri" pitchFamily="34" charset="0"/>
              </a:rPr>
              <a:t>AP </a:t>
            </a:r>
            <a:r>
              <a:rPr lang="en-US" dirty="0">
                <a:latin typeface="Calibri" pitchFamily="34" charset="0"/>
              </a:rPr>
              <a:t>US History</a:t>
            </a:r>
          </a:p>
          <a:p>
            <a:r>
              <a:rPr lang="en-US" dirty="0">
                <a:latin typeface="Calibri" pitchFamily="34" charset="0"/>
              </a:rPr>
              <a:t>AP World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566862"/>
            <a:ext cx="2590800" cy="1438275"/>
          </a:xfr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/>
              <a:t>AP English Literature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/>
              <a:t>and Composition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/>
              <a:t>AP Studio Art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/>
              <a:t>AP Spanish Language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58763" y="3222625"/>
            <a:ext cx="8686800" cy="1676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49238" y="5033963"/>
            <a:ext cx="8686800" cy="1676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514" name="TextBox 18"/>
          <p:cNvSpPr txBox="1">
            <a:spLocks noChangeArrowheads="1"/>
          </p:cNvSpPr>
          <p:nvPr/>
        </p:nvSpPr>
        <p:spPr bwMode="auto">
          <a:xfrm>
            <a:off x="298450" y="3460750"/>
            <a:ext cx="2381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Calibri" pitchFamily="34" charset="0"/>
              </a:rPr>
              <a:t>College In High School</a:t>
            </a:r>
          </a:p>
        </p:txBody>
      </p:sp>
      <p:sp>
        <p:nvSpPr>
          <p:cNvPr id="21516" name="TextBox 20"/>
          <p:cNvSpPr txBox="1">
            <a:spLocks noChangeArrowheads="1"/>
          </p:cNvSpPr>
          <p:nvPr/>
        </p:nvSpPr>
        <p:spPr bwMode="auto">
          <a:xfrm>
            <a:off x="4467025" y="3257550"/>
            <a:ext cx="401359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ECC English (Literature and Composition</a:t>
            </a:r>
            <a:r>
              <a:rPr lang="en-US" dirty="0" smtClean="0">
                <a:latin typeface="Calibri" pitchFamily="34" charset="0"/>
              </a:rPr>
              <a:t>)</a:t>
            </a:r>
          </a:p>
          <a:p>
            <a:r>
              <a:rPr lang="en-US" dirty="0" smtClean="0">
                <a:latin typeface="Calibri" pitchFamily="34" charset="0"/>
              </a:rPr>
              <a:t>Speech</a:t>
            </a:r>
          </a:p>
          <a:p>
            <a:r>
              <a:rPr lang="en-US" dirty="0" smtClean="0">
                <a:latin typeface="Calibri" pitchFamily="34" charset="0"/>
              </a:rPr>
              <a:t>World History</a:t>
            </a:r>
          </a:p>
          <a:p>
            <a:r>
              <a:rPr lang="en-US" dirty="0" smtClean="0">
                <a:latin typeface="Calibri" pitchFamily="34" charset="0"/>
              </a:rPr>
              <a:t>US History</a:t>
            </a:r>
          </a:p>
        </p:txBody>
      </p:sp>
      <p:sp>
        <p:nvSpPr>
          <p:cNvPr id="21517" name="TextBox 21"/>
          <p:cNvSpPr txBox="1">
            <a:spLocks noChangeArrowheads="1"/>
          </p:cNvSpPr>
          <p:nvPr/>
        </p:nvSpPr>
        <p:spPr bwMode="auto">
          <a:xfrm>
            <a:off x="2755900" y="3257550"/>
            <a:ext cx="13382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Pre-Calculus</a:t>
            </a:r>
          </a:p>
          <a:p>
            <a:r>
              <a:rPr lang="en-US" dirty="0">
                <a:latin typeface="Calibri" pitchFamily="34" charset="0"/>
              </a:rPr>
              <a:t>Calculus</a:t>
            </a:r>
          </a:p>
          <a:p>
            <a:r>
              <a:rPr lang="en-US" dirty="0">
                <a:latin typeface="Calibri" pitchFamily="34" charset="0"/>
              </a:rPr>
              <a:t>Statistics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8400" y="3798557"/>
            <a:ext cx="2065337" cy="923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French 2, 3 and 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German 2, 3 and 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Spanish 2, 3 and 4</a:t>
            </a:r>
          </a:p>
        </p:txBody>
      </p:sp>
      <p:sp>
        <p:nvSpPr>
          <p:cNvPr id="21519" name="TextBox 22"/>
          <p:cNvSpPr txBox="1">
            <a:spLocks noChangeArrowheads="1"/>
          </p:cNvSpPr>
          <p:nvPr/>
        </p:nvSpPr>
        <p:spPr bwMode="auto">
          <a:xfrm>
            <a:off x="260350" y="51816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Calibri" pitchFamily="34" charset="0"/>
              </a:rPr>
              <a:t>Tech</a:t>
            </a:r>
          </a:p>
          <a:p>
            <a:r>
              <a:rPr lang="en-US" sz="3600">
                <a:latin typeface="Calibri" pitchFamily="34" charset="0"/>
              </a:rPr>
              <a:t>Prep</a:t>
            </a:r>
          </a:p>
        </p:txBody>
      </p:sp>
      <p:sp>
        <p:nvSpPr>
          <p:cNvPr id="21520" name="TextBox 23"/>
          <p:cNvSpPr txBox="1">
            <a:spLocks noChangeArrowheads="1"/>
          </p:cNvSpPr>
          <p:nvPr/>
        </p:nvSpPr>
        <p:spPr bwMode="auto">
          <a:xfrm>
            <a:off x="4602163" y="5133499"/>
            <a:ext cx="24463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Computer Applications: </a:t>
            </a:r>
          </a:p>
          <a:p>
            <a:r>
              <a:rPr lang="en-US" dirty="0">
                <a:latin typeface="Calibri" pitchFamily="34" charset="0"/>
              </a:rPr>
              <a:t> Computer Literacy</a:t>
            </a:r>
          </a:p>
          <a:p>
            <a:r>
              <a:rPr lang="en-US" dirty="0">
                <a:latin typeface="Calibri" pitchFamily="34" charset="0"/>
              </a:rPr>
              <a:t>Computer Applications: </a:t>
            </a:r>
          </a:p>
          <a:p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PowerPoint</a:t>
            </a:r>
          </a:p>
          <a:p>
            <a:r>
              <a:rPr lang="en-US" dirty="0" smtClean="0">
                <a:latin typeface="Calibri" pitchFamily="34" charset="0"/>
              </a:rPr>
              <a:t>Auto Tech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1523" name="TextBox 26"/>
          <p:cNvSpPr txBox="1">
            <a:spLocks noChangeArrowheads="1"/>
          </p:cNvSpPr>
          <p:nvPr/>
        </p:nvSpPr>
        <p:spPr bwMode="auto">
          <a:xfrm>
            <a:off x="2145214" y="5227677"/>
            <a:ext cx="230945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Independent Living</a:t>
            </a:r>
          </a:p>
          <a:p>
            <a:r>
              <a:rPr lang="en-US" dirty="0">
                <a:latin typeface="+mn-lt"/>
              </a:rPr>
              <a:t>Career </a:t>
            </a:r>
            <a:r>
              <a:rPr lang="en-US" dirty="0" smtClean="0">
                <a:latin typeface="+mn-lt"/>
              </a:rPr>
              <a:t>Choices</a:t>
            </a:r>
          </a:p>
          <a:p>
            <a:r>
              <a:rPr lang="en-US" dirty="0">
                <a:latin typeface="+mn-lt"/>
              </a:rPr>
              <a:t>Digital Photography </a:t>
            </a:r>
            <a:r>
              <a:rPr lang="en-US" dirty="0" smtClean="0">
                <a:latin typeface="+mn-lt"/>
              </a:rPr>
              <a:t>II</a:t>
            </a:r>
          </a:p>
          <a:p>
            <a:endParaRPr lang="en-US" sz="12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55900" y="4110815"/>
            <a:ext cx="1542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Oceanography</a:t>
            </a:r>
          </a:p>
          <a:p>
            <a:r>
              <a:rPr lang="en-US" dirty="0" smtClean="0">
                <a:latin typeface="+mn-lt"/>
              </a:rPr>
              <a:t>Chemistry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669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8"/>
          <p:cNvSpPr txBox="1">
            <a:spLocks noChangeArrowheads="1"/>
          </p:cNvSpPr>
          <p:nvPr/>
        </p:nvSpPr>
        <p:spPr bwMode="auto">
          <a:xfrm>
            <a:off x="2743200" y="363538"/>
            <a:ext cx="5811838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alibri" pitchFamily="34" charset="0"/>
              </a:rPr>
              <a:t>Courses Offered at JHS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47650" y="142875"/>
            <a:ext cx="2476500" cy="121285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bg1"/>
                </a:solidFill>
              </a:rPr>
              <a:t>What?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28600" y="1447800"/>
            <a:ext cx="8686800" cy="1676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508" name="TextBox 11"/>
          <p:cNvSpPr txBox="1">
            <a:spLocks noChangeArrowheads="1"/>
          </p:cNvSpPr>
          <p:nvPr/>
        </p:nvSpPr>
        <p:spPr bwMode="auto">
          <a:xfrm>
            <a:off x="222250" y="1671638"/>
            <a:ext cx="2362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Calibri" pitchFamily="34" charset="0"/>
              </a:rPr>
              <a:t>Advanced</a:t>
            </a:r>
          </a:p>
          <a:p>
            <a:r>
              <a:rPr lang="en-US" sz="3600">
                <a:latin typeface="Calibri" pitchFamily="34" charset="0"/>
              </a:rPr>
              <a:t>Placement</a:t>
            </a:r>
          </a:p>
        </p:txBody>
      </p:sp>
      <p:sp>
        <p:nvSpPr>
          <p:cNvPr id="21509" name="TextBox 13"/>
          <p:cNvSpPr txBox="1">
            <a:spLocks noChangeArrowheads="1"/>
          </p:cNvSpPr>
          <p:nvPr/>
        </p:nvSpPr>
        <p:spPr bwMode="auto">
          <a:xfrm>
            <a:off x="4902200" y="1547813"/>
            <a:ext cx="2006600" cy="167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r>
              <a:rPr lang="en-US" sz="1600" b="1" dirty="0">
                <a:latin typeface="Calibri" pitchFamily="34" charset="0"/>
              </a:rPr>
              <a:t>AP Calculus AB</a:t>
            </a:r>
          </a:p>
          <a:p>
            <a:r>
              <a:rPr lang="en-US" sz="1600" b="1" dirty="0">
                <a:latin typeface="Calibri" pitchFamily="34" charset="0"/>
              </a:rPr>
              <a:t>AP Statistics</a:t>
            </a:r>
          </a:p>
          <a:p>
            <a:r>
              <a:rPr lang="en-US" sz="1600" b="1" dirty="0">
                <a:latin typeface="Calibri" pitchFamily="34" charset="0"/>
              </a:rPr>
              <a:t>AP Biology</a:t>
            </a:r>
          </a:p>
          <a:p>
            <a:r>
              <a:rPr lang="en-US" sz="1600" b="1" dirty="0">
                <a:latin typeface="Calibri" pitchFamily="34" charset="0"/>
              </a:rPr>
              <a:t>AP </a:t>
            </a:r>
            <a:r>
              <a:rPr lang="en-US" sz="1600" b="1" dirty="0" smtClean="0">
                <a:latin typeface="Calibri" pitchFamily="34" charset="0"/>
              </a:rPr>
              <a:t>Chemistry</a:t>
            </a:r>
          </a:p>
          <a:p>
            <a:r>
              <a:rPr lang="en-US" sz="1600" b="1" dirty="0" smtClean="0">
                <a:latin typeface="Calibri" pitchFamily="34" charset="0"/>
              </a:rPr>
              <a:t>AP Physics</a:t>
            </a:r>
          </a:p>
          <a:p>
            <a:r>
              <a:rPr lang="en-US" sz="1600" b="1" dirty="0" smtClean="0">
                <a:latin typeface="Calibri" pitchFamily="34" charset="0"/>
              </a:rPr>
              <a:t>AP Macroeconomics</a:t>
            </a: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21510" name="TextBox 15"/>
          <p:cNvSpPr txBox="1">
            <a:spLocks noChangeArrowheads="1"/>
          </p:cNvSpPr>
          <p:nvPr/>
        </p:nvSpPr>
        <p:spPr bwMode="auto">
          <a:xfrm>
            <a:off x="6530975" y="1547813"/>
            <a:ext cx="2176463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AP Government and Politics: US</a:t>
            </a:r>
          </a:p>
          <a:p>
            <a:r>
              <a:rPr lang="en-US" dirty="0">
                <a:latin typeface="Calibri" pitchFamily="34" charset="0"/>
              </a:rPr>
              <a:t>AP Psychology</a:t>
            </a:r>
          </a:p>
          <a:p>
            <a:r>
              <a:rPr lang="en-US" dirty="0">
                <a:latin typeface="Calibri" pitchFamily="34" charset="0"/>
              </a:rPr>
              <a:t>AP US History</a:t>
            </a:r>
          </a:p>
          <a:p>
            <a:r>
              <a:rPr lang="en-US" dirty="0" smtClean="0">
                <a:latin typeface="Calibri" pitchFamily="34" charset="0"/>
              </a:rPr>
              <a:t>    AP </a:t>
            </a:r>
            <a:r>
              <a:rPr lang="en-US" dirty="0">
                <a:latin typeface="Calibri" pitchFamily="34" charset="0"/>
              </a:rPr>
              <a:t>World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547813"/>
            <a:ext cx="2590800" cy="1438275"/>
          </a:xfr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/>
              <a:t>AP English Language and Composition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/>
              <a:t>AP English Literature and Composition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/>
              <a:t>AP Studio Art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58763" y="3222625"/>
            <a:ext cx="8686800" cy="1676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49238" y="5033963"/>
            <a:ext cx="8686800" cy="1676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514" name="TextBox 18"/>
          <p:cNvSpPr txBox="1">
            <a:spLocks noChangeArrowheads="1"/>
          </p:cNvSpPr>
          <p:nvPr/>
        </p:nvSpPr>
        <p:spPr bwMode="auto">
          <a:xfrm>
            <a:off x="298450" y="3460750"/>
            <a:ext cx="2381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Calibri" pitchFamily="34" charset="0"/>
              </a:rPr>
              <a:t>College In High School</a:t>
            </a:r>
          </a:p>
        </p:txBody>
      </p:sp>
      <p:sp>
        <p:nvSpPr>
          <p:cNvPr id="21515" name="TextBox 19"/>
          <p:cNvSpPr txBox="1">
            <a:spLocks noChangeArrowheads="1"/>
          </p:cNvSpPr>
          <p:nvPr/>
        </p:nvSpPr>
        <p:spPr bwMode="auto">
          <a:xfrm>
            <a:off x="2762250" y="4129088"/>
            <a:ext cx="36814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UW IT Computer Science Engineering</a:t>
            </a:r>
          </a:p>
          <a:p>
            <a:r>
              <a:rPr lang="en-US">
                <a:latin typeface="Calibri" pitchFamily="34" charset="0"/>
              </a:rPr>
              <a:t>Principles of Marketing</a:t>
            </a:r>
          </a:p>
        </p:txBody>
      </p:sp>
      <p:sp>
        <p:nvSpPr>
          <p:cNvPr id="21516" name="TextBox 20"/>
          <p:cNvSpPr txBox="1">
            <a:spLocks noChangeArrowheads="1"/>
          </p:cNvSpPr>
          <p:nvPr/>
        </p:nvSpPr>
        <p:spPr bwMode="auto">
          <a:xfrm>
            <a:off x="4902200" y="3255963"/>
            <a:ext cx="4013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ECC English (Literature and Composition)</a:t>
            </a:r>
          </a:p>
          <a:p>
            <a:r>
              <a:rPr lang="en-US">
                <a:latin typeface="Calibri" pitchFamily="34" charset="0"/>
              </a:rPr>
              <a:t>UW English (Literature and Exposition)</a:t>
            </a:r>
          </a:p>
        </p:txBody>
      </p:sp>
      <p:sp>
        <p:nvSpPr>
          <p:cNvPr id="21517" name="TextBox 21"/>
          <p:cNvSpPr txBox="1">
            <a:spLocks noChangeArrowheads="1"/>
          </p:cNvSpPr>
          <p:nvPr/>
        </p:nvSpPr>
        <p:spPr bwMode="auto">
          <a:xfrm>
            <a:off x="2755900" y="3257550"/>
            <a:ext cx="13382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Pre-Calculus</a:t>
            </a:r>
          </a:p>
          <a:p>
            <a:r>
              <a:rPr lang="en-US">
                <a:latin typeface="Calibri" pitchFamily="34" charset="0"/>
              </a:rPr>
              <a:t>Calculus</a:t>
            </a:r>
          </a:p>
          <a:p>
            <a:r>
              <a:rPr lang="en-US">
                <a:latin typeface="Calibri" pitchFamily="34" charset="0"/>
              </a:rPr>
              <a:t>Statistics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84963" y="3854450"/>
            <a:ext cx="2065337" cy="923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French 2, 3 and 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German 2, 3 and 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Spanish 2, 3 and 4</a:t>
            </a:r>
          </a:p>
        </p:txBody>
      </p:sp>
      <p:sp>
        <p:nvSpPr>
          <p:cNvPr id="21519" name="TextBox 22"/>
          <p:cNvSpPr txBox="1">
            <a:spLocks noChangeArrowheads="1"/>
          </p:cNvSpPr>
          <p:nvPr/>
        </p:nvSpPr>
        <p:spPr bwMode="auto">
          <a:xfrm>
            <a:off x="260350" y="51816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Calibri" pitchFamily="34" charset="0"/>
              </a:rPr>
              <a:t>Tech</a:t>
            </a:r>
          </a:p>
          <a:p>
            <a:r>
              <a:rPr lang="en-US" sz="3600">
                <a:latin typeface="Calibri" pitchFamily="34" charset="0"/>
              </a:rPr>
              <a:t>Prep</a:t>
            </a:r>
          </a:p>
        </p:txBody>
      </p:sp>
      <p:sp>
        <p:nvSpPr>
          <p:cNvPr id="21522" name="TextBox 25"/>
          <p:cNvSpPr txBox="1">
            <a:spLocks noChangeArrowheads="1"/>
          </p:cNvSpPr>
          <p:nvPr/>
        </p:nvSpPr>
        <p:spPr bwMode="auto">
          <a:xfrm>
            <a:off x="6406534" y="5202194"/>
            <a:ext cx="24253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Introduction to Graphic Design</a:t>
            </a:r>
          </a:p>
          <a:p>
            <a:r>
              <a:rPr lang="en-US" sz="1400" dirty="0">
                <a:latin typeface="Calibri" pitchFamily="34" charset="0"/>
              </a:rPr>
              <a:t>Graphic Design I</a:t>
            </a:r>
          </a:p>
          <a:p>
            <a:r>
              <a:rPr lang="en-US" sz="1400" dirty="0">
                <a:latin typeface="Calibri" pitchFamily="34" charset="0"/>
              </a:rPr>
              <a:t>Graphic Design II</a:t>
            </a:r>
          </a:p>
          <a:p>
            <a:r>
              <a:rPr lang="en-US" sz="1400" dirty="0">
                <a:latin typeface="Calibri" pitchFamily="34" charset="0"/>
              </a:rPr>
              <a:t>Graphic Design III</a:t>
            </a:r>
          </a:p>
        </p:txBody>
      </p:sp>
      <p:sp>
        <p:nvSpPr>
          <p:cNvPr id="21523" name="TextBox 26"/>
          <p:cNvSpPr txBox="1">
            <a:spLocks noChangeArrowheads="1"/>
          </p:cNvSpPr>
          <p:nvPr/>
        </p:nvSpPr>
        <p:spPr bwMode="auto">
          <a:xfrm>
            <a:off x="3512773" y="5046237"/>
            <a:ext cx="3505201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Independent Living</a:t>
            </a:r>
          </a:p>
          <a:p>
            <a:r>
              <a:rPr lang="en-US" sz="1400" dirty="0">
                <a:latin typeface="Calibri" pitchFamily="34" charset="0"/>
              </a:rPr>
              <a:t>Career Choices</a:t>
            </a:r>
          </a:p>
          <a:p>
            <a:r>
              <a:rPr lang="en-US" sz="1400" dirty="0" smtClean="0">
                <a:latin typeface="Calibri" pitchFamily="34" charset="0"/>
              </a:rPr>
              <a:t>Sports </a:t>
            </a:r>
            <a:r>
              <a:rPr lang="en-US" sz="1400" dirty="0">
                <a:latin typeface="Calibri" pitchFamily="34" charset="0"/>
              </a:rPr>
              <a:t>and </a:t>
            </a:r>
            <a:r>
              <a:rPr lang="en-US" sz="1400" dirty="0" smtClean="0">
                <a:latin typeface="Calibri" pitchFamily="34" charset="0"/>
              </a:rPr>
              <a:t>Entertainment Marketing</a:t>
            </a:r>
          </a:p>
          <a:p>
            <a:r>
              <a:rPr lang="en-US" sz="1400" dirty="0">
                <a:latin typeface="Calibri" pitchFamily="34" charset="0"/>
              </a:rPr>
              <a:t>Computer </a:t>
            </a:r>
            <a:r>
              <a:rPr lang="en-US" sz="1400" dirty="0" smtClean="0">
                <a:latin typeface="Calibri" pitchFamily="34" charset="0"/>
              </a:rPr>
              <a:t>Applications:</a:t>
            </a:r>
          </a:p>
          <a:p>
            <a:r>
              <a:rPr lang="en-US" sz="1400" dirty="0" smtClean="0">
                <a:latin typeface="Calibri" pitchFamily="34" charset="0"/>
              </a:rPr>
              <a:t> Computer </a:t>
            </a:r>
            <a:r>
              <a:rPr lang="en-US" sz="1400" dirty="0">
                <a:latin typeface="Calibri" pitchFamily="34" charset="0"/>
              </a:rPr>
              <a:t>Literacy</a:t>
            </a:r>
          </a:p>
          <a:p>
            <a:r>
              <a:rPr lang="en-US" sz="1400" dirty="0">
                <a:latin typeface="Calibri" pitchFamily="34" charset="0"/>
              </a:rPr>
              <a:t>Computer Applications</a:t>
            </a:r>
            <a:r>
              <a:rPr lang="en-US" sz="1400" dirty="0" smtClean="0">
                <a:latin typeface="Calibri" pitchFamily="34" charset="0"/>
              </a:rPr>
              <a:t>:</a:t>
            </a:r>
          </a:p>
          <a:p>
            <a:r>
              <a:rPr lang="en-US" sz="1400" dirty="0" smtClean="0">
                <a:latin typeface="Calibri" pitchFamily="34" charset="0"/>
              </a:rPr>
              <a:t> PowerPoint</a:t>
            </a:r>
            <a:endParaRPr lang="en-US" sz="1400" dirty="0">
              <a:latin typeface="Calibri" pitchFamily="34" charset="0"/>
            </a:endParaRPr>
          </a:p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33173" y="5173362"/>
            <a:ext cx="1879600" cy="13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cs typeface="Arial" charset="0"/>
              </a:rPr>
              <a:t>Fashion Merchandizing</a:t>
            </a:r>
          </a:p>
          <a:p>
            <a:r>
              <a:rPr lang="en-US" sz="1400" dirty="0">
                <a:solidFill>
                  <a:schemeClr val="tx1"/>
                </a:solidFill>
                <a:cs typeface="Arial" charset="0"/>
              </a:rPr>
              <a:t>Introduction to Sports</a:t>
            </a:r>
          </a:p>
          <a:p>
            <a:r>
              <a:rPr lang="en-US" sz="1400" dirty="0">
                <a:solidFill>
                  <a:schemeClr val="tx1"/>
                </a:solidFill>
                <a:cs typeface="Arial" charset="0"/>
              </a:rPr>
              <a:t> Medicine</a:t>
            </a:r>
          </a:p>
          <a:p>
            <a:r>
              <a:rPr lang="en-US" sz="1400" dirty="0" smtClean="0">
                <a:solidFill>
                  <a:schemeClr val="tx1"/>
                </a:solidFill>
                <a:cs typeface="Arial" charset="0"/>
              </a:rPr>
              <a:t>Digital </a:t>
            </a:r>
            <a:r>
              <a:rPr lang="en-US" sz="1400" dirty="0">
                <a:solidFill>
                  <a:schemeClr val="tx1"/>
                </a:solidFill>
                <a:cs typeface="Arial" charset="0"/>
              </a:rPr>
              <a:t>Photography II</a:t>
            </a:r>
          </a:p>
          <a:p>
            <a:r>
              <a:rPr lang="en-US" sz="1400" dirty="0">
                <a:solidFill>
                  <a:schemeClr val="tx1"/>
                </a:solidFill>
                <a:cs typeface="Arial" charset="0"/>
              </a:rPr>
              <a:t>Publications I (Yearbook I)</a:t>
            </a:r>
          </a:p>
        </p:txBody>
      </p:sp>
    </p:spTree>
    <p:extLst>
      <p:ext uri="{BB962C8B-B14F-4D97-AF65-F5344CB8AC3E}">
        <p14:creationId xmlns:p14="http://schemas.microsoft.com/office/powerpoint/2010/main" val="41669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/>
              <a:t>Everett Public Schools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docushare.everett.k12.wa.us/docushare/dsweb/View/Collection-2661</a:t>
            </a:r>
            <a:endParaRPr lang="en-US" dirty="0"/>
          </a:p>
          <a:p>
            <a:r>
              <a:rPr lang="en-US" dirty="0" smtClean="0"/>
              <a:t>Everett Community College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www.everettcc.edu/ccec/collegeinhs/index.cfm?id=2606</a:t>
            </a:r>
            <a:endParaRPr lang="en-US" dirty="0" smtClean="0"/>
          </a:p>
          <a:p>
            <a:r>
              <a:rPr lang="en-US" dirty="0" smtClean="0"/>
              <a:t>University of Washington</a:t>
            </a:r>
          </a:p>
          <a:p>
            <a:pPr lvl="1"/>
            <a:r>
              <a:rPr lang="en-US" dirty="0">
                <a:hlinkClick r:id="rId4"/>
              </a:rPr>
              <a:t>http://www.outreach.washington.edu/uwhs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56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76600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Ready for classes: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Complete pre-requisites first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Match to High School Graduation Requirements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When to take classes: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During the regular school day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52400" y="212725"/>
            <a:ext cx="2611438" cy="119697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bg1"/>
                </a:solidFill>
              </a:rPr>
              <a:t>When?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528638" y="1771650"/>
            <a:ext cx="2290762" cy="120332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schemeClr val="bg1"/>
                </a:solidFill>
              </a:rPr>
              <a:t>Who?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090863" y="228600"/>
            <a:ext cx="2611437" cy="119697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bg1"/>
                </a:solidFill>
              </a:rPr>
              <a:t>When?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5867400" y="1755775"/>
            <a:ext cx="2895600" cy="12192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schemeClr val="bg1"/>
                </a:solidFill>
              </a:rPr>
              <a:t>Where?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555625" y="3908425"/>
            <a:ext cx="2476500" cy="121285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schemeClr val="bg1"/>
                </a:solidFill>
              </a:rPr>
              <a:t>What?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425825" y="4953000"/>
            <a:ext cx="2209800" cy="133826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schemeClr val="bg1"/>
                </a:solidFill>
              </a:rPr>
              <a:t>How?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6096000" y="3908425"/>
            <a:ext cx="2514600" cy="121285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schemeClr val="bg1"/>
                </a:solidFill>
              </a:rPr>
              <a:t>Why?</a:t>
            </a:r>
          </a:p>
        </p:txBody>
      </p:sp>
      <p:pic>
        <p:nvPicPr>
          <p:cNvPr id="9" name="Picture 1" descr="EPS-Primary-Logo-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863" y="2565400"/>
            <a:ext cx="2667000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All three programs are offered at the high school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Unlike Running Start, students can stay involved with their school.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52400" y="152400"/>
            <a:ext cx="2895600" cy="12192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bg1"/>
                </a:solidFill>
              </a:rPr>
              <a:t>Where?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Advanced Placement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Register for exam in the Spring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Scores reported to colleges selected by student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College in High School and Tech Prep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Register through teacher or online for college courses in Fall and Winter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Obtain transcript from college to transfer credits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52400" y="152400"/>
            <a:ext cx="2209800" cy="133826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bg1"/>
                </a:solidFill>
              </a:rPr>
              <a:t>How?</a:t>
            </a:r>
          </a:p>
        </p:txBody>
      </p:sp>
      <p:sp>
        <p:nvSpPr>
          <p:cNvPr id="24579" name="TextBox 6"/>
          <p:cNvSpPr txBox="1">
            <a:spLocks noChangeArrowheads="1"/>
          </p:cNvSpPr>
          <p:nvPr/>
        </p:nvSpPr>
        <p:spPr bwMode="auto">
          <a:xfrm>
            <a:off x="2590800" y="188913"/>
            <a:ext cx="49752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Calibri" pitchFamily="34" charset="0"/>
              </a:rPr>
              <a:t>Register for designated</a:t>
            </a:r>
          </a:p>
          <a:p>
            <a:r>
              <a:rPr lang="en-US" sz="4000">
                <a:latin typeface="Calibri" pitchFamily="34" charset="0"/>
              </a:rPr>
              <a:t> high school courses.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Where are you going to college?</a:t>
            </a:r>
          </a:p>
          <a:p>
            <a:r>
              <a:rPr lang="en-US" dirty="0" smtClean="0"/>
              <a:t>What is your area of focus or major in college?</a:t>
            </a:r>
          </a:p>
          <a:p>
            <a:r>
              <a:rPr lang="en-US" dirty="0" smtClean="0"/>
              <a:t>What is the difference between college general education requirements and degree requirements?</a:t>
            </a:r>
          </a:p>
          <a:p>
            <a:r>
              <a:rPr lang="en-US" dirty="0" smtClean="0"/>
              <a:t>Do you have to pay for every Early College Class?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57200" y="274638"/>
            <a:ext cx="8229600" cy="1143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>
                <a:solidFill>
                  <a:schemeClr val="bg1"/>
                </a:solidFill>
              </a:rPr>
              <a:t>Questions you should ask yourself: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ctrTitle"/>
          </p:nvPr>
        </p:nvSpPr>
        <p:spPr>
          <a:xfrm>
            <a:off x="1524000" y="2133600"/>
            <a:ext cx="5791200" cy="1371600"/>
          </a:xfrm>
        </p:spPr>
        <p:txBody>
          <a:bodyPr/>
          <a:lstStyle/>
          <a:p>
            <a:r>
              <a:rPr lang="en-US" smtClean="0"/>
              <a:t>Early College Programs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3581400"/>
            <a:ext cx="4343400" cy="685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5" name="Picture 1" descr="EPS-Primary-Logo-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200025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2819400" y="255588"/>
            <a:ext cx="4343400" cy="1006475"/>
          </a:xfrm>
        </p:spPr>
        <p:txBody>
          <a:bodyPr/>
          <a:lstStyle/>
          <a:p>
            <a:pPr algn="l"/>
            <a:r>
              <a:rPr lang="en-US" sz="4000" smtClean="0"/>
              <a:t>Momentum for</a:t>
            </a:r>
            <a:br>
              <a:rPr lang="en-US" sz="4000" smtClean="0"/>
            </a:br>
            <a:r>
              <a:rPr lang="en-US" sz="4000" smtClean="0"/>
              <a:t>College and Career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5105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200" b="1" smtClean="0"/>
              <a:t>Rigorous Coursework in High School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1800" i="1" smtClean="0"/>
              <a:t>“The academic intensity of the student’s high school curriculum still counts more than anything else in precollegiate history in providing momentum toward completing a bachelor’s degree.” – The Toolbox Revisited (2006)</a:t>
            </a:r>
          </a:p>
          <a:p>
            <a:pPr>
              <a:lnSpc>
                <a:spcPct val="80000"/>
              </a:lnSpc>
            </a:pPr>
            <a:r>
              <a:rPr lang="en-US" sz="2200" smtClean="0"/>
              <a:t>Prepares students for college and career success</a:t>
            </a:r>
          </a:p>
          <a:p>
            <a:pPr>
              <a:lnSpc>
                <a:spcPct val="80000"/>
              </a:lnSpc>
            </a:pPr>
            <a:r>
              <a:rPr lang="en-US" sz="2200" smtClean="0"/>
              <a:t>Encourages engagement in school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sz="2200" b="1" smtClean="0"/>
              <a:t>Earning Credits toward College Graduation</a:t>
            </a:r>
          </a:p>
          <a:p>
            <a:r>
              <a:rPr lang="en-US" sz="2200" smtClean="0"/>
              <a:t>Student are more likely to complete a college degree if they complete 20 credits during the first year of enrollment.</a:t>
            </a:r>
          </a:p>
          <a:p>
            <a:pPr>
              <a:buFont typeface="Arial" charset="0"/>
              <a:buNone/>
            </a:pPr>
            <a:r>
              <a:rPr lang="en-US" sz="1800" i="1" smtClean="0"/>
              <a:t>“It is all the more reason to begin the transition process in high school with expanded dual enrollment programs offering true postsecondary course work so that students enter higher education with a minimum of 6 additive credits to help them cross that 20-credit line. Six is good, 9 is better, and 12 is a guarantee of momentum.” – The Toolbox Revisited (2006)</a:t>
            </a:r>
          </a:p>
          <a:p>
            <a:pPr>
              <a:buFont typeface="Arial" charset="0"/>
              <a:buNone/>
            </a:pPr>
            <a:endParaRPr lang="en-US" sz="1200" smtClean="0"/>
          </a:p>
          <a:p>
            <a:pPr>
              <a:buFont typeface="Arial" charset="0"/>
              <a:buNone/>
            </a:pPr>
            <a:r>
              <a:rPr lang="en-US" sz="1200" smtClean="0"/>
              <a:t>Adelman, C. (2006). </a:t>
            </a:r>
            <a:r>
              <a:rPr lang="en-US" sz="1200" i="1" smtClean="0"/>
              <a:t>The Toolbox Revisited: Path to Degree Completion from High School Through College. </a:t>
            </a:r>
            <a:r>
              <a:rPr lang="en-US" sz="1200" smtClean="0"/>
              <a:t>Washington, D.C.: U.S Department of Education.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52400" y="152400"/>
            <a:ext cx="2514600" cy="121285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schemeClr val="bg1"/>
                </a:solidFill>
              </a:rPr>
              <a:t>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52400" y="152400"/>
            <a:ext cx="2514600" cy="121285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schemeClr val="bg1"/>
                </a:solidFill>
              </a:rPr>
              <a:t>Why?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0348" y="6149718"/>
            <a:ext cx="5868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Source: Bureau of Labor Statics, Current Population Survey, downloaded 10152013</a:t>
            </a:r>
          </a:p>
          <a:p>
            <a:r>
              <a:rPr lang="en-US" sz="1200" i="1" dirty="0" smtClean="0"/>
              <a:t> from http</a:t>
            </a:r>
            <a:r>
              <a:rPr lang="en-US" sz="1200" i="1" dirty="0"/>
              <a:t>://www.bls.gov/emp/ep_chart_001.htm</a:t>
            </a:r>
          </a:p>
        </p:txBody>
      </p:sp>
      <p:pic>
        <p:nvPicPr>
          <p:cNvPr id="2050" name="Picture 2" descr="Chart. Earnings and unemployment rates by educational attain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12272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0" y="157163"/>
            <a:ext cx="2514600" cy="121285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schemeClr val="bg1"/>
                </a:solidFill>
              </a:rPr>
              <a:t>Why?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921000" y="301625"/>
            <a:ext cx="3352800" cy="91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/>
              <a:t>Saves Money</a:t>
            </a: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82600" y="1376191"/>
            <a:ext cx="8229600" cy="4525963"/>
          </a:xfrm>
        </p:spPr>
        <p:txBody>
          <a:bodyPr/>
          <a:lstStyle/>
          <a:p>
            <a:r>
              <a:rPr lang="en-US" dirty="0" smtClean="0"/>
              <a:t>Washington State College Graduates Class of 2011 </a:t>
            </a:r>
          </a:p>
          <a:p>
            <a:pPr lvl="1"/>
            <a:r>
              <a:rPr lang="en-US" sz="2000" dirty="0" smtClean="0"/>
              <a:t>average debt upon graduation - $22,244</a:t>
            </a:r>
          </a:p>
          <a:p>
            <a:pPr lvl="1"/>
            <a:r>
              <a:rPr lang="en-US" sz="2000" dirty="0"/>
              <a:t>p</a:t>
            </a:r>
            <a:r>
              <a:rPr lang="en-US" sz="2000" dirty="0" smtClean="0"/>
              <a:t>roportion with debt – 56%</a:t>
            </a:r>
          </a:p>
          <a:p>
            <a:r>
              <a:rPr lang="en-US" dirty="0" smtClean="0"/>
              <a:t>National Unemployment</a:t>
            </a:r>
          </a:p>
          <a:p>
            <a:pPr lvl="1"/>
            <a:r>
              <a:rPr lang="en-US" sz="2000" dirty="0" smtClean="0"/>
              <a:t>Unemployment rate – 8.8%</a:t>
            </a:r>
          </a:p>
          <a:p>
            <a:pPr lvl="1"/>
            <a:r>
              <a:rPr lang="en-US" sz="2000" dirty="0" smtClean="0"/>
              <a:t>Underemployment rate – 19.1%</a:t>
            </a:r>
          </a:p>
          <a:p>
            <a:pPr lvl="1"/>
            <a:r>
              <a:rPr lang="en-US" sz="2000" dirty="0" smtClean="0"/>
              <a:t>Had jobs not requiring college degree – 37.8%</a:t>
            </a:r>
          </a:p>
          <a:p>
            <a:r>
              <a:rPr lang="en-US" dirty="0" smtClean="0"/>
              <a:t>Strong economic returns for investment in college degree</a:t>
            </a:r>
          </a:p>
          <a:p>
            <a:pPr lvl="1"/>
            <a:r>
              <a:rPr lang="en-US" sz="2000" dirty="0" smtClean="0"/>
              <a:t>Counterparts with HS diploma unemployment rate of HS grads – 19.1%</a:t>
            </a:r>
          </a:p>
          <a:p>
            <a:pPr marL="57150" indent="0">
              <a:buNone/>
            </a:pPr>
            <a:r>
              <a:rPr lang="en-US" sz="1600" i="1" dirty="0" smtClean="0"/>
              <a:t>Source</a:t>
            </a:r>
            <a:r>
              <a:rPr lang="en-US" sz="1600" i="1" dirty="0"/>
              <a:t>: The Institute For College Access &amp; Success, The Project on Student Debt (October, 2012)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8236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52400" y="157163"/>
            <a:ext cx="2514600" cy="121285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schemeClr val="bg1"/>
                </a:solidFill>
              </a:rPr>
              <a:t>Why?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921000" y="301625"/>
            <a:ext cx="3352800" cy="91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/>
              <a:t>Saves Money</a:t>
            </a: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466441"/>
              </p:ext>
            </p:extLst>
          </p:nvPr>
        </p:nvGraphicFramePr>
        <p:xfrm>
          <a:off x="381000" y="1524000"/>
          <a:ext cx="81534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Five Washington</a:t>
                      </a:r>
                      <a:r>
                        <a:rPr lang="en-US" baseline="0" dirty="0" smtClean="0"/>
                        <a:t> State Public Colleges and Universities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 Cost of 15 Credits (</a:t>
                      </a:r>
                      <a:r>
                        <a:rPr lang="en-US" dirty="0" smtClean="0"/>
                        <a:t>2013-14)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Everett Community College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$1599.60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Central Washington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$2,647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University of Washington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$5366.04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Western Washington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$2,501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Washington State University (Semester</a:t>
                      </a:r>
                      <a:r>
                        <a:rPr lang="en-US" baseline="0" dirty="0" smtClean="0"/>
                        <a:t> System – 12 credits)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$5,698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625974"/>
              </p:ext>
            </p:extLst>
          </p:nvPr>
        </p:nvGraphicFramePr>
        <p:xfrm>
          <a:off x="381000" y="4267200"/>
          <a:ext cx="8153400" cy="216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2362200"/>
              </a:tblGrid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Everett</a:t>
                      </a:r>
                      <a:r>
                        <a:rPr lang="en-US" baseline="0" dirty="0" smtClean="0"/>
                        <a:t> Public Schools Early College Programs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 Cost of 15 Credits (</a:t>
                      </a:r>
                      <a:r>
                        <a:rPr lang="en-US" dirty="0" smtClean="0"/>
                        <a:t>2013-14)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Advanced Placement (3 exams @ $89 each)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$267.00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EvCC</a:t>
                      </a:r>
                      <a:r>
                        <a:rPr lang="en-US" dirty="0" smtClean="0"/>
                        <a:t> College in High School (5 cr.</a:t>
                      </a:r>
                      <a:r>
                        <a:rPr lang="en-US" baseline="0" dirty="0" smtClean="0"/>
                        <a:t> class @ $198 each)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$594.00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UW in</a:t>
                      </a:r>
                      <a:r>
                        <a:rPr lang="en-US" baseline="0" dirty="0" smtClean="0"/>
                        <a:t> the High School (5 cr. class @ $310 each + $42 fee)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$972.00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Tech Prep (Most classes are free)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Free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ontent Placeholder 2"/>
          <p:cNvSpPr>
            <a:spLocks noGrp="1"/>
          </p:cNvSpPr>
          <p:nvPr>
            <p:ph idx="1"/>
          </p:nvPr>
        </p:nvSpPr>
        <p:spPr>
          <a:xfrm>
            <a:off x="2687638" y="1600200"/>
            <a:ext cx="5791200" cy="49530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400" dirty="0" smtClean="0"/>
              <a:t>1. Everett Community College</a:t>
            </a:r>
          </a:p>
          <a:p>
            <a:pPr marL="0" indent="0">
              <a:buFont typeface="Arial" charset="0"/>
              <a:buNone/>
            </a:pPr>
            <a:r>
              <a:rPr lang="en-US" sz="2400" dirty="0" smtClean="0"/>
              <a:t>2. Edmonds Community College</a:t>
            </a:r>
          </a:p>
          <a:p>
            <a:pPr marL="0" indent="0">
              <a:buFont typeface="Arial" charset="0"/>
              <a:buNone/>
            </a:pPr>
            <a:r>
              <a:rPr lang="en-US" sz="2400" dirty="0" smtClean="0"/>
              <a:t>3. University of Washington - Seattle</a:t>
            </a:r>
          </a:p>
          <a:p>
            <a:pPr marL="0" indent="0">
              <a:buFont typeface="Arial" charset="0"/>
              <a:buNone/>
            </a:pPr>
            <a:r>
              <a:rPr lang="en-US" sz="2400" dirty="0" smtClean="0"/>
              <a:t>4. Western Washington University</a:t>
            </a:r>
          </a:p>
          <a:p>
            <a:pPr marL="0" indent="0">
              <a:buFont typeface="Arial" charset="0"/>
              <a:buNone/>
            </a:pPr>
            <a:r>
              <a:rPr lang="en-US" sz="2400" dirty="0" smtClean="0"/>
              <a:t>5. Washington State University</a:t>
            </a:r>
          </a:p>
          <a:p>
            <a:pPr marL="0" indent="0">
              <a:buNone/>
            </a:pPr>
            <a:r>
              <a:rPr lang="en-US" sz="2400" dirty="0" smtClean="0"/>
              <a:t>6. </a:t>
            </a:r>
            <a:r>
              <a:rPr lang="en-US" sz="2400" dirty="0"/>
              <a:t>Shoreline Community College</a:t>
            </a:r>
          </a:p>
          <a:p>
            <a:pPr marL="0" indent="0">
              <a:buNone/>
            </a:pPr>
            <a:r>
              <a:rPr lang="en-US" sz="2400" dirty="0" smtClean="0"/>
              <a:t>7. Central </a:t>
            </a:r>
            <a:r>
              <a:rPr lang="en-US" sz="2400" dirty="0"/>
              <a:t>Washington University</a:t>
            </a:r>
          </a:p>
          <a:p>
            <a:pPr marL="0" indent="0">
              <a:buNone/>
            </a:pPr>
            <a:r>
              <a:rPr lang="en-US" sz="2400" dirty="0" smtClean="0"/>
              <a:t>8. Cascadia </a:t>
            </a:r>
            <a:r>
              <a:rPr lang="en-US" sz="2400" dirty="0"/>
              <a:t>Community College</a:t>
            </a:r>
          </a:p>
          <a:p>
            <a:pPr marL="0" indent="0">
              <a:buNone/>
            </a:pPr>
            <a:r>
              <a:rPr lang="en-US" sz="2400" dirty="0" smtClean="0"/>
              <a:t>9. Seattle </a:t>
            </a:r>
            <a:r>
              <a:rPr lang="en-US" sz="2400" dirty="0"/>
              <a:t>Pacific University</a:t>
            </a:r>
          </a:p>
          <a:p>
            <a:pPr marL="0" indent="0">
              <a:buFont typeface="Arial" charset="0"/>
              <a:buNone/>
            </a:pPr>
            <a:r>
              <a:rPr lang="en-US" sz="2400" dirty="0" smtClean="0"/>
              <a:t>10. Eastern Washington University</a:t>
            </a:r>
          </a:p>
        </p:txBody>
      </p:sp>
      <p:sp>
        <p:nvSpPr>
          <p:cNvPr id="28674" name="TextBox 5"/>
          <p:cNvSpPr txBox="1">
            <a:spLocks noChangeArrowheads="1"/>
          </p:cNvSpPr>
          <p:nvPr/>
        </p:nvSpPr>
        <p:spPr bwMode="auto">
          <a:xfrm>
            <a:off x="2743200" y="222250"/>
            <a:ext cx="6400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Most common colleges for </a:t>
            </a:r>
            <a:r>
              <a:rPr lang="en-US" sz="3200" dirty="0" smtClean="0">
                <a:latin typeface="Calibri" pitchFamily="34" charset="0"/>
              </a:rPr>
              <a:t>CHS </a:t>
            </a:r>
            <a:r>
              <a:rPr lang="en-US" sz="3200" dirty="0">
                <a:latin typeface="Calibri" pitchFamily="34" charset="0"/>
              </a:rPr>
              <a:t>students (initial enrollment):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73038" y="222250"/>
            <a:ext cx="2514600" cy="121443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schemeClr val="bg1"/>
                </a:solidFill>
              </a:rPr>
              <a:t>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ontent Placeholder 2"/>
          <p:cNvSpPr>
            <a:spLocks noGrp="1"/>
          </p:cNvSpPr>
          <p:nvPr>
            <p:ph idx="1"/>
          </p:nvPr>
        </p:nvSpPr>
        <p:spPr>
          <a:xfrm>
            <a:off x="2895600" y="1455223"/>
            <a:ext cx="5791200" cy="49530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400" dirty="0" smtClean="0"/>
              <a:t>1. Everett Community College</a:t>
            </a:r>
          </a:p>
          <a:p>
            <a:pPr marL="0" indent="0">
              <a:buFont typeface="Arial" charset="0"/>
              <a:buNone/>
            </a:pPr>
            <a:r>
              <a:rPr lang="en-US" sz="2400" dirty="0" smtClean="0"/>
              <a:t>2. University of Washington - Seattle</a:t>
            </a:r>
          </a:p>
          <a:p>
            <a:pPr marL="0" indent="0">
              <a:buNone/>
            </a:pPr>
            <a:r>
              <a:rPr lang="en-US" sz="2400" dirty="0" smtClean="0"/>
              <a:t>3. </a:t>
            </a:r>
            <a:r>
              <a:rPr lang="en-US" sz="2400" dirty="0"/>
              <a:t>Western Washington University</a:t>
            </a:r>
          </a:p>
          <a:p>
            <a:pPr marL="0" indent="0">
              <a:buFont typeface="Arial" charset="0"/>
              <a:buNone/>
            </a:pPr>
            <a:r>
              <a:rPr lang="en-US" sz="2400" dirty="0" smtClean="0"/>
              <a:t>4. Washington State University</a:t>
            </a:r>
          </a:p>
          <a:p>
            <a:pPr marL="0" indent="0">
              <a:buFont typeface="Arial" charset="0"/>
              <a:buNone/>
            </a:pPr>
            <a:r>
              <a:rPr lang="en-US" sz="2400" dirty="0" smtClean="0"/>
              <a:t>5. Edmonds Community College</a:t>
            </a:r>
          </a:p>
          <a:p>
            <a:pPr marL="0" indent="0">
              <a:buFont typeface="Arial" charset="0"/>
              <a:buNone/>
            </a:pPr>
            <a:r>
              <a:rPr lang="en-US" sz="2400" dirty="0" smtClean="0"/>
              <a:t>6. Central Washington University</a:t>
            </a:r>
          </a:p>
          <a:p>
            <a:pPr marL="0" indent="0">
              <a:buFont typeface="Arial" charset="0"/>
              <a:buNone/>
            </a:pPr>
            <a:r>
              <a:rPr lang="en-US" sz="2400" dirty="0" smtClean="0"/>
              <a:t>7. Shoreline Community College</a:t>
            </a:r>
          </a:p>
          <a:p>
            <a:pPr marL="0" indent="0">
              <a:buNone/>
            </a:pPr>
            <a:r>
              <a:rPr lang="en-US" sz="2400" dirty="0" smtClean="0"/>
              <a:t>8. </a:t>
            </a:r>
            <a:r>
              <a:rPr lang="en-US" sz="2400" dirty="0"/>
              <a:t>Pacific Lutheran University</a:t>
            </a:r>
          </a:p>
          <a:p>
            <a:pPr marL="0" indent="0">
              <a:buFont typeface="Arial" charset="0"/>
              <a:buNone/>
            </a:pPr>
            <a:r>
              <a:rPr lang="en-US" sz="2400" dirty="0" smtClean="0"/>
              <a:t>9. Eastern Washington University</a:t>
            </a:r>
          </a:p>
          <a:p>
            <a:pPr marL="0" indent="0">
              <a:buFont typeface="Arial" charset="0"/>
              <a:buNone/>
            </a:pPr>
            <a:r>
              <a:rPr lang="en-US" sz="2400" dirty="0" smtClean="0"/>
              <a:t>10. Seattle Pacific University</a:t>
            </a:r>
          </a:p>
        </p:txBody>
      </p:sp>
      <p:sp>
        <p:nvSpPr>
          <p:cNvPr id="28674" name="TextBox 5"/>
          <p:cNvSpPr txBox="1">
            <a:spLocks noChangeArrowheads="1"/>
          </p:cNvSpPr>
          <p:nvPr/>
        </p:nvSpPr>
        <p:spPr bwMode="auto">
          <a:xfrm>
            <a:off x="2743200" y="222250"/>
            <a:ext cx="6400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Most common colleges for </a:t>
            </a:r>
            <a:r>
              <a:rPr lang="en-US" sz="3200" dirty="0" smtClean="0">
                <a:latin typeface="Calibri" pitchFamily="34" charset="0"/>
              </a:rPr>
              <a:t>EHS </a:t>
            </a:r>
            <a:r>
              <a:rPr lang="en-US" sz="3200" dirty="0">
                <a:latin typeface="Calibri" pitchFamily="34" charset="0"/>
              </a:rPr>
              <a:t>students (initial enrollment):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73038" y="222250"/>
            <a:ext cx="2514600" cy="121443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schemeClr val="bg1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49551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ontent Placeholder 2"/>
          <p:cNvSpPr>
            <a:spLocks noGrp="1"/>
          </p:cNvSpPr>
          <p:nvPr>
            <p:ph idx="1"/>
          </p:nvPr>
        </p:nvSpPr>
        <p:spPr>
          <a:xfrm>
            <a:off x="2724665" y="1436688"/>
            <a:ext cx="5791200" cy="49530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400" dirty="0" smtClean="0"/>
              <a:t>1. University of Washington - Seattle</a:t>
            </a:r>
          </a:p>
          <a:p>
            <a:pPr marL="0" indent="0">
              <a:buFont typeface="Arial" charset="0"/>
              <a:buNone/>
            </a:pPr>
            <a:r>
              <a:rPr lang="en-US" sz="2400" dirty="0" smtClean="0"/>
              <a:t>2. Edmonds Community College</a:t>
            </a:r>
          </a:p>
          <a:p>
            <a:pPr marL="0" indent="0">
              <a:buFont typeface="Arial" charset="0"/>
              <a:buNone/>
            </a:pPr>
            <a:r>
              <a:rPr lang="en-US" sz="2400" dirty="0" smtClean="0"/>
              <a:t>3. Cascadia Community College</a:t>
            </a:r>
          </a:p>
          <a:p>
            <a:pPr marL="0" indent="0">
              <a:buNone/>
            </a:pPr>
            <a:r>
              <a:rPr lang="en-US" sz="2400" dirty="0" smtClean="0"/>
              <a:t>4. </a:t>
            </a:r>
            <a:r>
              <a:rPr lang="en-US" sz="2400" dirty="0"/>
              <a:t>Western Washington University</a:t>
            </a:r>
          </a:p>
          <a:p>
            <a:pPr marL="0" indent="0">
              <a:buFont typeface="Arial" charset="0"/>
              <a:buNone/>
            </a:pPr>
            <a:r>
              <a:rPr lang="en-US" sz="2400" dirty="0" smtClean="0"/>
              <a:t>5. Washington State University</a:t>
            </a:r>
          </a:p>
          <a:p>
            <a:pPr marL="0" indent="0">
              <a:buFont typeface="Arial" charset="0"/>
              <a:buNone/>
            </a:pPr>
            <a:r>
              <a:rPr lang="en-US" sz="2400" dirty="0"/>
              <a:t>6</a:t>
            </a:r>
            <a:r>
              <a:rPr lang="en-US" sz="2400" dirty="0" smtClean="0"/>
              <a:t>. Everett Community College</a:t>
            </a:r>
          </a:p>
          <a:p>
            <a:pPr marL="0" indent="0">
              <a:buNone/>
            </a:pPr>
            <a:r>
              <a:rPr lang="en-US" sz="2400" dirty="0" smtClean="0"/>
              <a:t>7. </a:t>
            </a:r>
            <a:r>
              <a:rPr lang="en-US" sz="2400" dirty="0"/>
              <a:t>Shoreline Community </a:t>
            </a:r>
            <a:r>
              <a:rPr lang="en-US" sz="2400" dirty="0" smtClean="0"/>
              <a:t>College</a:t>
            </a:r>
          </a:p>
          <a:p>
            <a:pPr marL="0" indent="0">
              <a:buNone/>
            </a:pPr>
            <a:r>
              <a:rPr lang="en-US" sz="2400" dirty="0" smtClean="0"/>
              <a:t>8. Central Washington University</a:t>
            </a:r>
          </a:p>
          <a:p>
            <a:pPr marL="0" indent="0">
              <a:buFont typeface="Arial" charset="0"/>
              <a:buNone/>
            </a:pPr>
            <a:r>
              <a:rPr lang="en-US" sz="2400" dirty="0" smtClean="0"/>
              <a:t>9. Bellevue College</a:t>
            </a:r>
          </a:p>
          <a:p>
            <a:pPr marL="0" indent="0">
              <a:buFont typeface="Arial" charset="0"/>
              <a:buNone/>
            </a:pPr>
            <a:r>
              <a:rPr lang="en-US" sz="2400" dirty="0" smtClean="0"/>
              <a:t>10. Seattle Pacific University</a:t>
            </a:r>
          </a:p>
        </p:txBody>
      </p:sp>
      <p:sp>
        <p:nvSpPr>
          <p:cNvPr id="28674" name="TextBox 5"/>
          <p:cNvSpPr txBox="1">
            <a:spLocks noChangeArrowheads="1"/>
          </p:cNvSpPr>
          <p:nvPr/>
        </p:nvSpPr>
        <p:spPr bwMode="auto">
          <a:xfrm>
            <a:off x="2743200" y="222250"/>
            <a:ext cx="6400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alibri" pitchFamily="34" charset="0"/>
              </a:rPr>
              <a:t>Most common colleges for JHS students (initial enrollment):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73038" y="222250"/>
            <a:ext cx="2514600" cy="121443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schemeClr val="bg1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335012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</TotalTime>
  <Words>1336</Words>
  <Application>Microsoft Office PowerPoint</Application>
  <PresentationFormat>On-screen Show (4:3)</PresentationFormat>
  <Paragraphs>290</Paragraphs>
  <Slides>23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Early College Programs</vt:lpstr>
      <vt:lpstr>PowerPoint Presentation</vt:lpstr>
      <vt:lpstr>Momentum for College and Career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Contacts</vt:lpstr>
      <vt:lpstr>PowerPoint Presentation</vt:lpstr>
      <vt:lpstr>PowerPoint Presentation</vt:lpstr>
      <vt:lpstr>PowerPoint Presentation</vt:lpstr>
      <vt:lpstr>PowerPoint Presentation</vt:lpstr>
      <vt:lpstr>Early College Programs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College Programs</dc:title>
  <dc:creator>Allison</dc:creator>
  <cp:lastModifiedBy>admints</cp:lastModifiedBy>
  <cp:revision>49</cp:revision>
  <dcterms:created xsi:type="dcterms:W3CDTF">2011-10-18T05:32:21Z</dcterms:created>
  <dcterms:modified xsi:type="dcterms:W3CDTF">2013-10-22T03:43:38Z</dcterms:modified>
</cp:coreProperties>
</file>