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7" r:id="rId7"/>
    <p:sldId id="268" r:id="rId8"/>
    <p:sldId id="262" r:id="rId9"/>
    <p:sldId id="263" r:id="rId10"/>
    <p:sldId id="261" r:id="rId11"/>
    <p:sldId id="264" r:id="rId12"/>
    <p:sldId id="266"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4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3" autoAdjust="0"/>
  </p:normalViewPr>
  <p:slideViewPr>
    <p:cSldViewPr>
      <p:cViewPr varScale="1">
        <p:scale>
          <a:sx n="94" d="100"/>
          <a:sy n="94" d="100"/>
        </p:scale>
        <p:origin x="20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D61EA-CC16-47CC-851C-663101580107}" type="datetimeFigureOut">
              <a:rPr lang="en-US" smtClean="0"/>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5CD0B-4427-462C-B0F1-0843512B63C1}" type="slidenum">
              <a:rPr lang="en-US" smtClean="0"/>
              <a:t>‹#›</a:t>
            </a:fld>
            <a:endParaRPr lang="en-US"/>
          </a:p>
        </p:txBody>
      </p:sp>
    </p:spTree>
    <p:extLst>
      <p:ext uri="{BB962C8B-B14F-4D97-AF65-F5344CB8AC3E}">
        <p14:creationId xmlns:p14="http://schemas.microsoft.com/office/powerpoint/2010/main" val="280174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Press the </a:t>
            </a:r>
            <a:r>
              <a:rPr lang="en-US" sz="1200" kern="1200" dirty="0" err="1" smtClean="0">
                <a:solidFill>
                  <a:schemeClr val="tx1"/>
                </a:solidFill>
                <a:effectLst/>
                <a:latin typeface="+mn-lt"/>
                <a:ea typeface="+mn-ea"/>
                <a:cs typeface="+mn-cs"/>
              </a:rPr>
              <a:t>Crestron</a:t>
            </a:r>
            <a:r>
              <a:rPr lang="en-US" sz="1200" kern="1200" dirty="0" smtClean="0">
                <a:solidFill>
                  <a:schemeClr val="tx1"/>
                </a:solidFill>
                <a:effectLst/>
                <a:latin typeface="+mn-lt"/>
                <a:ea typeface="+mn-ea"/>
                <a:cs typeface="+mn-cs"/>
              </a:rPr>
              <a:t> touchscreen located next to the entry door to the room.  The touchscreen might be in sleep mode and blank.  Touching a sleeping touch screen will bring up this page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Press the start page to display the Home page.</a:t>
            </a:r>
          </a:p>
          <a:p>
            <a:r>
              <a:rPr lang="en-US" sz="1200" kern="1200" dirty="0" smtClean="0">
                <a:solidFill>
                  <a:schemeClr val="tx1"/>
                </a:solidFill>
                <a:effectLst/>
                <a:latin typeface="+mn-lt"/>
                <a:ea typeface="+mn-ea"/>
                <a:cs typeface="+mn-cs"/>
              </a:rPr>
              <a:t>The home page provides access to the controllable devices in the room.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touch panel has volume control, power OFF, and input icons.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4</a:t>
            </a:fld>
            <a:endParaRPr lang="en-US"/>
          </a:p>
        </p:txBody>
      </p:sp>
    </p:spTree>
    <p:extLst>
      <p:ext uri="{BB962C8B-B14F-4D97-AF65-F5344CB8AC3E}">
        <p14:creationId xmlns:p14="http://schemas.microsoft.com/office/powerpoint/2010/main" val="239165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room has three sources.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Laptop  (VGA and HDMI)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Video Conferencing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Selecting any of these inputs will turn the projector ON and lower the projection screen.</a:t>
            </a: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5</a:t>
            </a:fld>
            <a:endParaRPr lang="en-US"/>
          </a:p>
        </p:txBody>
      </p:sp>
    </p:spTree>
    <p:extLst>
      <p:ext uri="{BB962C8B-B14F-4D97-AF65-F5344CB8AC3E}">
        <p14:creationId xmlns:p14="http://schemas.microsoft.com/office/powerpoint/2010/main" val="406355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room has three sources.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Laptop  (VGA and HDMI)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Video Conferencing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Selecting any of these inputs will turn the projector ON and lower the projection screen.</a:t>
            </a: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6</a:t>
            </a:fld>
            <a:endParaRPr lang="en-US"/>
          </a:p>
        </p:txBody>
      </p:sp>
    </p:spTree>
    <p:extLst>
      <p:ext uri="{BB962C8B-B14F-4D97-AF65-F5344CB8AC3E}">
        <p14:creationId xmlns:p14="http://schemas.microsoft.com/office/powerpoint/2010/main" val="219337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room has three sources.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Laptop  (VGA and HDMI)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Video Conferencing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Selecting any of these inputs will turn the projector ON and lower the projection screen.</a:t>
            </a: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7</a:t>
            </a:fld>
            <a:endParaRPr lang="en-US"/>
          </a:p>
        </p:txBody>
      </p:sp>
    </p:spTree>
    <p:extLst>
      <p:ext uri="{BB962C8B-B14F-4D97-AF65-F5344CB8AC3E}">
        <p14:creationId xmlns:p14="http://schemas.microsoft.com/office/powerpoint/2010/main" val="183894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laptop inputs are located in the cable cubby on the top of the table.  There is a HDMI connection and a VGA (with audio) connection in the cable cubby.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Press the laptop icon on the touch panel to turn the projector ON and lower the screen.</a:t>
            </a:r>
          </a:p>
          <a:p>
            <a:endParaRPr lang="en-US" dirty="0" smtClean="0"/>
          </a:p>
          <a:p>
            <a:r>
              <a:rPr lang="en-US" sz="1200" b="1" kern="1200" dirty="0" smtClean="0">
                <a:solidFill>
                  <a:schemeClr val="tx1"/>
                </a:solidFill>
                <a:effectLst/>
                <a:latin typeface="+mn-lt"/>
                <a:ea typeface="+mn-ea"/>
                <a:cs typeface="+mn-cs"/>
              </a:rPr>
              <a:t>Laptop HDMI</a:t>
            </a:r>
            <a:r>
              <a:rPr lang="en-US" sz="1200" kern="1200" dirty="0" smtClean="0">
                <a:solidFill>
                  <a:schemeClr val="tx1"/>
                </a:solidFill>
                <a:effectLst/>
                <a:latin typeface="+mn-lt"/>
                <a:ea typeface="+mn-ea"/>
                <a:cs typeface="+mn-cs"/>
              </a:rPr>
              <a:t> – HDMI is an audio / video cable that transmits audio and video to the system.  Not all laptops send audio.</a:t>
            </a:r>
          </a:p>
          <a:p>
            <a:r>
              <a:rPr lang="en-US" sz="1200" kern="1200" dirty="0" smtClean="0">
                <a:solidFill>
                  <a:schemeClr val="tx1"/>
                </a:solidFill>
                <a:effectLst/>
                <a:latin typeface="+mn-lt"/>
                <a:ea typeface="+mn-ea"/>
                <a:cs typeface="+mn-cs"/>
              </a:rPr>
              <a:t>Ensure the laptops video output is enabled if there is no image on the projection screen.</a:t>
            </a:r>
          </a:p>
          <a:p>
            <a:r>
              <a:rPr lang="en-US" sz="1200" kern="1200" dirty="0" smtClean="0">
                <a:solidFill>
                  <a:schemeClr val="tx1"/>
                </a:solidFill>
                <a:effectLst/>
                <a:latin typeface="+mn-lt"/>
                <a:ea typeface="+mn-ea"/>
                <a:cs typeface="+mn-cs"/>
              </a:rPr>
              <a:t>Ensure the laptops audio output is not muted or turned down if there is no sound from the room speakers.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Laptop VGA</a:t>
            </a:r>
            <a:r>
              <a:rPr lang="en-US" sz="1200" kern="1200" dirty="0" smtClean="0">
                <a:solidFill>
                  <a:schemeClr val="tx1"/>
                </a:solidFill>
                <a:effectLst/>
                <a:latin typeface="+mn-lt"/>
                <a:ea typeface="+mn-ea"/>
                <a:cs typeface="+mn-cs"/>
              </a:rPr>
              <a:t> – VGA video and audio is transmitted to the system using two cables.</a:t>
            </a:r>
          </a:p>
          <a:p>
            <a:r>
              <a:rPr lang="en-US" sz="1200" kern="1200" dirty="0" smtClean="0">
                <a:solidFill>
                  <a:schemeClr val="tx1"/>
                </a:solidFill>
                <a:effectLst/>
                <a:latin typeface="+mn-lt"/>
                <a:ea typeface="+mn-ea"/>
                <a:cs typeface="+mn-cs"/>
              </a:rPr>
              <a:t>Ensure the laptops video output is enabled if there is no image on the projection screen.</a:t>
            </a:r>
          </a:p>
          <a:p>
            <a:r>
              <a:rPr lang="en-US" sz="1200" kern="1200" dirty="0" smtClean="0">
                <a:solidFill>
                  <a:schemeClr val="tx1"/>
                </a:solidFill>
                <a:effectLst/>
                <a:latin typeface="+mn-lt"/>
                <a:ea typeface="+mn-ea"/>
                <a:cs typeface="+mn-cs"/>
              </a:rPr>
              <a:t>Ensure the laptops audio output is not muted or turned down if there is no sound from the room speakers.</a:t>
            </a: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8</a:t>
            </a:fld>
            <a:endParaRPr lang="en-US"/>
          </a:p>
        </p:txBody>
      </p:sp>
    </p:spTree>
    <p:extLst>
      <p:ext uri="{BB962C8B-B14F-4D97-AF65-F5344CB8AC3E}">
        <p14:creationId xmlns:p14="http://schemas.microsoft.com/office/powerpoint/2010/main" val="14782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CRC networked computer in the room.</a:t>
            </a:r>
          </a:p>
          <a:p>
            <a:r>
              <a:rPr lang="en-US" sz="1200" kern="1200" dirty="0" smtClean="0">
                <a:solidFill>
                  <a:schemeClr val="tx1"/>
                </a:solidFill>
                <a:effectLst/>
                <a:latin typeface="+mn-lt"/>
                <a:ea typeface="+mn-ea"/>
                <a:cs typeface="+mn-cs"/>
              </a:rPr>
              <a:t>The computer is already connected to the AV system.</a:t>
            </a:r>
          </a:p>
          <a:p>
            <a:r>
              <a:rPr lang="en-US" sz="1200" kern="1200" dirty="0" smtClean="0">
                <a:solidFill>
                  <a:schemeClr val="tx1"/>
                </a:solidFill>
                <a:effectLst/>
                <a:latin typeface="+mn-lt"/>
                <a:ea typeface="+mn-ea"/>
                <a:cs typeface="+mn-cs"/>
              </a:rPr>
              <a:t>Press the computer icon on the touch panel to turn the projector ON and to lower the screen.</a:t>
            </a:r>
          </a:p>
          <a:p>
            <a:endParaRPr lang="en-US" dirty="0" smtClean="0"/>
          </a:p>
          <a:p>
            <a:r>
              <a:rPr lang="en-US" sz="1200" kern="1200" dirty="0" smtClean="0">
                <a:solidFill>
                  <a:schemeClr val="tx1"/>
                </a:solidFill>
                <a:effectLst/>
                <a:latin typeface="+mn-lt"/>
                <a:ea typeface="+mn-ea"/>
                <a:cs typeface="+mn-cs"/>
              </a:rPr>
              <a:t>The show image icon will display the image on the projection screen.</a:t>
            </a:r>
          </a:p>
          <a:p>
            <a:r>
              <a:rPr lang="en-US" sz="1200" kern="1200" dirty="0" smtClean="0">
                <a:solidFill>
                  <a:schemeClr val="tx1"/>
                </a:solidFill>
                <a:effectLst/>
                <a:latin typeface="+mn-lt"/>
                <a:ea typeface="+mn-ea"/>
                <a:cs typeface="+mn-cs"/>
              </a:rPr>
              <a:t>The hide image icon will hide the image.  This is icon is used when you need to blank the image for a minute without turning the projector off.</a:t>
            </a:r>
          </a:p>
          <a:p>
            <a:r>
              <a:rPr lang="en-US" sz="1200" kern="1200" dirty="0" smtClean="0">
                <a:solidFill>
                  <a:schemeClr val="tx1"/>
                </a:solidFill>
                <a:effectLst/>
                <a:latin typeface="+mn-lt"/>
                <a:ea typeface="+mn-ea"/>
                <a:cs typeface="+mn-cs"/>
              </a:rPr>
              <a:t>The wireless keyboard and mouse are used to operate the computer.</a:t>
            </a:r>
          </a:p>
          <a:p>
            <a:r>
              <a:rPr lang="en-US" sz="1200" kern="1200" dirty="0" smtClean="0">
                <a:solidFill>
                  <a:schemeClr val="tx1"/>
                </a:solidFill>
                <a:effectLst/>
                <a:latin typeface="+mn-lt"/>
                <a:ea typeface="+mn-ea"/>
                <a:cs typeface="+mn-cs"/>
              </a:rPr>
              <a:t>Use the volume icons on the touch panel to raise and lower the audio if necessary.</a:t>
            </a: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9</a:t>
            </a:fld>
            <a:endParaRPr lang="en-US"/>
          </a:p>
        </p:txBody>
      </p:sp>
    </p:spTree>
    <p:extLst>
      <p:ext uri="{BB962C8B-B14F-4D97-AF65-F5344CB8AC3E}">
        <p14:creationId xmlns:p14="http://schemas.microsoft.com/office/powerpoint/2010/main" val="291145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Press the OFF icon to turn the system OFF.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pressing the OFF icon a page will appear asking if you are sure you want to turn the system OFF.  If you are sure press Yes, if you mistakenly pressed the OFF icon press No and the system will remain 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system is turned OFF the projection screen raises and the projector enters the cool down cycle.  This cool down cycle takes approximately three minutes to complete.  During this cool down period the projector cannot be turned ON.</a:t>
            </a:r>
          </a:p>
          <a:p>
            <a:endParaRPr lang="en-US" dirty="0"/>
          </a:p>
        </p:txBody>
      </p:sp>
      <p:sp>
        <p:nvSpPr>
          <p:cNvPr id="4" name="Slide Number Placeholder 3"/>
          <p:cNvSpPr>
            <a:spLocks noGrp="1"/>
          </p:cNvSpPr>
          <p:nvPr>
            <p:ph type="sldNum" sz="quarter" idx="10"/>
          </p:nvPr>
        </p:nvSpPr>
        <p:spPr/>
        <p:txBody>
          <a:bodyPr/>
          <a:lstStyle/>
          <a:p>
            <a:fld id="{DFD5CD0B-4427-462C-B0F1-0843512B63C1}" type="slidenum">
              <a:rPr lang="en-US" smtClean="0"/>
              <a:t>10</a:t>
            </a:fld>
            <a:endParaRPr lang="en-US"/>
          </a:p>
        </p:txBody>
      </p:sp>
    </p:spTree>
    <p:extLst>
      <p:ext uri="{BB962C8B-B14F-4D97-AF65-F5344CB8AC3E}">
        <p14:creationId xmlns:p14="http://schemas.microsoft.com/office/powerpoint/2010/main" val="211903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C30AA2D-008E-4316-9294-9162EDF8939B}"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0AA2D-008E-4316-9294-9162EDF8939B}"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0AA2D-008E-4316-9294-9162EDF8939B}"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00447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30AA2D-008E-4316-9294-9162EDF8939B}"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text styles</a:t>
            </a:r>
          </a:p>
        </p:txBody>
      </p:sp>
      <p:sp>
        <p:nvSpPr>
          <p:cNvPr id="4" name="Date Placeholder 3"/>
          <p:cNvSpPr>
            <a:spLocks noGrp="1"/>
          </p:cNvSpPr>
          <p:nvPr>
            <p:ph type="dt" sz="half" idx="10"/>
          </p:nvPr>
        </p:nvSpPr>
        <p:spPr/>
        <p:txBody>
          <a:bodyPr/>
          <a:lstStyle/>
          <a:p>
            <a:fld id="{3C30AA2D-008E-4316-9294-9162EDF8939B}"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30AA2D-008E-4316-9294-9162EDF8939B}"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6AE07-D7DB-4AD2-9CCB-D390593E5C3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30AA2D-008E-4316-9294-9162EDF8939B}" type="datetimeFigureOut">
              <a:rPr lang="en-US" smtClean="0"/>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0AA2D-008E-4316-9294-9162EDF8939B}" type="datetimeFigureOut">
              <a:rPr lang="en-US"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AA2D-008E-4316-9294-9162EDF8939B}" type="datetimeFigureOut">
              <a:rPr lang="en-US"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C30AA2D-008E-4316-9294-9162EDF8939B}" type="datetimeFigureOut">
              <a:rPr lang="en-US" smtClean="0"/>
              <a:t>11/12/2013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0AA2D-008E-4316-9294-9162EDF8939B}"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6AE07-D7DB-4AD2-9CCB-D390593E5C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C30AA2D-008E-4316-9294-9162EDF8939B}" type="datetimeFigureOut">
              <a:rPr lang="en-US" smtClean="0"/>
              <a:t>11/12/2013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E6AE07-D7DB-4AD2-9CCB-D390593E5C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spcBef>
          <a:spcPct val="0"/>
        </a:spcBef>
        <a:buNone/>
        <a:defRPr sz="3200" kern="1200" cap="none"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docushare.everett.k12.wa.us/docushare/dsweb/Get/Document-48296/4038-4039%20Phone%20Model%20Directions.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191000"/>
            <a:ext cx="6705600" cy="1204306"/>
          </a:xfrm>
        </p:spPr>
        <p:txBody>
          <a:bodyPr/>
          <a:lstStyle/>
          <a:p>
            <a:pPr algn="ctr"/>
            <a:r>
              <a:rPr lang="en-US" sz="4000" cap="none" dirty="0" smtClean="0">
                <a:solidFill>
                  <a:schemeClr val="bg1"/>
                </a:solidFill>
              </a:rPr>
              <a:t>CRC Technology Training</a:t>
            </a:r>
            <a:endParaRPr lang="en-US" sz="4000" cap="none" dirty="0">
              <a:solidFill>
                <a:schemeClr val="bg1"/>
              </a:solidFill>
            </a:endParaRPr>
          </a:p>
        </p:txBody>
      </p:sp>
      <p:sp>
        <p:nvSpPr>
          <p:cNvPr id="3" name="Subtitle 2"/>
          <p:cNvSpPr>
            <a:spLocks noGrp="1"/>
          </p:cNvSpPr>
          <p:nvPr>
            <p:ph type="subTitle" idx="1"/>
          </p:nvPr>
        </p:nvSpPr>
        <p:spPr>
          <a:xfrm>
            <a:off x="2438400" y="5486400"/>
            <a:ext cx="6511131" cy="329259"/>
          </a:xfrm>
        </p:spPr>
        <p:txBody>
          <a:bodyPr>
            <a:noAutofit/>
          </a:bodyPr>
          <a:lstStyle/>
          <a:p>
            <a:pPr algn="ctr"/>
            <a:r>
              <a:rPr lang="en-US" sz="2000" b="1" dirty="0" smtClean="0">
                <a:solidFill>
                  <a:schemeClr val="bg1"/>
                </a:solidFill>
              </a:rPr>
              <a:t>November 2013</a:t>
            </a:r>
            <a:endParaRPr lang="en-US" sz="2000" b="1" dirty="0">
              <a:solidFill>
                <a:schemeClr val="bg1"/>
              </a:solidFill>
            </a:endParaRPr>
          </a:p>
        </p:txBody>
      </p:sp>
      <p:pic>
        <p:nvPicPr>
          <p:cNvPr id="1026" name="Picture 2" descr="D:\10155\SkyDrive\Pictures\EPS-Primary-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9"/>
            <a:ext cx="2895600" cy="1190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10155\SkyDrive\Pictures\Video Confer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1371600"/>
            <a:ext cx="4520213" cy="29098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10155\SkyDrive\Pictures\stick_figure_on_projector_800_clr_588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008639"/>
            <a:ext cx="2773363" cy="18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4914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Rooms</a:t>
            </a:r>
          </a:p>
        </p:txBody>
      </p:sp>
      <p:sp>
        <p:nvSpPr>
          <p:cNvPr id="3" name="Content Placeholder 2"/>
          <p:cNvSpPr>
            <a:spLocks noGrp="1"/>
          </p:cNvSpPr>
          <p:nvPr>
            <p:ph idx="1"/>
          </p:nvPr>
        </p:nvSpPr>
        <p:spPr>
          <a:xfrm>
            <a:off x="704850" y="1449351"/>
            <a:ext cx="7734300" cy="3732249"/>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3175" algn="ctr"/>
            <a:r>
              <a:rPr lang="en-US" dirty="0"/>
              <a:t>When the system is turned OFF the projection screen raises </a:t>
            </a:r>
            <a:r>
              <a:rPr lang="en-US" dirty="0" smtClean="0"/>
              <a:t>and the projector </a:t>
            </a:r>
            <a:r>
              <a:rPr lang="en-US" dirty="0"/>
              <a:t>will undergo a shutdown sequence with the fan running for 2-3 minutes. </a:t>
            </a:r>
            <a:endParaRPr lang="en-US" dirty="0" smtClean="0"/>
          </a:p>
          <a:p>
            <a:pPr marL="0" indent="3175" algn="ctr"/>
            <a:r>
              <a:rPr lang="en-US" dirty="0" smtClean="0"/>
              <a:t>During </a:t>
            </a:r>
            <a:r>
              <a:rPr lang="en-US" dirty="0"/>
              <a:t>this cool down period the projector </a:t>
            </a:r>
            <a:r>
              <a:rPr lang="en-US" b="1" dirty="0"/>
              <a:t>cannot</a:t>
            </a:r>
            <a:r>
              <a:rPr lang="en-US" dirty="0"/>
              <a:t> be turned ON.</a:t>
            </a:r>
          </a:p>
          <a:p>
            <a:endParaRPr lang="en-US" dirty="0"/>
          </a:p>
        </p:txBody>
      </p:sp>
      <p:pic>
        <p:nvPicPr>
          <p:cNvPr id="4" name="Picture 3" descr="D:\10155\SkyDrive\Pictures\projector_screen_800_clr_24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10155\SkyDrive\Pictures\Proj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2888774" y="1415523"/>
            <a:ext cx="3366453" cy="1974850"/>
          </a:xfrm>
          <a:prstGeom prst="rect">
            <a:avLst/>
          </a:prstGeom>
          <a:noFill/>
          <a:ln>
            <a:no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6227" y="4929526"/>
            <a:ext cx="3429000" cy="1928474"/>
          </a:xfrm>
          <a:prstGeom prst="rect">
            <a:avLst/>
          </a:prstGeom>
        </p:spPr>
      </p:pic>
      <p:cxnSp>
        <p:nvCxnSpPr>
          <p:cNvPr id="8" name="Straight Arrow Connector 7"/>
          <p:cNvCxnSpPr/>
          <p:nvPr/>
        </p:nvCxnSpPr>
        <p:spPr>
          <a:xfrm>
            <a:off x="822960" y="5441281"/>
            <a:ext cx="2971800" cy="90496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928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Rooms</a:t>
            </a:r>
          </a:p>
        </p:txBody>
      </p:sp>
      <p:sp>
        <p:nvSpPr>
          <p:cNvPr id="3" name="Content Placeholder 2"/>
          <p:cNvSpPr>
            <a:spLocks noGrp="1"/>
          </p:cNvSpPr>
          <p:nvPr>
            <p:ph idx="1"/>
          </p:nvPr>
        </p:nvSpPr>
        <p:spPr>
          <a:xfrm>
            <a:off x="457200" y="1295400"/>
            <a:ext cx="7954206" cy="5105400"/>
          </a:xfrm>
          <a:solidFill>
            <a:schemeClr val="bg1"/>
          </a:solidFill>
          <a:effectLst>
            <a:outerShdw blurRad="50800" dist="38100" dir="2700000" algn="tl" rotWithShape="0">
              <a:prstClr val="black">
                <a:alpha val="40000"/>
              </a:prstClr>
            </a:outerShdw>
          </a:effectLst>
        </p:spPr>
        <p:txBody>
          <a:bodyPr>
            <a:normAutofit/>
          </a:bodyPr>
          <a:lstStyle/>
          <a:p>
            <a:pPr marL="0" indent="3175"/>
            <a:r>
              <a:rPr lang="en-US" dirty="0">
                <a:solidFill>
                  <a:srgbClr val="C00000"/>
                </a:solidFill>
              </a:rPr>
              <a:t>The A/V (audio / video) system should remain powered up at all times. </a:t>
            </a:r>
          </a:p>
          <a:p>
            <a:pPr marL="0" indent="3175"/>
            <a:r>
              <a:rPr lang="en-US" dirty="0">
                <a:solidFill>
                  <a:srgbClr val="FF6600"/>
                </a:solidFill>
              </a:rPr>
              <a:t>The projector should be turned off when not in use.  This will lengthen the life of the projector lamp.</a:t>
            </a:r>
          </a:p>
          <a:p>
            <a:pPr marL="0" indent="3175"/>
            <a:r>
              <a:rPr lang="en-US" dirty="0">
                <a:solidFill>
                  <a:srgbClr val="00B050"/>
                </a:solidFill>
              </a:rPr>
              <a:t>On startup, the projector will turn on and will reach full brightness in approximately a </a:t>
            </a:r>
            <a:r>
              <a:rPr lang="en-US" dirty="0" smtClean="0">
                <a:solidFill>
                  <a:srgbClr val="00B050"/>
                </a:solidFill>
              </a:rPr>
              <a:t>minute.</a:t>
            </a:r>
            <a:endParaRPr lang="en-US" dirty="0">
              <a:solidFill>
                <a:srgbClr val="00B050"/>
              </a:solidFill>
            </a:endParaRPr>
          </a:p>
          <a:p>
            <a:pPr marL="0" indent="3175"/>
            <a:r>
              <a:rPr lang="en-US" dirty="0" smtClean="0">
                <a:solidFill>
                  <a:srgbClr val="0070C0"/>
                </a:solidFill>
              </a:rPr>
              <a:t>In </a:t>
            </a:r>
            <a:r>
              <a:rPr lang="en-US" dirty="0">
                <a:solidFill>
                  <a:srgbClr val="0070C0"/>
                </a:solidFill>
              </a:rPr>
              <a:t>general most hang-ups are going to be due to something very simple. Here are some general guidelines to follow.</a:t>
            </a:r>
          </a:p>
          <a:p>
            <a:pPr marL="457200" indent="-457200">
              <a:buFont typeface="+mj-lt"/>
              <a:buAutoNum type="arabicPeriod"/>
            </a:pPr>
            <a:r>
              <a:rPr lang="en-US" dirty="0" smtClean="0">
                <a:solidFill>
                  <a:srgbClr val="7030A0"/>
                </a:solidFill>
              </a:rPr>
              <a:t>Replace </a:t>
            </a:r>
            <a:r>
              <a:rPr lang="en-US" dirty="0">
                <a:solidFill>
                  <a:srgbClr val="7030A0"/>
                </a:solidFill>
              </a:rPr>
              <a:t>the batteries in the wireless PC mouse and keyboard if the devices have limited range or does not work.</a:t>
            </a:r>
          </a:p>
          <a:p>
            <a:pPr marL="457200" indent="-457200">
              <a:buFont typeface="+mj-lt"/>
              <a:buAutoNum type="arabicPeriod"/>
            </a:pPr>
            <a:r>
              <a:rPr lang="en-US" dirty="0" smtClean="0">
                <a:solidFill>
                  <a:srgbClr val="002060"/>
                </a:solidFill>
              </a:rPr>
              <a:t>Keep </a:t>
            </a:r>
            <a:r>
              <a:rPr lang="en-US" dirty="0">
                <a:solidFill>
                  <a:srgbClr val="002060"/>
                </a:solidFill>
              </a:rPr>
              <a:t>your volumes at nominal levels. This will help prevent extremely loud or low volume conditions.  In addition, volumes set at nominal levels help avoid feedback.</a:t>
            </a:r>
          </a:p>
          <a:p>
            <a:pPr marL="0" indent="3175"/>
            <a:endParaRPr lang="en-US" dirty="0">
              <a:solidFill>
                <a:srgbClr val="00447C"/>
              </a:solidFill>
            </a:endParaRPr>
          </a:p>
        </p:txBody>
      </p:sp>
      <p:pic>
        <p:nvPicPr>
          <p:cNvPr id="5" name="Picture 4" descr="D:\10155\SkyDrive\Pictures\Projec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34200" y="381000"/>
            <a:ext cx="1125612" cy="7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53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750"/>
                                        <p:tgtEl>
                                          <p:spTgt spid="3">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750"/>
                                        <p:tgtEl>
                                          <p:spTgt spid="3">
                                            <p:txEl>
                                              <p:pRg st="2" end="2"/>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750"/>
                                        <p:tgtEl>
                                          <p:spTgt spid="3">
                                            <p:txEl>
                                              <p:pRg st="3" end="3"/>
                                            </p:txEl>
                                          </p:spTgt>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childTnLst>
                                </p:cTn>
                              </p:par>
                            </p:childTnLst>
                          </p:cTn>
                        </p:par>
                        <p:par>
                          <p:cTn id="28" fill="hold">
                            <p:stCondLst>
                              <p:cond delay="9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Conferencing</a:t>
            </a:r>
            <a:endParaRPr lang="en-US" dirty="0"/>
          </a:p>
        </p:txBody>
      </p:sp>
      <p:sp>
        <p:nvSpPr>
          <p:cNvPr id="3" name="Content Placeholder 2"/>
          <p:cNvSpPr>
            <a:spLocks noGrp="1"/>
          </p:cNvSpPr>
          <p:nvPr>
            <p:ph idx="1"/>
          </p:nvPr>
        </p:nvSpPr>
        <p:spPr>
          <a:xfrm>
            <a:off x="822960" y="1828800"/>
            <a:ext cx="7520940" cy="2851677"/>
          </a:xfrm>
        </p:spPr>
        <p:txBody>
          <a:bodyPr/>
          <a:lstStyle/>
          <a:p>
            <a:r>
              <a:rPr lang="en-US" dirty="0" smtClean="0"/>
              <a:t>Upcoming training will become available</a:t>
            </a:r>
            <a:endParaRPr lang="en-US" dirty="0"/>
          </a:p>
        </p:txBody>
      </p:sp>
      <p:pic>
        <p:nvPicPr>
          <p:cNvPr id="4" name="Picture 4" descr="D:\10155\SkyDrive\Pictures\Video Confere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0"/>
            <a:ext cx="284085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40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447C"/>
                </a:solidFill>
              </a:rPr>
              <a:t>Help and How-To</a:t>
            </a:r>
            <a:endParaRPr lang="en-US" sz="3600" dirty="0">
              <a:solidFill>
                <a:srgbClr val="00447C"/>
              </a:solidFill>
            </a:endParaRPr>
          </a:p>
        </p:txBody>
      </p:sp>
      <p:pic>
        <p:nvPicPr>
          <p:cNvPr id="3074" name="Picture 2" descr="C:\Users\10155\AppData\Local\Temp\SNAGHTML314c3e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767" y="1219200"/>
            <a:ext cx="7432466" cy="51192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10155\SkyDrive\Pictures\question_mark_serious_thinker_500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6200"/>
            <a:ext cx="203454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81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447C"/>
                </a:solidFill>
              </a:rPr>
              <a:t>Help and How-To</a:t>
            </a:r>
            <a:endParaRPr lang="en-US" sz="3600" dirty="0">
              <a:solidFill>
                <a:srgbClr val="00447C"/>
              </a:solidFill>
            </a:endParaRPr>
          </a:p>
        </p:txBody>
      </p:sp>
      <p:pic>
        <p:nvPicPr>
          <p:cNvPr id="3074" name="Picture 2" descr="C:\Users\10155\AppData\Local\Temp\SNAGHTML314c3e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767" y="1219200"/>
            <a:ext cx="7432466" cy="51192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10155\SkyDrive\Pictures\question_mark_serious_thinker_500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6200"/>
            <a:ext cx="203454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17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447C"/>
                </a:solidFill>
              </a:rPr>
              <a:t>Phones</a:t>
            </a:r>
            <a:endParaRPr lang="en-US" dirty="0">
              <a:solidFill>
                <a:srgbClr val="00447C"/>
              </a:solidFill>
            </a:endParaRPr>
          </a:p>
        </p:txBody>
      </p:sp>
      <p:pic>
        <p:nvPicPr>
          <p:cNvPr id="2050" name="Picture 2" descr="D:\10155\SkyDrive\Pictures\woman_telephone_78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88364"/>
            <a:ext cx="1671638"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0155\AppData\Local\Temp\SNAGHTML314f49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7328"/>
            <a:ext cx="3352800" cy="1260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239378"/>
            <a:ext cx="2252466" cy="2522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80068"/>
            <a:ext cx="2237628" cy="251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C:\Users\10155\AppData\Local\Temp\SNAGHTML315382e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276600"/>
            <a:ext cx="2237628" cy="2643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08828" y="6096000"/>
            <a:ext cx="8501810" cy="646331"/>
          </a:xfrm>
          <a:prstGeom prst="rect">
            <a:avLst/>
          </a:prstGeom>
        </p:spPr>
        <p:txBody>
          <a:bodyPr wrap="square">
            <a:spAutoFit/>
          </a:bodyPr>
          <a:lstStyle/>
          <a:p>
            <a:r>
              <a:rPr lang="en-US" dirty="0" smtClean="0">
                <a:solidFill>
                  <a:srgbClr val="FFFF00"/>
                </a:solidFill>
                <a:hlinkClick r:id="rId7"/>
              </a:rPr>
              <a:t>Example: http://docushare.everett.k12.wa.us/docushare/dsweb/Get/Document-48296/4038-4039%20Phone%20Model%20Directions.pdf</a:t>
            </a: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801939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Rooms</a:t>
            </a:r>
            <a:endParaRPr lang="en-US" dirty="0"/>
          </a:p>
        </p:txBody>
      </p:sp>
      <p:pic>
        <p:nvPicPr>
          <p:cNvPr id="4098" name="Picture 2" descr="C:\Users\10155\AppData\Local\Temp\SNAGHTML3159984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19199"/>
            <a:ext cx="3276600" cy="123189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10155\SkyDrive\Pictures\projector_screen_800_clr_244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10155\SkyDrive\Pictures\Project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2035802" y="3037642"/>
            <a:ext cx="5072397" cy="3058357"/>
          </a:xfrm>
          <a:prstGeom prst="rect">
            <a:avLst/>
          </a:prstGeom>
          <a:noFill/>
          <a:ln>
            <a:noFill/>
          </a:ln>
        </p:spPr>
      </p:pic>
    </p:spTree>
    <p:extLst>
      <p:ext uri="{BB962C8B-B14F-4D97-AF65-F5344CB8AC3E}">
        <p14:creationId xmlns:p14="http://schemas.microsoft.com/office/powerpoint/2010/main" val="1202100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Rooms</a:t>
            </a:r>
          </a:p>
        </p:txBody>
      </p:sp>
      <p:sp>
        <p:nvSpPr>
          <p:cNvPr id="3" name="Content Placeholder 2"/>
          <p:cNvSpPr>
            <a:spLocks noGrp="1"/>
          </p:cNvSpPr>
          <p:nvPr>
            <p:ph idx="1"/>
          </p:nvPr>
        </p:nvSpPr>
        <p:spPr>
          <a:xfrm>
            <a:off x="822960" y="1218822"/>
            <a:ext cx="7520940" cy="3734177"/>
          </a:xfrm>
        </p:spPr>
        <p:txBody>
          <a:bodyPr/>
          <a:lstStyle/>
          <a:p>
            <a:pPr marL="457200" indent="-457200">
              <a:buFont typeface="+mj-lt"/>
              <a:buAutoNum type="arabicPeriod"/>
            </a:pPr>
            <a:r>
              <a:rPr lang="en-US" sz="2400" dirty="0" smtClean="0"/>
              <a:t>Laptop </a:t>
            </a:r>
            <a:endParaRPr lang="en-US" dirty="0" smtClean="0"/>
          </a:p>
          <a:p>
            <a:pPr marL="457200" indent="-457200">
              <a:buFont typeface="+mj-lt"/>
              <a:buAutoNum type="arabicPeriod"/>
            </a:pPr>
            <a:r>
              <a:rPr lang="en-US" sz="2400" dirty="0" smtClean="0"/>
              <a:t>Computer – physically located in data center</a:t>
            </a:r>
          </a:p>
          <a:p>
            <a:pPr marL="457200" indent="-457200">
              <a:buFont typeface="+mj-lt"/>
              <a:buAutoNum type="arabicPeriod"/>
            </a:pPr>
            <a:r>
              <a:rPr lang="en-US" sz="2400" dirty="0" smtClean="0"/>
              <a:t>Video Conferencing</a:t>
            </a:r>
            <a:endParaRPr lang="en-US" sz="2400" dirty="0"/>
          </a:p>
        </p:txBody>
      </p:sp>
      <p:pic>
        <p:nvPicPr>
          <p:cNvPr id="4" name="Picture 3" descr="D:\10155\SkyDrive\Pictures\projector_screen_800_clr_24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10155\SkyDrive\Pictures\Proj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721" t="5929" r="4111" b="11065"/>
          <a:stretch/>
        </p:blipFill>
        <p:spPr>
          <a:xfrm>
            <a:off x="735134" y="2819400"/>
            <a:ext cx="7391400" cy="3662996"/>
          </a:xfrm>
          <a:prstGeom prst="rect">
            <a:avLst/>
          </a:prstGeom>
        </p:spPr>
      </p:pic>
    </p:spTree>
    <p:extLst>
      <p:ext uri="{BB962C8B-B14F-4D97-AF65-F5344CB8AC3E}">
        <p14:creationId xmlns:p14="http://schemas.microsoft.com/office/powerpoint/2010/main" val="325111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Rooms</a:t>
            </a:r>
          </a:p>
        </p:txBody>
      </p:sp>
      <p:pic>
        <p:nvPicPr>
          <p:cNvPr id="4" name="Picture 3" descr="D:\10155\SkyDrive\Pictures\projector_screen_800_clr_24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10155\SkyDrive\Pictures\Proj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232" r="10983"/>
          <a:stretch/>
        </p:blipFill>
        <p:spPr>
          <a:xfrm>
            <a:off x="2171700" y="1984501"/>
            <a:ext cx="6172200" cy="4579212"/>
          </a:xfrm>
          <a:prstGeom prst="rect">
            <a:avLst/>
          </a:prstGeom>
        </p:spPr>
      </p:pic>
      <p:sp>
        <p:nvSpPr>
          <p:cNvPr id="8" name="TextBox 7"/>
          <p:cNvSpPr txBox="1"/>
          <p:nvPr/>
        </p:nvSpPr>
        <p:spPr>
          <a:xfrm>
            <a:off x="-118110" y="1721856"/>
            <a:ext cx="2407920" cy="954107"/>
          </a:xfrm>
          <a:prstGeom prst="rect">
            <a:avLst/>
          </a:prstGeom>
          <a:noFill/>
        </p:spPr>
        <p:txBody>
          <a:bodyPr wrap="square" rtlCol="0">
            <a:spAutoFit/>
          </a:bodyPr>
          <a:lstStyle/>
          <a:p>
            <a:pPr algn="ctr"/>
            <a:r>
              <a:rPr lang="en-US" sz="2800" dirty="0" smtClean="0">
                <a:ln w="0"/>
                <a:solidFill>
                  <a:schemeClr val="accent2">
                    <a:lumMod val="75000"/>
                  </a:schemeClr>
                </a:solidFill>
                <a:effectLst>
                  <a:outerShdw blurRad="50800" dist="38100" dir="2700000" algn="tl" rotWithShape="0">
                    <a:prstClr val="black">
                      <a:alpha val="40000"/>
                    </a:prstClr>
                  </a:outerShdw>
                </a:effectLst>
              </a:rPr>
              <a:t>Use your own laptop</a:t>
            </a:r>
            <a:endParaRPr lang="en-US" sz="2800" dirty="0">
              <a:ln w="0"/>
              <a:solidFill>
                <a:schemeClr val="accent2">
                  <a:lumMod val="75000"/>
                </a:schemeClr>
              </a:solidFill>
              <a:effectLst>
                <a:outerShdw blurRad="50800" dist="38100" dir="2700000" algn="tl" rotWithShape="0">
                  <a:prstClr val="black">
                    <a:alpha val="40000"/>
                  </a:prstClr>
                </a:outerShdw>
              </a:effectLst>
            </a:endParaRPr>
          </a:p>
        </p:txBody>
      </p:sp>
      <p:sp>
        <p:nvSpPr>
          <p:cNvPr id="10" name="TextBox 9"/>
          <p:cNvSpPr txBox="1"/>
          <p:nvPr/>
        </p:nvSpPr>
        <p:spPr>
          <a:xfrm>
            <a:off x="190500" y="3881735"/>
            <a:ext cx="1790700"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smtClean="0">
                <a:ln/>
                <a:solidFill>
                  <a:schemeClr val="accent3"/>
                </a:solidFill>
              </a:rPr>
              <a:t>HDMI</a:t>
            </a:r>
            <a:endParaRPr lang="en-US" sz="2400" b="1" dirty="0">
              <a:ln/>
              <a:solidFill>
                <a:schemeClr val="accent3"/>
              </a:solidFill>
            </a:endParaRPr>
          </a:p>
        </p:txBody>
      </p:sp>
      <p:sp>
        <p:nvSpPr>
          <p:cNvPr id="11" name="TextBox 10"/>
          <p:cNvSpPr txBox="1"/>
          <p:nvPr/>
        </p:nvSpPr>
        <p:spPr>
          <a:xfrm>
            <a:off x="304800" y="2826603"/>
            <a:ext cx="17526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smtClean="0">
                <a:ln/>
                <a:solidFill>
                  <a:schemeClr val="accent3"/>
                </a:solidFill>
              </a:rPr>
              <a:t>VGA &amp; Audio Cable</a:t>
            </a:r>
            <a:endParaRPr lang="en-US" sz="2400" b="1" dirty="0">
              <a:ln/>
              <a:solidFill>
                <a:schemeClr val="accent3"/>
              </a:solidFill>
            </a:endParaRPr>
          </a:p>
        </p:txBody>
      </p:sp>
      <p:sp>
        <p:nvSpPr>
          <p:cNvPr id="20" name="Flowchart: Alternate Process 19"/>
          <p:cNvSpPr/>
          <p:nvPr/>
        </p:nvSpPr>
        <p:spPr>
          <a:xfrm>
            <a:off x="2514600" y="4953000"/>
            <a:ext cx="1424940" cy="1066800"/>
          </a:xfrm>
          <a:prstGeom prst="flowChartAlternateProcess">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Alternate Process 20"/>
          <p:cNvSpPr/>
          <p:nvPr/>
        </p:nvSpPr>
        <p:spPr>
          <a:xfrm>
            <a:off x="3822700" y="4343400"/>
            <a:ext cx="1587500" cy="1524000"/>
          </a:xfrm>
          <a:prstGeom prst="flowChartAlternateProcess">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524000" y="4343400"/>
            <a:ext cx="990600" cy="7620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57400" y="3367425"/>
            <a:ext cx="1765300" cy="105585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81555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Rooms</a:t>
            </a:r>
          </a:p>
        </p:txBody>
      </p:sp>
      <p:pic>
        <p:nvPicPr>
          <p:cNvPr id="4" name="Picture 3" descr="D:\10155\SkyDrive\Pictures\projector_screen_800_clr_24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10155\SkyDrive\Pictures\Proj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232" r="10983"/>
          <a:stretch/>
        </p:blipFill>
        <p:spPr>
          <a:xfrm>
            <a:off x="2171700" y="1984501"/>
            <a:ext cx="6172200" cy="4579212"/>
          </a:xfrm>
          <a:prstGeom prst="rect">
            <a:avLst/>
          </a:prstGeom>
        </p:spPr>
      </p:pic>
      <p:sp>
        <p:nvSpPr>
          <p:cNvPr id="8" name="TextBox 7"/>
          <p:cNvSpPr txBox="1"/>
          <p:nvPr/>
        </p:nvSpPr>
        <p:spPr>
          <a:xfrm>
            <a:off x="-118110" y="1721856"/>
            <a:ext cx="2407920" cy="954107"/>
          </a:xfrm>
          <a:prstGeom prst="rect">
            <a:avLst/>
          </a:prstGeom>
          <a:noFill/>
        </p:spPr>
        <p:txBody>
          <a:bodyPr wrap="square" rtlCol="0">
            <a:spAutoFit/>
          </a:bodyPr>
          <a:lstStyle/>
          <a:p>
            <a:pPr algn="ctr"/>
            <a:r>
              <a:rPr lang="en-US" sz="2800" dirty="0" smtClean="0">
                <a:ln w="0"/>
                <a:solidFill>
                  <a:schemeClr val="accent2">
                    <a:lumMod val="75000"/>
                  </a:schemeClr>
                </a:solidFill>
                <a:effectLst>
                  <a:outerShdw blurRad="50800" dist="38100" dir="2700000" algn="tl" rotWithShape="0">
                    <a:prstClr val="black">
                      <a:alpha val="40000"/>
                    </a:prstClr>
                  </a:outerShdw>
                </a:effectLst>
              </a:rPr>
              <a:t>Use room computer</a:t>
            </a:r>
            <a:endParaRPr lang="en-US" sz="2800" dirty="0">
              <a:ln w="0"/>
              <a:solidFill>
                <a:schemeClr val="accent2">
                  <a:lumMod val="75000"/>
                </a:schemeClr>
              </a:solidFill>
              <a:effectLst>
                <a:outerShdw blurRad="50800" dist="38100" dir="2700000" algn="tl" rotWithShape="0">
                  <a:prstClr val="black">
                    <a:alpha val="40000"/>
                  </a:prstClr>
                </a:outerShdw>
              </a:effectLst>
            </a:endParaRPr>
          </a:p>
        </p:txBody>
      </p:sp>
      <p:sp>
        <p:nvSpPr>
          <p:cNvPr id="11" name="TextBox 10"/>
          <p:cNvSpPr txBox="1"/>
          <p:nvPr/>
        </p:nvSpPr>
        <p:spPr>
          <a:xfrm>
            <a:off x="304800" y="2826603"/>
            <a:ext cx="1752600"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smtClean="0">
                <a:ln/>
                <a:solidFill>
                  <a:schemeClr val="accent3"/>
                </a:solidFill>
              </a:rPr>
              <a:t>USB Ports</a:t>
            </a:r>
            <a:endParaRPr lang="en-US" sz="2400" b="1" dirty="0">
              <a:ln/>
              <a:solidFill>
                <a:schemeClr val="accent3"/>
              </a:solidFill>
            </a:endParaRPr>
          </a:p>
        </p:txBody>
      </p:sp>
      <p:sp>
        <p:nvSpPr>
          <p:cNvPr id="21" name="Flowchart: Alternate Process 20"/>
          <p:cNvSpPr/>
          <p:nvPr/>
        </p:nvSpPr>
        <p:spPr>
          <a:xfrm>
            <a:off x="5181600" y="3810000"/>
            <a:ext cx="1140460" cy="1828800"/>
          </a:xfrm>
          <a:prstGeom prst="flowChartAlternateProcess">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11" idx="3"/>
          </p:cNvCxnSpPr>
          <p:nvPr/>
        </p:nvCxnSpPr>
        <p:spPr>
          <a:xfrm>
            <a:off x="2057400" y="3057436"/>
            <a:ext cx="2971800" cy="90496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5970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a:t>
            </a:r>
            <a:endParaRPr lang="en-US" dirty="0"/>
          </a:p>
        </p:txBody>
      </p:sp>
      <p:sp>
        <p:nvSpPr>
          <p:cNvPr id="3" name="Content Placeholder 2"/>
          <p:cNvSpPr>
            <a:spLocks noGrp="1"/>
          </p:cNvSpPr>
          <p:nvPr>
            <p:ph idx="1"/>
          </p:nvPr>
        </p:nvSpPr>
        <p:spPr>
          <a:xfrm>
            <a:off x="914400" y="1066800"/>
            <a:ext cx="5181600" cy="5486400"/>
          </a:xfrm>
          <a:solidFill>
            <a:schemeClr val="bg1"/>
          </a:solidFill>
          <a:effectLst>
            <a:outerShdw blurRad="50800" dist="38100" dir="2700000" algn="tl" rotWithShape="0">
              <a:prstClr val="black">
                <a:alpha val="40000"/>
              </a:prstClr>
            </a:outerShdw>
          </a:effectLst>
        </p:spPr>
        <p:txBody>
          <a:bodyPr>
            <a:normAutofit fontScale="77500" lnSpcReduction="20000"/>
          </a:bodyPr>
          <a:lstStyle/>
          <a:p>
            <a:pPr marL="0" indent="0">
              <a:lnSpc>
                <a:spcPct val="120000"/>
              </a:lnSpc>
              <a:spcBef>
                <a:spcPts val="0"/>
              </a:spcBef>
            </a:pPr>
            <a:r>
              <a:rPr lang="en-US" b="1" dirty="0"/>
              <a:t>HDMI connection</a:t>
            </a:r>
          </a:p>
          <a:p>
            <a:pPr>
              <a:lnSpc>
                <a:spcPct val="120000"/>
              </a:lnSpc>
              <a:spcBef>
                <a:spcPts val="0"/>
              </a:spcBef>
              <a:buFont typeface="Arial" panose="020B0604020202020204" pitchFamily="34" charset="0"/>
              <a:buChar char="•"/>
            </a:pPr>
            <a:r>
              <a:rPr lang="en-US" dirty="0" smtClean="0"/>
              <a:t>Plug </a:t>
            </a:r>
            <a:r>
              <a:rPr lang="en-US" dirty="0"/>
              <a:t>the HDMI cable into the laptop’s HDMI port.  The image will be displayed on the screen.</a:t>
            </a:r>
          </a:p>
          <a:p>
            <a:pPr>
              <a:lnSpc>
                <a:spcPct val="120000"/>
              </a:lnSpc>
              <a:spcBef>
                <a:spcPts val="0"/>
              </a:spcBef>
              <a:buFont typeface="Arial" panose="020B0604020202020204" pitchFamily="34" charset="0"/>
              <a:buChar char="•"/>
            </a:pPr>
            <a:r>
              <a:rPr lang="en-US" dirty="0" smtClean="0"/>
              <a:t>The </a:t>
            </a:r>
            <a:r>
              <a:rPr lang="en-US" dirty="0"/>
              <a:t>HDMI cable carries both the audio and video signals on the same cable.</a:t>
            </a:r>
          </a:p>
          <a:p>
            <a:pPr marL="0" indent="0">
              <a:lnSpc>
                <a:spcPct val="120000"/>
              </a:lnSpc>
              <a:spcBef>
                <a:spcPts val="0"/>
              </a:spcBef>
            </a:pPr>
            <a:endParaRPr lang="en-US" dirty="0"/>
          </a:p>
          <a:p>
            <a:pPr marL="0" indent="0">
              <a:lnSpc>
                <a:spcPct val="120000"/>
              </a:lnSpc>
              <a:spcBef>
                <a:spcPts val="0"/>
              </a:spcBef>
            </a:pPr>
            <a:r>
              <a:rPr lang="en-US" b="1" dirty="0"/>
              <a:t>VGA connection</a:t>
            </a:r>
          </a:p>
          <a:p>
            <a:pPr>
              <a:lnSpc>
                <a:spcPct val="120000"/>
              </a:lnSpc>
              <a:spcBef>
                <a:spcPts val="0"/>
              </a:spcBef>
              <a:buFont typeface="Arial" panose="020B0604020202020204" pitchFamily="34" charset="0"/>
              <a:buChar char="•"/>
            </a:pPr>
            <a:r>
              <a:rPr lang="en-US" dirty="0" smtClean="0"/>
              <a:t>Plug </a:t>
            </a:r>
            <a:r>
              <a:rPr lang="en-US" dirty="0"/>
              <a:t>the VGA cable into the laptop’s VGA port.  The image will be displayed on the screen.</a:t>
            </a:r>
          </a:p>
          <a:p>
            <a:pPr>
              <a:lnSpc>
                <a:spcPct val="120000"/>
              </a:lnSpc>
              <a:spcBef>
                <a:spcPts val="0"/>
              </a:spcBef>
              <a:buFont typeface="Arial" panose="020B0604020202020204" pitchFamily="34" charset="0"/>
              <a:buChar char="•"/>
            </a:pPr>
            <a:r>
              <a:rPr lang="en-US" dirty="0" smtClean="0"/>
              <a:t>Plug </a:t>
            </a:r>
            <a:r>
              <a:rPr lang="en-US" dirty="0"/>
              <a:t>the audio cable into the headphone jack of the laptop if audio is required.</a:t>
            </a:r>
          </a:p>
          <a:p>
            <a:pPr marL="0" indent="0">
              <a:lnSpc>
                <a:spcPct val="120000"/>
              </a:lnSpc>
              <a:spcBef>
                <a:spcPts val="0"/>
              </a:spcBef>
            </a:pPr>
            <a:endParaRPr lang="en-US" dirty="0"/>
          </a:p>
          <a:p>
            <a:pPr marL="0" indent="0">
              <a:lnSpc>
                <a:spcPct val="120000"/>
              </a:lnSpc>
              <a:spcBef>
                <a:spcPts val="0"/>
              </a:spcBef>
            </a:pPr>
            <a:r>
              <a:rPr lang="en-US" dirty="0"/>
              <a:t>Use the volume icons on the touch panel to </a:t>
            </a:r>
            <a:r>
              <a:rPr lang="en-US" dirty="0" smtClean="0"/>
              <a:t/>
            </a:r>
            <a:br>
              <a:rPr lang="en-US" dirty="0" smtClean="0"/>
            </a:br>
            <a:r>
              <a:rPr lang="en-US" dirty="0" smtClean="0"/>
              <a:t>raise </a:t>
            </a:r>
            <a:r>
              <a:rPr lang="en-US" dirty="0"/>
              <a:t>and lower the audio if necessary.</a:t>
            </a:r>
          </a:p>
          <a:p>
            <a:pPr marL="0" indent="0">
              <a:lnSpc>
                <a:spcPct val="120000"/>
              </a:lnSpc>
              <a:spcBef>
                <a:spcPts val="0"/>
              </a:spcBef>
            </a:pPr>
            <a:endParaRPr lang="en-US" dirty="0"/>
          </a:p>
          <a:p>
            <a:pPr marL="0" indent="0">
              <a:lnSpc>
                <a:spcPct val="120000"/>
              </a:lnSpc>
              <a:spcBef>
                <a:spcPts val="0"/>
              </a:spcBef>
            </a:pPr>
            <a:r>
              <a:rPr lang="en-US" dirty="0"/>
              <a:t>The show image icon will display </a:t>
            </a:r>
            <a:r>
              <a:rPr lang="en-US" dirty="0" smtClean="0"/>
              <a:t/>
            </a:r>
            <a:br>
              <a:rPr lang="en-US" dirty="0" smtClean="0"/>
            </a:br>
            <a:r>
              <a:rPr lang="en-US" dirty="0" smtClean="0"/>
              <a:t>the </a:t>
            </a:r>
            <a:r>
              <a:rPr lang="en-US" dirty="0"/>
              <a:t>image on the projection screen.</a:t>
            </a:r>
          </a:p>
          <a:p>
            <a:pPr marL="0" indent="0">
              <a:lnSpc>
                <a:spcPct val="120000"/>
              </a:lnSpc>
              <a:spcBef>
                <a:spcPts val="0"/>
              </a:spcBef>
            </a:pPr>
            <a:endParaRPr lang="en-US" dirty="0"/>
          </a:p>
          <a:p>
            <a:pPr marL="0" indent="0">
              <a:lnSpc>
                <a:spcPct val="120000"/>
              </a:lnSpc>
              <a:spcBef>
                <a:spcPts val="0"/>
              </a:spcBef>
            </a:pPr>
            <a:r>
              <a:rPr lang="en-US" dirty="0"/>
              <a:t>The hide image icon will hide the image.  </a:t>
            </a:r>
            <a:r>
              <a:rPr lang="en-US" dirty="0" smtClean="0"/>
              <a:t/>
            </a:r>
            <a:br>
              <a:rPr lang="en-US" dirty="0" smtClean="0"/>
            </a:br>
            <a:r>
              <a:rPr lang="en-US" dirty="0" smtClean="0"/>
              <a:t>This </a:t>
            </a:r>
            <a:r>
              <a:rPr lang="en-US" dirty="0"/>
              <a:t>is icon is used when you need to </a:t>
            </a:r>
            <a:r>
              <a:rPr lang="en-US" dirty="0" smtClean="0"/>
              <a:t/>
            </a:r>
            <a:br>
              <a:rPr lang="en-US" dirty="0" smtClean="0"/>
            </a:br>
            <a:r>
              <a:rPr lang="en-US" dirty="0" smtClean="0"/>
              <a:t>blank </a:t>
            </a:r>
            <a:r>
              <a:rPr lang="en-US" dirty="0"/>
              <a:t>the image for a minute without </a:t>
            </a:r>
            <a:r>
              <a:rPr lang="en-US" dirty="0" smtClean="0"/>
              <a:t/>
            </a:r>
            <a:br>
              <a:rPr lang="en-US" dirty="0" smtClean="0"/>
            </a:br>
            <a:r>
              <a:rPr lang="en-US" dirty="0" smtClean="0"/>
              <a:t>turning </a:t>
            </a:r>
            <a:r>
              <a:rPr lang="en-US" dirty="0"/>
              <a:t>the projector off</a:t>
            </a:r>
            <a:r>
              <a:rPr lang="en-US" dirty="0" smtClean="0"/>
              <a:t>.</a:t>
            </a:r>
            <a:endParaRPr lang="en-US" dirty="0"/>
          </a:p>
        </p:txBody>
      </p:sp>
      <p:pic>
        <p:nvPicPr>
          <p:cNvPr id="4" name="Picture 3" descr="D:\10155\SkyDrive\Pictures\projector_screen_800_clr_24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10155\SkyDrive\Pictures\Proj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108509" y="4099560"/>
            <a:ext cx="3806891" cy="2286000"/>
          </a:xfrm>
          <a:prstGeom prst="rect">
            <a:avLst/>
          </a:prstGeom>
          <a:noFill/>
          <a:ln>
            <a:noFill/>
          </a:ln>
        </p:spPr>
      </p:pic>
      <p:grpSp>
        <p:nvGrpSpPr>
          <p:cNvPr id="7" name="Group 6"/>
          <p:cNvGrpSpPr/>
          <p:nvPr/>
        </p:nvGrpSpPr>
        <p:grpSpPr>
          <a:xfrm>
            <a:off x="228600" y="2762683"/>
            <a:ext cx="582995" cy="742517"/>
            <a:chOff x="2895600" y="1218823"/>
            <a:chExt cx="1600200" cy="2038055"/>
          </a:xfrm>
        </p:grpSpPr>
        <p:pic>
          <p:nvPicPr>
            <p:cNvPr id="8" name="Picture 2" descr="http://ctdonline.info/images/monitor/vg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1218823"/>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95600" y="2496573"/>
              <a:ext cx="1600200" cy="760305"/>
            </a:xfrm>
            <a:prstGeom prst="rect">
              <a:avLst/>
            </a:prstGeom>
            <a:noFill/>
          </p:spPr>
          <p:txBody>
            <a:bodyPr wrap="square" rtlCol="0">
              <a:spAutoFit/>
            </a:bodyPr>
            <a:lstStyle/>
            <a:p>
              <a:pPr algn="ctr"/>
              <a:r>
                <a:rPr lang="en-US" sz="1200" b="1" dirty="0" smtClean="0">
                  <a:solidFill>
                    <a:srgbClr val="FF6600"/>
                  </a:solidFill>
                </a:rPr>
                <a:t>VGA</a:t>
              </a:r>
              <a:endParaRPr lang="en-US" sz="1200" b="1" dirty="0">
                <a:solidFill>
                  <a:srgbClr val="FF6600"/>
                </a:solidFill>
              </a:endParaRPr>
            </a:p>
          </p:txBody>
        </p:sp>
      </p:grpSp>
      <p:grpSp>
        <p:nvGrpSpPr>
          <p:cNvPr id="10" name="Group 9"/>
          <p:cNvGrpSpPr/>
          <p:nvPr/>
        </p:nvGrpSpPr>
        <p:grpSpPr>
          <a:xfrm>
            <a:off x="253820" y="1333076"/>
            <a:ext cx="532553" cy="794163"/>
            <a:chOff x="4740652" y="1141224"/>
            <a:chExt cx="1355348" cy="2021144"/>
          </a:xfrm>
        </p:grpSpPr>
        <p:pic>
          <p:nvPicPr>
            <p:cNvPr id="11" name="Picture 4" descr="http://www.fujidepotinc.com/images/AMC%20HDMI%20Cab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0652" y="1141224"/>
              <a:ext cx="1355348" cy="13553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40652" y="2496571"/>
              <a:ext cx="1355348" cy="665797"/>
            </a:xfrm>
            <a:prstGeom prst="rect">
              <a:avLst/>
            </a:prstGeom>
            <a:noFill/>
          </p:spPr>
          <p:txBody>
            <a:bodyPr wrap="square" rtlCol="0">
              <a:spAutoFit/>
            </a:bodyPr>
            <a:lstStyle/>
            <a:p>
              <a:pPr algn="ctr"/>
              <a:r>
                <a:rPr lang="en-US" sz="1100" b="1" dirty="0" smtClean="0">
                  <a:solidFill>
                    <a:srgbClr val="FF6600"/>
                  </a:solidFill>
                </a:rPr>
                <a:t>HDMI</a:t>
              </a:r>
              <a:endParaRPr lang="en-US" sz="1100" b="1" dirty="0">
                <a:solidFill>
                  <a:srgbClr val="FF6600"/>
                </a:solidFill>
              </a:endParaRPr>
            </a:p>
          </p:txBody>
        </p:sp>
      </p:grpSp>
    </p:spTree>
    <p:extLst>
      <p:ext uri="{BB962C8B-B14F-4D97-AF65-F5344CB8AC3E}">
        <p14:creationId xmlns:p14="http://schemas.microsoft.com/office/powerpoint/2010/main" val="18084372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a:t>
            </a:r>
            <a:endParaRPr lang="en-US" dirty="0"/>
          </a:p>
        </p:txBody>
      </p:sp>
      <p:sp>
        <p:nvSpPr>
          <p:cNvPr id="3" name="Content Placeholder 2"/>
          <p:cNvSpPr>
            <a:spLocks noGrp="1"/>
          </p:cNvSpPr>
          <p:nvPr>
            <p:ph idx="1"/>
          </p:nvPr>
        </p:nvSpPr>
        <p:spPr/>
        <p:txBody>
          <a:bodyPr/>
          <a:lstStyle/>
          <a:p>
            <a:endParaRPr lang="en-US"/>
          </a:p>
        </p:txBody>
      </p:sp>
      <p:pic>
        <p:nvPicPr>
          <p:cNvPr id="4" name="Picture 3" descr="D:\10155\SkyDrive\Pictures\projector_screen_800_clr_24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10155\SkyDrive\Pictures\Proj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5794" y="456221"/>
            <a:ext cx="1125612" cy="76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1588692" y="2169160"/>
            <a:ext cx="5966616" cy="3582895"/>
          </a:xfrm>
          <a:prstGeom prst="rect">
            <a:avLst/>
          </a:prstGeom>
          <a:noFill/>
          <a:ln>
            <a:noFill/>
          </a:ln>
        </p:spPr>
      </p:pic>
    </p:spTree>
    <p:extLst>
      <p:ext uri="{BB962C8B-B14F-4D97-AF65-F5344CB8AC3E}">
        <p14:creationId xmlns:p14="http://schemas.microsoft.com/office/powerpoint/2010/main" val="830821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1240</TotalTime>
  <Words>576</Words>
  <Application>Microsoft Office PowerPoint</Application>
  <PresentationFormat>On-screen Show (4:3)</PresentationFormat>
  <Paragraphs>106</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Franklin Gothic Book</vt:lpstr>
      <vt:lpstr>Franklin Gothic Medium</vt:lpstr>
      <vt:lpstr>Segoe UI</vt:lpstr>
      <vt:lpstr>Tunga</vt:lpstr>
      <vt:lpstr>Wingdings</vt:lpstr>
      <vt:lpstr>Angles</vt:lpstr>
      <vt:lpstr>CRC Technology Training</vt:lpstr>
      <vt:lpstr>Help and How-To</vt:lpstr>
      <vt:lpstr>Phones</vt:lpstr>
      <vt:lpstr>Conference Rooms</vt:lpstr>
      <vt:lpstr>Conference Rooms</vt:lpstr>
      <vt:lpstr>Conference Rooms</vt:lpstr>
      <vt:lpstr>Conference Rooms</vt:lpstr>
      <vt:lpstr>Laptops</vt:lpstr>
      <vt:lpstr>Computer</vt:lpstr>
      <vt:lpstr>Conference Rooms</vt:lpstr>
      <vt:lpstr>Conference Rooms</vt:lpstr>
      <vt:lpstr>Video Conferencing</vt:lpstr>
      <vt:lpstr>Help and How-To</vt:lpstr>
    </vt:vector>
  </TitlesOfParts>
  <Company>Everett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CRC Technology Training</dc:title>
  <dc:creator>Sonja Delafosse</dc:creator>
  <cp:lastModifiedBy>Sonja Delafosse</cp:lastModifiedBy>
  <cp:revision>12</cp:revision>
  <dcterms:created xsi:type="dcterms:W3CDTF">2013-11-06T23:16:48Z</dcterms:created>
  <dcterms:modified xsi:type="dcterms:W3CDTF">2013-11-12T14:42:24Z</dcterms:modified>
</cp:coreProperties>
</file>