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85" r:id="rId2"/>
  </p:sldMasterIdLst>
  <p:notesMasterIdLst>
    <p:notesMasterId r:id="rId51"/>
  </p:notesMasterIdLst>
  <p:handoutMasterIdLst>
    <p:handoutMasterId r:id="rId52"/>
  </p:handoutMasterIdLst>
  <p:sldIdLst>
    <p:sldId id="256" r:id="rId3"/>
    <p:sldId id="257" r:id="rId4"/>
    <p:sldId id="273" r:id="rId5"/>
    <p:sldId id="362" r:id="rId6"/>
    <p:sldId id="360" r:id="rId7"/>
    <p:sldId id="361" r:id="rId8"/>
    <p:sldId id="291" r:id="rId9"/>
    <p:sldId id="258" r:id="rId10"/>
    <p:sldId id="340" r:id="rId11"/>
    <p:sldId id="343" r:id="rId12"/>
    <p:sldId id="344" r:id="rId13"/>
    <p:sldId id="353" r:id="rId14"/>
    <p:sldId id="358" r:id="rId15"/>
    <p:sldId id="359" r:id="rId16"/>
    <p:sldId id="299" r:id="rId17"/>
    <p:sldId id="288" r:id="rId18"/>
    <p:sldId id="364" r:id="rId19"/>
    <p:sldId id="311" r:id="rId20"/>
    <p:sldId id="314" r:id="rId21"/>
    <p:sldId id="369" r:id="rId22"/>
    <p:sldId id="371" r:id="rId23"/>
    <p:sldId id="388" r:id="rId24"/>
    <p:sldId id="389" r:id="rId25"/>
    <p:sldId id="393" r:id="rId26"/>
    <p:sldId id="386" r:id="rId27"/>
    <p:sldId id="392" r:id="rId28"/>
    <p:sldId id="390" r:id="rId29"/>
    <p:sldId id="372" r:id="rId30"/>
    <p:sldId id="391" r:id="rId31"/>
    <p:sldId id="387" r:id="rId32"/>
    <p:sldId id="394" r:id="rId33"/>
    <p:sldId id="373" r:id="rId34"/>
    <p:sldId id="375" r:id="rId35"/>
    <p:sldId id="395" r:id="rId36"/>
    <p:sldId id="376" r:id="rId37"/>
    <p:sldId id="380" r:id="rId38"/>
    <p:sldId id="381" r:id="rId39"/>
    <p:sldId id="382" r:id="rId40"/>
    <p:sldId id="383" r:id="rId41"/>
    <p:sldId id="384" r:id="rId42"/>
    <p:sldId id="385" r:id="rId43"/>
    <p:sldId id="378" r:id="rId44"/>
    <p:sldId id="379" r:id="rId45"/>
    <p:sldId id="365" r:id="rId46"/>
    <p:sldId id="305" r:id="rId47"/>
    <p:sldId id="303" r:id="rId48"/>
    <p:sldId id="377" r:id="rId49"/>
    <p:sldId id="294"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6" autoAdjust="0"/>
    <p:restoredTop sz="80496" autoAdjust="0"/>
  </p:normalViewPr>
  <p:slideViewPr>
    <p:cSldViewPr>
      <p:cViewPr>
        <p:scale>
          <a:sx n="75" d="100"/>
          <a:sy n="75" d="100"/>
        </p:scale>
        <p:origin x="-2664" y="-798"/>
      </p:cViewPr>
      <p:guideLst>
        <p:guide orient="horz" pos="2160"/>
        <p:guide pos="2880"/>
      </p:guideLst>
    </p:cSldViewPr>
  </p:slideViewPr>
  <p:notesTextViewPr>
    <p:cViewPr>
      <p:scale>
        <a:sx n="1" d="1"/>
        <a:sy n="1" d="1"/>
      </p:scale>
      <p:origin x="0" y="0"/>
    </p:cViewPr>
  </p:notesTextViewPr>
  <p:sorterViewPr>
    <p:cViewPr>
      <p:scale>
        <a:sx n="100" d="100"/>
        <a:sy n="100" d="100"/>
      </p:scale>
      <p:origin x="0" y="5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64B535-5BC2-4D02-8E9B-04B88B9C53D4}" type="datetimeFigureOut">
              <a:rPr lang="en-US"/>
              <a:pPr>
                <a:defRPr/>
              </a:pPr>
              <a:t>4/23/2012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59DDF1-656D-4AF4-A2FA-F11C58123ED0}" type="slidenum">
              <a:rPr lang="en-US"/>
              <a:pPr>
                <a:defRPr/>
              </a:pPr>
              <a:t>‹#›</a:t>
            </a:fld>
            <a:endParaRPr lang="en-US"/>
          </a:p>
        </p:txBody>
      </p:sp>
    </p:spTree>
    <p:extLst>
      <p:ext uri="{BB962C8B-B14F-4D97-AF65-F5344CB8AC3E}">
        <p14:creationId xmlns:p14="http://schemas.microsoft.com/office/powerpoint/2010/main" val="186356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AEF2B65-9631-4894-A189-A8B10DA074AA}" type="datetimeFigureOut">
              <a:rPr lang="en-US"/>
              <a:pPr>
                <a:defRPr/>
              </a:pPr>
              <a:t>4/23/2012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794C974-DB8A-4DD1-94E6-D5BA4C9C79A0}" type="slidenum">
              <a:rPr lang="en-US"/>
              <a:pPr>
                <a:defRPr/>
              </a:pPr>
              <a:t>‹#›</a:t>
            </a:fld>
            <a:endParaRPr lang="en-US"/>
          </a:p>
        </p:txBody>
      </p:sp>
    </p:spTree>
    <p:extLst>
      <p:ext uri="{BB962C8B-B14F-4D97-AF65-F5344CB8AC3E}">
        <p14:creationId xmlns:p14="http://schemas.microsoft.com/office/powerpoint/2010/main" val="4122225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a:t>
            </a:fld>
            <a:endParaRPr lang="en-US"/>
          </a:p>
        </p:txBody>
      </p:sp>
    </p:spTree>
    <p:extLst>
      <p:ext uri="{BB962C8B-B14F-4D97-AF65-F5344CB8AC3E}">
        <p14:creationId xmlns:p14="http://schemas.microsoft.com/office/powerpoint/2010/main" val="391677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10</a:t>
            </a:fld>
            <a:endParaRPr lang="en-US"/>
          </a:p>
        </p:txBody>
      </p:sp>
    </p:spTree>
    <p:extLst>
      <p:ext uri="{BB962C8B-B14F-4D97-AF65-F5344CB8AC3E}">
        <p14:creationId xmlns:p14="http://schemas.microsoft.com/office/powerpoint/2010/main" val="57295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11</a:t>
            </a:fld>
            <a:endParaRPr lang="en-US"/>
          </a:p>
        </p:txBody>
      </p:sp>
    </p:spTree>
    <p:extLst>
      <p:ext uri="{BB962C8B-B14F-4D97-AF65-F5344CB8AC3E}">
        <p14:creationId xmlns:p14="http://schemas.microsoft.com/office/powerpoint/2010/main" val="339972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12</a:t>
            </a:fld>
            <a:endParaRPr lang="en-US"/>
          </a:p>
        </p:txBody>
      </p:sp>
    </p:spTree>
    <p:extLst>
      <p:ext uri="{BB962C8B-B14F-4D97-AF65-F5344CB8AC3E}">
        <p14:creationId xmlns:p14="http://schemas.microsoft.com/office/powerpoint/2010/main" val="52520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13</a:t>
            </a:fld>
            <a:endParaRPr lang="en-US"/>
          </a:p>
        </p:txBody>
      </p:sp>
    </p:spTree>
    <p:extLst>
      <p:ext uri="{BB962C8B-B14F-4D97-AF65-F5344CB8AC3E}">
        <p14:creationId xmlns:p14="http://schemas.microsoft.com/office/powerpoint/2010/main" val="174094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14</a:t>
            </a:fld>
            <a:endParaRPr lang="en-US"/>
          </a:p>
        </p:txBody>
      </p:sp>
    </p:spTree>
    <p:extLst>
      <p:ext uri="{BB962C8B-B14F-4D97-AF65-F5344CB8AC3E}">
        <p14:creationId xmlns:p14="http://schemas.microsoft.com/office/powerpoint/2010/main" val="220199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15</a:t>
            </a:fld>
            <a:endParaRPr lang="en-US"/>
          </a:p>
        </p:txBody>
      </p:sp>
    </p:spTree>
    <p:extLst>
      <p:ext uri="{BB962C8B-B14F-4D97-AF65-F5344CB8AC3E}">
        <p14:creationId xmlns:p14="http://schemas.microsoft.com/office/powerpoint/2010/main" val="352893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16</a:t>
            </a:fld>
            <a:endParaRPr lang="en-US"/>
          </a:p>
        </p:txBody>
      </p:sp>
    </p:spTree>
    <p:extLst>
      <p:ext uri="{BB962C8B-B14F-4D97-AF65-F5344CB8AC3E}">
        <p14:creationId xmlns:p14="http://schemas.microsoft.com/office/powerpoint/2010/main" val="7973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Mark, highlight,</a:t>
            </a:r>
            <a:r>
              <a:rPr lang="en-US" baseline="0" dirty="0" smtClean="0"/>
              <a:t> circle:</a:t>
            </a:r>
            <a:r>
              <a:rPr lang="en-US" dirty="0" smtClean="0"/>
              <a:t> </a:t>
            </a:r>
          </a:p>
          <a:p>
            <a:pPr eaLnBrk="1" hangingPunct="1"/>
            <a:r>
              <a:rPr lang="en-US" b="1" dirty="0" smtClean="0"/>
              <a:t>Handout:  Washington’s College- and Career-Ready Commitment</a:t>
            </a:r>
          </a:p>
          <a:p>
            <a:pPr eaLnBrk="1" hangingPunct="1"/>
            <a:r>
              <a:rPr lang="en-US"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18</a:t>
            </a:fld>
            <a:endParaRPr lang="en-US"/>
          </a:p>
        </p:txBody>
      </p:sp>
    </p:spTree>
    <p:extLst>
      <p:ext uri="{BB962C8B-B14F-4D97-AF65-F5344CB8AC3E}">
        <p14:creationId xmlns:p14="http://schemas.microsoft.com/office/powerpoint/2010/main" val="213846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19</a:t>
            </a:fld>
            <a:endParaRPr lang="en-US"/>
          </a:p>
        </p:txBody>
      </p:sp>
    </p:spTree>
    <p:extLst>
      <p:ext uri="{BB962C8B-B14F-4D97-AF65-F5344CB8AC3E}">
        <p14:creationId xmlns:p14="http://schemas.microsoft.com/office/powerpoint/2010/main" val="333938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2</a:t>
            </a:fld>
            <a:endParaRPr lang="en-US"/>
          </a:p>
        </p:txBody>
      </p:sp>
    </p:spTree>
    <p:extLst>
      <p:ext uri="{BB962C8B-B14F-4D97-AF65-F5344CB8AC3E}">
        <p14:creationId xmlns:p14="http://schemas.microsoft.com/office/powerpoint/2010/main" val="341281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Handout:</a:t>
            </a:r>
          </a:p>
          <a:p>
            <a:pPr eaLnBrk="1" hangingPunct="1"/>
            <a:r>
              <a:rPr lang="en-US" dirty="0" smtClean="0"/>
              <a:t>Common Core Standards (Anchor Standards for College and Career Readiness)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“Marking the Text” is an AVID strategy that asks students to think critically about their reading.</a:t>
            </a:r>
          </a:p>
          <a:p>
            <a:endParaRPr lang="en-US" smtClean="0"/>
          </a:p>
          <a:p>
            <a:r>
              <a:rPr lang="en-US" smtClean="0"/>
              <a:t>While students read the text they are analyzing ideas, evaluating ideas, and circling and underlining essential information.  </a:t>
            </a:r>
          </a:p>
          <a:p>
            <a:endParaRPr lang="en-US" smtClean="0"/>
          </a:p>
          <a:p>
            <a:r>
              <a:rPr lang="en-US" smtClean="0"/>
              <a:t>This leads to increasing comprehension and retaining the textual material.</a:t>
            </a:r>
          </a:p>
          <a:p>
            <a:endParaRPr lang="en-US" smtClean="0"/>
          </a:p>
          <a:p>
            <a:r>
              <a:rPr lang="en-US" smtClean="0"/>
              <a:t>7 minutes to read and mark the text</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“Rereading the Text” is an AVID strategy that actively engages students with the text.  </a:t>
            </a:r>
          </a:p>
          <a:p>
            <a:endParaRPr lang="en-US" smtClean="0"/>
          </a:p>
          <a:p>
            <a:r>
              <a:rPr lang="en-US" smtClean="0"/>
              <a:t>Rereading becomes a literacy strategy that must be explicitly learned and practiced in order for it to become a habit as much as it is a skill.</a:t>
            </a:r>
          </a:p>
          <a:p>
            <a:endParaRPr lang="en-US" smtClean="0"/>
          </a:p>
          <a:p>
            <a:r>
              <a:rPr lang="en-US" smtClean="0"/>
              <a:t>Rereading provides multiple opportunities for readers to see what the text has to offer and to comprehend essential information in the text.  </a:t>
            </a:r>
          </a:p>
          <a:p>
            <a:endParaRPr lang="en-US" smtClean="0"/>
          </a:p>
          <a:p>
            <a:r>
              <a:rPr lang="en-US" smtClean="0"/>
              <a:t>Over time, students will begin to make decisions o their own, deliberately selecting strategies that will assist in their understanding of the reading.</a:t>
            </a:r>
          </a:p>
          <a:p>
            <a:endParaRPr lang="en-US" smtClean="0"/>
          </a:p>
          <a:p>
            <a:r>
              <a:rPr lang="en-US" smtClean="0"/>
              <a:t>3 minutes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Scribe the characteristics on the board or chart paper.</a:t>
            </a:r>
          </a:p>
          <a:p>
            <a:endParaRPr lang="en-US" smtClean="0"/>
          </a:p>
          <a:p>
            <a:r>
              <a:rPr lang="en-US" smtClean="0"/>
              <a:t>4 minutes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24</a:t>
            </a:fld>
            <a:endParaRPr lang="en-US"/>
          </a:p>
        </p:txBody>
      </p:sp>
    </p:spTree>
    <p:extLst>
      <p:ext uri="{BB962C8B-B14F-4D97-AF65-F5344CB8AC3E}">
        <p14:creationId xmlns:p14="http://schemas.microsoft.com/office/powerpoint/2010/main" val="299758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1 minute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27</a:t>
            </a:fld>
            <a:endParaRPr lang="en-US"/>
          </a:p>
        </p:txBody>
      </p:sp>
    </p:spTree>
    <p:extLst>
      <p:ext uri="{BB962C8B-B14F-4D97-AF65-F5344CB8AC3E}">
        <p14:creationId xmlns:p14="http://schemas.microsoft.com/office/powerpoint/2010/main" val="882283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z="900" smtClean="0"/>
              <a:t>Each Partner will take turns discussing their thoughts around the homework questions and rigor.  </a:t>
            </a:r>
          </a:p>
          <a:p>
            <a:pPr eaLnBrk="1" hangingPunct="1">
              <a:lnSpc>
                <a:spcPct val="90000"/>
              </a:lnSpc>
            </a:pPr>
            <a:r>
              <a:rPr lang="en-US" sz="900" i="1" smtClean="0"/>
              <a:t>	How do they connect?</a:t>
            </a:r>
          </a:p>
          <a:p>
            <a:pPr eaLnBrk="1" hangingPunct="1">
              <a:lnSpc>
                <a:spcPct val="90000"/>
              </a:lnSpc>
            </a:pPr>
            <a:r>
              <a:rPr lang="en-US" sz="900" i="1" smtClean="0"/>
              <a:t>	How did you answer the questions?</a:t>
            </a:r>
          </a:p>
          <a:p>
            <a:pPr eaLnBrk="1" hangingPunct="1">
              <a:lnSpc>
                <a:spcPct val="90000"/>
              </a:lnSpc>
            </a:pPr>
            <a:r>
              <a:rPr lang="en-US" sz="900" i="1" smtClean="0"/>
              <a:t>	How is what you are doing rigorous within each category?</a:t>
            </a:r>
          </a:p>
          <a:p>
            <a:pPr eaLnBrk="1" hangingPunct="1">
              <a:lnSpc>
                <a:spcPct val="90000"/>
              </a:lnSpc>
            </a:pPr>
            <a:endParaRPr lang="en-US" sz="900" i="1" smtClean="0"/>
          </a:p>
          <a:p>
            <a:pPr eaLnBrk="1" hangingPunct="1">
              <a:lnSpc>
                <a:spcPct val="90000"/>
              </a:lnSpc>
            </a:pPr>
            <a:r>
              <a:rPr lang="en-US" sz="900" i="1" smtClean="0"/>
              <a:t>	</a:t>
            </a:r>
            <a:r>
              <a:rPr lang="en-US" sz="900" smtClean="0"/>
              <a:t>Signal will be given at the 1 min, 30 sec,…at that time you can add on to the conversation or you can start over with your own information.</a:t>
            </a:r>
          </a:p>
          <a:p>
            <a:pPr eaLnBrk="1" hangingPunct="1">
              <a:lnSpc>
                <a:spcPct val="90000"/>
              </a:lnSpc>
            </a:pPr>
            <a:endParaRPr lang="en-US" sz="900" smtClean="0"/>
          </a:p>
          <a:p>
            <a:pPr eaLnBrk="1" hangingPunct="1">
              <a:lnSpc>
                <a:spcPct val="90000"/>
              </a:lnSpc>
            </a:pPr>
            <a:r>
              <a:rPr lang="en-US" sz="900" i="1" smtClean="0"/>
              <a:t>      How do you structure engagement so all students respond? </a:t>
            </a:r>
            <a:r>
              <a:rPr lang="en-US" sz="900" smtClean="0"/>
              <a:t> </a:t>
            </a:r>
          </a:p>
          <a:p>
            <a:pPr lvl="3" eaLnBrk="1" hangingPunct="1">
              <a:lnSpc>
                <a:spcPct val="90000"/>
              </a:lnSpc>
            </a:pPr>
            <a:r>
              <a:rPr lang="en-US" sz="900" smtClean="0"/>
              <a:t>Examples might include choral, partner, written, and individual responses.  How are you implementing these?  What is your take?</a:t>
            </a:r>
          </a:p>
          <a:p>
            <a:pPr lvl="2" eaLnBrk="1" hangingPunct="1">
              <a:lnSpc>
                <a:spcPct val="90000"/>
              </a:lnSpc>
            </a:pPr>
            <a:r>
              <a:rPr lang="en-US" sz="900" i="1" smtClean="0"/>
              <a:t>How do you ensure students are using academic language and target vocabulary?  </a:t>
            </a:r>
          </a:p>
          <a:p>
            <a:pPr lvl="3" eaLnBrk="1" hangingPunct="1">
              <a:lnSpc>
                <a:spcPct val="90000"/>
              </a:lnSpc>
            </a:pPr>
            <a:r>
              <a:rPr lang="en-US" sz="900" smtClean="0"/>
              <a:t>Examples might include sentence starters, prompts, rBook exercises, and teacher modeling.  How are you implementing these?  What is your take?</a:t>
            </a:r>
          </a:p>
          <a:p>
            <a:pPr lvl="2" eaLnBrk="1" hangingPunct="1">
              <a:lnSpc>
                <a:spcPct val="90000"/>
              </a:lnSpc>
            </a:pPr>
            <a:r>
              <a:rPr lang="en-US" sz="900" i="1" smtClean="0"/>
              <a:t>How do you ensure there is clear accountability built in for every lesson, task, or activity?  </a:t>
            </a:r>
          </a:p>
          <a:p>
            <a:pPr lvl="3" eaLnBrk="1" hangingPunct="1">
              <a:lnSpc>
                <a:spcPct val="90000"/>
              </a:lnSpc>
            </a:pPr>
            <a:r>
              <a:rPr lang="en-US" sz="900" smtClean="0"/>
              <a:t>Examples might include that every student is required to say, write and/or do something as an “evidence check” of engagement.  How are you implementing this?  What is your take?</a:t>
            </a:r>
          </a:p>
          <a:p>
            <a:pPr>
              <a:lnSpc>
                <a:spcPct val="90000"/>
              </a:lnSpc>
            </a:pPr>
            <a:endParaRPr lang="en-US" sz="900" smtClean="0"/>
          </a:p>
          <a:p>
            <a:pPr>
              <a:lnSpc>
                <a:spcPct val="90000"/>
              </a:lnSpc>
            </a:pPr>
            <a:r>
              <a:rPr lang="en-US" sz="900" smtClean="0"/>
              <a:t>PVF is a technique used for partner discussion or reflection.  Partners take turns in timed rounds, talking “of the top of their heads” about an assigned topic or prompt. While one person talks, the other listens until time elapses and partners switch roles</a:t>
            </a:r>
          </a:p>
          <a:p>
            <a:pPr>
              <a:lnSpc>
                <a:spcPct val="90000"/>
              </a:lnSpc>
            </a:pPr>
            <a:endParaRPr lang="en-US" sz="900" smtClean="0"/>
          </a:p>
          <a:p>
            <a:pPr>
              <a:lnSpc>
                <a:spcPct val="90000"/>
              </a:lnSpc>
            </a:pPr>
            <a:r>
              <a:rPr lang="en-US" sz="900" smtClean="0"/>
              <a:t>Thank your partner, stack and pack, and form a small group of 4.</a:t>
            </a:r>
          </a:p>
          <a:p>
            <a:pPr>
              <a:lnSpc>
                <a:spcPct val="90000"/>
              </a:lnSpc>
            </a:pPr>
            <a:endParaRPr lang="en-US" sz="900" smtClean="0"/>
          </a:p>
          <a:p>
            <a:pPr>
              <a:lnSpc>
                <a:spcPct val="90000"/>
              </a:lnSpc>
            </a:pPr>
            <a:r>
              <a:rPr lang="en-US" sz="900" smtClean="0"/>
              <a:t>5 minutes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Better groups of 3 than 5</a:t>
            </a:r>
          </a:p>
          <a:p>
            <a:endParaRPr lang="en-US" smtClean="0"/>
          </a:p>
          <a:p>
            <a:r>
              <a:rPr lang="en-US" smtClean="0"/>
              <a:t>5 mins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a:t>
            </a:fld>
            <a:endParaRPr lang="en-US"/>
          </a:p>
        </p:txBody>
      </p:sp>
    </p:spTree>
    <p:extLst>
      <p:ext uri="{BB962C8B-B14F-4D97-AF65-F5344CB8AC3E}">
        <p14:creationId xmlns:p14="http://schemas.microsoft.com/office/powerpoint/2010/main" val="2180972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10 minutes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Sticky notes</a:t>
            </a:r>
          </a:p>
          <a:p>
            <a:endParaRPr lang="en-US" smtClean="0"/>
          </a:p>
          <a:p>
            <a:r>
              <a:rPr lang="en-US" smtClean="0"/>
              <a:t>The questioning your peers is similar to a strategy called guided peer reciprocal questioning.  Where peers get to question each other for further understanding of their thinking or another's.</a:t>
            </a:r>
          </a:p>
          <a:p>
            <a:endParaRPr lang="en-US" smtClean="0"/>
          </a:p>
          <a:p>
            <a:r>
              <a:rPr lang="en-US" smtClean="0"/>
              <a:t>10 minutes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Lexile sort four texts in paird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p:spPr>
      </p:sp>
      <p:sp>
        <p:nvSpPr>
          <p:cNvPr id="1187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Read passage from Rigor is not a Four Letter Word</a:t>
            </a:r>
          </a:p>
          <a:p>
            <a:pPr eaLnBrk="1" hangingPunct="1"/>
            <a:r>
              <a:rPr lang="en-US" dirty="0" smtClean="0"/>
              <a:t>Text</a:t>
            </a:r>
            <a:r>
              <a:rPr lang="en-US" baseline="0" dirty="0" smtClean="0"/>
              <a:t> Complexity rubrics</a:t>
            </a:r>
            <a:endParaRPr lang="en-US" dirty="0" smtClean="0"/>
          </a:p>
          <a:p>
            <a:pPr eaLnBrk="1" hangingPunct="1"/>
            <a:r>
              <a:rPr lang="en-US" dirty="0" smtClean="0"/>
              <a:t>Take notes on text complexity graphic organizer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Lexile sort four texts in paird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35</a:t>
            </a:fld>
            <a:endParaRPr lang="en-US"/>
          </a:p>
        </p:txBody>
      </p:sp>
    </p:spTree>
    <p:extLst>
      <p:ext uri="{BB962C8B-B14F-4D97-AF65-F5344CB8AC3E}">
        <p14:creationId xmlns:p14="http://schemas.microsoft.com/office/powerpoint/2010/main" val="304650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36</a:t>
            </a:fld>
            <a:endParaRPr lang="en-US"/>
          </a:p>
        </p:txBody>
      </p:sp>
    </p:spTree>
    <p:extLst>
      <p:ext uri="{BB962C8B-B14F-4D97-AF65-F5344CB8AC3E}">
        <p14:creationId xmlns:p14="http://schemas.microsoft.com/office/powerpoint/2010/main" val="420490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37</a:t>
            </a:fld>
            <a:endParaRPr lang="en-US"/>
          </a:p>
        </p:txBody>
      </p:sp>
    </p:spTree>
    <p:extLst>
      <p:ext uri="{BB962C8B-B14F-4D97-AF65-F5344CB8AC3E}">
        <p14:creationId xmlns:p14="http://schemas.microsoft.com/office/powerpoint/2010/main" val="163142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38</a:t>
            </a:fld>
            <a:endParaRPr lang="en-US"/>
          </a:p>
        </p:txBody>
      </p:sp>
    </p:spTree>
    <p:extLst>
      <p:ext uri="{BB962C8B-B14F-4D97-AF65-F5344CB8AC3E}">
        <p14:creationId xmlns:p14="http://schemas.microsoft.com/office/powerpoint/2010/main" val="46401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39</a:t>
            </a:fld>
            <a:endParaRPr lang="en-US"/>
          </a:p>
        </p:txBody>
      </p:sp>
    </p:spTree>
    <p:extLst>
      <p:ext uri="{BB962C8B-B14F-4D97-AF65-F5344CB8AC3E}">
        <p14:creationId xmlns:p14="http://schemas.microsoft.com/office/powerpoint/2010/main" val="345468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Classroom Technology Innovation Grant Application</a:t>
            </a:r>
            <a:endParaRPr lang="en-US" dirty="0"/>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a:t>
            </a:fld>
            <a:endParaRPr lang="en-US"/>
          </a:p>
        </p:txBody>
      </p:sp>
    </p:spTree>
    <p:extLst>
      <p:ext uri="{BB962C8B-B14F-4D97-AF65-F5344CB8AC3E}">
        <p14:creationId xmlns:p14="http://schemas.microsoft.com/office/powerpoint/2010/main" val="912396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40</a:t>
            </a:fld>
            <a:endParaRPr lang="en-US"/>
          </a:p>
        </p:txBody>
      </p:sp>
    </p:spTree>
    <p:extLst>
      <p:ext uri="{BB962C8B-B14F-4D97-AF65-F5344CB8AC3E}">
        <p14:creationId xmlns:p14="http://schemas.microsoft.com/office/powerpoint/2010/main" val="41306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41</a:t>
            </a:fld>
            <a:endParaRPr lang="en-US"/>
          </a:p>
        </p:txBody>
      </p:sp>
    </p:spTree>
    <p:extLst>
      <p:ext uri="{BB962C8B-B14F-4D97-AF65-F5344CB8AC3E}">
        <p14:creationId xmlns:p14="http://schemas.microsoft.com/office/powerpoint/2010/main" val="373033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42</a:t>
            </a:fld>
            <a:endParaRPr lang="en-US"/>
          </a:p>
        </p:txBody>
      </p:sp>
    </p:spTree>
    <p:extLst>
      <p:ext uri="{BB962C8B-B14F-4D97-AF65-F5344CB8AC3E}">
        <p14:creationId xmlns:p14="http://schemas.microsoft.com/office/powerpoint/2010/main" val="693009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43</a:t>
            </a:fld>
            <a:endParaRPr lang="en-US"/>
          </a:p>
        </p:txBody>
      </p:sp>
    </p:spTree>
    <p:extLst>
      <p:ext uri="{BB962C8B-B14F-4D97-AF65-F5344CB8AC3E}">
        <p14:creationId xmlns:p14="http://schemas.microsoft.com/office/powerpoint/2010/main" val="17386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44</a:t>
            </a:fld>
            <a:endParaRPr lang="en-US"/>
          </a:p>
        </p:txBody>
      </p:sp>
    </p:spTree>
    <p:extLst>
      <p:ext uri="{BB962C8B-B14F-4D97-AF65-F5344CB8AC3E}">
        <p14:creationId xmlns:p14="http://schemas.microsoft.com/office/powerpoint/2010/main" val="374844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45</a:t>
            </a:fld>
            <a:endParaRPr lang="en-US"/>
          </a:p>
        </p:txBody>
      </p:sp>
    </p:spTree>
    <p:extLst>
      <p:ext uri="{BB962C8B-B14F-4D97-AF65-F5344CB8AC3E}">
        <p14:creationId xmlns:p14="http://schemas.microsoft.com/office/powerpoint/2010/main" val="4286788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46</a:t>
            </a:fld>
            <a:endParaRPr lang="en-US"/>
          </a:p>
        </p:txBody>
      </p:sp>
    </p:spTree>
    <p:extLst>
      <p:ext uri="{BB962C8B-B14F-4D97-AF65-F5344CB8AC3E}">
        <p14:creationId xmlns:p14="http://schemas.microsoft.com/office/powerpoint/2010/main" val="129432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47</a:t>
            </a:fld>
            <a:endParaRPr lang="en-US"/>
          </a:p>
        </p:txBody>
      </p:sp>
    </p:spTree>
    <p:extLst>
      <p:ext uri="{BB962C8B-B14F-4D97-AF65-F5344CB8AC3E}">
        <p14:creationId xmlns:p14="http://schemas.microsoft.com/office/powerpoint/2010/main" val="3079810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48</a:t>
            </a:fld>
            <a:endParaRPr lang="en-US"/>
          </a:p>
        </p:txBody>
      </p:sp>
    </p:spTree>
    <p:extLst>
      <p:ext uri="{BB962C8B-B14F-4D97-AF65-F5344CB8AC3E}">
        <p14:creationId xmlns:p14="http://schemas.microsoft.com/office/powerpoint/2010/main" val="77082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5</a:t>
            </a:fld>
            <a:endParaRPr lang="en-US"/>
          </a:p>
        </p:txBody>
      </p:sp>
    </p:spTree>
    <p:extLst>
      <p:ext uri="{BB962C8B-B14F-4D97-AF65-F5344CB8AC3E}">
        <p14:creationId xmlns:p14="http://schemas.microsoft.com/office/powerpoint/2010/main" val="141288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Headphone setting</a:t>
            </a:r>
            <a:r>
              <a:rPr lang="en-US" baseline="0" dirty="0" smtClean="0"/>
              <a:t> directions</a:t>
            </a:r>
            <a:endParaRPr lang="en-US" dirty="0"/>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6</a:t>
            </a:fld>
            <a:endParaRPr lang="en-US"/>
          </a:p>
        </p:txBody>
      </p:sp>
    </p:spTree>
    <p:extLst>
      <p:ext uri="{BB962C8B-B14F-4D97-AF65-F5344CB8AC3E}">
        <p14:creationId xmlns:p14="http://schemas.microsoft.com/office/powerpoint/2010/main" val="165964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a:t>
            </a:r>
          </a:p>
          <a:p>
            <a:r>
              <a:rPr lang="en-US" dirty="0" smtClean="0"/>
              <a:t>Implementation</a:t>
            </a:r>
            <a:r>
              <a:rPr lang="en-US" baseline="0" dirty="0" smtClean="0"/>
              <a:t> Calendar</a:t>
            </a:r>
          </a:p>
          <a:p>
            <a:r>
              <a:rPr lang="en-US" baseline="0" dirty="0" smtClean="0"/>
              <a:t>45-50 minute Model</a:t>
            </a:r>
          </a:p>
          <a:p>
            <a:r>
              <a:rPr lang="en-US" baseline="0" dirty="0" err="1" smtClean="0"/>
              <a:t>rBook</a:t>
            </a:r>
            <a:r>
              <a:rPr lang="en-US" baseline="0" dirty="0" smtClean="0"/>
              <a:t> Scope and Sequence</a:t>
            </a:r>
            <a:endParaRPr lang="en-US" dirty="0" smtClean="0"/>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7</a:t>
            </a:fld>
            <a:endParaRPr lang="en-US"/>
          </a:p>
        </p:txBody>
      </p:sp>
    </p:spTree>
    <p:extLst>
      <p:ext uri="{BB962C8B-B14F-4D97-AF65-F5344CB8AC3E}">
        <p14:creationId xmlns:p14="http://schemas.microsoft.com/office/powerpoint/2010/main" val="144270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8</a:t>
            </a:fld>
            <a:endParaRPr lang="en-US"/>
          </a:p>
        </p:txBody>
      </p:sp>
    </p:spTree>
    <p:extLst>
      <p:ext uri="{BB962C8B-B14F-4D97-AF65-F5344CB8AC3E}">
        <p14:creationId xmlns:p14="http://schemas.microsoft.com/office/powerpoint/2010/main" val="317408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94C974-DB8A-4DD1-94E6-D5BA4C9C79A0}" type="slidenum">
              <a:rPr lang="en-US" smtClean="0"/>
              <a:pPr>
                <a:defRPr/>
              </a:pPr>
              <a:t>9</a:t>
            </a:fld>
            <a:endParaRPr lang="en-US"/>
          </a:p>
        </p:txBody>
      </p:sp>
    </p:spTree>
    <p:extLst>
      <p:ext uri="{BB962C8B-B14F-4D97-AF65-F5344CB8AC3E}">
        <p14:creationId xmlns:p14="http://schemas.microsoft.com/office/powerpoint/2010/main" val="20912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9324111-22B4-47D6-A43C-9FE53BDDDB08}" type="datetime1">
              <a:rPr lang="en-US" smtClean="0"/>
              <a:t>4/23/2012</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E635C9A2-2609-48CD-84EF-FB145CA6387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CC79ED7-4A48-4A54-B2F4-4C4F7ABE5573}" type="datetime1">
              <a:rPr lang="en-US" smtClean="0"/>
              <a:t>4/23/2012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5D77788-8941-48A0-8A14-91B691D6BA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48DD307-F362-4295-9A6C-39B7ED8F2CCD}" type="datetime1">
              <a:rPr lang="en-US" smtClean="0"/>
              <a:t>4/23/2012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C935C946-AAD2-4D62-9BC7-F667FE6A9D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ECEE7065-6B86-42BF-9CD0-18734C6E9B8D}" type="datetime1">
              <a:rPr lang="en-US" smtClean="0"/>
              <a:t>4/23/2012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6C9B15BB-2434-4AB3-89CC-2B40355F63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530B6F4-9AFD-450A-8E12-B9D8E8D26131}" type="datetime1">
              <a:rPr lang="en-US" smtClean="0"/>
              <a:t>4/23/2012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75FCEBC4-02FC-4671-B2E1-2E026428B820}"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0946CC3-32CF-4966-BA43-DA6662716F28}" type="datetime1">
              <a:rPr lang="en-US" smtClean="0"/>
              <a:t>4/23/2012</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2D418B7-99D1-432E-85ED-D14993274D8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104CF41-965B-447C-98BE-57335A201A7A}" type="datetime1">
              <a:rPr lang="en-US" smtClean="0"/>
              <a:t>4/23/2012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5D60779-B8CD-41D6-9AF4-0813DF13C0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490F1B5-C46B-4227-99CD-7FBB1BDE4672}" type="datetime1">
              <a:rPr lang="en-US" smtClean="0"/>
              <a:t>4/23/2012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2C414AE-C14E-46F8-8683-48583FAFE2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3538461-D35C-41F1-864C-22E315FB6C2E}" type="datetime1">
              <a:rPr lang="en-US" smtClean="0"/>
              <a:t>4/23/2012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D84F122-700C-4425-B99D-ED81579C16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AF052E-8FA8-48A3-806F-BAC26818629E}" type="datetime1">
              <a:rPr lang="en-US" smtClean="0"/>
              <a:t>4/23/2012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499D95F-124D-4FCD-8491-DFF61D41E3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AC4BB7B-4B11-48E2-B6D8-0C16842E9ECE}" type="datetime1">
              <a:rPr lang="en-US" smtClean="0"/>
              <a:t>4/23/2012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A76F79-FD31-47B1-84D9-17A92998A4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71550" y="333375"/>
            <a:ext cx="7927975" cy="590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5225"/>
            <a:ext cx="2133600" cy="476250"/>
          </a:xfrm>
        </p:spPr>
        <p:txBody>
          <a:bodyPr/>
          <a:lstStyle>
            <a:lvl1pPr>
              <a:defRPr/>
            </a:lvl1pPr>
          </a:lstStyle>
          <a:p>
            <a:pPr>
              <a:defRPr/>
            </a:pPr>
            <a:fld id="{380B96B4-C974-4DAE-8BDB-3C77A9B09E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60D727F2-0C8B-481C-9542-E82C40A971AB}" type="datetime1">
              <a:rPr lang="en-US" smtClean="0"/>
              <a:t>4/23/2012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4027DEB8-2ACF-4056-866C-3AB2A69978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897" r:id="rId4"/>
    <p:sldLayoutId id="2147483896" r:id="rId5"/>
    <p:sldLayoutId id="2147483895" r:id="rId6"/>
    <p:sldLayoutId id="2147483894" r:id="rId7"/>
    <p:sldLayoutId id="2147483893" r:id="rId8"/>
    <p:sldLayoutId id="2147483901" r:id="rId9"/>
    <p:sldLayoutId id="2147483892"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2291"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fontAlgn="auto">
              <a:spcBef>
                <a:spcPts val="0"/>
              </a:spcBef>
              <a:spcAft>
                <a:spcPts val="0"/>
              </a:spcAft>
              <a:defRPr sz="1000">
                <a:latin typeface="+mn-lt"/>
                <a:cs typeface="+mn-cs"/>
              </a:defRPr>
            </a:lvl1pPr>
          </a:lstStyle>
          <a:p>
            <a:pPr>
              <a:defRPr/>
            </a:pPr>
            <a:fld id="{35C5CF13-D0C8-43FB-9D66-C17333CE4D0B}" type="datetime1">
              <a:rPr lang="en-US" smtClean="0"/>
              <a:t>4/23/2012</a:t>
            </a:fld>
            <a:endParaRPr lang="en-US"/>
          </a:p>
        </p:txBody>
      </p:sp>
      <p:sp>
        <p:nvSpPr>
          <p:cNvPr id="12" name="Footer Placeholder 5"/>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fontAlgn="auto">
              <a:spcBef>
                <a:spcPts val="0"/>
              </a:spcBef>
              <a:spcAft>
                <a:spcPts val="0"/>
              </a:spcAft>
              <a:defRPr sz="1000">
                <a:latin typeface="+mn-lt"/>
                <a:cs typeface="+mn-cs"/>
              </a:defRPr>
            </a:lvl1pPr>
          </a:lstStyle>
          <a:p>
            <a:pPr>
              <a:defRPr/>
            </a:pPr>
            <a:endParaRPr lang="en-US"/>
          </a:p>
        </p:txBody>
      </p:sp>
      <p:sp>
        <p:nvSpPr>
          <p:cNvPr id="13" name="Slide Number Placeholder 6"/>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fontAlgn="auto">
              <a:spcBef>
                <a:spcPts val="0"/>
              </a:spcBef>
              <a:spcAft>
                <a:spcPts val="0"/>
              </a:spcAft>
              <a:defRPr sz="2400" b="1">
                <a:solidFill>
                  <a:schemeClr val="tx1"/>
                </a:solidFill>
                <a:latin typeface="+mn-lt"/>
                <a:cs typeface="+mn-cs"/>
              </a:defRPr>
            </a:lvl1pPr>
          </a:lstStyle>
          <a:p>
            <a:pPr>
              <a:defRPr/>
            </a:pPr>
            <a:fld id="{5B9FC5AE-D32A-4F4A-92CF-C99A47E465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Lst>
  <p:hf hdr="0" ftr="0" dt="0"/>
  <p:txStyles>
    <p:titleStyle>
      <a:lvl1pPr algn="l" rtl="0" eaLnBrk="0" fontAlgn="base" hangingPunct="0">
        <a:spcBef>
          <a:spcPct val="0"/>
        </a:spcBef>
        <a:spcAft>
          <a:spcPct val="0"/>
        </a:spcAft>
        <a:defRPr sz="3600" kern="1200" cap="all" spc="-60">
          <a:solidFill>
            <a:schemeClr val="tx2"/>
          </a:solidFill>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Arial" charset="0"/>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Arial"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http://education.scholastic.com/its/r180" TargetMode="Externa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teacher.scholastic.com/products/edservicesondemand/digitaltrainingzone.asp"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PPYM88uKbu0"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hyperlink" Target="http://www.youtube.com/watch?v=SHRzzU6lRHM" TargetMode="External"/><Relationship Id="rId4" Type="http://schemas.openxmlformats.org/officeDocument/2006/relationships/hyperlink" Target="http://www.youtube.com/watch?v=VLdTc_l6Gbc"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sz="5400" dirty="0" smtClean="0"/>
              <a:t>READ 180 </a:t>
            </a:r>
            <a:br>
              <a:rPr lang="en-US" sz="5400" dirty="0" smtClean="0"/>
            </a:br>
            <a:r>
              <a:rPr lang="en-US" sz="5400" dirty="0" smtClean="0"/>
              <a:t>Day 3 Training</a:t>
            </a:r>
            <a:endParaRPr lang="en-US" sz="5400" dirty="0"/>
          </a:p>
        </p:txBody>
      </p:sp>
      <p:sp>
        <p:nvSpPr>
          <p:cNvPr id="17410" name="Subtitle 2"/>
          <p:cNvSpPr>
            <a:spLocks noGrp="1"/>
          </p:cNvSpPr>
          <p:nvPr>
            <p:ph type="subTitle" idx="1"/>
          </p:nvPr>
        </p:nvSpPr>
        <p:spPr>
          <a:xfrm>
            <a:off x="2286000" y="5003800"/>
            <a:ext cx="6172200" cy="1371600"/>
          </a:xfrm>
        </p:spPr>
        <p:txBody>
          <a:bodyPr/>
          <a:lstStyle/>
          <a:p>
            <a:pPr eaLnBrk="1" hangingPunct="1">
              <a:lnSpc>
                <a:spcPct val="90000"/>
              </a:lnSpc>
            </a:pPr>
            <a:r>
              <a:rPr lang="en-US" smtClean="0"/>
              <a:t>April 24, 2012</a:t>
            </a:r>
          </a:p>
          <a:p>
            <a:pPr eaLnBrk="1" hangingPunct="1">
              <a:lnSpc>
                <a:spcPct val="90000"/>
              </a:lnSpc>
            </a:pPr>
            <a:endParaRPr lang="en-US" smtClean="0"/>
          </a:p>
          <a:p>
            <a:pPr algn="r" eaLnBrk="1" hangingPunct="1">
              <a:lnSpc>
                <a:spcPct val="90000"/>
              </a:lnSpc>
            </a:pPr>
            <a:endParaRPr lang="en-US" smtClean="0"/>
          </a:p>
          <a:p>
            <a:pPr algn="r" eaLnBrk="1" hangingPunct="1">
              <a:lnSpc>
                <a:spcPct val="90000"/>
              </a:lnSpc>
            </a:pPr>
            <a:r>
              <a:rPr lang="en-US" smtClean="0"/>
              <a:t>Everett Public Schools</a:t>
            </a:r>
          </a:p>
        </p:txBody>
      </p:sp>
      <p:sp>
        <p:nvSpPr>
          <p:cNvPr id="29699" name="Slide Number Placeholder 3"/>
          <p:cNvSpPr>
            <a:spLocks noGrp="1"/>
          </p:cNvSpPr>
          <p:nvPr>
            <p:ph type="sldNum" sz="quarter" idx="12"/>
          </p:nvPr>
        </p:nvSpPr>
        <p:spPr>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C4694CF-81EE-486E-9A00-B67632C0BA61}" type="slidenum">
              <a:rPr lang="en-US"/>
              <a:pPr fontAlgn="base">
                <a:spcBef>
                  <a:spcPct val="0"/>
                </a:spcBef>
                <a:spcAft>
                  <a:spcPct val="0"/>
                </a:spcAft>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xfrm>
            <a:off x="304800" y="228600"/>
            <a:ext cx="8229600" cy="1143000"/>
          </a:xfrm>
          <a:noFill/>
        </p:spPr>
        <p:txBody>
          <a:bodyPr wrap="square" lIns="91440" tIns="45720" rIns="91440" bIns="45720" numCol="1" anchorCtr="0" compatLnSpc="1">
            <a:prstTxWarp prst="textNoShape">
              <a:avLst/>
            </a:prstTxWarp>
            <a:normAutofit fontScale="90000"/>
          </a:bodyPr>
          <a:lstStyle/>
          <a:p>
            <a:pPr eaLnBrk="1" hangingPunct="1"/>
            <a:r>
              <a:rPr lang="en-US" sz="3600" b="1" cap="none" dirty="0" smtClean="0"/>
              <a:t>READ 180 Segment Completion Gains</a:t>
            </a:r>
          </a:p>
        </p:txBody>
      </p:sp>
      <p:sp>
        <p:nvSpPr>
          <p:cNvPr id="36866" name="Text Box 3"/>
          <p:cNvSpPr txBox="1">
            <a:spLocks noChangeArrowheads="1"/>
          </p:cNvSpPr>
          <p:nvPr/>
        </p:nvSpPr>
        <p:spPr bwMode="auto">
          <a:xfrm>
            <a:off x="152400" y="6308725"/>
            <a:ext cx="8153400" cy="473075"/>
          </a:xfrm>
          <a:prstGeom prst="rect">
            <a:avLst/>
          </a:prstGeom>
          <a:noFill/>
          <a:ln w="9525">
            <a:noFill/>
            <a:miter lim="800000"/>
            <a:headEnd/>
            <a:tailEnd/>
          </a:ln>
        </p:spPr>
        <p:txBody>
          <a:bodyPr>
            <a:spAutoFit/>
          </a:bodyPr>
          <a:lstStyle/>
          <a:p>
            <a:pPr eaLnBrk="0" hangingPunct="0">
              <a:spcBef>
                <a:spcPct val="50000"/>
              </a:spcBef>
            </a:pPr>
            <a:r>
              <a:rPr lang="en-US" sz="1000">
                <a:ea typeface="ヒラギノ角ゴ Pro W3"/>
                <a:cs typeface="ヒラギノ角ゴ Pro W3"/>
              </a:rPr>
              <a:t>Slide Notes:</a:t>
            </a:r>
          </a:p>
          <a:p>
            <a:pPr eaLnBrk="0" hangingPunct="0">
              <a:spcBef>
                <a:spcPct val="50000"/>
              </a:spcBef>
              <a:buFontTx/>
              <a:buChar char="•"/>
            </a:pPr>
            <a:r>
              <a:rPr lang="en-US" sz="1000">
                <a:ea typeface="ヒラギノ角ゴ Pro W3"/>
                <a:cs typeface="ヒラギノ角ゴ Pro W3"/>
              </a:rPr>
              <a:t> A Segment is a unit of </a:t>
            </a:r>
            <a:r>
              <a:rPr lang="en-US" sz="1000" i="1">
                <a:ea typeface="ヒラギノ角ゴ Pro W3"/>
                <a:cs typeface="ヒラギノ角ゴ Pro W3"/>
              </a:rPr>
              <a:t>READ 180</a:t>
            </a:r>
            <a:r>
              <a:rPr lang="en-US" sz="1000">
                <a:ea typeface="ヒラギノ角ゴ Pro W3"/>
                <a:cs typeface="ヒラギノ角ゴ Pro W3"/>
              </a:rPr>
              <a:t> content. There are 48 Segments in </a:t>
            </a:r>
            <a:r>
              <a:rPr lang="en-US" sz="1000" i="1">
                <a:ea typeface="ヒラギノ角ゴ Pro W3"/>
                <a:cs typeface="ヒラギノ角ゴ Pro W3"/>
              </a:rPr>
              <a:t>READ 180</a:t>
            </a:r>
            <a:r>
              <a:rPr lang="en-US" sz="1000">
                <a:ea typeface="ヒラギノ角ゴ Pro W3"/>
                <a:cs typeface="ヒラギノ角ゴ Pro W3"/>
              </a:rPr>
              <a:t> Enterprise Edition and 60 in </a:t>
            </a:r>
            <a:r>
              <a:rPr lang="en-US" sz="1000" i="1">
                <a:ea typeface="ヒラギノ角ゴ Pro W3"/>
                <a:cs typeface="ヒラギノ角ゴ Pro W3"/>
              </a:rPr>
              <a:t>READ 180</a:t>
            </a:r>
            <a:r>
              <a:rPr lang="en-US" sz="1000">
                <a:ea typeface="ヒラギノ角ゴ Pro W3"/>
                <a:cs typeface="ヒラギノ角ゴ Pro W3"/>
              </a:rPr>
              <a:t> Next Generation. </a:t>
            </a:r>
          </a:p>
        </p:txBody>
      </p:sp>
      <p:pic>
        <p:nvPicPr>
          <p:cNvPr id="36867" name="Picture 4"/>
          <p:cNvPicPr>
            <a:picLocks noChangeAspect="1" noChangeArrowheads="1"/>
          </p:cNvPicPr>
          <p:nvPr/>
        </p:nvPicPr>
        <p:blipFill>
          <a:blip r:embed="rId3"/>
          <a:srcRect/>
          <a:stretch>
            <a:fillRect/>
          </a:stretch>
        </p:blipFill>
        <p:spPr bwMode="auto">
          <a:xfrm>
            <a:off x="838200" y="1598613"/>
            <a:ext cx="6856413" cy="4687887"/>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75FCEBC4-02FC-4671-B2E1-2E026428B82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839788" y="1406525"/>
            <a:ext cx="6856412" cy="4687888"/>
          </a:xfrm>
          <a:prstGeom prst="rect">
            <a:avLst/>
          </a:prstGeom>
          <a:noFill/>
          <a:ln w="9525">
            <a:noFill/>
            <a:miter lim="800000"/>
            <a:headEnd/>
            <a:tailEnd/>
          </a:ln>
        </p:spPr>
      </p:pic>
      <p:sp>
        <p:nvSpPr>
          <p:cNvPr id="37890" name="Rectangle 3"/>
          <p:cNvSpPr>
            <a:spLocks noGrp="1"/>
          </p:cNvSpPr>
          <p:nvPr>
            <p:ph type="title" idx="4294967295"/>
          </p:nvPr>
        </p:nvSpPr>
        <p:spPr bwMode="auto">
          <a:xfrm>
            <a:off x="457200" y="228600"/>
            <a:ext cx="8153400" cy="1143000"/>
          </a:xfrm>
          <a:noFill/>
        </p:spPr>
        <p:txBody>
          <a:bodyPr wrap="square" lIns="91440" tIns="45720" rIns="91440" bIns="45720" numCol="1" anchorCtr="0" compatLnSpc="1">
            <a:prstTxWarp prst="textNoShape">
              <a:avLst/>
            </a:prstTxWarp>
          </a:bodyPr>
          <a:lstStyle/>
          <a:p>
            <a:pPr eaLnBrk="1" hangingPunct="1"/>
            <a:r>
              <a:rPr lang="en-US" sz="3400" b="1" cap="none" smtClean="0"/>
              <a:t>Summary Reading Gains </a:t>
            </a:r>
            <a:br>
              <a:rPr lang="en-US" sz="3400" b="1" cap="none" smtClean="0"/>
            </a:br>
            <a:r>
              <a:rPr lang="en-US" sz="3400" b="1" cap="none" smtClean="0"/>
              <a:t>	for READ 180</a:t>
            </a:r>
            <a:r>
              <a:rPr lang="en-US" sz="3400" b="1" i="1" cap="none" smtClean="0"/>
              <a:t> </a:t>
            </a:r>
            <a:r>
              <a:rPr lang="en-US" sz="3400" b="1" cap="none" smtClean="0"/>
              <a:t>Students</a:t>
            </a:r>
          </a:p>
        </p:txBody>
      </p:sp>
      <p:sp>
        <p:nvSpPr>
          <p:cNvPr id="37891" name="Text Box 4"/>
          <p:cNvSpPr txBox="1">
            <a:spLocks noChangeArrowheads="1"/>
          </p:cNvSpPr>
          <p:nvPr/>
        </p:nvSpPr>
        <p:spPr bwMode="auto">
          <a:xfrm>
            <a:off x="304800" y="6356350"/>
            <a:ext cx="7543800" cy="365125"/>
          </a:xfrm>
          <a:prstGeom prst="rect">
            <a:avLst/>
          </a:prstGeom>
          <a:noFill/>
          <a:ln w="9525">
            <a:noFill/>
            <a:miter lim="800000"/>
            <a:headEnd/>
            <a:tailEnd/>
          </a:ln>
        </p:spPr>
        <p:txBody>
          <a:bodyPr>
            <a:spAutoFit/>
          </a:bodyPr>
          <a:lstStyle/>
          <a:p>
            <a:r>
              <a:rPr lang="en-US" sz="900" i="1">
                <a:ea typeface="ヒラギノ角ゴ Pro W3"/>
                <a:cs typeface="ヒラギノ角ゴ Pro W3"/>
              </a:rPr>
              <a:t>Slide Notes:</a:t>
            </a:r>
          </a:p>
          <a:p>
            <a:pPr>
              <a:buFontTx/>
              <a:buChar char="•"/>
            </a:pPr>
            <a:r>
              <a:rPr lang="en-US" sz="900" i="1">
                <a:ea typeface="ヒラギノ角ゴ Pro W3"/>
                <a:cs typeface="ヒラギノ角ゴ Pro W3"/>
              </a:rPr>
              <a:t> READ 180 approximate annual growth is 70 Lexiles at grades 6-8 and 50 at grades 9-12.</a:t>
            </a:r>
          </a:p>
        </p:txBody>
      </p:sp>
      <p:sp>
        <p:nvSpPr>
          <p:cNvPr id="37892" name="Line 5"/>
          <p:cNvSpPr>
            <a:spLocks noChangeShapeType="1"/>
          </p:cNvSpPr>
          <p:nvPr/>
        </p:nvSpPr>
        <p:spPr bwMode="auto">
          <a:xfrm>
            <a:off x="1752600" y="3505200"/>
            <a:ext cx="5791200" cy="0"/>
          </a:xfrm>
          <a:prstGeom prst="line">
            <a:avLst/>
          </a:prstGeom>
          <a:noFill/>
          <a:ln w="25400">
            <a:solidFill>
              <a:srgbClr val="0000FF"/>
            </a:solidFill>
            <a:round/>
            <a:headEnd/>
            <a:tailEnd/>
          </a:ln>
        </p:spPr>
        <p:txBody>
          <a:bodyPr/>
          <a:lstStyle/>
          <a:p>
            <a:endParaRPr lang="en-US"/>
          </a:p>
        </p:txBody>
      </p:sp>
      <p:sp>
        <p:nvSpPr>
          <p:cNvPr id="37893" name="Text Box 6"/>
          <p:cNvSpPr txBox="1">
            <a:spLocks noChangeArrowheads="1"/>
          </p:cNvSpPr>
          <p:nvPr/>
        </p:nvSpPr>
        <p:spPr bwMode="auto">
          <a:xfrm>
            <a:off x="7543800" y="3352800"/>
            <a:ext cx="1143000" cy="336550"/>
          </a:xfrm>
          <a:prstGeom prst="rect">
            <a:avLst/>
          </a:prstGeom>
          <a:noFill/>
          <a:ln w="9525">
            <a:noFill/>
            <a:miter lim="800000"/>
            <a:headEnd/>
            <a:tailEnd/>
          </a:ln>
        </p:spPr>
        <p:txBody>
          <a:bodyPr>
            <a:spAutoFit/>
          </a:bodyPr>
          <a:lstStyle/>
          <a:p>
            <a:pPr eaLnBrk="0" hangingPunct="0">
              <a:spcBef>
                <a:spcPct val="50000"/>
              </a:spcBef>
            </a:pPr>
            <a:r>
              <a:rPr lang="en-US" sz="800" i="1">
                <a:ea typeface="ヒラギノ角ゴ Pro W3"/>
                <a:cs typeface="ヒラギノ角ゴ Pro W3"/>
              </a:rPr>
              <a:t>Year of Growth MS Grades 6-8</a:t>
            </a:r>
          </a:p>
        </p:txBody>
      </p:sp>
      <p:sp>
        <p:nvSpPr>
          <p:cNvPr id="37894" name="Text Box 7"/>
          <p:cNvSpPr txBox="1">
            <a:spLocks noChangeArrowheads="1"/>
          </p:cNvSpPr>
          <p:nvPr/>
        </p:nvSpPr>
        <p:spPr bwMode="auto">
          <a:xfrm>
            <a:off x="7543800" y="3810000"/>
            <a:ext cx="1143000" cy="336550"/>
          </a:xfrm>
          <a:prstGeom prst="rect">
            <a:avLst/>
          </a:prstGeom>
          <a:noFill/>
          <a:ln w="9525">
            <a:noFill/>
            <a:miter lim="800000"/>
            <a:headEnd/>
            <a:tailEnd/>
          </a:ln>
        </p:spPr>
        <p:txBody>
          <a:bodyPr>
            <a:spAutoFit/>
          </a:bodyPr>
          <a:lstStyle/>
          <a:p>
            <a:pPr eaLnBrk="0" hangingPunct="0">
              <a:spcBef>
                <a:spcPct val="50000"/>
              </a:spcBef>
            </a:pPr>
            <a:r>
              <a:rPr lang="en-US" sz="800" i="1">
                <a:ea typeface="ヒラギノ角ゴ Pro W3"/>
                <a:cs typeface="ヒラギノ角ゴ Pro W3"/>
              </a:rPr>
              <a:t>Year of Growth HS Grades 9-12</a:t>
            </a:r>
          </a:p>
        </p:txBody>
      </p:sp>
      <p:sp>
        <p:nvSpPr>
          <p:cNvPr id="37895" name="Line 8"/>
          <p:cNvSpPr>
            <a:spLocks noChangeShapeType="1"/>
          </p:cNvSpPr>
          <p:nvPr/>
        </p:nvSpPr>
        <p:spPr bwMode="auto">
          <a:xfrm>
            <a:off x="1752600" y="3886200"/>
            <a:ext cx="5791200" cy="0"/>
          </a:xfrm>
          <a:prstGeom prst="line">
            <a:avLst/>
          </a:prstGeom>
          <a:noFill/>
          <a:ln w="25400">
            <a:solidFill>
              <a:srgbClr val="008000"/>
            </a:solidFill>
            <a:round/>
            <a:headEnd/>
            <a:tailEnd/>
          </a:ln>
        </p:spPr>
        <p:txBody>
          <a:bodyPr/>
          <a:lstStyle/>
          <a:p>
            <a:endParaRPr lang="en-US"/>
          </a:p>
        </p:txBody>
      </p:sp>
      <p:sp>
        <p:nvSpPr>
          <p:cNvPr id="2" name="Slide Number Placeholder 1"/>
          <p:cNvSpPr>
            <a:spLocks noGrp="1"/>
          </p:cNvSpPr>
          <p:nvPr>
            <p:ph type="sldNum" sz="quarter" idx="11"/>
          </p:nvPr>
        </p:nvSpPr>
        <p:spPr/>
        <p:txBody>
          <a:bodyPr/>
          <a:lstStyle/>
          <a:p>
            <a:pPr>
              <a:defRPr/>
            </a:pPr>
            <a:fld id="{75FCEBC4-02FC-4671-B2E1-2E026428B82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bwMode="auto">
          <a:xfrm>
            <a:off x="381000" y="381000"/>
            <a:ext cx="8077200" cy="1143000"/>
          </a:xfrm>
          <a:noFill/>
        </p:spPr>
        <p:txBody>
          <a:bodyPr wrap="square" lIns="91440" tIns="45720" rIns="91440" bIns="45720" numCol="1" anchorCtr="0" compatLnSpc="1">
            <a:prstTxWarp prst="textNoShape">
              <a:avLst/>
            </a:prstTxWarp>
          </a:bodyPr>
          <a:lstStyle/>
          <a:p>
            <a:pPr eaLnBrk="1" hangingPunct="1"/>
            <a:r>
              <a:rPr lang="en-US" b="1" cap="none" dirty="0" smtClean="0"/>
              <a:t>Scholastic READ 180 </a:t>
            </a:r>
            <a:br>
              <a:rPr lang="en-US" b="1" cap="none" dirty="0" smtClean="0"/>
            </a:br>
            <a:r>
              <a:rPr lang="en-US" b="1" cap="none" dirty="0" smtClean="0"/>
              <a:t>	Notes on Software Usage</a:t>
            </a:r>
          </a:p>
        </p:txBody>
      </p:sp>
      <p:sp>
        <p:nvSpPr>
          <p:cNvPr id="38914" name="Text Box 4"/>
          <p:cNvSpPr txBox="1">
            <a:spLocks noChangeArrowheads="1"/>
          </p:cNvSpPr>
          <p:nvPr/>
        </p:nvSpPr>
        <p:spPr bwMode="auto">
          <a:xfrm>
            <a:off x="457200" y="1684338"/>
            <a:ext cx="7162800" cy="4708981"/>
          </a:xfrm>
          <a:prstGeom prst="rect">
            <a:avLst/>
          </a:prstGeom>
          <a:noFill/>
          <a:ln w="9525">
            <a:noFill/>
            <a:miter lim="800000"/>
            <a:headEnd/>
            <a:tailEnd/>
          </a:ln>
        </p:spPr>
        <p:txBody>
          <a:bodyPr>
            <a:spAutoFit/>
          </a:bodyPr>
          <a:lstStyle/>
          <a:p>
            <a:pPr marL="342900" lvl="0" indent="-342900">
              <a:buFont typeface="Courier New" pitchFamily="49" charset="0"/>
              <a:buChar char="o"/>
            </a:pPr>
            <a:r>
              <a:rPr lang="en-US" sz="2000" b="1" dirty="0">
                <a:latin typeface="+mj-lt"/>
              </a:rPr>
              <a:t>Mean Software Sessions:</a:t>
            </a:r>
            <a:r>
              <a:rPr lang="en-US" sz="2000" dirty="0">
                <a:latin typeface="+mj-lt"/>
              </a:rPr>
              <a:t> In a daily implementation model, there should be at least 50+ and preferably 60+ per sessions per school year.</a:t>
            </a:r>
          </a:p>
          <a:p>
            <a:pPr marL="342900" lvl="0" indent="-342900">
              <a:buFont typeface="Courier New" pitchFamily="49" charset="0"/>
              <a:buChar char="o"/>
            </a:pPr>
            <a:r>
              <a:rPr lang="en-US" sz="2000" b="1" dirty="0">
                <a:latin typeface="+mj-lt"/>
              </a:rPr>
              <a:t>Mean Software Hours:  </a:t>
            </a:r>
            <a:r>
              <a:rPr lang="en-US" sz="2000" dirty="0">
                <a:latin typeface="+mj-lt"/>
              </a:rPr>
              <a:t>In a 5 day per week, daily 45-minute implementation model (5 X 90) a school should have 15+ hours of software usage.</a:t>
            </a:r>
          </a:p>
          <a:p>
            <a:pPr marL="342900" lvl="0" indent="-342900">
              <a:buFont typeface="Courier New" pitchFamily="49" charset="0"/>
              <a:buChar char="o"/>
            </a:pPr>
            <a:r>
              <a:rPr lang="en-US" sz="2000" b="1" dirty="0">
                <a:latin typeface="+mj-lt"/>
              </a:rPr>
              <a:t>Mean Sessions per Week:  </a:t>
            </a:r>
            <a:r>
              <a:rPr lang="en-US" sz="2000" dirty="0">
                <a:latin typeface="+mj-lt"/>
              </a:rPr>
              <a:t>In a “5 X 45” implementation model expect 1.5 or more sessions per week. Anything under 1 is very low.</a:t>
            </a:r>
          </a:p>
          <a:p>
            <a:pPr marL="342900" lvl="0" indent="-342900">
              <a:buFont typeface="Courier New" pitchFamily="49" charset="0"/>
              <a:buChar char="o"/>
            </a:pPr>
            <a:r>
              <a:rPr lang="en-US" sz="2000" b="1" dirty="0">
                <a:latin typeface="+mj-lt"/>
              </a:rPr>
              <a:t>Median Minutes per Session:  </a:t>
            </a:r>
            <a:r>
              <a:rPr lang="en-US" sz="2000" dirty="0">
                <a:latin typeface="+mj-lt"/>
              </a:rPr>
              <a:t>In a 45 minute class period the session range is typically 8.0 – 20.0 minutes.</a:t>
            </a:r>
          </a:p>
          <a:p>
            <a:pPr marL="342900" indent="-342900">
              <a:buFont typeface="Courier New" pitchFamily="49" charset="0"/>
              <a:buChar char="o"/>
            </a:pPr>
            <a:r>
              <a:rPr lang="en-US" sz="2000" b="1" dirty="0">
                <a:latin typeface="+mj-lt"/>
              </a:rPr>
              <a:t>Mean Segments Completed:  </a:t>
            </a:r>
            <a:r>
              <a:rPr lang="en-US" sz="2000" dirty="0">
                <a:latin typeface="+mj-lt"/>
              </a:rPr>
              <a:t>Segment completion is a measure of both instructional time and student instructional effort. In READ 180 Next Generation there are 60 Segments.</a:t>
            </a:r>
          </a:p>
        </p:txBody>
      </p:sp>
      <p:sp>
        <p:nvSpPr>
          <p:cNvPr id="2" name="Slide Number Placeholder 1"/>
          <p:cNvSpPr>
            <a:spLocks noGrp="1"/>
          </p:cNvSpPr>
          <p:nvPr>
            <p:ph type="sldNum" sz="quarter" idx="11"/>
          </p:nvPr>
        </p:nvSpPr>
        <p:spPr/>
        <p:txBody>
          <a:bodyPr/>
          <a:lstStyle/>
          <a:p>
            <a:pPr>
              <a:defRPr/>
            </a:pPr>
            <a:fld id="{75FCEBC4-02FC-4671-B2E1-2E026428B82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lide Number Placeholder 8"/>
          <p:cNvSpPr>
            <a:spLocks noGrp="1"/>
          </p:cNvSpPr>
          <p:nvPr>
            <p:ph type="sldNum" sz="quarter" idx="11"/>
          </p:nvPr>
        </p:nvSpPr>
        <p:spPr/>
        <p:txBody>
          <a:bodyPr/>
          <a:lstStyle/>
          <a:p>
            <a:pPr>
              <a:defRPr/>
            </a:pPr>
            <a:fld id="{A8D9CBB1-66E3-4CC3-966A-E1FCF4AC5C4E}" type="slidenum">
              <a:rPr lang="en-US"/>
              <a:pPr>
                <a:defRPr/>
              </a:pPr>
              <a:t>13</a:t>
            </a:fld>
            <a:endParaRPr lang="en-US"/>
          </a:p>
        </p:txBody>
      </p:sp>
      <p:sp>
        <p:nvSpPr>
          <p:cNvPr id="39938" name="Rectangle 2"/>
          <p:cNvSpPr>
            <a:spLocks noGrp="1"/>
          </p:cNvSpPr>
          <p:nvPr>
            <p:ph type="title" idx="4294967295"/>
          </p:nvPr>
        </p:nvSpPr>
        <p:spPr bwMode="auto">
          <a:xfrm>
            <a:off x="292100" y="76200"/>
            <a:ext cx="8305800" cy="914400"/>
          </a:xfrm>
          <a:noFill/>
        </p:spPr>
        <p:txBody>
          <a:bodyPr wrap="square" lIns="91440" tIns="45720" rIns="91440" bIns="45720" numCol="1" anchorCtr="0" compatLnSpc="1">
            <a:prstTxWarp prst="textNoShape">
              <a:avLst/>
            </a:prstTxWarp>
            <a:normAutofit/>
          </a:bodyPr>
          <a:lstStyle/>
          <a:p>
            <a:pPr eaLnBrk="1" hangingPunct="1"/>
            <a:r>
              <a:rPr lang="en-US" sz="3200" b="1" cap="none" dirty="0" smtClean="0"/>
              <a:t>SRI Grade Level Proficiency Bands</a:t>
            </a:r>
            <a:r>
              <a:rPr lang="en-US" sz="2800" b="1" i="1" cap="none" dirty="0" smtClean="0"/>
              <a:t> </a:t>
            </a:r>
            <a:endParaRPr lang="en-US" sz="2800" b="1" cap="none" dirty="0" smtClean="0"/>
          </a:p>
        </p:txBody>
      </p:sp>
      <p:graphicFrame>
        <p:nvGraphicFramePr>
          <p:cNvPr id="147459" name="Group 3"/>
          <p:cNvGraphicFramePr>
            <a:graphicFrameLocks noGrp="1"/>
          </p:cNvGraphicFramePr>
          <p:nvPr>
            <p:ph idx="4294967295"/>
            <p:extLst>
              <p:ext uri="{D42A27DB-BD31-4B8C-83A1-F6EECF244321}">
                <p14:modId xmlns:p14="http://schemas.microsoft.com/office/powerpoint/2010/main" val="2517780586"/>
              </p:ext>
            </p:extLst>
          </p:nvPr>
        </p:nvGraphicFramePr>
        <p:xfrm>
          <a:off x="304800" y="1295403"/>
          <a:ext cx="8382000" cy="4400547"/>
        </p:xfrm>
        <a:graphic>
          <a:graphicData uri="http://schemas.openxmlformats.org/drawingml/2006/table">
            <a:tbl>
              <a:tblPr/>
              <a:tblGrid>
                <a:gridCol w="808038"/>
                <a:gridCol w="1912937"/>
                <a:gridCol w="1763713"/>
                <a:gridCol w="1692275"/>
                <a:gridCol w="2205037"/>
              </a:tblGrid>
              <a:tr h="358490">
                <a:tc>
                  <a:txBody>
                    <a:bodyPr/>
                    <a:lstStyle/>
                    <a:p>
                      <a:pPr marL="3175"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entury Schoolbook" pitchFamily="18" charset="0"/>
                        </a:rPr>
                        <a:t>Grade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Below 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Basic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Proficient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Advanced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100 to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401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100 to 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300 to 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249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250 to 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500 to 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801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349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350 to 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600 to 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901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57">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449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450 to 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700 to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499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500 to 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800 to 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1051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549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550 to 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850 to 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1101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599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600 to 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entury Schoolbook" pitchFamily="18" charset="0"/>
                        </a:rPr>
                        <a:t>900 to 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1151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649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650 to 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1000 to 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1201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699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entury Schoolbook" pitchFamily="18" charset="0"/>
                        </a:rPr>
                        <a:t>700 to 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1025 to 1250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1251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8490">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799 and Below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800 to 1049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smtClean="0">
                          <a:ln>
                            <a:noFill/>
                          </a:ln>
                          <a:solidFill>
                            <a:schemeClr val="tx1"/>
                          </a:solidFill>
                          <a:effectLst/>
                          <a:latin typeface="Century Schoolbook" pitchFamily="18" charset="0"/>
                        </a:rPr>
                        <a:t>1050 to 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3838" marR="0" lvl="0" indent="0" algn="l" defTabSz="642938"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entury Schoolbook" pitchFamily="18" charset="0"/>
                        </a:rPr>
                        <a:t>1301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0019" name="Text Box 109"/>
          <p:cNvSpPr txBox="1">
            <a:spLocks noChangeArrowheads="1"/>
          </p:cNvSpPr>
          <p:nvPr/>
        </p:nvSpPr>
        <p:spPr bwMode="auto">
          <a:xfrm>
            <a:off x="304800" y="6477000"/>
            <a:ext cx="2746375" cy="244475"/>
          </a:xfrm>
          <a:prstGeom prst="rect">
            <a:avLst/>
          </a:prstGeom>
          <a:noFill/>
          <a:ln w="9525">
            <a:noFill/>
            <a:miter lim="800000"/>
            <a:headEnd/>
            <a:tailEnd/>
          </a:ln>
        </p:spPr>
        <p:txBody>
          <a:bodyPr wrap="none">
            <a:spAutoFit/>
          </a:bodyPr>
          <a:lstStyle/>
          <a:p>
            <a:pPr eaLnBrk="0" hangingPunct="0"/>
            <a:r>
              <a:rPr lang="en-US" sz="1000">
                <a:ea typeface="ヒラギノ角ゴ Pro W3"/>
                <a:cs typeface="ヒラギノ角ゴ Pro W3"/>
              </a:rPr>
              <a:t>Source:  Meta Metrics Inc. and Scholastic Inc.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bwMode="auto">
          <a:xfrm>
            <a:off x="381000" y="228600"/>
            <a:ext cx="8153400" cy="1143000"/>
          </a:xfrm>
          <a:noFill/>
        </p:spPr>
        <p:txBody>
          <a:bodyPr wrap="square" lIns="91440" tIns="45720" rIns="91440" bIns="45720" numCol="1" anchor="ctr" anchorCtr="0" compatLnSpc="1">
            <a:prstTxWarp prst="textNoShape">
              <a:avLst/>
            </a:prstTxWarp>
          </a:bodyPr>
          <a:lstStyle/>
          <a:p>
            <a:pPr eaLnBrk="1" hangingPunct="1"/>
            <a:r>
              <a:rPr lang="en-US" sz="3400" b="1" cap="none" smtClean="0"/>
              <a:t>Annual Lexile Growth 	Expectations by Grade Level</a:t>
            </a:r>
          </a:p>
        </p:txBody>
      </p:sp>
      <p:sp>
        <p:nvSpPr>
          <p:cNvPr id="40962" name="Text Box 3"/>
          <p:cNvSpPr txBox="1">
            <a:spLocks noChangeArrowheads="1"/>
          </p:cNvSpPr>
          <p:nvPr/>
        </p:nvSpPr>
        <p:spPr bwMode="auto">
          <a:xfrm>
            <a:off x="228600" y="1524000"/>
            <a:ext cx="4267200" cy="5262979"/>
          </a:xfrm>
          <a:prstGeom prst="rect">
            <a:avLst/>
          </a:prstGeom>
          <a:noFill/>
          <a:ln w="9525">
            <a:noFill/>
            <a:miter lim="800000"/>
            <a:headEnd/>
            <a:tailEnd/>
          </a:ln>
        </p:spPr>
        <p:txBody>
          <a:bodyPr wrap="square">
            <a:spAutoFit/>
          </a:bodyPr>
          <a:lstStyle/>
          <a:p>
            <a:pPr eaLnBrk="0" hangingPunct="0">
              <a:spcBef>
                <a:spcPct val="50000"/>
              </a:spcBef>
            </a:pPr>
            <a:r>
              <a:rPr lang="en-US" sz="1600" dirty="0">
                <a:latin typeface="Century Schoolbook" pitchFamily="18" charset="0"/>
                <a:ea typeface="ヒラギノ角ゴ Pro W3"/>
                <a:cs typeface="ヒラギノ角ゴ Pro W3"/>
              </a:rPr>
              <a:t>Scholastic and </a:t>
            </a:r>
            <a:r>
              <a:rPr lang="en-US" sz="1600" dirty="0" err="1">
                <a:latin typeface="Century Schoolbook" pitchFamily="18" charset="0"/>
                <a:ea typeface="ヒラギノ角ゴ Pro W3"/>
                <a:cs typeface="ヒラギノ角ゴ Pro W3"/>
              </a:rPr>
              <a:t>MetaMetrics</a:t>
            </a:r>
            <a:r>
              <a:rPr lang="en-US" sz="1600" dirty="0">
                <a:latin typeface="Century Schoolbook" pitchFamily="18" charset="0"/>
                <a:ea typeface="ヒラギノ角ゴ Pro W3"/>
                <a:cs typeface="ヒラギノ角ゴ Pro W3"/>
              </a:rPr>
              <a:t> analyzed </a:t>
            </a:r>
            <a:r>
              <a:rPr lang="en-US" sz="1600" dirty="0" err="1">
                <a:latin typeface="Century Schoolbook" pitchFamily="18" charset="0"/>
                <a:ea typeface="ヒラギノ角ゴ Pro W3"/>
                <a:cs typeface="ヒラギノ角ゴ Pro W3"/>
              </a:rPr>
              <a:t>Lexile</a:t>
            </a:r>
            <a:r>
              <a:rPr lang="en-US" sz="1600" dirty="0">
                <a:latin typeface="Century Schoolbook" pitchFamily="18" charset="0"/>
                <a:ea typeface="ヒラギノ角ゴ Pro W3"/>
                <a:cs typeface="ヒラギノ角ゴ Pro W3"/>
              </a:rPr>
              <a:t> growth from a large urban district whose demographics resembled those of the nation.</a:t>
            </a:r>
          </a:p>
          <a:p>
            <a:pPr eaLnBrk="0" hangingPunct="0">
              <a:spcBef>
                <a:spcPct val="50000"/>
              </a:spcBef>
            </a:pPr>
            <a:r>
              <a:rPr lang="en-US" sz="1600" dirty="0">
                <a:latin typeface="Century Schoolbook" pitchFamily="18" charset="0"/>
                <a:ea typeface="ヒラギノ角ゴ Pro W3"/>
                <a:cs typeface="ヒラギノ角ゴ Pro W3"/>
              </a:rPr>
              <a:t>Six years of growth data was collected for more than 350,000 students in Grades 3-10. </a:t>
            </a:r>
          </a:p>
          <a:p>
            <a:pPr eaLnBrk="0" hangingPunct="0">
              <a:spcBef>
                <a:spcPct val="50000"/>
              </a:spcBef>
            </a:pPr>
            <a:r>
              <a:rPr lang="en-US" sz="1600" dirty="0">
                <a:latin typeface="Century Schoolbook" pitchFamily="18" charset="0"/>
                <a:ea typeface="ヒラギノ角ゴ Pro W3"/>
                <a:cs typeface="ヒラギノ角ゴ Pro W3"/>
              </a:rPr>
              <a:t>Trends revealed:</a:t>
            </a:r>
          </a:p>
          <a:p>
            <a:pPr lvl="1" eaLnBrk="0" hangingPunct="0">
              <a:spcBef>
                <a:spcPct val="50000"/>
              </a:spcBef>
              <a:buFontTx/>
              <a:buChar char="•"/>
            </a:pPr>
            <a:r>
              <a:rPr lang="en-US" sz="1600" dirty="0">
                <a:latin typeface="Century Schoolbook" pitchFamily="18" charset="0"/>
                <a:ea typeface="ヒラギノ角ゴ Pro W3"/>
                <a:cs typeface="ヒラギノ角ゴ Pro W3"/>
              </a:rPr>
              <a:t> Annual growth expectations are greater for students in lower </a:t>
            </a:r>
            <a:r>
              <a:rPr lang="en-US" sz="1600" dirty="0" err="1">
                <a:latin typeface="Century Schoolbook" pitchFamily="18" charset="0"/>
                <a:ea typeface="ヒラギノ角ゴ Pro W3"/>
                <a:cs typeface="ヒラギノ角ゴ Pro W3"/>
              </a:rPr>
              <a:t>Lexile</a:t>
            </a:r>
            <a:r>
              <a:rPr lang="en-US" sz="1600" dirty="0">
                <a:latin typeface="Century Schoolbook" pitchFamily="18" charset="0"/>
                <a:ea typeface="ヒラギノ角ゴ Pro W3"/>
                <a:cs typeface="ヒラギノ角ゴ Pro W3"/>
              </a:rPr>
              <a:t> ranges than in higher </a:t>
            </a:r>
            <a:r>
              <a:rPr lang="en-US" sz="1600" dirty="0" err="1">
                <a:latin typeface="Century Schoolbook" pitchFamily="18" charset="0"/>
                <a:ea typeface="ヒラギノ角ゴ Pro W3"/>
                <a:cs typeface="ヒラギノ角ゴ Pro W3"/>
              </a:rPr>
              <a:t>Lexile</a:t>
            </a:r>
            <a:r>
              <a:rPr lang="en-US" sz="1600" dirty="0">
                <a:latin typeface="Century Schoolbook" pitchFamily="18" charset="0"/>
                <a:ea typeface="ヒラギノ角ゴ Pro W3"/>
                <a:cs typeface="ヒラギノ角ゴ Pro W3"/>
              </a:rPr>
              <a:t> ranges. </a:t>
            </a:r>
          </a:p>
          <a:p>
            <a:pPr lvl="1" eaLnBrk="0" hangingPunct="0">
              <a:spcBef>
                <a:spcPct val="50000"/>
              </a:spcBef>
              <a:buFontTx/>
              <a:buChar char="•"/>
            </a:pPr>
            <a:r>
              <a:rPr lang="en-US" sz="1600" dirty="0">
                <a:latin typeface="Century Schoolbook" pitchFamily="18" charset="0"/>
                <a:ea typeface="ヒラギノ角ゴ Pro W3"/>
                <a:cs typeface="ヒラギノ角ゴ Pro W3"/>
              </a:rPr>
              <a:t> Average growth tends to be greater in  the lower grades, and lower in the higher grades. </a:t>
            </a:r>
          </a:p>
          <a:p>
            <a:pPr eaLnBrk="0" hangingPunct="0"/>
            <a:endParaRPr lang="en-US" sz="1600" dirty="0">
              <a:latin typeface="Century Schoolbook" pitchFamily="18" charset="0"/>
              <a:ea typeface="ヒラギノ角ゴ Pro W3"/>
              <a:cs typeface="ヒラギノ角ゴ Pro W3"/>
            </a:endParaRPr>
          </a:p>
          <a:p>
            <a:pPr eaLnBrk="0" hangingPunct="0"/>
            <a:r>
              <a:rPr lang="en-US" sz="1600" dirty="0">
                <a:latin typeface="Century Schoolbook" pitchFamily="18" charset="0"/>
                <a:ea typeface="ヒラギノ角ゴ Pro W3"/>
                <a:cs typeface="ヒラギノ角ゴ Pro W3"/>
              </a:rPr>
              <a:t>This chart was designed to set growth expectations for groups of students. A student’s initial </a:t>
            </a:r>
            <a:r>
              <a:rPr lang="en-US" sz="1600" dirty="0" err="1">
                <a:latin typeface="Century Schoolbook" pitchFamily="18" charset="0"/>
                <a:ea typeface="ヒラギノ角ゴ Pro W3"/>
                <a:cs typeface="ヒラギノ角ゴ Pro W3"/>
              </a:rPr>
              <a:t>Lexile</a:t>
            </a:r>
            <a:r>
              <a:rPr lang="en-US" sz="1600" dirty="0">
                <a:latin typeface="Century Schoolbook" pitchFamily="18" charset="0"/>
                <a:ea typeface="ヒラギノ角ゴ Pro W3"/>
                <a:cs typeface="ヒラギノ角ゴ Pro W3"/>
              </a:rPr>
              <a:t> measure should be used to set an individual’s growth goal. </a:t>
            </a:r>
          </a:p>
        </p:txBody>
      </p:sp>
      <p:pic>
        <p:nvPicPr>
          <p:cNvPr id="40963" name="Picture 4"/>
          <p:cNvPicPr>
            <a:picLocks noChangeAspect="1" noChangeArrowheads="1"/>
          </p:cNvPicPr>
          <p:nvPr/>
        </p:nvPicPr>
        <p:blipFill>
          <a:blip r:embed="rId3"/>
          <a:srcRect/>
          <a:stretch>
            <a:fillRect/>
          </a:stretch>
        </p:blipFill>
        <p:spPr bwMode="auto">
          <a:xfrm>
            <a:off x="4495800" y="2590799"/>
            <a:ext cx="4097338" cy="2596037"/>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75FCEBC4-02FC-4671-B2E1-2E026428B82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SRI Assessment Windows</a:t>
            </a:r>
            <a:endParaRPr lang="en-US" sz="4000" dirty="0"/>
          </a:p>
        </p:txBody>
      </p:sp>
      <p:sp>
        <p:nvSpPr>
          <p:cNvPr id="41986" name="Content Placeholder 3"/>
          <p:cNvSpPr>
            <a:spLocks noGrp="1"/>
          </p:cNvSpPr>
          <p:nvPr>
            <p:ph sz="quarter" idx="1"/>
          </p:nvPr>
        </p:nvSpPr>
        <p:spPr>
          <a:xfrm>
            <a:off x="457200" y="1600200"/>
            <a:ext cx="5410200" cy="4873625"/>
          </a:xfrm>
        </p:spPr>
        <p:txBody>
          <a:bodyPr/>
          <a:lstStyle/>
          <a:p>
            <a:pPr eaLnBrk="1" hangingPunct="1">
              <a:lnSpc>
                <a:spcPct val="90000"/>
              </a:lnSpc>
            </a:pPr>
            <a:r>
              <a:rPr lang="en-US" sz="3200" smtClean="0"/>
              <a:t>Last SRI assessment window is May 21</a:t>
            </a:r>
            <a:r>
              <a:rPr lang="en-US" sz="3200" baseline="30000" smtClean="0"/>
              <a:t>st</a:t>
            </a:r>
            <a:r>
              <a:rPr lang="en-US" sz="3200" smtClean="0"/>
              <a:t> – June 8</a:t>
            </a:r>
            <a:r>
              <a:rPr lang="en-US" sz="3200" baseline="30000" smtClean="0"/>
              <a:t>th</a:t>
            </a:r>
            <a:r>
              <a:rPr lang="en-US" sz="3200" smtClean="0"/>
              <a:t> </a:t>
            </a:r>
            <a:endParaRPr lang="en-US" sz="4000" smtClean="0"/>
          </a:p>
          <a:p>
            <a:pPr eaLnBrk="1" hangingPunct="1">
              <a:lnSpc>
                <a:spcPct val="90000"/>
              </a:lnSpc>
            </a:pPr>
            <a:r>
              <a:rPr lang="en-US" sz="3200" smtClean="0"/>
              <a:t>Four SRI assessment windows per year:</a:t>
            </a:r>
          </a:p>
          <a:p>
            <a:pPr marL="822325" lvl="1" indent="-457200" eaLnBrk="1" hangingPunct="1">
              <a:lnSpc>
                <a:spcPct val="90000"/>
              </a:lnSpc>
              <a:buFont typeface="Century Schoolbook" pitchFamily="18" charset="0"/>
              <a:buAutoNum type="arabicPeriod"/>
            </a:pPr>
            <a:r>
              <a:rPr lang="en-US" sz="2800" smtClean="0"/>
              <a:t>Beginning of school year (end of September)</a:t>
            </a:r>
          </a:p>
          <a:p>
            <a:pPr marL="822325" lvl="1" indent="-457200" eaLnBrk="1" hangingPunct="1">
              <a:lnSpc>
                <a:spcPct val="90000"/>
              </a:lnSpc>
              <a:buFont typeface="Century Schoolbook" pitchFamily="18" charset="0"/>
              <a:buAutoNum type="arabicPeriod"/>
            </a:pPr>
            <a:r>
              <a:rPr lang="en-US" sz="2800" smtClean="0"/>
              <a:t>November</a:t>
            </a:r>
          </a:p>
          <a:p>
            <a:pPr marL="822325" lvl="1" indent="-457200" eaLnBrk="1" hangingPunct="1">
              <a:lnSpc>
                <a:spcPct val="90000"/>
              </a:lnSpc>
              <a:buFont typeface="Century Schoolbook" pitchFamily="18" charset="0"/>
              <a:buAutoNum type="arabicPeriod"/>
            </a:pPr>
            <a:r>
              <a:rPr lang="en-US" sz="2800" smtClean="0"/>
              <a:t>March</a:t>
            </a:r>
          </a:p>
          <a:p>
            <a:pPr marL="822325" lvl="1" indent="-457200" eaLnBrk="1" hangingPunct="1">
              <a:lnSpc>
                <a:spcPct val="90000"/>
              </a:lnSpc>
              <a:buFont typeface="Century Schoolbook" pitchFamily="18" charset="0"/>
              <a:buAutoNum type="arabicPeriod"/>
            </a:pPr>
            <a:r>
              <a:rPr lang="en-US" sz="2800" smtClean="0"/>
              <a:t>June</a:t>
            </a:r>
          </a:p>
        </p:txBody>
      </p:sp>
      <p:sp>
        <p:nvSpPr>
          <p:cNvPr id="43011" name="Slide Number Placeholder 2"/>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CB3A9BF-DB17-4241-A077-5B2BB7667759}" type="slidenum">
              <a:rPr lang="en-US"/>
              <a:pPr fontAlgn="base">
                <a:spcBef>
                  <a:spcPct val="0"/>
                </a:spcBef>
                <a:spcAft>
                  <a:spcPct val="0"/>
                </a:spcAft>
                <a:defRPr/>
              </a:pPr>
              <a:t>15</a:t>
            </a:fld>
            <a:endParaRPr lang="en-US"/>
          </a:p>
        </p:txBody>
      </p:sp>
      <p:pic>
        <p:nvPicPr>
          <p:cNvPr id="41988" name="Picture 2" descr="C:\Documents and Settings\08269\Local Settings\Temporary Internet Files\Content.IE5\RLTA79KF\MP900448273[1].jpg"/>
          <p:cNvPicPr>
            <a:picLocks noChangeAspect="1" noChangeArrowheads="1"/>
          </p:cNvPicPr>
          <p:nvPr/>
        </p:nvPicPr>
        <p:blipFill>
          <a:blip r:embed="rId3"/>
          <a:srcRect/>
          <a:stretch>
            <a:fillRect/>
          </a:stretch>
        </p:blipFill>
        <p:spPr bwMode="auto">
          <a:xfrm>
            <a:off x="5334000" y="2019300"/>
            <a:ext cx="2667000"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bwMode="auto">
          <a:xfrm>
            <a:off x="2286000" y="2895600"/>
            <a:ext cx="6172200" cy="2054225"/>
          </a:xfrm>
        </p:spPr>
        <p:txBody>
          <a:bodyPr wrap="square" lIns="91440" tIns="45720" rIns="91440" bIns="45720" numCol="1" anchorCtr="0" compatLnSpc="1">
            <a:prstTxWarp prst="textNoShape">
              <a:avLst/>
            </a:prstTxWarp>
          </a:bodyPr>
          <a:lstStyle/>
          <a:p>
            <a:pPr eaLnBrk="1" hangingPunct="1"/>
            <a:r>
              <a:rPr lang="en-US" sz="4000" cap="none" smtClean="0"/>
              <a:t>READ 180 and Rigor</a:t>
            </a:r>
          </a:p>
        </p:txBody>
      </p:sp>
      <p:sp>
        <p:nvSpPr>
          <p:cNvPr id="43010" name="Text Placeholder 5"/>
          <p:cNvSpPr>
            <a:spLocks noGrp="1"/>
          </p:cNvSpPr>
          <p:nvPr>
            <p:ph type="body" idx="1"/>
          </p:nvPr>
        </p:nvSpPr>
        <p:spPr/>
        <p:txBody>
          <a:bodyPr/>
          <a:lstStyle/>
          <a:p>
            <a:pPr eaLnBrk="1" hangingPunct="1"/>
            <a:endParaRPr lang="en-US" smtClean="0"/>
          </a:p>
        </p:txBody>
      </p:sp>
      <p:sp>
        <p:nvSpPr>
          <p:cNvPr id="63491" name="Slide Number Placeholder 3"/>
          <p:cNvSpPr>
            <a:spLocks noGrp="1"/>
          </p:cNvSpPr>
          <p:nvPr>
            <p:ph type="sldNum" sz="quarter" idx="12"/>
          </p:nvPr>
        </p:nvSpPr>
        <p:spPr>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24E3769-DAEE-45CA-9D24-4231C8E14666}" type="slidenum">
              <a:rPr lang="en-US"/>
              <a:pPr fontAlgn="base">
                <a:spcBef>
                  <a:spcPct val="0"/>
                </a:spcBef>
                <a:spcAft>
                  <a:spcPct val="0"/>
                </a:spcAft>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bwMode="auto">
          <a:xfrm>
            <a:off x="457200" y="274638"/>
            <a:ext cx="8153400" cy="1477962"/>
          </a:xfrm>
          <a:noFill/>
        </p:spPr>
        <p:txBody>
          <a:bodyPr wrap="square" lIns="91440" tIns="45720" rIns="91440" bIns="45720" numCol="1" anchorCtr="0" compatLnSpc="1">
            <a:prstTxWarp prst="textNoShape">
              <a:avLst/>
            </a:prstTxWarp>
            <a:normAutofit fontScale="90000"/>
          </a:bodyPr>
          <a:lstStyle/>
          <a:p>
            <a:pPr eaLnBrk="1" hangingPunct="1"/>
            <a:r>
              <a:rPr lang="en-US" sz="3200" b="1" cap="none" dirty="0" smtClean="0"/>
              <a:t>Connecting the Dots:  Rigor, Text Complexity and College and Career Readiness</a:t>
            </a:r>
          </a:p>
        </p:txBody>
      </p:sp>
      <p:sp>
        <p:nvSpPr>
          <p:cNvPr id="44034" name="Slide Number Placeholder 2"/>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E9A364DD-33EB-4FB4-B9A7-3D77260A0237}" type="slidenum">
              <a:rPr lang="en-US" sz="1400" b="1">
                <a:solidFill>
                  <a:srgbClr val="FFFFFF"/>
                </a:solidFill>
                <a:latin typeface="Century Schoolbook" pitchFamily="18" charset="0"/>
              </a:rPr>
              <a:pPr algn="ctr"/>
              <a:t>17</a:t>
            </a:fld>
            <a:endParaRPr lang="en-US" sz="1400" b="1">
              <a:solidFill>
                <a:srgbClr val="FFFFFF"/>
              </a:solidFill>
              <a:latin typeface="Century Schoolbook" pitchFamily="18" charset="0"/>
            </a:endParaRPr>
          </a:p>
        </p:txBody>
      </p:sp>
      <p:sp>
        <p:nvSpPr>
          <p:cNvPr id="44035" name="Content Placeholder 8"/>
          <p:cNvSpPr>
            <a:spLocks noGrp="1"/>
          </p:cNvSpPr>
          <p:nvPr>
            <p:ph sz="quarter" idx="4294967295"/>
          </p:nvPr>
        </p:nvSpPr>
        <p:spPr>
          <a:xfrm>
            <a:off x="533400" y="1600200"/>
            <a:ext cx="7772400" cy="5257800"/>
          </a:xfrm>
        </p:spPr>
        <p:txBody>
          <a:bodyPr/>
          <a:lstStyle/>
          <a:p>
            <a:pPr marL="342900" indent="-342900" algn="ctr" eaLnBrk="1" hangingPunct="1">
              <a:buFont typeface="Wingdings" pitchFamily="2" charset="2"/>
              <a:buNone/>
            </a:pPr>
            <a:endParaRPr lang="en-US" sz="2800" i="1" dirty="0" smtClean="0"/>
          </a:p>
          <a:p>
            <a:pPr marL="342900" indent="-342900" algn="ctr" eaLnBrk="1" hangingPunct="1">
              <a:buFont typeface="Wingdings" pitchFamily="2" charset="2"/>
              <a:buNone/>
            </a:pPr>
            <a:r>
              <a:rPr lang="en-US" sz="2800" i="1" dirty="0" smtClean="0"/>
              <a:t>How do you know if a student is college-or career-ready?</a:t>
            </a:r>
          </a:p>
          <a:p>
            <a:pPr marL="1181100" lvl="2" indent="-266700" eaLnBrk="1" hangingPunct="1">
              <a:buFont typeface="Wingdings" pitchFamily="2" charset="2"/>
              <a:buNone/>
            </a:pPr>
            <a:endParaRPr lang="en-US" sz="2000" dirty="0">
              <a:solidFill>
                <a:srgbClr val="0068AC"/>
              </a:solidFill>
            </a:endParaRPr>
          </a:p>
          <a:p>
            <a:pPr marL="539750" indent="-266700" eaLnBrk="1" hangingPunct="1">
              <a:buFont typeface="Wingdings" pitchFamily="2" charset="2"/>
              <a:buNone/>
            </a:pPr>
            <a:r>
              <a:rPr lang="en-US" sz="2800" dirty="0" smtClean="0"/>
              <a:t>	According to ACT’s </a:t>
            </a:r>
            <a:r>
              <a:rPr lang="en-US" sz="2800" i="1" dirty="0" smtClean="0"/>
              <a:t>Reading Between the Lines</a:t>
            </a:r>
            <a:r>
              <a:rPr lang="en-US" sz="2800" dirty="0" smtClean="0"/>
              <a:t>,</a:t>
            </a:r>
            <a:r>
              <a:rPr lang="en-US" sz="2000" dirty="0" smtClean="0"/>
              <a:t> </a:t>
            </a:r>
            <a:r>
              <a:rPr lang="en-US" sz="2800" dirty="0" smtClean="0"/>
              <a:t>“what appears to differentiate those who are more likely to be ready from those who are less likely is their proficiency in understanding complex texts.”</a:t>
            </a: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8"/>
          <p:cNvSpPr txBox="1">
            <a:spLocks noChangeArrowheads="1"/>
          </p:cNvSpPr>
          <p:nvPr/>
        </p:nvSpPr>
        <p:spPr bwMode="auto">
          <a:xfrm>
            <a:off x="336550" y="6276032"/>
            <a:ext cx="8118475" cy="461665"/>
          </a:xfrm>
          <a:prstGeom prst="rect">
            <a:avLst/>
          </a:prstGeom>
          <a:noFill/>
          <a:ln w="9525">
            <a:noFill/>
            <a:miter lim="800000"/>
            <a:headEnd/>
            <a:tailEnd/>
          </a:ln>
        </p:spPr>
        <p:txBody>
          <a:bodyPr>
            <a:spAutoFit/>
          </a:bodyPr>
          <a:lstStyle/>
          <a:p>
            <a:r>
              <a:rPr lang="en-US" b="1" baseline="30000" dirty="0">
                <a:solidFill>
                  <a:srgbClr val="E4A11B"/>
                </a:solidFill>
                <a:ea typeface="Geneva"/>
                <a:cs typeface="Geneva"/>
              </a:rPr>
              <a:t>Source: National Center for Higher Education Management Systems (2008). </a:t>
            </a:r>
          </a:p>
          <a:p>
            <a:r>
              <a:rPr lang="en-US" b="1" i="1" baseline="30000" dirty="0">
                <a:solidFill>
                  <a:srgbClr val="E4A11B"/>
                </a:solidFill>
                <a:ea typeface="Geneva"/>
                <a:cs typeface="Geneva"/>
              </a:rPr>
              <a:t>Student Pipeline - Transition and Completion Rates from 9th Grade to College. </a:t>
            </a:r>
            <a:r>
              <a:rPr lang="en-US" b="1" baseline="30000" dirty="0">
                <a:solidFill>
                  <a:srgbClr val="E4A11B"/>
                </a:solidFill>
                <a:ea typeface="Geneva"/>
                <a:cs typeface="Geneva"/>
              </a:rPr>
              <a:t>http://</a:t>
            </a:r>
            <a:r>
              <a:rPr lang="en-US" b="1" baseline="30000" dirty="0" smtClean="0">
                <a:solidFill>
                  <a:srgbClr val="E4A11B"/>
                </a:solidFill>
                <a:ea typeface="Geneva"/>
                <a:cs typeface="Geneva"/>
              </a:rPr>
              <a:t>www.higheredinfo.org</a:t>
            </a:r>
            <a:endParaRPr lang="en-US" b="1" baseline="30000" dirty="0">
              <a:solidFill>
                <a:srgbClr val="E4A11B"/>
              </a:solidFill>
              <a:ea typeface="Geneva"/>
              <a:cs typeface="Geneva"/>
            </a:endParaRPr>
          </a:p>
        </p:txBody>
      </p:sp>
      <p:sp>
        <p:nvSpPr>
          <p:cNvPr id="96263" name="Title 2"/>
          <p:cNvSpPr>
            <a:spLocks noGrp="1"/>
          </p:cNvSpPr>
          <p:nvPr>
            <p:ph type="title" idx="4294967295"/>
          </p:nvPr>
        </p:nvSpPr>
        <p:spPr bwMode="auto">
          <a:xfrm>
            <a:off x="336550" y="0"/>
            <a:ext cx="8543925" cy="1374775"/>
          </a:xfrm>
          <a:noFill/>
        </p:spPr>
        <p:txBody>
          <a:bodyPr wrap="square" lIns="91440" tIns="45720" rIns="91440" bIns="45720" numCol="1" anchor="ctr" anchorCtr="0" compatLnSpc="1">
            <a:prstTxWarp prst="textNoShape">
              <a:avLst/>
            </a:prstTxWarp>
            <a:normAutofit/>
          </a:bodyPr>
          <a:lstStyle/>
          <a:p>
            <a:pPr eaLnBrk="1" hangingPunct="1"/>
            <a:r>
              <a:rPr lang="en-US" sz="2800" b="1" cap="none" dirty="0" smtClean="0">
                <a:solidFill>
                  <a:schemeClr val="accent6"/>
                </a:solidFill>
              </a:rPr>
              <a:t>Of every one hundred 9th </a:t>
            </a:r>
            <a:r>
              <a:rPr lang="en-US" sz="2800" b="1" cap="none" dirty="0">
                <a:solidFill>
                  <a:schemeClr val="accent6"/>
                </a:solidFill>
              </a:rPr>
              <a:t>g</a:t>
            </a:r>
            <a:r>
              <a:rPr lang="en-US" sz="2800" b="1" cap="none" dirty="0" smtClean="0">
                <a:solidFill>
                  <a:schemeClr val="accent6"/>
                </a:solidFill>
              </a:rPr>
              <a:t>raders in</a:t>
            </a:r>
            <a:r>
              <a:rPr lang="en-US" sz="2400" b="1" cap="none" dirty="0">
                <a:solidFill>
                  <a:schemeClr val="accent6"/>
                </a:solidFill>
              </a:rPr>
              <a:t> </a:t>
            </a:r>
            <a:r>
              <a:rPr lang="en-US" sz="2800" b="1" cap="none" dirty="0" smtClean="0">
                <a:solidFill>
                  <a:schemeClr val="accent6"/>
                </a:solidFill>
              </a:rPr>
              <a:t>Washington…</a:t>
            </a:r>
          </a:p>
        </p:txBody>
      </p:sp>
      <p:graphicFrame>
        <p:nvGraphicFramePr>
          <p:cNvPr id="96261" name="Object 5"/>
          <p:cNvGraphicFramePr>
            <a:graphicFrameLocks noGrp="1"/>
          </p:cNvGraphicFramePr>
          <p:nvPr>
            <p:ph sz="half" idx="4294967295"/>
            <p:extLst>
              <p:ext uri="{D42A27DB-BD31-4B8C-83A1-F6EECF244321}">
                <p14:modId xmlns:p14="http://schemas.microsoft.com/office/powerpoint/2010/main" val="2516469614"/>
              </p:ext>
            </p:extLst>
          </p:nvPr>
        </p:nvGraphicFramePr>
        <p:xfrm>
          <a:off x="0" y="1088082"/>
          <a:ext cx="8496300" cy="5213350"/>
        </p:xfrm>
        <a:graphic>
          <a:graphicData uri="http://schemas.openxmlformats.org/presentationml/2006/ole">
            <mc:AlternateContent xmlns:mc="http://schemas.openxmlformats.org/markup-compatibility/2006">
              <mc:Choice xmlns:v="urn:schemas-microsoft-com:vml" Requires="v">
                <p:oleObj spid="_x0000_s96270" r:id="rId4" imgW="8498561" imgH="5212532" progId="Excel.Chart.8">
                  <p:embed/>
                </p:oleObj>
              </mc:Choice>
              <mc:Fallback>
                <p:oleObj r:id="rId4" imgW="8498561" imgH="5212532" progId="Excel.Chart.8">
                  <p:embed/>
                  <p:pic>
                    <p:nvPicPr>
                      <p:cNvPr id="0" name="Picture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88082"/>
                        <a:ext cx="8496300" cy="521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bwMode="auto">
          <a:xfrm>
            <a:off x="304800" y="228600"/>
            <a:ext cx="8475663" cy="990600"/>
          </a:xfrm>
          <a:noFill/>
        </p:spPr>
        <p:txBody>
          <a:bodyPr wrap="square" lIns="91440" tIns="45720" rIns="91440" bIns="45720" numCol="1" anchor="ctr" anchorCtr="0" compatLnSpc="1">
            <a:prstTxWarp prst="textNoShape">
              <a:avLst/>
            </a:prstTxWarp>
            <a:normAutofit fontScale="90000"/>
          </a:bodyPr>
          <a:lstStyle/>
          <a:p>
            <a:pPr eaLnBrk="1" hangingPunct="1"/>
            <a:r>
              <a:rPr lang="en-US" sz="3400" b="1" cap="none" dirty="0" smtClean="0">
                <a:solidFill>
                  <a:schemeClr val="accent6"/>
                </a:solidFill>
              </a:rPr>
              <a:t>College and Career Ready Students – as defined in the Common Core Standards</a:t>
            </a:r>
          </a:p>
        </p:txBody>
      </p:sp>
      <p:sp>
        <p:nvSpPr>
          <p:cNvPr id="99330" name="Rectangle 3"/>
          <p:cNvSpPr>
            <a:spLocks noGrp="1" noChangeArrowheads="1"/>
          </p:cNvSpPr>
          <p:nvPr>
            <p:ph type="body" idx="4294967295"/>
          </p:nvPr>
        </p:nvSpPr>
        <p:spPr>
          <a:xfrm>
            <a:off x="1524000" y="1447800"/>
            <a:ext cx="5493544" cy="4586287"/>
          </a:xfrm>
          <a:effectLst>
            <a:glow rad="101600">
              <a:schemeClr val="accent6">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lstStyle/>
          <a:p>
            <a:pPr eaLnBrk="1" hangingPunct="1">
              <a:buClr>
                <a:schemeClr val="hlink"/>
              </a:buClr>
              <a:buSzPct val="85000"/>
            </a:pPr>
            <a:r>
              <a:rPr lang="en-US" dirty="0" smtClean="0"/>
              <a:t>Demonstrate independence</a:t>
            </a:r>
          </a:p>
          <a:p>
            <a:pPr eaLnBrk="1" hangingPunct="1">
              <a:buClr>
                <a:schemeClr val="hlink"/>
              </a:buClr>
              <a:buSzPct val="85000"/>
            </a:pPr>
            <a:r>
              <a:rPr lang="en-US" dirty="0" smtClean="0"/>
              <a:t>Build strong content knowledge</a:t>
            </a:r>
          </a:p>
          <a:p>
            <a:pPr eaLnBrk="1" hangingPunct="1">
              <a:buClr>
                <a:schemeClr val="hlink"/>
              </a:buClr>
              <a:buSzPct val="85000"/>
            </a:pPr>
            <a:r>
              <a:rPr lang="en-US" dirty="0" smtClean="0"/>
              <a:t>Respond to the varying demands of audience, task, purpose, and discipline</a:t>
            </a:r>
          </a:p>
          <a:p>
            <a:pPr eaLnBrk="1" hangingPunct="1">
              <a:buClr>
                <a:schemeClr val="hlink"/>
              </a:buClr>
              <a:buSzPct val="85000"/>
            </a:pPr>
            <a:r>
              <a:rPr lang="en-US" dirty="0" smtClean="0"/>
              <a:t>Comprehend as well as critique</a:t>
            </a:r>
          </a:p>
          <a:p>
            <a:pPr eaLnBrk="1" hangingPunct="1">
              <a:buClr>
                <a:schemeClr val="hlink"/>
              </a:buClr>
              <a:buSzPct val="85000"/>
            </a:pPr>
            <a:r>
              <a:rPr lang="en-US" dirty="0" smtClean="0"/>
              <a:t>Value evidence</a:t>
            </a:r>
          </a:p>
          <a:p>
            <a:pPr eaLnBrk="1" hangingPunct="1">
              <a:buClr>
                <a:schemeClr val="hlink"/>
              </a:buClr>
              <a:buSzPct val="85000"/>
            </a:pPr>
            <a:r>
              <a:rPr lang="en-US" dirty="0" smtClean="0"/>
              <a:t>Use technology and digital media strategically and capably</a:t>
            </a:r>
          </a:p>
          <a:p>
            <a:pPr eaLnBrk="1" hangingPunct="1">
              <a:buClr>
                <a:schemeClr val="hlink"/>
              </a:buClr>
              <a:buSzPct val="85000"/>
            </a:pPr>
            <a:r>
              <a:rPr lang="en-US" dirty="0" smtClean="0"/>
              <a:t>Understand other perspectives and culture</a:t>
            </a:r>
          </a:p>
        </p:txBody>
      </p:sp>
      <p:sp>
        <p:nvSpPr>
          <p:cNvPr id="99331" name="Text Box 4"/>
          <p:cNvSpPr txBox="1">
            <a:spLocks noChangeArrowheads="1"/>
          </p:cNvSpPr>
          <p:nvPr/>
        </p:nvSpPr>
        <p:spPr bwMode="auto">
          <a:xfrm>
            <a:off x="304800" y="6156325"/>
            <a:ext cx="7086600" cy="701675"/>
          </a:xfrm>
          <a:prstGeom prst="rect">
            <a:avLst/>
          </a:prstGeom>
          <a:noFill/>
          <a:ln w="9525">
            <a:noFill/>
            <a:miter lim="800000"/>
            <a:headEnd/>
            <a:tailEnd/>
          </a:ln>
        </p:spPr>
        <p:txBody>
          <a:bodyPr wrap="square">
            <a:spAutoFit/>
          </a:bodyPr>
          <a:lstStyle/>
          <a:p>
            <a:r>
              <a:rPr lang="en-US" sz="2400" b="1" baseline="30000" dirty="0">
                <a:latin typeface="+mj-lt"/>
                <a:ea typeface="Geneva"/>
                <a:cs typeface="Geneva"/>
              </a:rPr>
              <a:t>CCSS </a:t>
            </a:r>
            <a:r>
              <a:rPr lang="en-US" sz="2400" baseline="30000" dirty="0">
                <a:latin typeface="+mj-lt"/>
                <a:ea typeface="Geneva"/>
                <a:cs typeface="Geneva"/>
              </a:rPr>
              <a:t>for English Language Arts</a:t>
            </a:r>
            <a:r>
              <a:rPr lang="en-US" sz="2400" dirty="0">
                <a:latin typeface="+mj-lt"/>
                <a:ea typeface="Geneva"/>
                <a:cs typeface="Geneva"/>
              </a:rPr>
              <a:t> </a:t>
            </a:r>
            <a:r>
              <a:rPr lang="en-US" sz="2400" baseline="30000" dirty="0">
                <a:latin typeface="+mj-lt"/>
                <a:ea typeface="Geneva"/>
                <a:cs typeface="Geneva"/>
              </a:rPr>
              <a:t>&amp;</a:t>
            </a:r>
            <a:r>
              <a:rPr lang="en-US" sz="2400" dirty="0">
                <a:latin typeface="+mj-lt"/>
                <a:ea typeface="Geneva"/>
                <a:cs typeface="Geneva"/>
              </a:rPr>
              <a:t> </a:t>
            </a:r>
            <a:r>
              <a:rPr lang="en-US" sz="2400" baseline="30000" dirty="0">
                <a:latin typeface="+mj-lt"/>
                <a:ea typeface="Geneva"/>
                <a:cs typeface="Geneva"/>
              </a:rPr>
              <a:t>Literacy in History/Social Studies, Science, and Technical Subjects p. 7</a:t>
            </a: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Welcome</a:t>
            </a:r>
            <a:endParaRPr lang="en-US" sz="4800" dirty="0"/>
          </a:p>
        </p:txBody>
      </p:sp>
      <p:sp>
        <p:nvSpPr>
          <p:cNvPr id="30723" name="Slide Number Placeholder 4"/>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842ED85-EC6C-4B7F-8C17-6A947F5514DD}" type="slidenum">
              <a:rPr lang="en-US"/>
              <a:pPr fontAlgn="base">
                <a:spcBef>
                  <a:spcPct val="0"/>
                </a:spcBef>
                <a:spcAft>
                  <a:spcPct val="0"/>
                </a:spcAft>
                <a:defRPr/>
              </a:pPr>
              <a:t>2</a:t>
            </a:fld>
            <a:endParaRPr lang="en-US"/>
          </a:p>
        </p:txBody>
      </p:sp>
      <p:sp>
        <p:nvSpPr>
          <p:cNvPr id="18435" name="Rectangle 7"/>
          <p:cNvSpPr>
            <a:spLocks noChangeArrowheads="1"/>
          </p:cNvSpPr>
          <p:nvPr/>
        </p:nvSpPr>
        <p:spPr bwMode="auto">
          <a:xfrm>
            <a:off x="1371600" y="2420938"/>
            <a:ext cx="6019800" cy="3017837"/>
          </a:xfrm>
          <a:prstGeom prst="rect">
            <a:avLst/>
          </a:prstGeom>
          <a:noFill/>
          <a:ln w="9525">
            <a:noFill/>
            <a:miter lim="800000"/>
            <a:headEnd/>
            <a:tailEnd/>
          </a:ln>
        </p:spPr>
        <p:txBody>
          <a:bodyPr>
            <a:spAutoFit/>
          </a:bodyPr>
          <a:lstStyle/>
          <a:p>
            <a:pPr>
              <a:spcBef>
                <a:spcPct val="50000"/>
              </a:spcBef>
            </a:pPr>
            <a:r>
              <a:rPr lang="en-US" sz="3200">
                <a:latin typeface="Century Schoolbook" pitchFamily="18" charset="0"/>
              </a:rPr>
              <a:t>“The more that you read, the more things you will know. </a:t>
            </a:r>
          </a:p>
          <a:p>
            <a:pPr>
              <a:spcBef>
                <a:spcPct val="50000"/>
              </a:spcBef>
            </a:pPr>
            <a:r>
              <a:rPr lang="en-US" sz="3200">
                <a:latin typeface="Century Schoolbook" pitchFamily="18" charset="0"/>
              </a:rPr>
              <a:t>The more that you learn, the more places you'll go.”</a:t>
            </a:r>
          </a:p>
          <a:p>
            <a:pPr>
              <a:spcBef>
                <a:spcPct val="50000"/>
              </a:spcBef>
            </a:pPr>
            <a:r>
              <a:rPr lang="en-US" sz="3200">
                <a:latin typeface="Century Schoolbook" pitchFamily="18" charset="0"/>
              </a:rPr>
              <a:t>				-Dr. Seuss</a:t>
            </a:r>
            <a:r>
              <a:rPr lang="en-US" sz="2400">
                <a:latin typeface="Century Schoolbook"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eaLnBrk="1" hangingPunct="1"/>
            <a:r>
              <a:rPr lang="en-US" sz="4000" b="1" cap="none" dirty="0" smtClean="0"/>
              <a:t>What is the Common Core?</a:t>
            </a:r>
          </a:p>
        </p:txBody>
      </p:sp>
      <p:sp>
        <p:nvSpPr>
          <p:cNvPr id="97282" name="Rectangle 3"/>
          <p:cNvSpPr>
            <a:spLocks noGrp="1"/>
          </p:cNvSpPr>
          <p:nvPr>
            <p:ph type="body" idx="1"/>
          </p:nvPr>
        </p:nvSpPr>
        <p:spPr>
          <a:xfrm>
            <a:off x="1981200" y="2057400"/>
            <a:ext cx="4648200" cy="3733800"/>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3200" dirty="0" smtClean="0"/>
              <a:t>What do the Common Core State Standards say about college and career readiness?</a:t>
            </a:r>
          </a:p>
          <a:p>
            <a:pPr eaLnBrk="1" hangingPunct="1"/>
            <a:r>
              <a:rPr lang="en-US" sz="3200" dirty="0" smtClean="0"/>
              <a:t>What does they mean for READ 180 students?</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p:cNvSpPr>
          <p:nvPr>
            <p:ph type="title"/>
          </p:nvPr>
        </p:nvSpPr>
        <p:spPr bwMode="auto">
          <a:xfrm>
            <a:off x="457200" y="533400"/>
            <a:ext cx="7467600" cy="715963"/>
          </a:xfrm>
        </p:spPr>
        <p:txBody>
          <a:bodyPr wrap="square" lIns="91440" tIns="45720" rIns="91440" bIns="45720" numCol="1" anchorCtr="0" compatLnSpc="1">
            <a:prstTxWarp prst="textNoShape">
              <a:avLst/>
            </a:prstTxWarp>
          </a:bodyPr>
          <a:lstStyle/>
          <a:p>
            <a:pPr eaLnBrk="1" hangingPunct="1"/>
            <a:r>
              <a:rPr lang="en-US" sz="4000" cap="none" smtClean="0"/>
              <a:t>Rigor!</a:t>
            </a:r>
          </a:p>
        </p:txBody>
      </p:sp>
      <p:sp>
        <p:nvSpPr>
          <p:cNvPr id="102402" name="Rectangle 3"/>
          <p:cNvSpPr>
            <a:spLocks noGrp="1"/>
          </p:cNvSpPr>
          <p:nvPr>
            <p:ph type="body" idx="1"/>
          </p:nvPr>
        </p:nvSpPr>
        <p:spPr>
          <a:xfrm>
            <a:off x="457200" y="1371600"/>
            <a:ext cx="7924800" cy="5254625"/>
          </a:xfrm>
        </p:spPr>
        <p:txBody>
          <a:bodyPr/>
          <a:lstStyle/>
          <a:p>
            <a:pPr eaLnBrk="1" hangingPunct="1"/>
            <a:r>
              <a:rPr lang="en-US" sz="3200" smtClean="0"/>
              <a:t>Read the Article </a:t>
            </a:r>
            <a:r>
              <a:rPr lang="en-US" sz="3200" i="1" smtClean="0"/>
              <a:t>The 4 Rs:  Rigor, Relationships, Relevance, and Results</a:t>
            </a:r>
          </a:p>
          <a:p>
            <a:pPr marL="742950" lvl="1" indent="-285750" eaLnBrk="1" hangingPunct="1"/>
            <a:r>
              <a:rPr lang="en-US" sz="2800" smtClean="0"/>
              <a:t>Purpose for reading – To answer:  </a:t>
            </a:r>
          </a:p>
          <a:p>
            <a:pPr marL="742950" lvl="1" indent="-285750" eaLnBrk="1" hangingPunct="1">
              <a:buFont typeface="Wingdings 2" pitchFamily="18" charset="2"/>
              <a:buNone/>
            </a:pPr>
            <a:r>
              <a:rPr lang="en-US" sz="2800" i="1" smtClean="0"/>
              <a:t>	What are some characteristics of rigor?</a:t>
            </a:r>
          </a:p>
          <a:p>
            <a:pPr marL="742950" lvl="1" indent="-285750" eaLnBrk="1" hangingPunct="1"/>
            <a:r>
              <a:rPr lang="en-US" sz="2800" smtClean="0"/>
              <a:t>Mark the text:</a:t>
            </a:r>
            <a:r>
              <a:rPr lang="en-US" sz="2400" smtClean="0"/>
              <a:t>  </a:t>
            </a:r>
          </a:p>
          <a:p>
            <a:pPr marL="1143000" lvl="2" indent="-228600" eaLnBrk="1" hangingPunct="1"/>
            <a:r>
              <a:rPr lang="en-US" sz="2400" smtClean="0"/>
              <a:t>Number the paragraphs</a:t>
            </a:r>
          </a:p>
          <a:p>
            <a:pPr marL="1143000" lvl="2" indent="-228600" eaLnBrk="1" hangingPunct="1"/>
            <a:r>
              <a:rPr lang="en-US" sz="2400" smtClean="0"/>
              <a:t>Circle key terms, cited authors, and essential words or numbers</a:t>
            </a:r>
          </a:p>
          <a:p>
            <a:pPr marL="1143000" lvl="2" indent="-228600" eaLnBrk="1" hangingPunct="1"/>
            <a:r>
              <a:rPr lang="en-US" sz="2400" u="sng" smtClean="0"/>
              <a:t>Underline</a:t>
            </a:r>
            <a:r>
              <a:rPr lang="en-US" sz="2400" smtClean="0"/>
              <a:t> author’s claims and other information relevant to the reading purpose</a:t>
            </a:r>
            <a:endParaRPr lang="en-US" sz="2400" u="sng" smtClean="0"/>
          </a:p>
          <a:p>
            <a:pPr eaLnBrk="1" hangingPunct="1"/>
            <a:endParaRPr lang="en-US"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sz="4000" cap="none" smtClean="0"/>
              <a:t>Rigor!</a:t>
            </a:r>
          </a:p>
        </p:txBody>
      </p:sp>
      <p:sp>
        <p:nvSpPr>
          <p:cNvPr id="104450" name="Rectangle 3"/>
          <p:cNvSpPr>
            <a:spLocks noGrp="1"/>
          </p:cNvSpPr>
          <p:nvPr>
            <p:ph type="body" idx="1"/>
          </p:nvPr>
        </p:nvSpPr>
        <p:spPr/>
        <p:txBody>
          <a:bodyPr/>
          <a:lstStyle/>
          <a:p>
            <a:pPr eaLnBrk="1" hangingPunct="1"/>
            <a:r>
              <a:rPr lang="en-US" sz="3200" dirty="0" smtClean="0"/>
              <a:t>Reread paragraphs 2 and 3</a:t>
            </a:r>
          </a:p>
          <a:p>
            <a:pPr lvl="1" eaLnBrk="1" hangingPunct="1"/>
            <a:r>
              <a:rPr lang="en-US" sz="2800" dirty="0" smtClean="0"/>
              <a:t>Purpose for reading – </a:t>
            </a:r>
            <a:r>
              <a:rPr lang="en-US" sz="2800" i="1" dirty="0" smtClean="0"/>
              <a:t>Connect ideas within the text</a:t>
            </a:r>
          </a:p>
          <a:p>
            <a:pPr lvl="2" eaLnBrk="1" hangingPunct="1"/>
            <a:r>
              <a:rPr lang="en-US" sz="2400" dirty="0" smtClean="0"/>
              <a:t>How does this idea relate to other ideas in the text?</a:t>
            </a:r>
          </a:p>
          <a:p>
            <a:pPr lvl="2" eaLnBrk="1" hangingPunct="1"/>
            <a:r>
              <a:rPr lang="en-US" sz="2400" dirty="0" smtClean="0"/>
              <a:t>What is the author attempting to communicate by using these terms?</a:t>
            </a:r>
          </a:p>
          <a:p>
            <a:pPr lvl="2" eaLnBrk="1" hangingPunct="1"/>
            <a:r>
              <a:rPr lang="en-US" sz="2400" dirty="0" smtClean="0"/>
              <a:t>Based on my markings, what do I understand?</a:t>
            </a:r>
          </a:p>
          <a:p>
            <a:pPr lvl="2" eaLnBrk="1" hangingPunct="1"/>
            <a:endParaRPr lang="en-US" sz="2400" dirty="0" smtClean="0"/>
          </a:p>
          <a:p>
            <a:endParaRPr lang="en-US" dirty="0"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4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sz="4000" cap="none" smtClean="0"/>
              <a:t>Rigor!</a:t>
            </a:r>
          </a:p>
        </p:txBody>
      </p:sp>
      <p:sp>
        <p:nvSpPr>
          <p:cNvPr id="106498" name="Rectangle 3"/>
          <p:cNvSpPr>
            <a:spLocks noGrp="1"/>
          </p:cNvSpPr>
          <p:nvPr>
            <p:ph type="body" idx="1"/>
          </p:nvPr>
        </p:nvSpPr>
        <p:spPr>
          <a:xfrm>
            <a:off x="457200" y="1600200"/>
            <a:ext cx="7924800" cy="4873625"/>
          </a:xfrm>
        </p:spPr>
        <p:txBody>
          <a:bodyPr/>
          <a:lstStyle/>
          <a:p>
            <a:r>
              <a:rPr lang="en-US" sz="3200" dirty="0" smtClean="0"/>
              <a:t>What are the characteristics of rigor?</a:t>
            </a:r>
          </a:p>
          <a:p>
            <a:endParaRPr lang="en-US" sz="3200" dirty="0" smtClean="0"/>
          </a:p>
          <a:p>
            <a:r>
              <a:rPr lang="en-US" sz="3200" dirty="0" smtClean="0"/>
              <a:t>Whip it!</a:t>
            </a:r>
          </a:p>
          <a:p>
            <a:endParaRPr lang="en-US" sz="3200" dirty="0"/>
          </a:p>
          <a:p>
            <a:pPr marL="457200" indent="-457200" algn="ctr" eaLnBrk="1" hangingPunct="1">
              <a:buNone/>
            </a:pPr>
            <a:r>
              <a:rPr lang="en-US" sz="3200" dirty="0"/>
              <a:t>“I think </a:t>
            </a:r>
            <a:r>
              <a:rPr lang="en-US" sz="3200" dirty="0" smtClean="0"/>
              <a:t>one characteristic of rigor is</a:t>
            </a:r>
            <a:endParaRPr lang="en-US" sz="3200" dirty="0"/>
          </a:p>
          <a:p>
            <a:pPr marL="457200" indent="-457200" algn="ctr" eaLnBrk="1" hangingPunct="1">
              <a:buNone/>
            </a:pPr>
            <a:r>
              <a:rPr lang="en-US" sz="3200" dirty="0" smtClean="0"/>
              <a:t>_____________________.”</a:t>
            </a:r>
            <a:endParaRPr lang="en-US" sz="3200" dirty="0"/>
          </a:p>
          <a:p>
            <a:endParaRPr lang="en-US" sz="3200" dirty="0"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sz="4400" cap="none" dirty="0" smtClean="0"/>
              <a:t>Rigor!</a:t>
            </a:r>
          </a:p>
        </p:txBody>
      </p:sp>
      <p:sp>
        <p:nvSpPr>
          <p:cNvPr id="108546" name="Rectangle 3"/>
          <p:cNvSpPr>
            <a:spLocks noGrp="1"/>
          </p:cNvSpPr>
          <p:nvPr>
            <p:ph type="body" idx="1"/>
          </p:nvPr>
        </p:nvSpPr>
        <p:spPr>
          <a:xfrm>
            <a:off x="457200" y="1981200"/>
            <a:ext cx="7848600" cy="4492625"/>
          </a:xfrm>
        </p:spPr>
        <p:txBody>
          <a:bodyPr/>
          <a:lstStyle/>
          <a:p>
            <a:pPr>
              <a:buFont typeface="Wingdings" pitchFamily="2" charset="2"/>
              <a:buNone/>
            </a:pPr>
            <a:r>
              <a:rPr lang="en-US" sz="2800" i="1" dirty="0" smtClean="0"/>
              <a:t>“Rigor begins with an instructional plan that requires a teacher to support students in continuous improvement, in deepening awareness, in building competence and confidence, in engaging in meaningful work; all leading to creativity, thoughtful demonstrations of students’ knowledge, cognitive skills, and the ability to solve problems.”</a:t>
            </a:r>
          </a:p>
          <a:p>
            <a:pPr>
              <a:buFont typeface="Wingdings" pitchFamily="2" charset="2"/>
              <a:buNone/>
            </a:pPr>
            <a:r>
              <a:rPr lang="en-US" dirty="0" smtClean="0"/>
              <a:t>			</a:t>
            </a:r>
            <a:r>
              <a:rPr lang="en-US" sz="1600" dirty="0" smtClean="0"/>
              <a:t>Everett Public School’s ILT (Instructional Leadership Team)</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2"/>
          <p:cNvSpPr>
            <a:spLocks noGrp="1"/>
          </p:cNvSpPr>
          <p:nvPr>
            <p:ph type="title"/>
          </p:nvPr>
        </p:nvSpPr>
        <p:spPr bwMode="auto">
          <a:xfrm>
            <a:off x="457200" y="0"/>
            <a:ext cx="7467600" cy="1143000"/>
          </a:xfrm>
        </p:spPr>
        <p:txBody>
          <a:bodyPr wrap="square" lIns="91440" tIns="45720" rIns="91440" bIns="45720" numCol="1" anchorCtr="0" compatLnSpc="1">
            <a:prstTxWarp prst="textNoShape">
              <a:avLst/>
            </a:prstTxWarp>
          </a:bodyPr>
          <a:lstStyle/>
          <a:p>
            <a:r>
              <a:rPr lang="en-US" sz="4000" cap="none" smtClean="0"/>
              <a:t>Rigor!</a:t>
            </a:r>
          </a:p>
        </p:txBody>
      </p:sp>
      <p:sp>
        <p:nvSpPr>
          <p:cNvPr id="109570" name="Rectangle 3"/>
          <p:cNvSpPr>
            <a:spLocks noGrp="1"/>
          </p:cNvSpPr>
          <p:nvPr>
            <p:ph type="body" idx="1"/>
          </p:nvPr>
        </p:nvSpPr>
        <p:spPr>
          <a:xfrm>
            <a:off x="457200" y="1371600"/>
            <a:ext cx="8001000" cy="5105400"/>
          </a:xfrm>
        </p:spPr>
        <p:txBody>
          <a:bodyPr/>
          <a:lstStyle/>
          <a:p>
            <a:pPr eaLnBrk="1" hangingPunct="1">
              <a:lnSpc>
                <a:spcPct val="90000"/>
              </a:lnSpc>
            </a:pPr>
            <a:r>
              <a:rPr lang="en-US" sz="2800" b="1" dirty="0" smtClean="0"/>
              <a:t>Washington State Evaluation Criterion #1:</a:t>
            </a:r>
            <a:r>
              <a:rPr lang="en-US" sz="2800" dirty="0" smtClean="0"/>
              <a:t> Centering instruction on high expectations for student achievement</a:t>
            </a:r>
          </a:p>
          <a:p>
            <a:pPr eaLnBrk="1" hangingPunct="1">
              <a:lnSpc>
                <a:spcPct val="90000"/>
              </a:lnSpc>
            </a:pPr>
            <a:endParaRPr lang="en-US" sz="2800" dirty="0" smtClean="0"/>
          </a:p>
          <a:p>
            <a:pPr lvl="1" eaLnBrk="1" hangingPunct="1">
              <a:lnSpc>
                <a:spcPct val="90000"/>
              </a:lnSpc>
            </a:pPr>
            <a:r>
              <a:rPr lang="en-US" sz="2500" dirty="0" smtClean="0"/>
              <a:t>Component:  Engaging Students in Learning</a:t>
            </a:r>
          </a:p>
          <a:p>
            <a:pPr lvl="1" eaLnBrk="1" hangingPunct="1">
              <a:lnSpc>
                <a:spcPct val="90000"/>
              </a:lnSpc>
              <a:buFont typeface="Wingdings 2" pitchFamily="18" charset="2"/>
              <a:buNone/>
            </a:pPr>
            <a:endParaRPr lang="en-US" sz="2500" dirty="0" smtClean="0"/>
          </a:p>
          <a:p>
            <a:pPr eaLnBrk="1" hangingPunct="1">
              <a:lnSpc>
                <a:spcPct val="90000"/>
              </a:lnSpc>
            </a:pPr>
            <a:r>
              <a:rPr lang="en-US" sz="2800" b="1" dirty="0" smtClean="0"/>
              <a:t>Washington State Evaluation Criterion #2: </a:t>
            </a:r>
            <a:r>
              <a:rPr lang="en-US" sz="2800" dirty="0" smtClean="0"/>
              <a:t>Demonstrating Effective Teaching Practices</a:t>
            </a:r>
          </a:p>
          <a:p>
            <a:pPr eaLnBrk="1" hangingPunct="1">
              <a:lnSpc>
                <a:spcPct val="90000"/>
              </a:lnSpc>
            </a:pPr>
            <a:endParaRPr lang="en-US" sz="2800" dirty="0" smtClean="0"/>
          </a:p>
          <a:p>
            <a:pPr lvl="1" eaLnBrk="1" hangingPunct="1">
              <a:lnSpc>
                <a:spcPct val="90000"/>
              </a:lnSpc>
            </a:pPr>
            <a:r>
              <a:rPr lang="en-US" sz="2500" dirty="0" smtClean="0"/>
              <a:t>Component:  Using Questioning Strategies and Discussion Techniques</a:t>
            </a:r>
          </a:p>
          <a:p>
            <a:pPr lvl="1" eaLnBrk="1" hangingPunct="1">
              <a:lnSpc>
                <a:spcPct val="90000"/>
              </a:lnSpc>
            </a:pPr>
            <a:endParaRPr lang="en-US" sz="2500" dirty="0" smtClean="0"/>
          </a:p>
          <a:p>
            <a:pPr eaLnBrk="1" hangingPunct="1">
              <a:lnSpc>
                <a:spcPct val="90000"/>
              </a:lnSpc>
            </a:pPr>
            <a:endParaRPr lang="en-US" sz="2800" dirty="0" smtClean="0"/>
          </a:p>
          <a:p>
            <a:pPr>
              <a:lnSpc>
                <a:spcPct val="90000"/>
              </a:lnSpc>
            </a:pPr>
            <a:endParaRPr lang="en-US" dirty="0"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bwMode="auto">
          <a:xfrm>
            <a:off x="381000" y="152400"/>
            <a:ext cx="8458200" cy="1189038"/>
          </a:xfrm>
        </p:spPr>
        <p:txBody>
          <a:bodyPr wrap="square" lIns="91440" tIns="45720" rIns="91440" bIns="45720" numCol="1" anchorCtr="0" compatLnSpc="1">
            <a:prstTxWarp prst="textNoShape">
              <a:avLst/>
            </a:prstTxWarp>
            <a:normAutofit fontScale="90000"/>
          </a:bodyPr>
          <a:lstStyle/>
          <a:p>
            <a:r>
              <a:rPr lang="en-US" cap="none" dirty="0" smtClean="0"/>
              <a:t/>
            </a:r>
            <a:br>
              <a:rPr lang="en-US" cap="none" dirty="0" smtClean="0"/>
            </a:br>
            <a:r>
              <a:rPr lang="en-US" sz="2800" cap="none" dirty="0" smtClean="0"/>
              <a:t>Criterion #1:  Centering instruction on high </a:t>
            </a:r>
            <a:br>
              <a:rPr lang="en-US" sz="2800" cap="none" dirty="0" smtClean="0"/>
            </a:br>
            <a:r>
              <a:rPr lang="en-US" sz="2800" cap="none" dirty="0" smtClean="0"/>
              <a:t>		     expectations for student achievement.  </a:t>
            </a:r>
          </a:p>
        </p:txBody>
      </p:sp>
      <p:graphicFrame>
        <p:nvGraphicFramePr>
          <p:cNvPr id="111643" name="Group 27"/>
          <p:cNvGraphicFramePr>
            <a:graphicFrameLocks noGrp="1"/>
          </p:cNvGraphicFramePr>
          <p:nvPr>
            <p:ph idx="1"/>
          </p:nvPr>
        </p:nvGraphicFramePr>
        <p:xfrm>
          <a:off x="381000" y="1371600"/>
          <a:ext cx="8229600" cy="4876800"/>
        </p:xfrm>
        <a:graphic>
          <a:graphicData uri="http://schemas.openxmlformats.org/drawingml/2006/table">
            <a:tbl>
              <a:tblPr/>
              <a:tblGrid>
                <a:gridCol w="1420813"/>
                <a:gridCol w="3405187"/>
                <a:gridCol w="3403600"/>
              </a:tblGrid>
              <a:tr h="4572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ea typeface="MS Mincho" charset="-128"/>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rgbClr val="000000"/>
                          </a:solidFill>
                          <a:effectLst/>
                          <a:latin typeface="Arial" charset="0"/>
                          <a:ea typeface="MS Mincho" charset="-128"/>
                        </a:rPr>
                        <a:t>Proficient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rgbClr val="000000"/>
                          </a:solidFill>
                          <a:effectLst/>
                          <a:latin typeface="Arial" charset="0"/>
                          <a:ea typeface="MS Mincho" charset="-128"/>
                        </a:rPr>
                        <a:t>Distinguished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96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MS Mincho" charset="-128"/>
                        </a:rPr>
                        <a:t>Engaging Students in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The teacher clearly communicates instructional purpose of the lesson, including where it is situated within broader learning, and explains procedures and directions clearly.  Teacher’s explanation of content is well scaffolded, clear and accurate, and connects with students’ knowledge and experience.  During the explanation of content, the teacher invites student intellectual engagement.  Teacher’s spoken and written language is clear and correct and uses vocabulary appropriate to the students’ ages and interests.</a:t>
                      </a:r>
                      <a:r>
                        <a:rPr kumimoji="0" lang="en-US" sz="1600" b="0" i="0" u="none" strike="noStrike" cap="none" normalizeH="0" baseline="0" smtClean="0">
                          <a:ln>
                            <a:noFill/>
                          </a:ln>
                          <a:solidFill>
                            <a:schemeClr val="tx1"/>
                          </a:solidFill>
                          <a:effectLst/>
                          <a:latin typeface="Century Schoolbook"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Century Schoolbook"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641" name="Text Box 25"/>
          <p:cNvSpPr txBox="1">
            <a:spLocks noChangeArrowheads="1"/>
          </p:cNvSpPr>
          <p:nvPr/>
        </p:nvSpPr>
        <p:spPr bwMode="auto">
          <a:xfrm>
            <a:off x="5181600" y="1828800"/>
            <a:ext cx="3429000" cy="4248150"/>
          </a:xfrm>
          <a:prstGeom prst="rect">
            <a:avLst/>
          </a:prstGeom>
          <a:noFill/>
          <a:ln w="9525">
            <a:noFill/>
            <a:miter lim="800000"/>
            <a:headEnd/>
            <a:tailEnd/>
          </a:ln>
          <a:effectLst/>
        </p:spPr>
        <p:txBody>
          <a:bodyPr>
            <a:spAutoFit/>
          </a:bodyPr>
          <a:lstStyle/>
          <a:p>
            <a:r>
              <a:rPr lang="en-US" sz="1600"/>
              <a:t>The teacher links the instructional purpose of the lesson to student interests; the directions and procedures are clear and anticipate possible student misunderstanding.  The teacher’s explanation of content is thorough and clear, developing conceptual understanding through artful scaffolding and connecting with students’ interests.  Students contribute to extending the content</a:t>
            </a:r>
          </a:p>
          <a:p>
            <a:r>
              <a:rPr lang="en-US" sz="1600"/>
              <a:t>and help explain concepts to their classmates.  The teacher’s spoken and written language is expressive, and the teacher finds opportunities to extend students’ vocabularies. </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8"/>
          <p:cNvSpPr>
            <a:spLocks noGrp="1"/>
          </p:cNvSpPr>
          <p:nvPr>
            <p:ph type="title"/>
          </p:nvPr>
        </p:nvSpPr>
        <p:spPr bwMode="auto">
          <a:xfrm>
            <a:off x="533400" y="228600"/>
            <a:ext cx="8305800" cy="1189038"/>
          </a:xfrm>
        </p:spPr>
        <p:txBody>
          <a:bodyPr wrap="square" lIns="91440" tIns="45720" rIns="91440" bIns="45720" numCol="1" anchorCtr="0" compatLnSpc="1">
            <a:prstTxWarp prst="textNoShape">
              <a:avLst/>
            </a:prstTxWarp>
            <a:normAutofit fontScale="90000"/>
          </a:bodyPr>
          <a:lstStyle/>
          <a:p>
            <a:r>
              <a:rPr lang="en-US" cap="none" smtClean="0"/>
              <a:t/>
            </a:r>
            <a:br>
              <a:rPr lang="en-US" cap="none" smtClean="0"/>
            </a:br>
            <a:r>
              <a:rPr lang="en-US" cap="none" smtClean="0"/>
              <a:t>Criterion #2:  Demonstrating Effective 			      Teaching Practices</a:t>
            </a:r>
          </a:p>
        </p:txBody>
      </p:sp>
      <p:graphicFrame>
        <p:nvGraphicFramePr>
          <p:cNvPr id="110613" name="Group 21"/>
          <p:cNvGraphicFramePr>
            <a:graphicFrameLocks noGrp="1"/>
          </p:cNvGraphicFramePr>
          <p:nvPr>
            <p:ph idx="1"/>
          </p:nvPr>
        </p:nvGraphicFramePr>
        <p:xfrm>
          <a:off x="457200" y="1600200"/>
          <a:ext cx="7467600" cy="4693920"/>
        </p:xfrm>
        <a:graphic>
          <a:graphicData uri="http://schemas.openxmlformats.org/drawingml/2006/table">
            <a:tbl>
              <a:tblPr/>
              <a:tblGrid>
                <a:gridCol w="2057400"/>
                <a:gridCol w="2705100"/>
                <a:gridCol w="2705100"/>
              </a:tblGrid>
              <a:tr h="4572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rgbClr val="000000"/>
                          </a:solidFill>
                          <a:effectLst/>
                          <a:latin typeface="Arial" charset="0"/>
                          <a:ea typeface="MS Mincho" charset="-128"/>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rgbClr val="000000"/>
                          </a:solidFill>
                          <a:effectLst/>
                          <a:latin typeface="Arial" charset="0"/>
                          <a:ea typeface="MS Mincho" charset="-128"/>
                        </a:rPr>
                        <a:t>Proficient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rgbClr val="000000"/>
                          </a:solidFill>
                          <a:effectLst/>
                          <a:latin typeface="Arial" charset="0"/>
                          <a:ea typeface="MS Mincho" charset="-128"/>
                        </a:rPr>
                        <a:t>Distinguished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385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Using Questioning and Discussion Techniques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Although the teacher may use some low-level questions, he or she asks the students questions designed to promote thinking and understanding.  Teacher creates a genuine discussion among students, providing adequate time for students to respond and stepping aside when appropriate.  Teacher successfully engages most students in the discussion, employing a range of strategies to ensure that most students are heard.</a:t>
                      </a:r>
                      <a:r>
                        <a:rPr kumimoji="0" lang="en-US" sz="1600" b="0" i="0" u="none" strike="noStrike" cap="none" normalizeH="0" baseline="0" smtClean="0">
                          <a:ln>
                            <a:noFill/>
                          </a:ln>
                          <a:solidFill>
                            <a:schemeClr val="tx1"/>
                          </a:solidFill>
                          <a:effectLst/>
                          <a:latin typeface="Century Schoolbook"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Teacher uses a variety or series of questions or prompts to challenge students cognitively, advance high-level thinking and discourse, and promote metacognition.  Students formulate many questions, initiate topics, and make unsolicited contributions.  Students themselves ensure that all voices are heard in the discussion.</a:t>
                      </a:r>
                      <a:r>
                        <a:rPr kumimoji="0" lang="en-US" sz="1600" b="0" i="0" u="none" strike="noStrike" cap="none" normalizeH="0" baseline="0" smtClean="0">
                          <a:ln>
                            <a:noFill/>
                          </a:ln>
                          <a:solidFill>
                            <a:schemeClr val="tx1"/>
                          </a:solidFill>
                          <a:effectLst/>
                          <a:latin typeface="Century Schoolbook"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p:cNvSpPr>
          <p:nvPr>
            <p:ph type="title"/>
          </p:nvPr>
        </p:nvSpPr>
        <p:spPr bwMode="auto">
          <a:xfrm>
            <a:off x="228600" y="-228600"/>
            <a:ext cx="8686800" cy="1371600"/>
          </a:xfrm>
        </p:spPr>
        <p:txBody>
          <a:bodyPr wrap="square" lIns="91440" tIns="45720" rIns="91440" bIns="45720" numCol="1" anchorCtr="0" compatLnSpc="1">
            <a:prstTxWarp prst="textNoShape">
              <a:avLst/>
            </a:prstTxWarp>
          </a:bodyPr>
          <a:lstStyle/>
          <a:p>
            <a:pPr eaLnBrk="1" hangingPunct="1"/>
            <a:r>
              <a:rPr lang="en-US" sz="4000" cap="none" dirty="0" smtClean="0"/>
              <a:t>Rigor! 	PVF-Paired Verbal Fluency</a:t>
            </a:r>
          </a:p>
        </p:txBody>
      </p:sp>
      <p:sp>
        <p:nvSpPr>
          <p:cNvPr id="112642" name="Rectangle 3"/>
          <p:cNvSpPr>
            <a:spLocks noGrp="1"/>
          </p:cNvSpPr>
          <p:nvPr>
            <p:ph type="body" idx="1"/>
          </p:nvPr>
        </p:nvSpPr>
        <p:spPr>
          <a:xfrm>
            <a:off x="381000" y="1524000"/>
            <a:ext cx="7772400" cy="5029200"/>
          </a:xfrm>
        </p:spPr>
        <p:txBody>
          <a:bodyPr/>
          <a:lstStyle/>
          <a:p>
            <a:pPr eaLnBrk="1" hangingPunct="1">
              <a:lnSpc>
                <a:spcPct val="80000"/>
              </a:lnSpc>
            </a:pPr>
            <a:r>
              <a:rPr lang="en-US" sz="2000" dirty="0" smtClean="0"/>
              <a:t>Find an “eye contact partner” that is not sitting near you</a:t>
            </a:r>
          </a:p>
          <a:p>
            <a:pPr eaLnBrk="1" hangingPunct="1">
              <a:lnSpc>
                <a:spcPct val="80000"/>
              </a:lnSpc>
              <a:buFont typeface="Wingdings" pitchFamily="2" charset="2"/>
              <a:buNone/>
            </a:pPr>
            <a:endParaRPr lang="en-US" sz="1200" dirty="0" smtClean="0"/>
          </a:p>
          <a:p>
            <a:pPr eaLnBrk="1" hangingPunct="1">
              <a:lnSpc>
                <a:spcPct val="80000"/>
              </a:lnSpc>
            </a:pPr>
            <a:r>
              <a:rPr lang="en-US" sz="2000" dirty="0" smtClean="0"/>
              <a:t>Determine who is Partner A and who is Partner B</a:t>
            </a:r>
          </a:p>
          <a:p>
            <a:pPr eaLnBrk="1" hangingPunct="1">
              <a:lnSpc>
                <a:spcPct val="80000"/>
              </a:lnSpc>
              <a:buFont typeface="Wingdings" pitchFamily="2" charset="2"/>
              <a:buNone/>
            </a:pPr>
            <a:endParaRPr lang="en-US" sz="1200" dirty="0" smtClean="0"/>
          </a:p>
          <a:p>
            <a:pPr eaLnBrk="1" hangingPunct="1">
              <a:lnSpc>
                <a:spcPct val="80000"/>
              </a:lnSpc>
            </a:pPr>
            <a:r>
              <a:rPr lang="en-US" sz="2000" dirty="0" smtClean="0"/>
              <a:t>Each Partner will take turns discussing their thoughts around the homework questions and rigor. </a:t>
            </a:r>
          </a:p>
          <a:p>
            <a:pPr eaLnBrk="1" hangingPunct="1">
              <a:lnSpc>
                <a:spcPct val="80000"/>
              </a:lnSpc>
              <a:buFont typeface="Wingdings" pitchFamily="2" charset="2"/>
              <a:buNone/>
            </a:pPr>
            <a:endParaRPr lang="en-US" sz="1000" dirty="0" smtClean="0"/>
          </a:p>
          <a:p>
            <a:pPr marL="742950" lvl="1" indent="-285750" eaLnBrk="1" hangingPunct="1">
              <a:lnSpc>
                <a:spcPct val="80000"/>
              </a:lnSpc>
            </a:pPr>
            <a:r>
              <a:rPr lang="en-US" sz="1900" dirty="0" smtClean="0"/>
              <a:t>1</a:t>
            </a:r>
            <a:r>
              <a:rPr lang="en-US" sz="1900" baseline="30000" dirty="0" smtClean="0"/>
              <a:t>st</a:t>
            </a:r>
            <a:r>
              <a:rPr lang="en-US" sz="1900" dirty="0" smtClean="0"/>
              <a:t> A-B cycle will be exactly 1 minute each</a:t>
            </a:r>
          </a:p>
          <a:p>
            <a:pPr marL="742950" lvl="1" indent="-285750" eaLnBrk="1" hangingPunct="1">
              <a:lnSpc>
                <a:spcPct val="80000"/>
              </a:lnSpc>
              <a:buFont typeface="Wingdings 2" pitchFamily="18" charset="2"/>
              <a:buNone/>
            </a:pPr>
            <a:endParaRPr lang="en-US" sz="1900" dirty="0" smtClean="0"/>
          </a:p>
          <a:p>
            <a:pPr marL="742950" lvl="1" indent="-285750" eaLnBrk="1" hangingPunct="1">
              <a:lnSpc>
                <a:spcPct val="80000"/>
              </a:lnSpc>
            </a:pPr>
            <a:r>
              <a:rPr lang="en-US" sz="1900" dirty="0" smtClean="0"/>
              <a:t>2</a:t>
            </a:r>
            <a:r>
              <a:rPr lang="en-US" sz="1900" baseline="30000" dirty="0" smtClean="0"/>
              <a:t>nd</a:t>
            </a:r>
            <a:r>
              <a:rPr lang="en-US" sz="1900" dirty="0" smtClean="0"/>
              <a:t> A-B cycle will be exactly 30 seconds each </a:t>
            </a:r>
          </a:p>
          <a:p>
            <a:pPr marL="742950" lvl="1" indent="-285750" eaLnBrk="1" hangingPunct="1">
              <a:lnSpc>
                <a:spcPct val="80000"/>
              </a:lnSpc>
              <a:buFont typeface="Wingdings 2" pitchFamily="18" charset="2"/>
              <a:buNone/>
            </a:pPr>
            <a:endParaRPr lang="en-US" sz="1900" i="1" dirty="0" smtClean="0"/>
          </a:p>
          <a:p>
            <a:pPr eaLnBrk="1" hangingPunct="1">
              <a:lnSpc>
                <a:spcPct val="80000"/>
              </a:lnSpc>
            </a:pPr>
            <a:r>
              <a:rPr lang="en-US" sz="2000" i="1" dirty="0" smtClean="0"/>
              <a:t>How do you structure engagement so all students respond? </a:t>
            </a:r>
            <a:r>
              <a:rPr lang="en-US" sz="2000" dirty="0" smtClean="0"/>
              <a:t> </a:t>
            </a:r>
          </a:p>
          <a:p>
            <a:pPr eaLnBrk="1" hangingPunct="1">
              <a:lnSpc>
                <a:spcPct val="80000"/>
              </a:lnSpc>
            </a:pPr>
            <a:endParaRPr lang="en-US" sz="1200" dirty="0" smtClean="0"/>
          </a:p>
          <a:p>
            <a:pPr eaLnBrk="1" hangingPunct="1">
              <a:lnSpc>
                <a:spcPct val="80000"/>
              </a:lnSpc>
            </a:pPr>
            <a:r>
              <a:rPr lang="en-US" sz="2000" i="1" dirty="0" smtClean="0"/>
              <a:t>How do you ensure students are using academic language and target vocabulary?  </a:t>
            </a:r>
          </a:p>
          <a:p>
            <a:pPr eaLnBrk="1" hangingPunct="1">
              <a:lnSpc>
                <a:spcPct val="80000"/>
              </a:lnSpc>
            </a:pPr>
            <a:endParaRPr lang="en-US" sz="1000" i="1" dirty="0" smtClean="0"/>
          </a:p>
          <a:p>
            <a:pPr eaLnBrk="1" hangingPunct="1">
              <a:lnSpc>
                <a:spcPct val="80000"/>
              </a:lnSpc>
            </a:pPr>
            <a:r>
              <a:rPr lang="en-US" sz="2000" i="1" dirty="0" smtClean="0"/>
              <a:t>How do you ensure there is clear accountability built in for every lesson, task, or activity?  </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4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4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sz="4000" cap="none" smtClean="0"/>
              <a:t>Rigor!</a:t>
            </a:r>
          </a:p>
        </p:txBody>
      </p:sp>
      <p:sp>
        <p:nvSpPr>
          <p:cNvPr id="113666" name="Rectangle 3"/>
          <p:cNvSpPr>
            <a:spLocks noGrp="1"/>
          </p:cNvSpPr>
          <p:nvPr>
            <p:ph type="body" idx="1"/>
          </p:nvPr>
        </p:nvSpPr>
        <p:spPr/>
        <p:txBody>
          <a:bodyPr/>
          <a:lstStyle/>
          <a:p>
            <a:r>
              <a:rPr lang="en-US" smtClean="0"/>
              <a:t>Create groups of 4</a:t>
            </a:r>
          </a:p>
          <a:p>
            <a:endParaRPr lang="en-US" sz="1000" smtClean="0"/>
          </a:p>
          <a:p>
            <a:r>
              <a:rPr lang="en-US" smtClean="0"/>
              <a:t>Discuss your homework and PVF with your partners</a:t>
            </a:r>
          </a:p>
          <a:p>
            <a:pPr marL="742950" lvl="1" indent="-285750"/>
            <a:r>
              <a:rPr lang="en-US" smtClean="0"/>
              <a:t>What were the take a ways from your PVF?</a:t>
            </a:r>
          </a:p>
          <a:p>
            <a:pPr marL="742950" lvl="1" indent="-285750"/>
            <a:r>
              <a:rPr lang="en-US" smtClean="0"/>
              <a:t>What strategies did you bring with you around your HW?</a:t>
            </a:r>
          </a:p>
          <a:p>
            <a:pPr marL="742950" lvl="1" indent="-285750"/>
            <a:r>
              <a:rPr lang="en-US" smtClean="0"/>
              <a:t>What makes those strategies rigorous?</a:t>
            </a:r>
          </a:p>
          <a:p>
            <a:endParaRPr lang="en-US" smtClean="0"/>
          </a:p>
          <a:p>
            <a:pPr>
              <a:buFont typeface="Wingdings" pitchFamily="2" charset="2"/>
              <a:buNone/>
            </a:pPr>
            <a:endParaRPr lang="en-US" smtClean="0"/>
          </a:p>
          <a:p>
            <a:endParaRPr lang="en-US" smtClean="0"/>
          </a:p>
          <a:p>
            <a:pPr marL="742950" lvl="1" indent="-285750"/>
            <a:endParaRPr lang="en-US" smtClean="0"/>
          </a:p>
          <a:p>
            <a:endParaRPr lang="en-US"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6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4800" dirty="0" smtClean="0"/>
              <a:t>Agenda</a:t>
            </a:r>
            <a:endParaRPr lang="en-US" sz="4800" dirty="0"/>
          </a:p>
        </p:txBody>
      </p:sp>
      <p:sp>
        <p:nvSpPr>
          <p:cNvPr id="3277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CDC5599-567D-4F78-8947-E8AA5E1E587B}" type="slidenum">
              <a:rPr lang="en-US"/>
              <a:pPr fontAlgn="base">
                <a:spcBef>
                  <a:spcPct val="0"/>
                </a:spcBef>
                <a:spcAft>
                  <a:spcPct val="0"/>
                </a:spcAft>
                <a:defRPr/>
              </a:pPr>
              <a:t>3</a:t>
            </a:fld>
            <a:endParaRPr lang="en-US"/>
          </a:p>
        </p:txBody>
      </p:sp>
      <p:sp>
        <p:nvSpPr>
          <p:cNvPr id="20483" name="Content Placeholder 7"/>
          <p:cNvSpPr>
            <a:spLocks noGrp="1"/>
          </p:cNvSpPr>
          <p:nvPr>
            <p:ph sz="quarter" idx="2"/>
          </p:nvPr>
        </p:nvSpPr>
        <p:spPr/>
        <p:txBody>
          <a:bodyPr/>
          <a:lstStyle/>
          <a:p>
            <a:pPr eaLnBrk="1" hangingPunct="1"/>
            <a:r>
              <a:rPr lang="en-US" dirty="0"/>
              <a:t>TAP &amp; Classroom Technology Innovation Grants</a:t>
            </a:r>
          </a:p>
          <a:p>
            <a:pPr eaLnBrk="1" hangingPunct="1"/>
            <a:r>
              <a:rPr lang="en-US" dirty="0" smtClean="0"/>
              <a:t>Headphones &amp; All Things Technical </a:t>
            </a:r>
          </a:p>
          <a:p>
            <a:pPr eaLnBrk="1" hangingPunct="1"/>
            <a:r>
              <a:rPr lang="en-US" dirty="0" smtClean="0"/>
              <a:t>EPS READ 180 Program Overview</a:t>
            </a:r>
          </a:p>
          <a:p>
            <a:pPr eaLnBrk="1" hangingPunct="1"/>
            <a:r>
              <a:rPr lang="en-US" dirty="0" smtClean="0"/>
              <a:t>READ 180 and Rigor</a:t>
            </a:r>
          </a:p>
        </p:txBody>
      </p:sp>
      <p:sp>
        <p:nvSpPr>
          <p:cNvPr id="20484" name="Content Placeholder 9"/>
          <p:cNvSpPr>
            <a:spLocks noGrp="1"/>
          </p:cNvSpPr>
          <p:nvPr>
            <p:ph sz="quarter" idx="4"/>
          </p:nvPr>
        </p:nvSpPr>
        <p:spPr/>
        <p:txBody>
          <a:bodyPr/>
          <a:lstStyle/>
          <a:p>
            <a:pPr eaLnBrk="1" hangingPunct="1"/>
            <a:r>
              <a:rPr lang="en-US" smtClean="0"/>
              <a:t>ITS, DTZ</a:t>
            </a:r>
          </a:p>
          <a:p>
            <a:pPr eaLnBrk="1" hangingPunct="1"/>
            <a:r>
              <a:rPr lang="en-US" smtClean="0"/>
              <a:t>Reader’s Theater</a:t>
            </a:r>
          </a:p>
          <a:p>
            <a:pPr eaLnBrk="1" hangingPunct="1"/>
            <a:r>
              <a:rPr lang="en-US" smtClean="0"/>
              <a:t>Planning with Rigor</a:t>
            </a:r>
          </a:p>
          <a:p>
            <a:pPr eaLnBrk="1" hangingPunct="1"/>
            <a:r>
              <a:rPr lang="en-US" smtClean="0"/>
              <a:t>Evaluation</a:t>
            </a:r>
          </a:p>
        </p:txBody>
      </p:sp>
      <p:sp>
        <p:nvSpPr>
          <p:cNvPr id="20485" name="Text Placeholder 6"/>
          <p:cNvSpPr>
            <a:spLocks noGrp="1"/>
          </p:cNvSpPr>
          <p:nvPr>
            <p:ph type="body" sz="quarter" idx="1"/>
          </p:nvPr>
        </p:nvSpPr>
        <p:spPr>
          <a:xfrm>
            <a:off x="457200" y="1570038"/>
            <a:ext cx="3657600" cy="658812"/>
          </a:xfrm>
        </p:spPr>
        <p:txBody>
          <a:bodyPr/>
          <a:lstStyle/>
          <a:p>
            <a:pPr eaLnBrk="1" hangingPunct="1"/>
            <a:r>
              <a:rPr lang="en-US" smtClean="0"/>
              <a:t>Morning</a:t>
            </a:r>
          </a:p>
        </p:txBody>
      </p:sp>
      <p:sp>
        <p:nvSpPr>
          <p:cNvPr id="20486" name="Text Placeholder 8"/>
          <p:cNvSpPr>
            <a:spLocks noGrp="1"/>
          </p:cNvSpPr>
          <p:nvPr>
            <p:ph type="body" sz="quarter" idx="3"/>
          </p:nvPr>
        </p:nvSpPr>
        <p:spPr>
          <a:xfrm>
            <a:off x="4343400" y="1570038"/>
            <a:ext cx="3657600" cy="658812"/>
          </a:xfrm>
        </p:spPr>
        <p:txBody>
          <a:bodyPr/>
          <a:lstStyle/>
          <a:p>
            <a:pPr eaLnBrk="1" hangingPunct="1"/>
            <a:r>
              <a:rPr lang="en-US" smtClean="0"/>
              <a:t>Afternoon</a:t>
            </a:r>
          </a:p>
        </p:txBody>
      </p:sp>
      <p:pic>
        <p:nvPicPr>
          <p:cNvPr id="8" name="Picture 2" descr="C:\Documents and Settings\08269\Local Settings\Temporary Internet Files\Content.IE5\YNHZIH5E\MC900199339[1].wmf"/>
          <p:cNvPicPr>
            <a:picLocks noChangeAspect="1" noChangeArrowheads="1"/>
          </p:cNvPicPr>
          <p:nvPr/>
        </p:nvPicPr>
        <p:blipFill>
          <a:blip r:embed="rId3"/>
          <a:srcRect/>
          <a:stretch>
            <a:fillRect/>
          </a:stretch>
        </p:blipFill>
        <p:spPr bwMode="auto">
          <a:xfrm>
            <a:off x="4495800" y="4178300"/>
            <a:ext cx="3175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p:cNvSpPr>
            <a:spLocks noGrp="1"/>
          </p:cNvSpPr>
          <p:nvPr>
            <p:ph type="title"/>
          </p:nvPr>
        </p:nvSpPr>
        <p:spPr bwMode="auto">
          <a:xfrm>
            <a:off x="304800" y="228600"/>
            <a:ext cx="8077200" cy="990600"/>
          </a:xfrm>
        </p:spPr>
        <p:txBody>
          <a:bodyPr wrap="square" lIns="91440" tIns="45720" rIns="91440" bIns="45720" numCol="1" anchorCtr="0" compatLnSpc="1">
            <a:prstTxWarp prst="textNoShape">
              <a:avLst/>
            </a:prstTxWarp>
          </a:bodyPr>
          <a:lstStyle/>
          <a:p>
            <a:r>
              <a:rPr lang="en-US" sz="3600" cap="none" smtClean="0"/>
              <a:t>Rigor! 					Card Sort</a:t>
            </a:r>
          </a:p>
        </p:txBody>
      </p:sp>
      <p:sp>
        <p:nvSpPr>
          <p:cNvPr id="114690" name="Rectangle 3"/>
          <p:cNvSpPr>
            <a:spLocks noGrp="1"/>
          </p:cNvSpPr>
          <p:nvPr>
            <p:ph type="body" idx="1"/>
          </p:nvPr>
        </p:nvSpPr>
        <p:spPr/>
        <p:txBody>
          <a:bodyPr/>
          <a:lstStyle/>
          <a:p>
            <a:r>
              <a:rPr lang="en-US" smtClean="0"/>
              <a:t>Sort the Instructional Strategies and Practices</a:t>
            </a:r>
          </a:p>
          <a:p>
            <a:endParaRPr lang="en-US" smtClean="0"/>
          </a:p>
          <a:p>
            <a:r>
              <a:rPr lang="en-US" smtClean="0"/>
              <a:t>More Rigorous to Less Rigorous</a:t>
            </a:r>
          </a:p>
          <a:p>
            <a:endParaRPr lang="en-US" smtClean="0"/>
          </a:p>
          <a:p>
            <a:r>
              <a:rPr lang="en-US" smtClean="0"/>
              <a:t>Read, Discuss, Share your reasoning…</a:t>
            </a:r>
          </a:p>
          <a:p>
            <a:pPr marL="742950" lvl="1" indent="-285750"/>
            <a:r>
              <a:rPr lang="en-US" smtClean="0"/>
              <a:t>Why are some more rigorous than others?  What makes it rigorous?</a:t>
            </a:r>
          </a:p>
          <a:p>
            <a:endParaRPr lang="en-US" smtClean="0"/>
          </a:p>
          <a:p>
            <a:r>
              <a:rPr lang="en-US" smtClean="0"/>
              <a:t>Leave them grouped easily so others can see</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69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46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p:cNvSpPr>
          <p:nvPr>
            <p:ph type="title"/>
          </p:nvPr>
        </p:nvSpPr>
        <p:spPr bwMode="auto">
          <a:xfrm>
            <a:off x="533400" y="457200"/>
            <a:ext cx="8001000" cy="1143000"/>
          </a:xfrm>
          <a:noFill/>
        </p:spPr>
        <p:txBody>
          <a:bodyPr wrap="square" lIns="91440" tIns="45720" rIns="91440" bIns="45720" numCol="1" anchorCtr="0" compatLnSpc="1">
            <a:prstTxWarp prst="textNoShape">
              <a:avLst/>
            </a:prstTxWarp>
          </a:bodyPr>
          <a:lstStyle/>
          <a:p>
            <a:r>
              <a:rPr lang="en-US" sz="3600" cap="none" smtClean="0"/>
              <a:t>Rigor!</a:t>
            </a:r>
            <a:r>
              <a:rPr lang="en-US" cap="none" smtClean="0"/>
              <a:t> 				</a:t>
            </a:r>
            <a:r>
              <a:rPr lang="en-US" sz="3600" cap="none" smtClean="0"/>
              <a:t>Gallery Walk</a:t>
            </a:r>
            <a:r>
              <a:rPr lang="en-US" cap="none" smtClean="0"/>
              <a:t/>
            </a:r>
            <a:br>
              <a:rPr lang="en-US" cap="none" smtClean="0"/>
            </a:br>
            <a:endParaRPr lang="en-US" cap="none" smtClean="0"/>
          </a:p>
        </p:txBody>
      </p:sp>
      <p:sp>
        <p:nvSpPr>
          <p:cNvPr id="144387" name="Rectangle 3"/>
          <p:cNvSpPr>
            <a:spLocks noGrp="1"/>
          </p:cNvSpPr>
          <p:nvPr>
            <p:ph type="body" idx="1"/>
          </p:nvPr>
        </p:nvSpPr>
        <p:spPr/>
        <p:txBody>
          <a:bodyPr/>
          <a:lstStyle/>
          <a:p>
            <a:r>
              <a:rPr lang="en-US" smtClean="0"/>
              <a:t>Each group will rotate to each table analyzing how the others categorized and sorted the strategies and practices</a:t>
            </a:r>
          </a:p>
          <a:p>
            <a:endParaRPr lang="en-US" smtClean="0"/>
          </a:p>
          <a:p>
            <a:r>
              <a:rPr lang="en-US" smtClean="0"/>
              <a:t>Using sticky notes, write down questions you have about their thinking</a:t>
            </a:r>
          </a:p>
          <a:p>
            <a:endParaRPr lang="en-US" smtClean="0"/>
          </a:p>
          <a:p>
            <a:r>
              <a:rPr lang="en-US" smtClean="0"/>
              <a:t>After rotations are over each group will read their notes and collaborate on an answer to share with the whole group</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idx="4294967295"/>
          </p:nvPr>
        </p:nvSpPr>
        <p:spPr bwMode="auto">
          <a:xfrm>
            <a:off x="228600" y="228600"/>
            <a:ext cx="8240713" cy="1219200"/>
          </a:xfrm>
          <a:noFill/>
        </p:spPr>
        <p:txBody>
          <a:bodyPr wrap="square" lIns="91440" tIns="45720" rIns="91440" bIns="45720" numCol="1" anchor="ctr" anchorCtr="0" compatLnSpc="1">
            <a:prstTxWarp prst="textNoShape">
              <a:avLst/>
            </a:prstTxWarp>
            <a:normAutofit/>
          </a:bodyPr>
          <a:lstStyle/>
          <a:p>
            <a:pPr eaLnBrk="1" hangingPunct="1"/>
            <a:r>
              <a:rPr lang="en-US" sz="3400" b="1" cap="none" dirty="0" smtClean="0">
                <a:solidFill>
                  <a:schemeClr val="accent6"/>
                </a:solidFill>
              </a:rPr>
              <a:t>Rigor, Text Complexity, and Thinking Just About </a:t>
            </a:r>
            <a:r>
              <a:rPr lang="en-US" sz="3400" b="1" cap="none" dirty="0" err="1" smtClean="0">
                <a:solidFill>
                  <a:schemeClr val="accent6"/>
                </a:solidFill>
              </a:rPr>
              <a:t>Lexiles</a:t>
            </a:r>
            <a:endParaRPr lang="en-US" sz="3400" b="1" cap="none" dirty="0" smtClean="0">
              <a:solidFill>
                <a:schemeClr val="accent6"/>
              </a:solidFill>
            </a:endParaRPr>
          </a:p>
        </p:txBody>
      </p:sp>
      <p:sp>
        <p:nvSpPr>
          <p:cNvPr id="115714" name="Rectangle 5"/>
          <p:cNvSpPr>
            <a:spLocks noChangeArrowheads="1"/>
          </p:cNvSpPr>
          <p:nvPr/>
        </p:nvSpPr>
        <p:spPr bwMode="auto">
          <a:xfrm>
            <a:off x="787400" y="1905000"/>
            <a:ext cx="1379538" cy="1874838"/>
          </a:xfrm>
          <a:prstGeom prst="rect">
            <a:avLst/>
          </a:prstGeom>
          <a:solidFill>
            <a:srgbClr val="92D050"/>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5" name="Rectangle 6"/>
          <p:cNvSpPr>
            <a:spLocks noChangeArrowheads="1"/>
          </p:cNvSpPr>
          <p:nvPr/>
        </p:nvSpPr>
        <p:spPr bwMode="auto">
          <a:xfrm>
            <a:off x="2554288" y="2557463"/>
            <a:ext cx="1379537" cy="1874837"/>
          </a:xfrm>
          <a:prstGeom prst="rect">
            <a:avLst/>
          </a:prstGeom>
          <a:solidFill>
            <a:schemeClr val="accent2">
              <a:lumMod val="40000"/>
              <a:lumOff val="60000"/>
            </a:schemeClr>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6" name="Rectangle 7"/>
          <p:cNvSpPr>
            <a:spLocks noChangeArrowheads="1"/>
          </p:cNvSpPr>
          <p:nvPr/>
        </p:nvSpPr>
        <p:spPr bwMode="auto">
          <a:xfrm>
            <a:off x="4343400" y="3276600"/>
            <a:ext cx="1379538" cy="1874837"/>
          </a:xfrm>
          <a:prstGeom prst="rect">
            <a:avLst/>
          </a:prstGeom>
          <a:solidFill>
            <a:schemeClr val="bg2"/>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7" name="Rectangle 8"/>
          <p:cNvSpPr>
            <a:spLocks noChangeArrowheads="1"/>
          </p:cNvSpPr>
          <p:nvPr/>
        </p:nvSpPr>
        <p:spPr bwMode="auto">
          <a:xfrm>
            <a:off x="6096000" y="4214018"/>
            <a:ext cx="1379537" cy="1874838"/>
          </a:xfrm>
          <a:prstGeom prst="rect">
            <a:avLst/>
          </a:prstGeom>
          <a:solidFill>
            <a:schemeClr val="accent3">
              <a:lumMod val="40000"/>
              <a:lumOff val="60000"/>
            </a:schemeClr>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bwMode="auto">
          <a:xfrm>
            <a:off x="457200" y="228600"/>
            <a:ext cx="7467600" cy="1143000"/>
          </a:xfrm>
        </p:spPr>
        <p:txBody>
          <a:bodyPr wrap="square" lIns="91440" tIns="45720" rIns="91440" bIns="45720" numCol="1" anchorCtr="0" compatLnSpc="1">
            <a:prstTxWarp prst="textNoShape">
              <a:avLst/>
            </a:prstTxWarp>
            <a:normAutofit/>
          </a:bodyPr>
          <a:lstStyle/>
          <a:p>
            <a:pPr eaLnBrk="1" hangingPunct="1"/>
            <a:r>
              <a:rPr lang="en-US" sz="3600" cap="none" dirty="0" smtClean="0"/>
              <a:t>Rigor is Not a Four Letter Word</a:t>
            </a:r>
          </a:p>
        </p:txBody>
      </p:sp>
      <p:sp>
        <p:nvSpPr>
          <p:cNvPr id="117762" name="Rectangle 3"/>
          <p:cNvSpPr>
            <a:spLocks noGrp="1"/>
          </p:cNvSpPr>
          <p:nvPr>
            <p:ph type="body" idx="1"/>
          </p:nvPr>
        </p:nvSpPr>
        <p:spPr/>
        <p:txBody>
          <a:bodyPr/>
          <a:lstStyle/>
          <a:p>
            <a:pPr eaLnBrk="1" hangingPunct="1"/>
            <a:r>
              <a:rPr lang="en-US" sz="3200" dirty="0" smtClean="0"/>
              <a:t>Read pp. 39-46</a:t>
            </a:r>
          </a:p>
          <a:p>
            <a:pPr eaLnBrk="1" hangingPunct="1"/>
            <a:r>
              <a:rPr lang="en-US" sz="3200" dirty="0"/>
              <a:t>Skim Text Complexity </a:t>
            </a:r>
            <a:r>
              <a:rPr lang="en-US" sz="3200" dirty="0" smtClean="0"/>
              <a:t>rubrics</a:t>
            </a:r>
          </a:p>
          <a:p>
            <a:pPr eaLnBrk="1" hangingPunct="1"/>
            <a:r>
              <a:rPr lang="en-US" sz="3200" dirty="0" smtClean="0"/>
              <a:t>Take notes about </a:t>
            </a:r>
            <a:r>
              <a:rPr lang="en-US" sz="3200" dirty="0" err="1" smtClean="0"/>
              <a:t>Lexiles</a:t>
            </a:r>
            <a:r>
              <a:rPr lang="en-US" sz="3200" dirty="0" smtClean="0"/>
              <a:t> and text complexity on text complexity graphic organizer</a:t>
            </a:r>
          </a:p>
          <a:p>
            <a:pPr eaLnBrk="1" hangingPunct="1"/>
            <a:r>
              <a:rPr lang="en-US" sz="3200" dirty="0" smtClean="0"/>
              <a:t>Share notes with partner</a:t>
            </a:r>
          </a:p>
          <a:p>
            <a:pPr eaLnBrk="1" hangingPunct="1"/>
            <a:r>
              <a:rPr lang="en-US" sz="3200" dirty="0" smtClean="0"/>
              <a:t>Revisit </a:t>
            </a:r>
            <a:r>
              <a:rPr lang="en-US" sz="3200" dirty="0" err="1" smtClean="0"/>
              <a:t>Lexile</a:t>
            </a:r>
            <a:r>
              <a:rPr lang="en-US" sz="3200" dirty="0" smtClean="0"/>
              <a:t> sort:  What would you change based on the reading and the conversation with your partner?</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idx="4294967295"/>
          </p:nvPr>
        </p:nvSpPr>
        <p:spPr bwMode="auto">
          <a:xfrm>
            <a:off x="228600" y="228600"/>
            <a:ext cx="8240713" cy="1219200"/>
          </a:xfrm>
          <a:noFill/>
        </p:spPr>
        <p:txBody>
          <a:bodyPr wrap="square" lIns="91440" tIns="45720" rIns="91440" bIns="45720" numCol="1" anchor="ctr" anchorCtr="0" compatLnSpc="1">
            <a:prstTxWarp prst="textNoShape">
              <a:avLst/>
            </a:prstTxWarp>
            <a:normAutofit/>
          </a:bodyPr>
          <a:lstStyle/>
          <a:p>
            <a:pPr eaLnBrk="1" hangingPunct="1"/>
            <a:r>
              <a:rPr lang="en-US" sz="3400" b="1" cap="none" dirty="0" smtClean="0">
                <a:solidFill>
                  <a:schemeClr val="accent6"/>
                </a:solidFill>
              </a:rPr>
              <a:t>Rigor, Text Complexity, and Thinking Just About </a:t>
            </a:r>
            <a:r>
              <a:rPr lang="en-US" sz="3400" b="1" cap="none" dirty="0" err="1" smtClean="0">
                <a:solidFill>
                  <a:schemeClr val="accent6"/>
                </a:solidFill>
              </a:rPr>
              <a:t>Lexiles</a:t>
            </a:r>
            <a:endParaRPr lang="en-US" sz="3400" b="1" cap="none" dirty="0" smtClean="0">
              <a:solidFill>
                <a:schemeClr val="accent6"/>
              </a:solidFill>
            </a:endParaRPr>
          </a:p>
        </p:txBody>
      </p:sp>
      <p:sp>
        <p:nvSpPr>
          <p:cNvPr id="115714" name="Rectangle 5"/>
          <p:cNvSpPr>
            <a:spLocks noChangeArrowheads="1"/>
          </p:cNvSpPr>
          <p:nvPr/>
        </p:nvSpPr>
        <p:spPr bwMode="auto">
          <a:xfrm>
            <a:off x="787400" y="1905000"/>
            <a:ext cx="1379538" cy="1874838"/>
          </a:xfrm>
          <a:prstGeom prst="rect">
            <a:avLst/>
          </a:prstGeom>
          <a:solidFill>
            <a:schemeClr val="bg2"/>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5" name="Rectangle 6"/>
          <p:cNvSpPr>
            <a:spLocks noChangeArrowheads="1"/>
          </p:cNvSpPr>
          <p:nvPr/>
        </p:nvSpPr>
        <p:spPr bwMode="auto">
          <a:xfrm>
            <a:off x="2554288" y="2557463"/>
            <a:ext cx="1379537" cy="1874837"/>
          </a:xfrm>
          <a:prstGeom prst="rect">
            <a:avLst/>
          </a:prstGeom>
          <a:solidFill>
            <a:schemeClr val="accent2">
              <a:lumMod val="40000"/>
              <a:lumOff val="60000"/>
            </a:schemeClr>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6" name="Rectangle 7"/>
          <p:cNvSpPr>
            <a:spLocks noChangeArrowheads="1"/>
          </p:cNvSpPr>
          <p:nvPr/>
        </p:nvSpPr>
        <p:spPr bwMode="auto">
          <a:xfrm>
            <a:off x="4343400" y="3276600"/>
            <a:ext cx="1379538" cy="1874837"/>
          </a:xfrm>
          <a:prstGeom prst="rect">
            <a:avLst/>
          </a:prstGeom>
          <a:solidFill>
            <a:schemeClr val="accent3">
              <a:lumMod val="40000"/>
              <a:lumOff val="60000"/>
            </a:schemeClr>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115717" name="Rectangle 8"/>
          <p:cNvSpPr>
            <a:spLocks noChangeArrowheads="1"/>
          </p:cNvSpPr>
          <p:nvPr/>
        </p:nvSpPr>
        <p:spPr bwMode="auto">
          <a:xfrm>
            <a:off x="6096000" y="4214018"/>
            <a:ext cx="1379537" cy="1874838"/>
          </a:xfrm>
          <a:prstGeom prst="rect">
            <a:avLst/>
          </a:prstGeom>
          <a:solidFill>
            <a:srgbClr val="92D050"/>
          </a:solidFill>
          <a:ln w="9525">
            <a:solidFill>
              <a:schemeClr val="tx1"/>
            </a:solidFill>
            <a:miter lim="800000"/>
            <a:headEnd/>
            <a:tailEnd/>
          </a:ln>
        </p:spPr>
        <p:txBody>
          <a:bodyPr wrap="none" anchor="ctr"/>
          <a:lstStyle/>
          <a:p>
            <a:endParaRPr lang="en-US" sz="2400" baseline="30000">
              <a:ea typeface="Geneva"/>
              <a:cs typeface="Geneva"/>
            </a:endParaRP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34</a:t>
            </a:fld>
            <a:endParaRPr lang="en-US"/>
          </a:p>
        </p:txBody>
      </p:sp>
      <p:sp>
        <p:nvSpPr>
          <p:cNvPr id="3" name="TextBox 2"/>
          <p:cNvSpPr txBox="1"/>
          <p:nvPr/>
        </p:nvSpPr>
        <p:spPr>
          <a:xfrm>
            <a:off x="1066800" y="2657753"/>
            <a:ext cx="762000" cy="369332"/>
          </a:xfrm>
          <a:prstGeom prst="rect">
            <a:avLst/>
          </a:prstGeom>
          <a:noFill/>
        </p:spPr>
        <p:txBody>
          <a:bodyPr wrap="square" rtlCol="0">
            <a:spAutoFit/>
          </a:bodyPr>
          <a:lstStyle/>
          <a:p>
            <a:pPr algn="ctr"/>
            <a:r>
              <a:rPr lang="en-US" dirty="0" smtClean="0"/>
              <a:t>530L</a:t>
            </a:r>
            <a:endParaRPr lang="en-US" dirty="0"/>
          </a:p>
        </p:txBody>
      </p:sp>
      <p:sp>
        <p:nvSpPr>
          <p:cNvPr id="4" name="TextBox 3"/>
          <p:cNvSpPr txBox="1"/>
          <p:nvPr/>
        </p:nvSpPr>
        <p:spPr>
          <a:xfrm>
            <a:off x="2824956" y="3310215"/>
            <a:ext cx="838200" cy="369332"/>
          </a:xfrm>
          <a:prstGeom prst="rect">
            <a:avLst/>
          </a:prstGeom>
          <a:noFill/>
        </p:spPr>
        <p:txBody>
          <a:bodyPr wrap="square" rtlCol="0">
            <a:spAutoFit/>
          </a:bodyPr>
          <a:lstStyle/>
          <a:p>
            <a:pPr algn="ctr"/>
            <a:r>
              <a:rPr lang="en-US" dirty="0" smtClean="0"/>
              <a:t>730L</a:t>
            </a:r>
            <a:endParaRPr lang="en-US" dirty="0"/>
          </a:p>
        </p:txBody>
      </p:sp>
      <p:sp>
        <p:nvSpPr>
          <p:cNvPr id="10" name="TextBox 9"/>
          <p:cNvSpPr txBox="1"/>
          <p:nvPr/>
        </p:nvSpPr>
        <p:spPr>
          <a:xfrm>
            <a:off x="4626769" y="4062968"/>
            <a:ext cx="838200" cy="369332"/>
          </a:xfrm>
          <a:prstGeom prst="rect">
            <a:avLst/>
          </a:prstGeom>
          <a:noFill/>
        </p:spPr>
        <p:txBody>
          <a:bodyPr wrap="square" rtlCol="0">
            <a:spAutoFit/>
          </a:bodyPr>
          <a:lstStyle/>
          <a:p>
            <a:pPr algn="ctr"/>
            <a:r>
              <a:rPr lang="en-US" dirty="0" smtClean="0"/>
              <a:t>1000L</a:t>
            </a:r>
            <a:endParaRPr lang="en-US" dirty="0"/>
          </a:p>
        </p:txBody>
      </p:sp>
      <p:sp>
        <p:nvSpPr>
          <p:cNvPr id="11" name="TextBox 10"/>
          <p:cNvSpPr txBox="1"/>
          <p:nvPr/>
        </p:nvSpPr>
        <p:spPr>
          <a:xfrm>
            <a:off x="6366668" y="4974708"/>
            <a:ext cx="838200" cy="369332"/>
          </a:xfrm>
          <a:prstGeom prst="rect">
            <a:avLst/>
          </a:prstGeom>
          <a:noFill/>
        </p:spPr>
        <p:txBody>
          <a:bodyPr wrap="square" rtlCol="0">
            <a:spAutoFit/>
          </a:bodyPr>
          <a:lstStyle/>
          <a:p>
            <a:pPr algn="ctr"/>
            <a:r>
              <a:rPr lang="en-US" dirty="0" smtClean="0"/>
              <a:t>1230L</a:t>
            </a:r>
            <a:endParaRPr lang="en-US" dirty="0"/>
          </a:p>
        </p:txBody>
      </p:sp>
    </p:spTree>
    <p:extLst>
      <p:ext uri="{BB962C8B-B14F-4D97-AF65-F5344CB8AC3E}">
        <p14:creationId xmlns:p14="http://schemas.microsoft.com/office/powerpoint/2010/main" val="3644349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eaLnBrk="1" hangingPunct="1"/>
            <a:r>
              <a:rPr lang="en-US" sz="4400" cap="none" dirty="0" smtClean="0"/>
              <a:t>A-ha’s</a:t>
            </a:r>
          </a:p>
        </p:txBody>
      </p:sp>
      <p:sp>
        <p:nvSpPr>
          <p:cNvPr id="120834" name="Rectangle 3"/>
          <p:cNvSpPr>
            <a:spLocks noGrp="1"/>
          </p:cNvSpPr>
          <p:nvPr>
            <p:ph type="body" idx="1"/>
          </p:nvPr>
        </p:nvSpPr>
        <p:spPr/>
        <p:txBody>
          <a:bodyPr/>
          <a:lstStyle/>
          <a:p>
            <a:pPr eaLnBrk="1" hangingPunct="1"/>
            <a:r>
              <a:rPr lang="en-US" sz="3200" dirty="0" smtClean="0"/>
              <a:t>What a-ha’s did you have from the reading?  From the rubrics?  From the calibration exercise?</a:t>
            </a:r>
          </a:p>
          <a:p>
            <a:pPr eaLnBrk="1" hangingPunct="1"/>
            <a:r>
              <a:rPr lang="en-US" sz="3200" dirty="0" smtClean="0"/>
              <a:t>What stood out?</a:t>
            </a:r>
          </a:p>
          <a:p>
            <a:pPr eaLnBrk="1" hangingPunct="1"/>
            <a:r>
              <a:rPr lang="en-US" sz="3200" dirty="0" smtClean="0"/>
              <a:t>What was new to you?</a:t>
            </a:r>
          </a:p>
          <a:p>
            <a:pPr eaLnBrk="1" hangingPunct="1"/>
            <a:r>
              <a:rPr lang="en-US" sz="3200" dirty="0" smtClean="0"/>
              <a:t>What do you still want to know about text complexity?</a:t>
            </a:r>
          </a:p>
          <a:p>
            <a:pPr eaLnBrk="1" hangingPunct="1"/>
            <a:r>
              <a:rPr lang="en-US" sz="3200" dirty="0" smtClean="0"/>
              <a:t>What does this mean for rigor?  READ 180?</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p:cNvSpPr>
          <p:nvPr>
            <p:ph type="title" idx="4294967295"/>
          </p:nvPr>
        </p:nvSpPr>
        <p:spPr bwMode="auto">
          <a:noFill/>
        </p:spPr>
        <p:txBody>
          <a:bodyPr wrap="square" lIns="91440" tIns="45720" rIns="91440" bIns="45720" numCol="1" anchor="ctr" anchorCtr="0" compatLnSpc="1">
            <a:prstTxWarp prst="textNoShape">
              <a:avLst/>
            </a:prstTxWarp>
            <a:normAutofit/>
          </a:bodyPr>
          <a:lstStyle/>
          <a:p>
            <a:pPr eaLnBrk="1" hangingPunct="1"/>
            <a:r>
              <a:rPr lang="en-US" sz="3600" b="1" i="1" cap="none" dirty="0" smtClean="0">
                <a:solidFill>
                  <a:schemeClr val="accent6"/>
                </a:solidFill>
              </a:rPr>
              <a:t>So What Is a </a:t>
            </a:r>
            <a:r>
              <a:rPr lang="en-US" sz="3600" b="1" i="1" cap="none" dirty="0" err="1" smtClean="0">
                <a:solidFill>
                  <a:schemeClr val="accent6"/>
                </a:solidFill>
              </a:rPr>
              <a:t>Lexile</a:t>
            </a:r>
            <a:r>
              <a:rPr lang="en-US" sz="3600" b="1" i="1" cap="none" dirty="0" smtClean="0">
                <a:solidFill>
                  <a:schemeClr val="accent6"/>
                </a:solidFill>
              </a:rPr>
              <a:t>?</a:t>
            </a:r>
          </a:p>
        </p:txBody>
      </p:sp>
      <p:sp>
        <p:nvSpPr>
          <p:cNvPr id="121858" name="Rectangle 3"/>
          <p:cNvSpPr>
            <a:spLocks noGrp="1" noChangeArrowheads="1"/>
          </p:cNvSpPr>
          <p:nvPr>
            <p:ph type="body" idx="4294967295"/>
          </p:nvPr>
        </p:nvSpPr>
        <p:spPr>
          <a:xfrm>
            <a:off x="381000" y="1676400"/>
            <a:ext cx="7848600" cy="4665663"/>
          </a:xfrm>
        </p:spPr>
        <p:txBody>
          <a:bodyPr/>
          <a:lstStyle/>
          <a:p>
            <a:pPr eaLnBrk="1" hangingPunct="1">
              <a:lnSpc>
                <a:spcPct val="80000"/>
              </a:lnSpc>
              <a:buFont typeface="Wingdings" pitchFamily="2" charset="2"/>
              <a:buNone/>
            </a:pPr>
            <a:r>
              <a:rPr lang="en-US" sz="3200" dirty="0" smtClean="0">
                <a:solidFill>
                  <a:schemeClr val="hlink"/>
                </a:solidFill>
              </a:rPr>
              <a:t>	</a:t>
            </a:r>
            <a:r>
              <a:rPr lang="en-US" sz="3200" dirty="0" err="1" smtClean="0">
                <a:solidFill>
                  <a:schemeClr val="hlink"/>
                </a:solidFill>
              </a:rPr>
              <a:t>Lexile</a:t>
            </a:r>
            <a:r>
              <a:rPr lang="en-US" sz="3200" dirty="0" smtClean="0">
                <a:solidFill>
                  <a:schemeClr val="hlink"/>
                </a:solidFill>
              </a:rPr>
              <a:t> units are based on word frequency and sentence length. Word frequency is calculated based on words in </a:t>
            </a:r>
            <a:r>
              <a:rPr lang="en-US" sz="3200" dirty="0" err="1" smtClean="0">
                <a:solidFill>
                  <a:schemeClr val="hlink"/>
                </a:solidFill>
              </a:rPr>
              <a:t>Lexile</a:t>
            </a:r>
            <a:r>
              <a:rPr lang="en-US" sz="3200" dirty="0" smtClean="0">
                <a:solidFill>
                  <a:schemeClr val="hlink"/>
                </a:solidFill>
              </a:rPr>
              <a:t> databank (almost one billion).</a:t>
            </a:r>
          </a:p>
          <a:p>
            <a:pPr eaLnBrk="1" hangingPunct="1">
              <a:lnSpc>
                <a:spcPct val="80000"/>
              </a:lnSpc>
              <a:buFont typeface="Wingdings" pitchFamily="2" charset="2"/>
              <a:buNone/>
            </a:pPr>
            <a:endParaRPr lang="en-US" sz="3200" dirty="0" smtClean="0">
              <a:solidFill>
                <a:schemeClr val="hlink"/>
              </a:solidFill>
            </a:endParaRPr>
          </a:p>
          <a:p>
            <a:pPr eaLnBrk="1" hangingPunct="1">
              <a:lnSpc>
                <a:spcPct val="80000"/>
              </a:lnSpc>
              <a:buFont typeface="Wingdings" pitchFamily="2" charset="2"/>
              <a:buNone/>
            </a:pPr>
            <a:r>
              <a:rPr lang="en-US" sz="3200" dirty="0" smtClean="0">
                <a:solidFill>
                  <a:schemeClr val="hlink"/>
                </a:solidFill>
              </a:rPr>
              <a:t>	</a:t>
            </a:r>
            <a:r>
              <a:rPr lang="en-US" sz="3200" dirty="0" err="1" smtClean="0">
                <a:solidFill>
                  <a:schemeClr val="hlink"/>
                </a:solidFill>
              </a:rPr>
              <a:t>Lexiles</a:t>
            </a:r>
            <a:r>
              <a:rPr lang="en-US" sz="3200" dirty="0" smtClean="0">
                <a:solidFill>
                  <a:schemeClr val="hlink"/>
                </a:solidFill>
              </a:rPr>
              <a:t> range from 0 (beginning reading) to 2000 (highly technical texts). </a:t>
            </a:r>
          </a:p>
          <a:p>
            <a:pPr eaLnBrk="1" hangingPunct="1">
              <a:lnSpc>
                <a:spcPct val="80000"/>
              </a:lnSpc>
              <a:buFont typeface="Wingdings" pitchFamily="2" charset="2"/>
              <a:buNone/>
            </a:pPr>
            <a:r>
              <a:rPr lang="en-US" sz="2800" dirty="0" smtClean="0">
                <a:solidFill>
                  <a:schemeClr val="hlink"/>
                </a:solidFill>
              </a:rPr>
              <a:t>	</a:t>
            </a:r>
          </a:p>
          <a:p>
            <a:pPr algn="r" eaLnBrk="1" hangingPunct="1">
              <a:lnSpc>
                <a:spcPct val="80000"/>
              </a:lnSpc>
              <a:buFont typeface="Wingdings" pitchFamily="2" charset="2"/>
              <a:buNone/>
            </a:pPr>
            <a:r>
              <a:rPr lang="en-US" sz="2800" dirty="0" smtClean="0">
                <a:solidFill>
                  <a:schemeClr val="hlink"/>
                </a:solidFill>
              </a:rPr>
              <a:t>	</a:t>
            </a:r>
          </a:p>
          <a:p>
            <a:pPr algn="ctr" eaLnBrk="1" hangingPunct="1">
              <a:lnSpc>
                <a:spcPct val="80000"/>
              </a:lnSpc>
              <a:buFont typeface="Wingdings" pitchFamily="2" charset="2"/>
              <a:buNone/>
            </a:pPr>
            <a:r>
              <a:rPr lang="en-US" sz="2000" dirty="0" smtClean="0">
                <a:solidFill>
                  <a:srgbClr val="D20000"/>
                </a:solidFill>
              </a:rPr>
              <a:t>www.lexile.com</a:t>
            </a: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idx="4294967295"/>
          </p:nvPr>
        </p:nvSpPr>
        <p:spPr bwMode="auto">
          <a:xfrm>
            <a:off x="228600" y="152400"/>
            <a:ext cx="8458200" cy="838200"/>
          </a:xfrm>
          <a:noFill/>
        </p:spPr>
        <p:txBody>
          <a:bodyPr wrap="square" lIns="91440" tIns="45720" rIns="91440" bIns="45720" numCol="1" anchor="ctr" anchorCtr="0" compatLnSpc="1">
            <a:prstTxWarp prst="textNoShape">
              <a:avLst/>
            </a:prstTxWarp>
          </a:bodyPr>
          <a:lstStyle/>
          <a:p>
            <a:pPr eaLnBrk="1" hangingPunct="1"/>
            <a:r>
              <a:rPr lang="en-US" sz="3400" b="1" cap="none" dirty="0" smtClean="0">
                <a:solidFill>
                  <a:schemeClr val="accent6"/>
                </a:solidFill>
              </a:rPr>
              <a:t>Text Complexity Grade Bands</a:t>
            </a:r>
            <a:r>
              <a:rPr lang="en-US" b="1" cap="none" dirty="0" smtClean="0">
                <a:solidFill>
                  <a:schemeClr val="accent6"/>
                </a:solidFill>
              </a:rPr>
              <a:t> </a:t>
            </a:r>
          </a:p>
        </p:txBody>
      </p:sp>
      <p:graphicFrame>
        <p:nvGraphicFramePr>
          <p:cNvPr id="30759" name="Group 39"/>
          <p:cNvGraphicFramePr>
            <a:graphicFrameLocks noGrp="1"/>
          </p:cNvGraphicFramePr>
          <p:nvPr>
            <p:ph idx="4294967295"/>
            <p:extLst>
              <p:ext uri="{D42A27DB-BD31-4B8C-83A1-F6EECF244321}">
                <p14:modId xmlns:p14="http://schemas.microsoft.com/office/powerpoint/2010/main" val="4015094997"/>
              </p:ext>
            </p:extLst>
          </p:nvPr>
        </p:nvGraphicFramePr>
        <p:xfrm>
          <a:off x="381000" y="1066800"/>
          <a:ext cx="7620000" cy="5524183"/>
        </p:xfrm>
        <a:graphic>
          <a:graphicData uri="http://schemas.openxmlformats.org/drawingml/2006/table">
            <a:tbl>
              <a:tblPr/>
              <a:tblGrid>
                <a:gridCol w="2540000"/>
                <a:gridCol w="2540000"/>
                <a:gridCol w="2540000"/>
              </a:tblGrid>
              <a:tr h="723900">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entury Schoolbook" pitchFamily="18" charset="0"/>
                          <a:ea typeface="Geneva"/>
                          <a:cs typeface="Geneva"/>
                        </a:rPr>
                        <a:t>Text Complexity Grade Band in Standards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Previous Lexile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Lexile Ranges Aligned to CCR 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0725">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K-1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3900">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450-725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450-790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2313">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645-845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770-980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3900">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860-1010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955-1155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0725">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9-10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960-1115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entury Schoolbook" pitchFamily="18" charset="0"/>
                          <a:ea typeface="Geneva"/>
                          <a:cs typeface="Geneva"/>
                        </a:rPr>
                        <a:t>1080-1305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23900">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11-CCR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entury Schoolbook" pitchFamily="18" charset="0"/>
                          <a:ea typeface="Geneva"/>
                          <a:cs typeface="Geneva"/>
                        </a:rPr>
                        <a:t>1070-1220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entury Schoolbook" pitchFamily="18" charset="0"/>
                          <a:ea typeface="Geneva"/>
                          <a:cs typeface="Geneva"/>
                        </a:rPr>
                        <a:t>1215-1355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p:cNvSpPr>
          <p:nvPr>
            <p:ph type="title" idx="4294967295"/>
          </p:nvPr>
        </p:nvSpPr>
        <p:spPr bwMode="auto">
          <a:xfrm>
            <a:off x="304800" y="228600"/>
            <a:ext cx="7467600" cy="1143000"/>
          </a:xfrm>
          <a:noFill/>
        </p:spPr>
        <p:txBody>
          <a:bodyPr wrap="square" lIns="91440" tIns="45720" rIns="91440" bIns="45720" numCol="1" anchor="ctr" anchorCtr="0" compatLnSpc="1">
            <a:prstTxWarp prst="textNoShape">
              <a:avLst/>
            </a:prstTxWarp>
          </a:bodyPr>
          <a:lstStyle/>
          <a:p>
            <a:pPr eaLnBrk="1" hangingPunct="1"/>
            <a:r>
              <a:rPr lang="en-US" sz="3400" b="1" i="1" cap="none" dirty="0" smtClean="0">
                <a:solidFill>
                  <a:schemeClr val="accent6"/>
                </a:solidFill>
              </a:rPr>
              <a:t>So What Is Text Complexity?</a:t>
            </a:r>
          </a:p>
        </p:txBody>
      </p:sp>
      <p:sp>
        <p:nvSpPr>
          <p:cNvPr id="123906" name="Rectangle 3"/>
          <p:cNvSpPr>
            <a:spLocks noGrp="1" noChangeArrowheads="1"/>
          </p:cNvSpPr>
          <p:nvPr>
            <p:ph type="body" idx="4294967295"/>
          </p:nvPr>
        </p:nvSpPr>
        <p:spPr>
          <a:xfrm>
            <a:off x="347663" y="1447800"/>
            <a:ext cx="8339137" cy="4894263"/>
          </a:xfrm>
        </p:spPr>
        <p:txBody>
          <a:bodyPr/>
          <a:lstStyle/>
          <a:p>
            <a:pPr eaLnBrk="1" hangingPunct="1">
              <a:lnSpc>
                <a:spcPct val="90000"/>
              </a:lnSpc>
              <a:buFont typeface="Wingdings" pitchFamily="2" charset="2"/>
              <a:buNone/>
            </a:pPr>
            <a:r>
              <a:rPr lang="en-US" b="1" dirty="0" smtClean="0">
                <a:solidFill>
                  <a:schemeClr val="hlink"/>
                </a:solidFill>
              </a:rPr>
              <a:t>Quantitative measures </a:t>
            </a:r>
            <a:r>
              <a:rPr lang="en-US" dirty="0" smtClean="0">
                <a:solidFill>
                  <a:schemeClr val="hlink"/>
                </a:solidFill>
              </a:rPr>
              <a:t>–readability and other scores of text complexity often best measured by computer software.</a:t>
            </a:r>
          </a:p>
          <a:p>
            <a:pPr eaLnBrk="1" hangingPunct="1">
              <a:lnSpc>
                <a:spcPct val="90000"/>
              </a:lnSpc>
              <a:buFont typeface="Wingdings" pitchFamily="2" charset="2"/>
              <a:buNone/>
            </a:pPr>
            <a:endParaRPr lang="en-US" dirty="0" smtClean="0">
              <a:solidFill>
                <a:schemeClr val="hlink"/>
              </a:solidFill>
            </a:endParaRPr>
          </a:p>
          <a:p>
            <a:pPr eaLnBrk="1" hangingPunct="1">
              <a:lnSpc>
                <a:spcPct val="90000"/>
              </a:lnSpc>
              <a:buFont typeface="Wingdings" pitchFamily="2" charset="2"/>
              <a:buNone/>
            </a:pPr>
            <a:r>
              <a:rPr lang="en-US" b="1" dirty="0" smtClean="0">
                <a:solidFill>
                  <a:schemeClr val="hlink"/>
                </a:solidFill>
              </a:rPr>
              <a:t>Qualitative measures </a:t>
            </a:r>
            <a:r>
              <a:rPr lang="en-US" dirty="0" smtClean="0">
                <a:solidFill>
                  <a:schemeClr val="hlink"/>
                </a:solidFill>
              </a:rPr>
              <a:t>–levels of meaning, structure, language conventionality and clarity, and knowledge demands often best measured by an attentive human reader.</a:t>
            </a:r>
          </a:p>
          <a:p>
            <a:pPr eaLnBrk="1" hangingPunct="1">
              <a:lnSpc>
                <a:spcPct val="90000"/>
              </a:lnSpc>
              <a:buFont typeface="Wingdings" pitchFamily="2" charset="2"/>
              <a:buNone/>
            </a:pPr>
            <a:endParaRPr lang="en-US" dirty="0" smtClean="0">
              <a:solidFill>
                <a:schemeClr val="hlink"/>
              </a:solidFill>
            </a:endParaRPr>
          </a:p>
          <a:p>
            <a:pPr eaLnBrk="1" hangingPunct="1">
              <a:lnSpc>
                <a:spcPct val="90000"/>
              </a:lnSpc>
              <a:buFont typeface="Wingdings" pitchFamily="2" charset="2"/>
              <a:buNone/>
            </a:pPr>
            <a:r>
              <a:rPr lang="en-US" b="1" dirty="0" smtClean="0">
                <a:solidFill>
                  <a:schemeClr val="hlink"/>
                </a:solidFill>
              </a:rPr>
              <a:t>Reader and Task considerations </a:t>
            </a:r>
            <a:r>
              <a:rPr lang="en-US" dirty="0" smtClean="0">
                <a:solidFill>
                  <a:schemeClr val="hlink"/>
                </a:solidFill>
              </a:rPr>
              <a:t>–background knowledge of reader, motivation, interests, and complexity generated by tasks assigned often best made by educators employing their professional judgment.</a:t>
            </a:r>
          </a:p>
          <a:p>
            <a:pPr eaLnBrk="1" hangingPunct="1">
              <a:lnSpc>
                <a:spcPct val="90000"/>
              </a:lnSpc>
              <a:buFont typeface="Wingdings" pitchFamily="2" charset="2"/>
              <a:buNone/>
            </a:pPr>
            <a:endParaRPr lang="en-US" sz="1600" dirty="0" smtClean="0">
              <a:solidFill>
                <a:srgbClr val="D20000"/>
              </a:solidFill>
            </a:endParaRP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3"/>
          <p:cNvSpPr>
            <a:spLocks noGrp="1"/>
          </p:cNvSpPr>
          <p:nvPr>
            <p:ph type="title" idx="4294967295"/>
          </p:nvPr>
        </p:nvSpPr>
        <p:spPr bwMode="auto">
          <a:xfrm>
            <a:off x="2286000" y="2895600"/>
            <a:ext cx="6172200" cy="2054225"/>
          </a:xfrm>
          <a:noFill/>
        </p:spPr>
        <p:txBody>
          <a:bodyPr wrap="square" lIns="91440" tIns="45720" rIns="91440" bIns="45720" numCol="1" anchorCtr="0" compatLnSpc="1">
            <a:prstTxWarp prst="textNoShape">
              <a:avLst/>
            </a:prstTxWarp>
          </a:bodyPr>
          <a:lstStyle/>
          <a:p>
            <a:pPr eaLnBrk="1" hangingPunct="1"/>
            <a:r>
              <a:rPr lang="en-US" sz="4800" b="1" cap="none" smtClean="0"/>
              <a:t>ITS, DTZ – </a:t>
            </a:r>
            <a:br>
              <a:rPr lang="en-US" sz="4800" b="1" cap="none" smtClean="0"/>
            </a:br>
            <a:r>
              <a:rPr lang="en-US" sz="4800" b="1" i="1" cap="none" smtClean="0"/>
              <a:t>One more time!</a:t>
            </a:r>
          </a:p>
        </p:txBody>
      </p:sp>
      <p:sp>
        <p:nvSpPr>
          <p:cNvPr id="124930" name="Text Placeholder 4"/>
          <p:cNvSpPr>
            <a:spLocks noGrp="1"/>
          </p:cNvSpPr>
          <p:nvPr>
            <p:ph type="body" idx="4294967295"/>
          </p:nvPr>
        </p:nvSpPr>
        <p:spPr>
          <a:xfrm>
            <a:off x="2286000" y="5010150"/>
            <a:ext cx="6172200" cy="1371600"/>
          </a:xfrm>
        </p:spPr>
        <p:txBody>
          <a:bodyPr/>
          <a:lstStyle/>
          <a:p>
            <a:pPr marL="0" indent="0" eaLnBrk="1" hangingPunct="1">
              <a:buFont typeface="Wingdings" pitchFamily="2" charset="2"/>
              <a:buNone/>
            </a:pPr>
            <a:endParaRPr lang="en-US" sz="1800" b="1" smtClean="0">
              <a:solidFill>
                <a:schemeClr val="tx2"/>
              </a:solidFill>
            </a:endParaRPr>
          </a:p>
        </p:txBody>
      </p:sp>
      <p:sp>
        <p:nvSpPr>
          <p:cNvPr id="124931" name="Slide Number Placeholder 2"/>
          <p:cNvSpPr txBox="1">
            <a:spLocks noGrp="1"/>
          </p:cNvSpPr>
          <p:nvPr/>
        </p:nvSpPr>
        <p:spPr bwMode="auto">
          <a:xfrm>
            <a:off x="1339850" y="4929188"/>
            <a:ext cx="609600" cy="517525"/>
          </a:xfrm>
          <a:prstGeom prst="rect">
            <a:avLst/>
          </a:prstGeom>
          <a:noFill/>
          <a:ln w="9525">
            <a:noFill/>
            <a:miter lim="800000"/>
            <a:headEnd/>
            <a:tailEnd/>
          </a:ln>
        </p:spPr>
        <p:txBody>
          <a:bodyPr anchor="ctr"/>
          <a:lstStyle/>
          <a:p>
            <a:pPr algn="ctr"/>
            <a:fld id="{6FADFD65-109D-418C-A5D1-1480F8BB7FB5}" type="slidenum">
              <a:rPr lang="en-US" sz="1400" b="1">
                <a:solidFill>
                  <a:srgbClr val="FFFFFF"/>
                </a:solidFill>
                <a:latin typeface="Century Schoolbook" pitchFamily="18" charset="0"/>
              </a:rPr>
              <a:pPr algn="ctr"/>
              <a:t>39</a:t>
            </a:fld>
            <a:endParaRPr lang="en-US" sz="1400" b="1">
              <a:solidFill>
                <a:srgbClr val="FFFFFF"/>
              </a:solidFill>
              <a:latin typeface="Century Schoolbook" pitchFamily="18" charset="0"/>
            </a:endParaRPr>
          </a:p>
        </p:txBody>
      </p:sp>
      <p:sp>
        <p:nvSpPr>
          <p:cNvPr id="2" name="Slide Number Placeholder 1"/>
          <p:cNvSpPr>
            <a:spLocks noGrp="1"/>
          </p:cNvSpPr>
          <p:nvPr>
            <p:ph type="sldNum" sz="quarter" idx="12"/>
          </p:nvPr>
        </p:nvSpPr>
        <p:spPr/>
        <p:txBody>
          <a:bodyPr/>
          <a:lstStyle/>
          <a:p>
            <a:pPr>
              <a:defRPr/>
            </a:pPr>
            <a:fld id="{A2D418B7-99D1-432E-85ED-D14993274D8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bwMode="auto">
          <a:xfrm>
            <a:off x="2286000" y="2895600"/>
            <a:ext cx="6172200" cy="2054225"/>
          </a:xfrm>
          <a:noFill/>
        </p:spPr>
        <p:txBody>
          <a:bodyPr wrap="square" lIns="91440" tIns="45720" rIns="91440" bIns="45720" numCol="1" anchorCtr="0" compatLnSpc="1">
            <a:prstTxWarp prst="textNoShape">
              <a:avLst/>
            </a:prstTxWarp>
          </a:bodyPr>
          <a:lstStyle/>
          <a:p>
            <a:pPr eaLnBrk="1" hangingPunct="1"/>
            <a:r>
              <a:rPr lang="en-US" sz="3600" b="1" cap="none" smtClean="0"/>
              <a:t>Technology Action Plan &amp; Classroom Technology Innovation Grants</a:t>
            </a:r>
            <a:endParaRPr lang="en-US" sz="3200" b="1" cap="none" smtClean="0"/>
          </a:p>
        </p:txBody>
      </p:sp>
      <p:sp>
        <p:nvSpPr>
          <p:cNvPr id="23554" name="Text Placeholder 2"/>
          <p:cNvSpPr>
            <a:spLocks noGrp="1"/>
          </p:cNvSpPr>
          <p:nvPr>
            <p:ph type="body" idx="4294967295"/>
          </p:nvPr>
        </p:nvSpPr>
        <p:spPr>
          <a:xfrm>
            <a:off x="2286000" y="5010150"/>
            <a:ext cx="6172200" cy="1371600"/>
          </a:xfrm>
        </p:spPr>
        <p:txBody>
          <a:bodyPr/>
          <a:lstStyle/>
          <a:p>
            <a:pPr marL="0" indent="0" eaLnBrk="1" hangingPunct="1">
              <a:buFont typeface="Wingdings" pitchFamily="2" charset="2"/>
              <a:buNone/>
            </a:pPr>
            <a:endParaRPr lang="en-US" sz="1800" b="1" smtClean="0">
              <a:solidFill>
                <a:schemeClr val="tx2"/>
              </a:solidFill>
            </a:endParaRPr>
          </a:p>
        </p:txBody>
      </p:sp>
      <p:sp>
        <p:nvSpPr>
          <p:cNvPr id="23555" name="Slide Number Placeholder 3"/>
          <p:cNvSpPr txBox="1">
            <a:spLocks noGrp="1"/>
          </p:cNvSpPr>
          <p:nvPr/>
        </p:nvSpPr>
        <p:spPr bwMode="auto">
          <a:xfrm>
            <a:off x="1339850" y="4929188"/>
            <a:ext cx="609600" cy="517525"/>
          </a:xfrm>
          <a:prstGeom prst="rect">
            <a:avLst/>
          </a:prstGeom>
          <a:noFill/>
          <a:ln w="9525">
            <a:noFill/>
            <a:miter lim="800000"/>
            <a:headEnd/>
            <a:tailEnd/>
          </a:ln>
        </p:spPr>
        <p:txBody>
          <a:bodyPr anchor="ctr"/>
          <a:lstStyle/>
          <a:p>
            <a:pPr algn="ctr"/>
            <a:fld id="{AF0B04B3-F09C-43EE-9A88-C703862ACB86}" type="slidenum">
              <a:rPr lang="en-US" sz="1400" b="1">
                <a:solidFill>
                  <a:srgbClr val="FFFFFF"/>
                </a:solidFill>
                <a:latin typeface="Century Schoolbook" pitchFamily="18" charset="0"/>
              </a:rPr>
              <a:pPr algn="ctr"/>
              <a:t>4</a:t>
            </a:fld>
            <a:endParaRPr lang="en-US" sz="1400" b="1">
              <a:solidFill>
                <a:srgbClr val="FFFFFF"/>
              </a:solidFill>
              <a:latin typeface="Century Schoolbook" pitchFamily="18" charset="0"/>
            </a:endParaRPr>
          </a:p>
        </p:txBody>
      </p:sp>
      <p:sp>
        <p:nvSpPr>
          <p:cNvPr id="2" name="Slide Number Placeholder 1"/>
          <p:cNvSpPr>
            <a:spLocks noGrp="1"/>
          </p:cNvSpPr>
          <p:nvPr>
            <p:ph type="sldNum" sz="quarter" idx="12"/>
          </p:nvPr>
        </p:nvSpPr>
        <p:spPr/>
        <p:txBody>
          <a:bodyPr/>
          <a:lstStyle/>
          <a:p>
            <a:pPr>
              <a:defRPr/>
            </a:pPr>
            <a:fld id="{A2D418B7-99D1-432E-85ED-D14993274D8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153400" cy="1143000"/>
          </a:xfrm>
        </p:spPr>
        <p:txBody>
          <a:bodyPr>
            <a:noAutofit/>
          </a:bodyPr>
          <a:lstStyle/>
          <a:p>
            <a:pPr eaLnBrk="1" fontAlgn="auto" hangingPunct="1">
              <a:spcAft>
                <a:spcPts val="0"/>
              </a:spcAft>
              <a:defRPr/>
            </a:pPr>
            <a:r>
              <a:rPr lang="en-US" sz="3600" dirty="0" smtClean="0"/>
              <a:t>Interactive Teaching System (ITS)</a:t>
            </a:r>
            <a:endParaRPr lang="en-US" sz="3600" dirty="0"/>
          </a:p>
        </p:txBody>
      </p:sp>
      <p:sp>
        <p:nvSpPr>
          <p:cNvPr id="125954" name="Slide Number Placeholder 2"/>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1D349369-C572-453D-844A-44A541270343}" type="slidenum">
              <a:rPr lang="en-US" sz="1400" b="1">
                <a:solidFill>
                  <a:srgbClr val="FFFFFF"/>
                </a:solidFill>
                <a:latin typeface="Century Schoolbook" pitchFamily="18" charset="0"/>
              </a:rPr>
              <a:pPr algn="ctr"/>
              <a:t>40</a:t>
            </a:fld>
            <a:endParaRPr lang="en-US" sz="1400" b="1">
              <a:solidFill>
                <a:srgbClr val="FFFFFF"/>
              </a:solidFill>
              <a:latin typeface="Century Schoolbook" pitchFamily="18" charset="0"/>
            </a:endParaRPr>
          </a:p>
        </p:txBody>
      </p:sp>
      <p:pic>
        <p:nvPicPr>
          <p:cNvPr id="5122" name="Picture 2"/>
          <p:cNvPicPr>
            <a:picLocks noChangeAspect="1" noChangeArrowheads="1"/>
          </p:cNvPicPr>
          <p:nvPr/>
        </p:nvPicPr>
        <p:blipFill>
          <a:blip r:embed="rId3">
            <a:extLst/>
          </a:blip>
          <a:srcRect/>
          <a:stretch>
            <a:fillRect/>
          </a:stretch>
        </p:blipFill>
        <p:spPr bwMode="auto">
          <a:xfrm>
            <a:off x="533400" y="1524000"/>
            <a:ext cx="3962400" cy="3123142"/>
          </a:xfrm>
          <a:prstGeom prst="rect">
            <a:avLst/>
          </a:prstGeom>
          <a:noFill/>
          <a:ln>
            <a:noFill/>
          </a:ln>
          <a:effectLst>
            <a:glow rad="228600">
              <a:schemeClr val="accent5">
                <a:satMod val="175000"/>
                <a:alpha val="40000"/>
              </a:schemeClr>
            </a:glow>
            <a:outerShdw dist="35921" dir="2700000" algn="ctr" rotWithShape="0">
              <a:schemeClr val="bg2"/>
            </a:outerShdw>
          </a:effectLst>
          <a:extLst/>
        </p:spPr>
      </p:pic>
      <p:pic>
        <p:nvPicPr>
          <p:cNvPr id="5123" name="Picture 3"/>
          <p:cNvPicPr>
            <a:picLocks noChangeAspect="1" noChangeArrowheads="1"/>
          </p:cNvPicPr>
          <p:nvPr/>
        </p:nvPicPr>
        <p:blipFill>
          <a:blip r:embed="rId4">
            <a:extLst/>
          </a:blip>
          <a:srcRect/>
          <a:stretch>
            <a:fillRect/>
          </a:stretch>
        </p:blipFill>
        <p:spPr bwMode="auto">
          <a:xfrm>
            <a:off x="3581400" y="2667000"/>
            <a:ext cx="4326118" cy="3597588"/>
          </a:xfrm>
          <a:prstGeom prst="rect">
            <a:avLst/>
          </a:prstGeom>
          <a:noFill/>
          <a:effectLst>
            <a:glow rad="228600">
              <a:schemeClr val="accent6">
                <a:satMod val="175000"/>
                <a:alpha val="40000"/>
              </a:schemeClr>
            </a:glow>
          </a:effectLst>
          <a:extLst/>
        </p:spPr>
      </p:pic>
      <p:sp>
        <p:nvSpPr>
          <p:cNvPr id="125957" name="TextBox 3"/>
          <p:cNvSpPr txBox="1">
            <a:spLocks noChangeArrowheads="1"/>
          </p:cNvSpPr>
          <p:nvPr/>
        </p:nvSpPr>
        <p:spPr bwMode="auto">
          <a:xfrm>
            <a:off x="4724400" y="1511300"/>
            <a:ext cx="4114800" cy="830263"/>
          </a:xfrm>
          <a:prstGeom prst="rect">
            <a:avLst/>
          </a:prstGeom>
          <a:noFill/>
          <a:ln w="9525">
            <a:noFill/>
            <a:miter lim="800000"/>
            <a:headEnd/>
            <a:tailEnd/>
          </a:ln>
        </p:spPr>
        <p:txBody>
          <a:bodyPr>
            <a:spAutoFit/>
          </a:bodyPr>
          <a:lstStyle/>
          <a:p>
            <a:r>
              <a:rPr lang="en-US" sz="1600">
                <a:latin typeface="Century Schoolbook" pitchFamily="18" charset="0"/>
                <a:hlinkClick r:id="rId5"/>
              </a:rPr>
              <a:t>http://education.scholastic.com/its/r180</a:t>
            </a:r>
            <a:endParaRPr lang="en-US" sz="1600">
              <a:latin typeface="Century Schoolbook" pitchFamily="18" charset="0"/>
            </a:endParaRPr>
          </a:p>
          <a:p>
            <a:endParaRPr lang="en-US" sz="1600">
              <a:latin typeface="Century Schoolbook" pitchFamily="18" charset="0"/>
            </a:endParaRPr>
          </a:p>
          <a:p>
            <a:endParaRPr lang="en-US" sz="1600">
              <a:latin typeface="Century Schoolbook" pitchFamily="18" charset="0"/>
            </a:endParaRPr>
          </a:p>
        </p:txBody>
      </p:sp>
      <p:sp>
        <p:nvSpPr>
          <p:cNvPr id="5" name="TextBox 4"/>
          <p:cNvSpPr txBox="1"/>
          <p:nvPr/>
        </p:nvSpPr>
        <p:spPr>
          <a:xfrm>
            <a:off x="664590" y="5105400"/>
            <a:ext cx="2383410" cy="132343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sz="2000" dirty="0"/>
              <a:t>The READ 180 Teacher Shared Space is a great resource too!</a:t>
            </a:r>
          </a:p>
        </p:txBody>
      </p:sp>
      <p:sp>
        <p:nvSpPr>
          <p:cNvPr id="3" name="Slide Number Placeholder 2"/>
          <p:cNvSpPr>
            <a:spLocks noGrp="1"/>
          </p:cNvSpPr>
          <p:nvPr>
            <p:ph type="sldNum" sz="quarter" idx="12"/>
          </p:nvPr>
        </p:nvSpPr>
        <p:spPr/>
        <p:txBody>
          <a:bodyPr/>
          <a:lstStyle/>
          <a:p>
            <a:pPr>
              <a:defRPr/>
            </a:pPr>
            <a:fld id="{DD84F122-700C-4425-B99D-ED81579C16BB}"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sz="4000" dirty="0" smtClean="0"/>
              <a:t>Digital Training Zone (DTZ)</a:t>
            </a:r>
            <a:endParaRPr lang="en-US" sz="4000" dirty="0"/>
          </a:p>
        </p:txBody>
      </p:sp>
      <p:sp>
        <p:nvSpPr>
          <p:cNvPr id="126978" name="Slide Number Placeholder 2"/>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F8DE1817-5FA3-4A8A-9797-A871C23D33F3}" type="slidenum">
              <a:rPr lang="en-US" sz="1400" b="1">
                <a:solidFill>
                  <a:srgbClr val="FFFFFF"/>
                </a:solidFill>
                <a:latin typeface="Century Schoolbook" pitchFamily="18" charset="0"/>
              </a:rPr>
              <a:pPr algn="ctr"/>
              <a:t>41</a:t>
            </a:fld>
            <a:endParaRPr lang="en-US" sz="1400" b="1">
              <a:solidFill>
                <a:srgbClr val="FFFFFF"/>
              </a:solidFill>
              <a:latin typeface="Century Schoolbook" pitchFamily="18" charset="0"/>
            </a:endParaRPr>
          </a:p>
        </p:txBody>
      </p:sp>
      <p:pic>
        <p:nvPicPr>
          <p:cNvPr id="6146" name="Picture 2"/>
          <p:cNvPicPr>
            <a:picLocks noChangeAspect="1" noChangeArrowheads="1"/>
          </p:cNvPicPr>
          <p:nvPr/>
        </p:nvPicPr>
        <p:blipFill>
          <a:blip r:embed="rId3">
            <a:extLst/>
          </a:blip>
          <a:srcRect/>
          <a:stretch>
            <a:fillRect/>
          </a:stretch>
        </p:blipFill>
        <p:spPr bwMode="auto">
          <a:xfrm>
            <a:off x="533400" y="1524000"/>
            <a:ext cx="2790403" cy="2114550"/>
          </a:xfrm>
          <a:prstGeom prst="rect">
            <a:avLst/>
          </a:prstGeom>
          <a:noFill/>
          <a:ln>
            <a:noFill/>
          </a:ln>
          <a:effectLst>
            <a:glow rad="228600">
              <a:schemeClr val="accent3">
                <a:satMod val="175000"/>
                <a:alpha val="40000"/>
              </a:schemeClr>
            </a:glow>
            <a:outerShdw dist="35921" dir="2700000" algn="ctr" rotWithShape="0">
              <a:schemeClr val="bg2"/>
            </a:outerShdw>
          </a:effectLst>
          <a:extLst/>
        </p:spPr>
      </p:pic>
      <p:sp>
        <p:nvSpPr>
          <p:cNvPr id="126980" name="Rectangle 3"/>
          <p:cNvSpPr>
            <a:spLocks noChangeArrowheads="1"/>
          </p:cNvSpPr>
          <p:nvPr/>
        </p:nvSpPr>
        <p:spPr bwMode="auto">
          <a:xfrm>
            <a:off x="3733800" y="1504950"/>
            <a:ext cx="4805363" cy="922338"/>
          </a:xfrm>
          <a:prstGeom prst="rect">
            <a:avLst/>
          </a:prstGeom>
          <a:noFill/>
          <a:ln w="9525">
            <a:noFill/>
            <a:miter lim="800000"/>
            <a:headEnd/>
            <a:tailEnd/>
          </a:ln>
        </p:spPr>
        <p:txBody>
          <a:bodyPr>
            <a:spAutoFit/>
          </a:bodyPr>
          <a:lstStyle/>
          <a:p>
            <a:r>
              <a:rPr lang="en-US">
                <a:latin typeface="Century Schoolbook" pitchFamily="18" charset="0"/>
                <a:hlinkClick r:id="rId4"/>
              </a:rPr>
              <a:t>http://teacher.scholastic.com/products/edservicesondemand/digitaltrainingzone.asp</a:t>
            </a:r>
            <a:endParaRPr lang="en-US">
              <a:latin typeface="Century Schoolbook" pitchFamily="18" charset="0"/>
            </a:endParaRPr>
          </a:p>
          <a:p>
            <a:endParaRPr lang="en-US">
              <a:latin typeface="Century Schoolbook" pitchFamily="18" charset="0"/>
            </a:endParaRPr>
          </a:p>
        </p:txBody>
      </p:sp>
      <p:pic>
        <p:nvPicPr>
          <p:cNvPr id="6147" name="Picture 3"/>
          <p:cNvPicPr>
            <a:picLocks noChangeAspect="1" noChangeArrowheads="1"/>
          </p:cNvPicPr>
          <p:nvPr/>
        </p:nvPicPr>
        <p:blipFill>
          <a:blip r:embed="rId5">
            <a:extLst/>
          </a:blip>
          <a:srcRect/>
          <a:stretch>
            <a:fillRect/>
          </a:stretch>
        </p:blipFill>
        <p:spPr bwMode="auto">
          <a:xfrm>
            <a:off x="2956480" y="2895600"/>
            <a:ext cx="4953853" cy="3581400"/>
          </a:xfrm>
          <a:prstGeom prst="rect">
            <a:avLst/>
          </a:prstGeom>
          <a:noFill/>
          <a:ln>
            <a:noFill/>
          </a:ln>
          <a:effectLst>
            <a:glow rad="228600">
              <a:schemeClr val="accent3">
                <a:satMod val="175000"/>
                <a:alpha val="40000"/>
              </a:schemeClr>
            </a:glow>
            <a:outerShdw dist="35921" dir="2700000" algn="ctr" rotWithShape="0">
              <a:schemeClr val="bg2"/>
            </a:outerShdw>
          </a:effectLst>
          <a:extLst/>
        </p:spPr>
      </p:pic>
      <p:sp>
        <p:nvSpPr>
          <p:cNvPr id="3" name="Slide Number Placeholder 2"/>
          <p:cNvSpPr>
            <a:spLocks noGrp="1"/>
          </p:cNvSpPr>
          <p:nvPr>
            <p:ph type="sldNum" sz="quarter" idx="12"/>
          </p:nvPr>
        </p:nvSpPr>
        <p:spPr/>
        <p:txBody>
          <a:bodyPr/>
          <a:lstStyle/>
          <a:p>
            <a:pPr>
              <a:defRPr/>
            </a:pPr>
            <a:fld id="{DD84F122-700C-4425-B99D-ED81579C16BB}"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title" idx="4294967295"/>
          </p:nvPr>
        </p:nvSpPr>
        <p:spPr bwMode="auto">
          <a:xfrm>
            <a:off x="2286000" y="2895600"/>
            <a:ext cx="6172200" cy="2054225"/>
          </a:xfrm>
          <a:noFill/>
        </p:spPr>
        <p:txBody>
          <a:bodyPr wrap="square" lIns="91440" tIns="45720" rIns="91440" bIns="45720" numCol="1" anchorCtr="0" compatLnSpc="1">
            <a:prstTxWarp prst="textNoShape">
              <a:avLst/>
            </a:prstTxWarp>
          </a:bodyPr>
          <a:lstStyle/>
          <a:p>
            <a:pPr eaLnBrk="1" hangingPunct="1"/>
            <a:r>
              <a:rPr lang="en-US" sz="4000" b="1" cap="none" smtClean="0"/>
              <a:t>Reader’s Theater</a:t>
            </a:r>
          </a:p>
        </p:txBody>
      </p:sp>
      <p:sp>
        <p:nvSpPr>
          <p:cNvPr id="128002" name="Text Placeholder 5"/>
          <p:cNvSpPr>
            <a:spLocks noGrp="1"/>
          </p:cNvSpPr>
          <p:nvPr>
            <p:ph type="body" idx="4294967295"/>
          </p:nvPr>
        </p:nvSpPr>
        <p:spPr>
          <a:xfrm>
            <a:off x="2286000" y="5010150"/>
            <a:ext cx="6172200" cy="1371600"/>
          </a:xfrm>
        </p:spPr>
        <p:txBody>
          <a:bodyPr/>
          <a:lstStyle/>
          <a:p>
            <a:pPr marL="0" indent="0" eaLnBrk="1" hangingPunct="1">
              <a:buFont typeface="Wingdings" pitchFamily="2" charset="2"/>
              <a:buNone/>
            </a:pPr>
            <a:r>
              <a:rPr lang="en-US" sz="1800" b="1" dirty="0" smtClean="0">
                <a:solidFill>
                  <a:schemeClr val="tx2"/>
                </a:solidFill>
              </a:rPr>
              <a:t>With Jesica </a:t>
            </a:r>
            <a:r>
              <a:rPr lang="en-US" sz="1800" b="1" dirty="0" smtClean="0">
                <a:solidFill>
                  <a:schemeClr val="tx2"/>
                </a:solidFill>
              </a:rPr>
              <a:t>Thomson</a:t>
            </a:r>
            <a:endParaRPr lang="en-US" sz="1800" b="1" dirty="0" smtClean="0">
              <a:solidFill>
                <a:schemeClr val="tx2"/>
              </a:solidFill>
            </a:endParaRPr>
          </a:p>
        </p:txBody>
      </p:sp>
      <p:sp>
        <p:nvSpPr>
          <p:cNvPr id="128003" name="Slide Number Placeholder 3"/>
          <p:cNvSpPr txBox="1">
            <a:spLocks noGrp="1"/>
          </p:cNvSpPr>
          <p:nvPr/>
        </p:nvSpPr>
        <p:spPr bwMode="auto">
          <a:xfrm>
            <a:off x="1339850" y="4929188"/>
            <a:ext cx="609600" cy="517525"/>
          </a:xfrm>
          <a:prstGeom prst="rect">
            <a:avLst/>
          </a:prstGeom>
          <a:noFill/>
          <a:ln w="9525">
            <a:noFill/>
            <a:miter lim="800000"/>
            <a:headEnd/>
            <a:tailEnd/>
          </a:ln>
        </p:spPr>
        <p:txBody>
          <a:bodyPr anchor="ctr"/>
          <a:lstStyle/>
          <a:p>
            <a:pPr algn="ctr"/>
            <a:fld id="{87DE759C-0FBC-4236-99FC-171D57F02C77}" type="slidenum">
              <a:rPr lang="en-US" sz="1400" b="1">
                <a:solidFill>
                  <a:srgbClr val="FFFFFF"/>
                </a:solidFill>
                <a:latin typeface="Century Schoolbook" pitchFamily="18" charset="0"/>
              </a:rPr>
              <a:pPr algn="ctr"/>
              <a:t>42</a:t>
            </a:fld>
            <a:endParaRPr lang="en-US" sz="1400" b="1">
              <a:solidFill>
                <a:srgbClr val="FFFFFF"/>
              </a:solidFill>
              <a:latin typeface="Century Schoolbook" pitchFamily="18" charset="0"/>
            </a:endParaRPr>
          </a:p>
        </p:txBody>
      </p:sp>
      <p:sp>
        <p:nvSpPr>
          <p:cNvPr id="2" name="Slide Number Placeholder 1"/>
          <p:cNvSpPr>
            <a:spLocks noGrp="1"/>
          </p:cNvSpPr>
          <p:nvPr>
            <p:ph type="sldNum" sz="quarter" idx="12"/>
          </p:nvPr>
        </p:nvSpPr>
        <p:spPr/>
        <p:txBody>
          <a:bodyPr/>
          <a:lstStyle/>
          <a:p>
            <a:pPr>
              <a:defRPr/>
            </a:pPr>
            <a:fld id="{A2D418B7-99D1-432E-85ED-D14993274D82}"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3800" cap="none" smtClean="0"/>
              <a:t>What is Reader’s Theater?</a:t>
            </a:r>
          </a:p>
        </p:txBody>
      </p:sp>
      <p:sp>
        <p:nvSpPr>
          <p:cNvPr id="129026" name="Rectangle 3"/>
          <p:cNvSpPr>
            <a:spLocks noGrp="1"/>
          </p:cNvSpPr>
          <p:nvPr>
            <p:ph type="body" idx="1"/>
          </p:nvPr>
        </p:nvSpPr>
        <p:spPr/>
        <p:txBody>
          <a:bodyPr/>
          <a:lstStyle/>
          <a:p>
            <a:pPr eaLnBrk="1" hangingPunct="1">
              <a:buFont typeface="Wingdings" pitchFamily="2" charset="2"/>
              <a:buNone/>
            </a:pPr>
            <a:r>
              <a:rPr lang="en-US" i="1" smtClean="0"/>
              <a:t>Take a look . . .</a:t>
            </a:r>
          </a:p>
          <a:p>
            <a:pPr eaLnBrk="1" hangingPunct="1">
              <a:buFont typeface="Wingdings" pitchFamily="2" charset="2"/>
              <a:buNone/>
            </a:pPr>
            <a:endParaRPr lang="en-US" smtClean="0"/>
          </a:p>
          <a:p>
            <a:pPr eaLnBrk="1" hangingPunct="1">
              <a:buFont typeface="Wingdings" pitchFamily="2" charset="2"/>
              <a:buNone/>
            </a:pPr>
            <a:r>
              <a:rPr lang="en-US" smtClean="0"/>
              <a:t>Life Underground</a:t>
            </a:r>
          </a:p>
          <a:p>
            <a:pPr eaLnBrk="1" hangingPunct="1">
              <a:buFont typeface="Wingdings" pitchFamily="2" charset="2"/>
              <a:buNone/>
            </a:pPr>
            <a:r>
              <a:rPr lang="en-US" smtClean="0">
                <a:hlinkClick r:id="rId3"/>
              </a:rPr>
              <a:t>http://www.youtube.com/watch?v=PPYM88uKbu0</a:t>
            </a: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Mohammed Ali</a:t>
            </a:r>
          </a:p>
          <a:p>
            <a:pPr eaLnBrk="1" hangingPunct="1">
              <a:buFont typeface="Wingdings" pitchFamily="2" charset="2"/>
              <a:buNone/>
            </a:pPr>
            <a:r>
              <a:rPr lang="en-US" smtClean="0">
                <a:hlinkClick r:id="rId4"/>
              </a:rPr>
              <a:t>http://www.youtube.com/watch?v=VLdTc_l6Gbc</a:t>
            </a: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Wild West</a:t>
            </a:r>
          </a:p>
          <a:p>
            <a:pPr eaLnBrk="1" hangingPunct="1">
              <a:buFont typeface="Wingdings" pitchFamily="2" charset="2"/>
              <a:buNone/>
            </a:pPr>
            <a:r>
              <a:rPr lang="en-US" smtClean="0">
                <a:hlinkClick r:id="rId5"/>
              </a:rPr>
              <a:t>http://www.youtube.com/watch?v=SHRzzU6lRHM</a:t>
            </a:r>
            <a:endParaRPr lang="en-US" smtClean="0"/>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4"/>
          <p:cNvSpPr>
            <a:spLocks noGrp="1"/>
          </p:cNvSpPr>
          <p:nvPr>
            <p:ph type="title" idx="4294967295"/>
          </p:nvPr>
        </p:nvSpPr>
        <p:spPr bwMode="auto">
          <a:xfrm>
            <a:off x="2286000" y="2895600"/>
            <a:ext cx="6172200" cy="2054225"/>
          </a:xfrm>
          <a:noFill/>
        </p:spPr>
        <p:txBody>
          <a:bodyPr wrap="square" lIns="91440" tIns="45720" rIns="91440" bIns="45720" numCol="1" anchorCtr="0" compatLnSpc="1">
            <a:prstTxWarp prst="textNoShape">
              <a:avLst/>
            </a:prstTxWarp>
          </a:bodyPr>
          <a:lstStyle/>
          <a:p>
            <a:pPr eaLnBrk="1" hangingPunct="1"/>
            <a:r>
              <a:rPr lang="en-US" sz="4000" b="1" cap="none" smtClean="0"/>
              <a:t>READ 180:  </a:t>
            </a:r>
            <a:br>
              <a:rPr lang="en-US" sz="4000" b="1" cap="none" smtClean="0"/>
            </a:br>
            <a:r>
              <a:rPr lang="en-US" sz="4000" b="1" cap="none" smtClean="0"/>
              <a:t>Planning with Rigor</a:t>
            </a:r>
          </a:p>
        </p:txBody>
      </p:sp>
      <p:sp>
        <p:nvSpPr>
          <p:cNvPr id="130050" name="Text Placeholder 5"/>
          <p:cNvSpPr>
            <a:spLocks noGrp="1"/>
          </p:cNvSpPr>
          <p:nvPr>
            <p:ph type="body" idx="4294967295"/>
          </p:nvPr>
        </p:nvSpPr>
        <p:spPr>
          <a:xfrm>
            <a:off x="2286000" y="5010150"/>
            <a:ext cx="6172200" cy="1371600"/>
          </a:xfrm>
        </p:spPr>
        <p:txBody>
          <a:bodyPr/>
          <a:lstStyle/>
          <a:p>
            <a:pPr marL="0" indent="0" eaLnBrk="1" hangingPunct="1">
              <a:buFont typeface="Wingdings" pitchFamily="2" charset="2"/>
              <a:buNone/>
            </a:pPr>
            <a:endParaRPr lang="en-US" sz="1800" b="1" smtClean="0">
              <a:solidFill>
                <a:schemeClr val="tx2"/>
              </a:solidFill>
            </a:endParaRPr>
          </a:p>
        </p:txBody>
      </p:sp>
      <p:sp>
        <p:nvSpPr>
          <p:cNvPr id="130051" name="Slide Number Placeholder 3"/>
          <p:cNvSpPr txBox="1">
            <a:spLocks noGrp="1"/>
          </p:cNvSpPr>
          <p:nvPr/>
        </p:nvSpPr>
        <p:spPr bwMode="auto">
          <a:xfrm>
            <a:off x="1339850" y="4929188"/>
            <a:ext cx="609600" cy="517525"/>
          </a:xfrm>
          <a:prstGeom prst="rect">
            <a:avLst/>
          </a:prstGeom>
          <a:noFill/>
          <a:ln w="9525">
            <a:noFill/>
            <a:miter lim="800000"/>
            <a:headEnd/>
            <a:tailEnd/>
          </a:ln>
        </p:spPr>
        <p:txBody>
          <a:bodyPr anchor="ctr"/>
          <a:lstStyle/>
          <a:p>
            <a:pPr algn="ctr"/>
            <a:fld id="{AD447BEB-9ED4-4743-A265-9FC1E4544435}" type="slidenum">
              <a:rPr lang="en-US" sz="1400" b="1">
                <a:solidFill>
                  <a:srgbClr val="FFFFFF"/>
                </a:solidFill>
                <a:latin typeface="Century Schoolbook" pitchFamily="18" charset="0"/>
              </a:rPr>
              <a:pPr algn="ctr"/>
              <a:t>44</a:t>
            </a:fld>
            <a:endParaRPr lang="en-US" sz="1400" b="1">
              <a:solidFill>
                <a:srgbClr val="FFFFFF"/>
              </a:solidFill>
              <a:latin typeface="Century Schoolbook" pitchFamily="18" charset="0"/>
            </a:endParaRPr>
          </a:p>
        </p:txBody>
      </p:sp>
      <p:sp>
        <p:nvSpPr>
          <p:cNvPr id="2" name="Slide Number Placeholder 1"/>
          <p:cNvSpPr>
            <a:spLocks noGrp="1"/>
          </p:cNvSpPr>
          <p:nvPr>
            <p:ph type="sldNum" sz="quarter" idx="12"/>
          </p:nvPr>
        </p:nvSpPr>
        <p:spPr/>
        <p:txBody>
          <a:bodyPr/>
          <a:lstStyle/>
          <a:p>
            <a:pPr>
              <a:defRPr/>
            </a:pPr>
            <a:fld id="{A2D418B7-99D1-432E-85ED-D14993274D8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dirty="0" err="1" smtClean="0"/>
              <a:t>rBook</a:t>
            </a:r>
            <a:r>
              <a:rPr lang="en-US" sz="3600" dirty="0" smtClean="0"/>
              <a:t>:  Workbook + Planner</a:t>
            </a:r>
            <a:endParaRPr lang="en-US" sz="3600" dirty="0"/>
          </a:p>
        </p:txBody>
      </p:sp>
      <p:sp>
        <p:nvSpPr>
          <p:cNvPr id="64514"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7D8DD73-0D55-4A6E-81B6-1331D2576941}" type="slidenum">
              <a:rPr lang="en-US"/>
              <a:pPr fontAlgn="base">
                <a:spcBef>
                  <a:spcPct val="0"/>
                </a:spcBef>
                <a:spcAft>
                  <a:spcPct val="0"/>
                </a:spcAft>
                <a:defRPr/>
              </a:pPr>
              <a:t>45</a:t>
            </a:fld>
            <a:endParaRPr lang="en-US"/>
          </a:p>
        </p:txBody>
      </p:sp>
      <p:pic>
        <p:nvPicPr>
          <p:cNvPr id="7170" name="Picture 2"/>
          <p:cNvPicPr>
            <a:picLocks noChangeAspect="1" noChangeArrowheads="1"/>
          </p:cNvPicPr>
          <p:nvPr/>
        </p:nvPicPr>
        <p:blipFill>
          <a:blip r:embed="rId3">
            <a:extLst/>
          </a:blip>
          <a:srcRect/>
          <a:stretch>
            <a:fillRect/>
          </a:stretch>
        </p:blipFill>
        <p:spPr bwMode="auto">
          <a:xfrm>
            <a:off x="457200" y="1524000"/>
            <a:ext cx="8007886" cy="4264843"/>
          </a:xfrm>
          <a:prstGeom prst="rect">
            <a:avLst/>
          </a:prstGeom>
          <a:noFill/>
          <a:ln>
            <a:noFill/>
          </a:ln>
          <a:effectLst>
            <a:glow rad="139700">
              <a:schemeClr val="accent2">
                <a:satMod val="175000"/>
                <a:alpha val="40000"/>
              </a:schemeClr>
            </a:glow>
            <a:outerShdw blurRad="50800" dist="38100" dir="5400000" algn="t" rotWithShape="0">
              <a:prstClr val="black">
                <a:alpha val="40000"/>
              </a:prstClr>
            </a:outerShdw>
          </a:effectLs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2800" cap="none" smtClean="0"/>
              <a:t>EXPLICIT INSTRUCTIONAL MODEL </a:t>
            </a:r>
            <a:br>
              <a:rPr lang="en-US" sz="2800" cap="none" smtClean="0"/>
            </a:br>
            <a:r>
              <a:rPr lang="en-US" sz="2800" cap="none" smtClean="0"/>
              <a:t>&amp; THE RED ROUTINES</a:t>
            </a:r>
          </a:p>
        </p:txBody>
      </p:sp>
      <p:sp>
        <p:nvSpPr>
          <p:cNvPr id="65538"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2ADEDB9-D247-42E1-A837-8E1F5492B38B}" type="slidenum">
              <a:rPr lang="en-US"/>
              <a:pPr fontAlgn="base">
                <a:spcBef>
                  <a:spcPct val="0"/>
                </a:spcBef>
                <a:spcAft>
                  <a:spcPct val="0"/>
                </a:spcAft>
                <a:defRPr/>
              </a:pPr>
              <a:t>46</a:t>
            </a:fld>
            <a:endParaRPr lang="en-US"/>
          </a:p>
        </p:txBody>
      </p:sp>
      <p:sp>
        <p:nvSpPr>
          <p:cNvPr id="132099" name="Content Placeholder 7"/>
          <p:cNvSpPr>
            <a:spLocks noGrp="1"/>
          </p:cNvSpPr>
          <p:nvPr>
            <p:ph sz="quarter" idx="1"/>
          </p:nvPr>
        </p:nvSpPr>
        <p:spPr/>
        <p:txBody>
          <a:bodyPr/>
          <a:lstStyle/>
          <a:p>
            <a:pPr eaLnBrk="1" hangingPunct="1"/>
            <a:endParaRPr lang="en-US" smtClean="0"/>
          </a:p>
        </p:txBody>
      </p:sp>
      <p:sp>
        <p:nvSpPr>
          <p:cNvPr id="9" name="Content Placeholder 8"/>
          <p:cNvSpPr>
            <a:spLocks noGrp="1"/>
          </p:cNvSpPr>
          <p:nvPr>
            <p:ph sz="quarter" idx="2"/>
          </p:nvPr>
        </p:nvSpPr>
        <p:spPr>
          <a:xfrm>
            <a:off x="4270375" y="1600200"/>
            <a:ext cx="3657600" cy="4572000"/>
          </a:xfrm>
        </p:spPr>
        <p:txBody>
          <a:bodyPr>
            <a:normAutofit/>
          </a:bodyPr>
          <a:lstStyle/>
          <a:p>
            <a:pPr marL="274320" indent="-274320" eaLnBrk="1" fontAlgn="auto" hangingPunct="1">
              <a:spcAft>
                <a:spcPts val="0"/>
              </a:spcAft>
              <a:buFont typeface="Wingdings"/>
              <a:buChar char=""/>
              <a:defRPr/>
            </a:pPr>
            <a:r>
              <a:rPr lang="en-US" dirty="0" smtClean="0"/>
              <a:t>Five Red Routines for </a:t>
            </a:r>
            <a:r>
              <a:rPr lang="en-US" b="1" dirty="0" smtClean="0">
                <a:solidFill>
                  <a:schemeClr val="accent3"/>
                </a:solidFill>
              </a:rPr>
              <a:t>reading</a:t>
            </a:r>
          </a:p>
          <a:p>
            <a:pPr marL="822960" lvl="1" indent="-457200" eaLnBrk="1" fontAlgn="auto" hangingPunct="1">
              <a:spcAft>
                <a:spcPts val="0"/>
              </a:spcAft>
              <a:buFont typeface="+mj-lt"/>
              <a:buAutoNum type="arabicPeriod"/>
              <a:defRPr/>
            </a:pPr>
            <a:r>
              <a:rPr lang="en-US" dirty="0" smtClean="0"/>
              <a:t>Teaching Vocabulary</a:t>
            </a:r>
          </a:p>
          <a:p>
            <a:pPr marL="822960" lvl="1" indent="-457200" eaLnBrk="1" fontAlgn="auto" hangingPunct="1">
              <a:spcAft>
                <a:spcPts val="0"/>
              </a:spcAft>
              <a:buFont typeface="+mj-lt"/>
              <a:buAutoNum type="arabicPeriod"/>
              <a:defRPr/>
            </a:pPr>
            <a:r>
              <a:rPr lang="en-US" dirty="0" smtClean="0"/>
              <a:t>Oral Cloze</a:t>
            </a:r>
          </a:p>
          <a:p>
            <a:pPr marL="822960" lvl="1" indent="-457200" eaLnBrk="1" fontAlgn="auto" hangingPunct="1">
              <a:spcAft>
                <a:spcPts val="0"/>
              </a:spcAft>
              <a:buFont typeface="+mj-lt"/>
              <a:buAutoNum type="arabicPeriod"/>
              <a:defRPr/>
            </a:pPr>
            <a:r>
              <a:rPr lang="en-US" dirty="0" smtClean="0"/>
              <a:t>T-W-P-S</a:t>
            </a:r>
          </a:p>
          <a:p>
            <a:pPr marL="822960" lvl="1" indent="-457200" eaLnBrk="1" fontAlgn="auto" hangingPunct="1">
              <a:spcAft>
                <a:spcPts val="0"/>
              </a:spcAft>
              <a:buFont typeface="+mj-lt"/>
              <a:buAutoNum type="arabicPeriod"/>
              <a:defRPr/>
            </a:pPr>
            <a:r>
              <a:rPr lang="en-US" dirty="0" smtClean="0"/>
              <a:t>Idea Wave</a:t>
            </a:r>
          </a:p>
          <a:p>
            <a:pPr marL="822960" lvl="1" indent="-457200" eaLnBrk="1" fontAlgn="auto" hangingPunct="1">
              <a:spcAft>
                <a:spcPts val="0"/>
              </a:spcAft>
              <a:buFont typeface="+mj-lt"/>
              <a:buAutoNum type="arabicPeriod"/>
              <a:defRPr/>
            </a:pPr>
            <a:r>
              <a:rPr lang="en-US" dirty="0" smtClean="0"/>
              <a:t>Numbered Heads</a:t>
            </a:r>
          </a:p>
          <a:p>
            <a:pPr marL="274320" indent="-274320" eaLnBrk="1" fontAlgn="auto" hangingPunct="1">
              <a:spcAft>
                <a:spcPts val="0"/>
              </a:spcAft>
              <a:buFont typeface="Wingdings"/>
              <a:buChar char=""/>
              <a:defRPr/>
            </a:pPr>
            <a:r>
              <a:rPr lang="en-US" dirty="0"/>
              <a:t>Two Red Routines for </a:t>
            </a:r>
            <a:r>
              <a:rPr lang="en-US" b="1" dirty="0">
                <a:solidFill>
                  <a:schemeClr val="accent5">
                    <a:lumMod val="50000"/>
                  </a:schemeClr>
                </a:solidFill>
              </a:rPr>
              <a:t>writing</a:t>
            </a:r>
          </a:p>
          <a:p>
            <a:pPr marL="708660" lvl="1" indent="-342900" eaLnBrk="1" fontAlgn="auto" hangingPunct="1">
              <a:spcAft>
                <a:spcPts val="0"/>
              </a:spcAft>
              <a:buFont typeface="+mj-lt"/>
              <a:buAutoNum type="arabicPeriod"/>
              <a:defRPr/>
            </a:pPr>
            <a:r>
              <a:rPr lang="en-US" dirty="0"/>
              <a:t>The Writing Process</a:t>
            </a:r>
          </a:p>
          <a:p>
            <a:pPr marL="708660" lvl="1" indent="-342900" eaLnBrk="1" fontAlgn="auto" hangingPunct="1">
              <a:spcAft>
                <a:spcPts val="0"/>
              </a:spcAft>
              <a:buFont typeface="+mj-lt"/>
              <a:buAutoNum type="arabicPeriod"/>
              <a:defRPr/>
            </a:pPr>
            <a:r>
              <a:rPr lang="en-US" dirty="0"/>
              <a:t>Peer Feedback</a:t>
            </a:r>
          </a:p>
          <a:p>
            <a:pPr marL="822960" lvl="1" indent="-457200" eaLnBrk="1" fontAlgn="auto" hangingPunct="1">
              <a:spcAft>
                <a:spcPts val="0"/>
              </a:spcAft>
              <a:buFont typeface="+mj-lt"/>
              <a:buAutoNum type="arabicPeriod"/>
              <a:defRPr/>
            </a:pPr>
            <a:endParaRPr lang="en-US" dirty="0"/>
          </a:p>
        </p:txBody>
      </p:sp>
      <p:pic>
        <p:nvPicPr>
          <p:cNvPr id="6146" name="Picture 2"/>
          <p:cNvPicPr>
            <a:picLocks noChangeAspect="1" noChangeArrowheads="1"/>
          </p:cNvPicPr>
          <p:nvPr/>
        </p:nvPicPr>
        <p:blipFill>
          <a:blip r:embed="rId3">
            <a:extLst/>
          </a:blip>
          <a:srcRect/>
          <a:stretch>
            <a:fillRect/>
          </a:stretch>
        </p:blipFill>
        <p:spPr bwMode="auto">
          <a:xfrm>
            <a:off x="533400" y="1643406"/>
            <a:ext cx="3535764" cy="4572000"/>
          </a:xfrm>
          <a:prstGeom prst="rect">
            <a:avLst/>
          </a:prstGeom>
          <a:noFill/>
          <a:ln w="9525">
            <a:solidFill>
              <a:schemeClr val="tx1"/>
            </a:solidFill>
            <a:miter lim="800000"/>
            <a:headEnd/>
            <a:tailEnd/>
          </a:ln>
          <a:effectLst>
            <a:glow rad="139700">
              <a:schemeClr val="accent4">
                <a:satMod val="175000"/>
                <a:alpha val="40000"/>
              </a:schemeClr>
            </a:glow>
            <a:outerShdw dist="35921" dir="2700000" algn="ctr" rotWithShape="0">
              <a:schemeClr val="bg2"/>
            </a:outerShdw>
          </a:effectLst>
          <a:extLst/>
        </p:spPr>
      </p:pic>
      <p:sp>
        <p:nvSpPr>
          <p:cNvPr id="10" name="TextBox 9"/>
          <p:cNvSpPr txBox="1"/>
          <p:nvPr/>
        </p:nvSpPr>
        <p:spPr>
          <a:xfrm>
            <a:off x="1981200" y="5486400"/>
            <a:ext cx="2545164" cy="1200329"/>
          </a:xfrm>
          <a:prstGeom prst="rect">
            <a:avLst/>
          </a:prstGeom>
          <a:effectLst>
            <a:glow rad="139700">
              <a:schemeClr val="accent6">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dirty="0"/>
              <a:t>Three </a:t>
            </a:r>
            <a:r>
              <a:rPr lang="en-US" dirty="0" err="1"/>
              <a:t>rBook</a:t>
            </a:r>
            <a:r>
              <a:rPr lang="en-US" dirty="0"/>
              <a:t> readings</a:t>
            </a:r>
          </a:p>
          <a:p>
            <a:pPr marL="822960" lvl="1" indent="-457200" fontAlgn="auto">
              <a:spcBef>
                <a:spcPts val="0"/>
              </a:spcBef>
              <a:spcAft>
                <a:spcPts val="0"/>
              </a:spcAft>
              <a:buFont typeface="+mj-lt"/>
              <a:buAutoNum type="arabicPeriod"/>
              <a:defRPr/>
            </a:pPr>
            <a:r>
              <a:rPr lang="en-US" dirty="0"/>
              <a:t>I do</a:t>
            </a:r>
          </a:p>
          <a:p>
            <a:pPr marL="822960" lvl="1" indent="-457200" fontAlgn="auto">
              <a:spcBef>
                <a:spcPts val="0"/>
              </a:spcBef>
              <a:spcAft>
                <a:spcPts val="0"/>
              </a:spcAft>
              <a:buFont typeface="+mj-lt"/>
              <a:buAutoNum type="arabicPeriod"/>
              <a:defRPr/>
            </a:pPr>
            <a:r>
              <a:rPr lang="en-US" dirty="0"/>
              <a:t>We do</a:t>
            </a:r>
          </a:p>
          <a:p>
            <a:pPr marL="822960" lvl="1" indent="-457200" fontAlgn="auto">
              <a:spcBef>
                <a:spcPts val="0"/>
              </a:spcBef>
              <a:spcAft>
                <a:spcPts val="0"/>
              </a:spcAft>
              <a:buFont typeface="+mj-lt"/>
              <a:buAutoNum type="arabicPeriod"/>
              <a:defRPr/>
            </a:pPr>
            <a:r>
              <a:rPr lang="en-US" dirty="0"/>
              <a:t>You do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p:cNvSpPr>
          <p:nvPr>
            <p:ph type="title"/>
          </p:nvPr>
        </p:nvSpPr>
        <p:spPr bwMode="auto">
          <a:xfrm>
            <a:off x="457200" y="152400"/>
            <a:ext cx="7467600" cy="1143000"/>
          </a:xfrm>
        </p:spPr>
        <p:txBody>
          <a:bodyPr wrap="square" lIns="91440" tIns="45720" rIns="91440" bIns="45720" numCol="1" anchorCtr="0" compatLnSpc="1">
            <a:prstTxWarp prst="textNoShape">
              <a:avLst/>
            </a:prstTxWarp>
            <a:normAutofit/>
          </a:bodyPr>
          <a:lstStyle/>
          <a:p>
            <a:pPr eaLnBrk="1" hangingPunct="1"/>
            <a:r>
              <a:rPr lang="en-US" sz="3600" b="1" cap="none" dirty="0" smtClean="0"/>
              <a:t>Planning with Rigor!</a:t>
            </a:r>
          </a:p>
        </p:txBody>
      </p:sp>
      <p:sp>
        <p:nvSpPr>
          <p:cNvPr id="133122" name="Rectangle 3"/>
          <p:cNvSpPr>
            <a:spLocks noGrp="1"/>
          </p:cNvSpPr>
          <p:nvPr>
            <p:ph type="body" idx="1"/>
          </p:nvPr>
        </p:nvSpPr>
        <p:spPr>
          <a:xfrm>
            <a:off x="2362200" y="1905000"/>
            <a:ext cx="4191000" cy="3352800"/>
          </a:xfrm>
          <a:effectLst>
            <a:glow rad="101600">
              <a:schemeClr val="accent6">
                <a:satMod val="175000"/>
                <a:alpha val="40000"/>
              </a:schemeClr>
            </a:glow>
            <a:outerShdw blurRad="152400" dist="317500" dir="5400000" sx="90000" sy="-19000" rotWithShape="0">
              <a:prstClr val="black">
                <a:alpha val="15000"/>
              </a:prst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sz="2800" dirty="0"/>
              <a:t>Where do we see rigor already?  </a:t>
            </a:r>
            <a:endParaRPr lang="en-US" sz="2800" dirty="0" smtClean="0"/>
          </a:p>
          <a:p>
            <a:pPr eaLnBrk="1" hangingPunct="1"/>
            <a:r>
              <a:rPr lang="en-US" sz="2800" dirty="0" smtClean="0"/>
              <a:t>How </a:t>
            </a:r>
            <a:r>
              <a:rPr lang="en-US" sz="2800" dirty="0"/>
              <a:t>do we add rigor</a:t>
            </a:r>
            <a:r>
              <a:rPr lang="en-US" sz="2800" dirty="0" smtClean="0"/>
              <a:t>?</a:t>
            </a:r>
          </a:p>
          <a:p>
            <a:pPr eaLnBrk="1" hangingPunct="1"/>
            <a:r>
              <a:rPr lang="en-US" sz="2800" dirty="0" smtClean="0"/>
              <a:t>How do we hold students accountable?</a:t>
            </a:r>
          </a:p>
        </p:txBody>
      </p:sp>
      <p:sp>
        <p:nvSpPr>
          <p:cNvPr id="2" name="Slide Number Placeholder 1"/>
          <p:cNvSpPr>
            <a:spLocks noGrp="1"/>
          </p:cNvSpPr>
          <p:nvPr>
            <p:ph type="sldNum" sz="quarter" idx="12"/>
          </p:nvPr>
        </p:nvSpPr>
        <p:spPr/>
        <p:txBody>
          <a:bodyPr/>
          <a:lstStyle/>
          <a:p>
            <a:pPr>
              <a:defRPr/>
            </a:pPr>
            <a:fld id="{F5D77788-8941-48A0-8A14-91B691D6BA07}"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895600"/>
            <a:ext cx="6172200" cy="2054225"/>
          </a:xfrm>
        </p:spPr>
        <p:txBody>
          <a:bodyPr/>
          <a:lstStyle/>
          <a:p>
            <a:pPr eaLnBrk="1" fontAlgn="auto" hangingPunct="1">
              <a:spcAft>
                <a:spcPts val="0"/>
              </a:spcAft>
              <a:defRPr/>
            </a:pPr>
            <a:r>
              <a:rPr lang="en-US" sz="4000" dirty="0" smtClean="0"/>
              <a:t>Evaluations</a:t>
            </a:r>
            <a:endParaRPr lang="en-US" sz="4000" dirty="0"/>
          </a:p>
        </p:txBody>
      </p:sp>
      <p:sp>
        <p:nvSpPr>
          <p:cNvPr id="134146" name="Text Placeholder 5"/>
          <p:cNvSpPr>
            <a:spLocks noGrp="1"/>
          </p:cNvSpPr>
          <p:nvPr>
            <p:ph type="body" idx="1"/>
          </p:nvPr>
        </p:nvSpPr>
        <p:spPr/>
        <p:txBody>
          <a:bodyPr/>
          <a:lstStyle/>
          <a:p>
            <a:pPr algn="ctr" eaLnBrk="1" hangingPunct="1"/>
            <a:r>
              <a:rPr lang="en-US" sz="2800" i="1" smtClean="0"/>
              <a:t>Thank you for a wonderful day together!</a:t>
            </a:r>
          </a:p>
        </p:txBody>
      </p:sp>
      <p:sp>
        <p:nvSpPr>
          <p:cNvPr id="78851" name="Slide Number Placeholder 3"/>
          <p:cNvSpPr>
            <a:spLocks noGrp="1"/>
          </p:cNvSpPr>
          <p:nvPr>
            <p:ph type="sldNum" sz="quarter" idx="12"/>
          </p:nvPr>
        </p:nvSpPr>
        <p:spPr>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731CE5-F97D-41F8-9ABA-F668746A4421}" type="slidenum">
              <a:rPr lang="en-US"/>
              <a:pPr fontAlgn="base">
                <a:spcBef>
                  <a:spcPct val="0"/>
                </a:spcBef>
                <a:spcAft>
                  <a:spcPct val="0"/>
                </a:spcAft>
                <a:defRPr/>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895600"/>
            <a:ext cx="6172200" cy="2054225"/>
          </a:xfrm>
        </p:spPr>
        <p:txBody>
          <a:bodyPr/>
          <a:lstStyle/>
          <a:p>
            <a:pPr eaLnBrk="1" fontAlgn="auto" hangingPunct="1">
              <a:spcAft>
                <a:spcPts val="0"/>
              </a:spcAft>
              <a:defRPr/>
            </a:pPr>
            <a:r>
              <a:rPr lang="en-US" sz="4000" b="1" dirty="0"/>
              <a:t>Headphones &amp; All Things Technical</a:t>
            </a:r>
            <a:endParaRPr lang="en-US" sz="3600" b="1" dirty="0"/>
          </a:p>
        </p:txBody>
      </p:sp>
      <p:sp>
        <p:nvSpPr>
          <p:cNvPr id="21506" name="Text Placeholder 2"/>
          <p:cNvSpPr>
            <a:spLocks noGrp="1"/>
          </p:cNvSpPr>
          <p:nvPr>
            <p:ph type="body" idx="4294967295"/>
          </p:nvPr>
        </p:nvSpPr>
        <p:spPr>
          <a:xfrm>
            <a:off x="2286000" y="5010150"/>
            <a:ext cx="6172200" cy="1371600"/>
          </a:xfrm>
        </p:spPr>
        <p:txBody>
          <a:bodyPr/>
          <a:lstStyle/>
          <a:p>
            <a:pPr marL="0" indent="0" eaLnBrk="1" hangingPunct="1">
              <a:buFont typeface="Wingdings" pitchFamily="2" charset="2"/>
              <a:buNone/>
            </a:pPr>
            <a:r>
              <a:rPr lang="en-US" sz="1800" b="1" i="1" dirty="0" smtClean="0">
                <a:solidFill>
                  <a:schemeClr val="tx2"/>
                </a:solidFill>
              </a:rPr>
              <a:t>Reminders from the wonderful Terie Messick</a:t>
            </a:r>
            <a:endParaRPr lang="en-US" sz="1800" b="1" dirty="0" smtClean="0">
              <a:solidFill>
                <a:schemeClr val="tx2"/>
              </a:solidFill>
            </a:endParaRPr>
          </a:p>
        </p:txBody>
      </p:sp>
      <p:sp>
        <p:nvSpPr>
          <p:cNvPr id="21507" name="Slide Number Placeholder 3"/>
          <p:cNvSpPr txBox="1">
            <a:spLocks noGrp="1"/>
          </p:cNvSpPr>
          <p:nvPr/>
        </p:nvSpPr>
        <p:spPr bwMode="auto">
          <a:xfrm>
            <a:off x="1339850" y="4929188"/>
            <a:ext cx="609600" cy="517525"/>
          </a:xfrm>
          <a:prstGeom prst="rect">
            <a:avLst/>
          </a:prstGeom>
          <a:noFill/>
          <a:ln w="9525">
            <a:noFill/>
            <a:miter lim="800000"/>
            <a:headEnd/>
            <a:tailEnd/>
          </a:ln>
        </p:spPr>
        <p:txBody>
          <a:bodyPr anchor="ctr"/>
          <a:lstStyle/>
          <a:p>
            <a:pPr algn="ctr"/>
            <a:fld id="{192E327F-2EB6-4834-8B1F-E3F81015E9F9}" type="slidenum">
              <a:rPr lang="en-US" sz="1400" b="1">
                <a:solidFill>
                  <a:srgbClr val="FFFFFF"/>
                </a:solidFill>
                <a:latin typeface="Century Schoolbook" pitchFamily="18" charset="0"/>
              </a:rPr>
              <a:pPr algn="ctr"/>
              <a:t>5</a:t>
            </a:fld>
            <a:endParaRPr lang="en-US" sz="1400" b="1">
              <a:solidFill>
                <a:srgbClr val="FFFFFF"/>
              </a:solidFill>
              <a:latin typeface="Century Schoolbook" pitchFamily="18" charset="0"/>
            </a:endParaRPr>
          </a:p>
        </p:txBody>
      </p:sp>
      <p:sp>
        <p:nvSpPr>
          <p:cNvPr id="3" name="Slide Number Placeholder 2"/>
          <p:cNvSpPr>
            <a:spLocks noGrp="1"/>
          </p:cNvSpPr>
          <p:nvPr>
            <p:ph type="sldNum" sz="quarter" idx="12"/>
          </p:nvPr>
        </p:nvSpPr>
        <p:spPr/>
        <p:txBody>
          <a:bodyPr/>
          <a:lstStyle/>
          <a:p>
            <a:pPr>
              <a:defRPr/>
            </a:pPr>
            <a:fld id="{A2D418B7-99D1-432E-85ED-D14993274D8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57200" y="274638"/>
            <a:ext cx="8001000" cy="1143000"/>
          </a:xfrm>
        </p:spPr>
        <p:txBody>
          <a:bodyPr>
            <a:noAutofit/>
          </a:bodyPr>
          <a:lstStyle/>
          <a:p>
            <a:pPr eaLnBrk="1" fontAlgn="auto" hangingPunct="1">
              <a:spcAft>
                <a:spcPts val="0"/>
              </a:spcAft>
              <a:defRPr/>
            </a:pPr>
            <a:r>
              <a:rPr lang="en-US" sz="3200" dirty="0"/>
              <a:t>Headphones &amp; All Things </a:t>
            </a:r>
            <a:r>
              <a:rPr lang="en-US" sz="3200" dirty="0" smtClean="0"/>
              <a:t>Technical</a:t>
            </a:r>
            <a:endParaRPr lang="en-US" sz="1800" i="1" dirty="0"/>
          </a:p>
        </p:txBody>
      </p:sp>
      <p:sp>
        <p:nvSpPr>
          <p:cNvPr id="22530" name="Slide Number Placeholder 2"/>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1878E2D3-3AF5-4546-BE8F-C48C7693E12F}" type="slidenum">
              <a:rPr lang="en-US" sz="1400" b="1">
                <a:solidFill>
                  <a:srgbClr val="FFFFFF"/>
                </a:solidFill>
                <a:latin typeface="Century Schoolbook" pitchFamily="18" charset="0"/>
              </a:rPr>
              <a:pPr algn="ctr"/>
              <a:t>6</a:t>
            </a:fld>
            <a:endParaRPr lang="en-US" sz="1400" b="1">
              <a:solidFill>
                <a:srgbClr val="FFFFFF"/>
              </a:solidFill>
              <a:latin typeface="Century Schoolbook" pitchFamily="18" charset="0"/>
            </a:endParaRPr>
          </a:p>
        </p:txBody>
      </p:sp>
      <p:sp>
        <p:nvSpPr>
          <p:cNvPr id="22531" name="Text Placeholder 8"/>
          <p:cNvSpPr>
            <a:spLocks noGrp="1"/>
          </p:cNvSpPr>
          <p:nvPr>
            <p:ph sz="quarter" idx="4294967295"/>
          </p:nvPr>
        </p:nvSpPr>
        <p:spPr>
          <a:xfrm>
            <a:off x="457200" y="1600200"/>
            <a:ext cx="3657600" cy="4572000"/>
          </a:xfrm>
        </p:spPr>
        <p:txBody>
          <a:bodyPr/>
          <a:lstStyle/>
          <a:p>
            <a:pPr eaLnBrk="1" hangingPunct="1"/>
            <a:r>
              <a:rPr lang="en-US" smtClean="0"/>
              <a:t>Headphone troubleshooting</a:t>
            </a:r>
          </a:p>
          <a:p>
            <a:pPr eaLnBrk="1" hangingPunct="1"/>
            <a:r>
              <a:rPr lang="en-US" smtClean="0"/>
              <a:t>Purchasing headphones</a:t>
            </a:r>
          </a:p>
          <a:p>
            <a:pPr eaLnBrk="1" hangingPunct="1"/>
            <a:r>
              <a:rPr lang="en-US" smtClean="0"/>
              <a:t>Other computer issues</a:t>
            </a:r>
          </a:p>
          <a:p>
            <a:pPr eaLnBrk="1" hangingPunct="1"/>
            <a:r>
              <a:rPr lang="en-US" smtClean="0"/>
              <a:t>Adding and deleting students</a:t>
            </a:r>
          </a:p>
          <a:p>
            <a:pPr eaLnBrk="1" hangingPunct="1"/>
            <a:r>
              <a:rPr lang="en-US" smtClean="0"/>
              <a:t>Software problems</a:t>
            </a:r>
          </a:p>
        </p:txBody>
      </p:sp>
      <p:pic>
        <p:nvPicPr>
          <p:cNvPr id="22532" name="Picture 2" descr="C:\Documents and Settings\08269\Local Settings\Temporary Internet Files\Content.IE5\RLTA79KF\MC900214987[1].wmf"/>
          <p:cNvPicPr>
            <a:picLocks noGrp="1" noChangeAspect="1" noChangeArrowheads="1"/>
          </p:cNvPicPr>
          <p:nvPr>
            <p:ph sz="quarter" idx="4294967295"/>
          </p:nvPr>
        </p:nvPicPr>
        <p:blipFill>
          <a:blip r:embed="rId3"/>
          <a:srcRect/>
          <a:stretch>
            <a:fillRect/>
          </a:stretch>
        </p:blipFill>
        <p:spPr>
          <a:xfrm>
            <a:off x="5029200" y="1524000"/>
            <a:ext cx="2514600" cy="3581400"/>
          </a:xfrm>
        </p:spPr>
      </p:pic>
      <p:sp>
        <p:nvSpPr>
          <p:cNvPr id="11" name="TextBox 10"/>
          <p:cNvSpPr txBox="1"/>
          <p:nvPr/>
        </p:nvSpPr>
        <p:spPr>
          <a:xfrm>
            <a:off x="1118647" y="5334000"/>
            <a:ext cx="6553200" cy="1200329"/>
          </a:xfrm>
          <a:prstGeom prst="rect">
            <a:avLst/>
          </a:prstGeom>
          <a:effectLst>
            <a:glow rad="228600">
              <a:schemeClr val="accent5">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400" dirty="0" smtClean="0"/>
              <a:t>“I need help with the </a:t>
            </a:r>
          </a:p>
          <a:p>
            <a:pPr algn="ctr" fontAlgn="auto">
              <a:spcBef>
                <a:spcPts val="0"/>
              </a:spcBef>
              <a:spcAft>
                <a:spcPts val="0"/>
              </a:spcAft>
              <a:defRPr/>
            </a:pPr>
            <a:r>
              <a:rPr lang="en-US" sz="2400" dirty="0" smtClean="0"/>
              <a:t>READ 180 technology when </a:t>
            </a:r>
            <a:r>
              <a:rPr lang="en-US" sz="2400" dirty="0"/>
              <a:t>_____________________________”</a:t>
            </a:r>
          </a:p>
        </p:txBody>
      </p:sp>
      <p:sp>
        <p:nvSpPr>
          <p:cNvPr id="2" name="Slide Number Placeholder 1"/>
          <p:cNvSpPr>
            <a:spLocks noGrp="1"/>
          </p:cNvSpPr>
          <p:nvPr>
            <p:ph type="sldNum" sz="quarter" idx="12"/>
          </p:nvPr>
        </p:nvSpPr>
        <p:spPr/>
        <p:txBody>
          <a:bodyPr/>
          <a:lstStyle/>
          <a:p>
            <a:pPr>
              <a:defRPr/>
            </a:pPr>
            <a:fld id="{DD84F122-700C-4425-B99D-ED81579C16B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2895600"/>
            <a:ext cx="6172200" cy="2054225"/>
          </a:xfrm>
        </p:spPr>
        <p:txBody>
          <a:bodyPr/>
          <a:lstStyle/>
          <a:p>
            <a:pPr eaLnBrk="1" fontAlgn="auto" hangingPunct="1">
              <a:spcAft>
                <a:spcPts val="0"/>
              </a:spcAft>
              <a:defRPr/>
            </a:pPr>
            <a:r>
              <a:rPr lang="en-US" sz="4800" dirty="0"/>
              <a:t>EPS READ 180 </a:t>
            </a:r>
            <a:r>
              <a:rPr lang="en-US" sz="4800" dirty="0" smtClean="0"/>
              <a:t>Overview</a:t>
            </a:r>
            <a:endParaRPr lang="en-US" sz="4800" dirty="0"/>
          </a:p>
        </p:txBody>
      </p:sp>
      <p:sp>
        <p:nvSpPr>
          <p:cNvPr id="24578" name="Text Placeholder 8"/>
          <p:cNvSpPr>
            <a:spLocks noGrp="1"/>
          </p:cNvSpPr>
          <p:nvPr>
            <p:ph type="body" idx="1"/>
          </p:nvPr>
        </p:nvSpPr>
        <p:spPr/>
        <p:txBody>
          <a:bodyPr/>
          <a:lstStyle/>
          <a:p>
            <a:pPr eaLnBrk="1" hangingPunct="1"/>
            <a:endParaRPr lang="en-US" smtClean="0"/>
          </a:p>
        </p:txBody>
      </p:sp>
      <p:sp>
        <p:nvSpPr>
          <p:cNvPr id="33795" name="Slide Number Placeholder 2"/>
          <p:cNvSpPr>
            <a:spLocks noGrp="1"/>
          </p:cNvSpPr>
          <p:nvPr>
            <p:ph type="sldNum" sz="quarter" idx="12"/>
          </p:nvPr>
        </p:nvSpPr>
        <p:spPr>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44BF68A-FD2C-41BE-AA72-F2BCAA92DD5A}" type="slidenum">
              <a:rPr lang="en-US"/>
              <a:pPr fontAlgn="base">
                <a:spcBef>
                  <a:spcPct val="0"/>
                </a:spcBef>
                <a:spcAft>
                  <a:spcPct val="0"/>
                </a:spcAft>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t>“Snapshot” of EPS READ 180</a:t>
            </a:r>
            <a:endParaRPr lang="en-US" sz="3600" dirty="0"/>
          </a:p>
        </p:txBody>
      </p:sp>
      <p:graphicFrame>
        <p:nvGraphicFramePr>
          <p:cNvPr id="34819" name="Object 3"/>
          <p:cNvGraphicFramePr>
            <a:graphicFrameLocks noGrp="1"/>
          </p:cNvGraphicFramePr>
          <p:nvPr>
            <p:ph sz="quarter" idx="1"/>
          </p:nvPr>
        </p:nvGraphicFramePr>
        <p:xfrm>
          <a:off x="3835400" y="1473200"/>
          <a:ext cx="5511800" cy="4216400"/>
        </p:xfrm>
        <a:graphic>
          <a:graphicData uri="http://schemas.openxmlformats.org/presentationml/2006/ole">
            <mc:AlternateContent xmlns:mc="http://schemas.openxmlformats.org/markup-compatibility/2006">
              <mc:Choice xmlns:v="urn:schemas-microsoft-com:vml" Requires="v">
                <p:oleObj spid="_x0000_s34826" r:id="rId4" imgW="5511262" imgH="4212701" progId="Excel.Chart.8">
                  <p:embed/>
                </p:oleObj>
              </mc:Choice>
              <mc:Fallback>
                <p:oleObj r:id="rId4" imgW="5511262" imgH="4212701" progId="Excel.Chart.8">
                  <p:embed/>
                  <p:pic>
                    <p:nvPicPr>
                      <p:cNvPr id="0" name="Picture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1473200"/>
                        <a:ext cx="55118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3"/>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432C89-B445-4F12-82EB-AD77B71E1E2F}" type="slidenum">
              <a:rPr lang="en-US"/>
              <a:pPr fontAlgn="base">
                <a:spcBef>
                  <a:spcPct val="0"/>
                </a:spcBef>
                <a:spcAft>
                  <a:spcPct val="0"/>
                </a:spcAft>
                <a:defRPr/>
              </a:pPr>
              <a:t>8</a:t>
            </a:fld>
            <a:endParaRPr lang="en-US"/>
          </a:p>
        </p:txBody>
      </p:sp>
      <p:sp>
        <p:nvSpPr>
          <p:cNvPr id="34822" name="TextBox 5"/>
          <p:cNvSpPr txBox="1">
            <a:spLocks noChangeArrowheads="1"/>
          </p:cNvSpPr>
          <p:nvPr/>
        </p:nvSpPr>
        <p:spPr bwMode="auto">
          <a:xfrm>
            <a:off x="534988" y="1752600"/>
            <a:ext cx="4646612" cy="4291013"/>
          </a:xfrm>
          <a:prstGeom prst="rect">
            <a:avLst/>
          </a:prstGeom>
          <a:noFill/>
          <a:ln w="9525">
            <a:noFill/>
            <a:miter lim="800000"/>
            <a:headEnd/>
            <a:tailEnd/>
          </a:ln>
        </p:spPr>
        <p:txBody>
          <a:bodyPr>
            <a:spAutoFit/>
          </a:bodyPr>
          <a:lstStyle/>
          <a:p>
            <a:pPr marL="285750" indent="-285750">
              <a:lnSpc>
                <a:spcPct val="150000"/>
              </a:lnSpc>
              <a:buFont typeface="Arial" charset="0"/>
              <a:buChar char="•"/>
            </a:pPr>
            <a:r>
              <a:rPr lang="en-US" sz="2400">
                <a:latin typeface="Century Schoolbook" pitchFamily="18" charset="0"/>
              </a:rPr>
              <a:t>916 students</a:t>
            </a:r>
          </a:p>
          <a:p>
            <a:pPr marL="742950" lvl="1" indent="-285750">
              <a:buFont typeface="Arial" charset="0"/>
              <a:buChar char="•"/>
            </a:pPr>
            <a:r>
              <a:rPr lang="en-US" sz="2400">
                <a:latin typeface="Century Schoolbook" pitchFamily="18" charset="0"/>
              </a:rPr>
              <a:t>58% Male</a:t>
            </a:r>
          </a:p>
          <a:p>
            <a:pPr marL="742950" lvl="1" indent="-285750">
              <a:buFont typeface="Arial" charset="0"/>
              <a:buChar char="•"/>
            </a:pPr>
            <a:r>
              <a:rPr lang="en-US" sz="2400">
                <a:latin typeface="Century Schoolbook" pitchFamily="18" charset="0"/>
              </a:rPr>
              <a:t>21% Hispanic</a:t>
            </a:r>
          </a:p>
          <a:p>
            <a:pPr marL="285750" indent="-285750">
              <a:lnSpc>
                <a:spcPct val="150000"/>
              </a:lnSpc>
              <a:buFont typeface="Arial" charset="0"/>
              <a:buChar char="•"/>
            </a:pPr>
            <a:r>
              <a:rPr lang="en-US" sz="2400">
                <a:latin typeface="Century Schoolbook" pitchFamily="18" charset="0"/>
              </a:rPr>
              <a:t>Students in grades 6 -12</a:t>
            </a:r>
          </a:p>
          <a:p>
            <a:pPr marL="742950" lvl="1" indent="-285750">
              <a:buFont typeface="Arial" charset="0"/>
              <a:buChar char="•"/>
            </a:pPr>
            <a:r>
              <a:rPr lang="en-US" sz="2400">
                <a:latin typeface="Century Schoolbook" pitchFamily="18" charset="0"/>
              </a:rPr>
              <a:t>75% Middle School</a:t>
            </a:r>
          </a:p>
          <a:p>
            <a:pPr marL="742950" lvl="1" indent="-285750">
              <a:buFont typeface="Arial" charset="0"/>
              <a:buChar char="•"/>
            </a:pPr>
            <a:r>
              <a:rPr lang="en-US" sz="2400">
                <a:latin typeface="Century Schoolbook" pitchFamily="18" charset="0"/>
              </a:rPr>
              <a:t>25% High School</a:t>
            </a:r>
          </a:p>
          <a:p>
            <a:pPr marL="285750" indent="-285750">
              <a:lnSpc>
                <a:spcPct val="150000"/>
              </a:lnSpc>
              <a:buFont typeface="Arial" charset="0"/>
              <a:buChar char="•"/>
            </a:pPr>
            <a:r>
              <a:rPr lang="en-US" sz="2400">
                <a:latin typeface="Century Schoolbook" pitchFamily="18" charset="0"/>
              </a:rPr>
              <a:t>Teachers at nine schools (34)  </a:t>
            </a:r>
          </a:p>
          <a:p>
            <a:pPr marL="742950" lvl="1" indent="-285750">
              <a:buFont typeface="Arial" charset="0"/>
              <a:buChar char="•"/>
            </a:pPr>
            <a:r>
              <a:rPr lang="en-US" sz="2400">
                <a:latin typeface="Century Schoolbook" pitchFamily="18" charset="0"/>
              </a:rPr>
              <a:t>7 Reading Support</a:t>
            </a:r>
          </a:p>
          <a:p>
            <a:pPr marL="742950" lvl="1" indent="-285750">
              <a:buFont typeface="Arial" charset="0"/>
              <a:buChar char="•"/>
            </a:pPr>
            <a:r>
              <a:rPr lang="en-US" sz="2400">
                <a:latin typeface="Century Schoolbook" pitchFamily="18" charset="0"/>
              </a:rPr>
              <a:t>21 Special Education</a:t>
            </a:r>
          </a:p>
          <a:p>
            <a:pPr marL="742950" lvl="1" indent="-285750">
              <a:buFont typeface="Arial" charset="0"/>
              <a:buChar char="•"/>
            </a:pPr>
            <a:r>
              <a:rPr lang="en-US" sz="2400">
                <a:latin typeface="Century Schoolbook" pitchFamily="18" charset="0"/>
              </a:rPr>
              <a:t>4 ELL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81000" y="304800"/>
            <a:ext cx="8001000" cy="1143000"/>
          </a:xfrm>
          <a:prstGeom prst="rect">
            <a:avLst/>
          </a:prstGeom>
          <a:noFill/>
          <a:ln w="9525">
            <a:noFill/>
            <a:miter lim="800000"/>
            <a:headEnd/>
            <a:tailEnd/>
          </a:ln>
          <a:effectLst>
            <a:outerShdw dist="25399" dir="2700000" algn="ctr" rotWithShape="0">
              <a:schemeClr val="bg1">
                <a:alpha val="85001"/>
              </a:schemeClr>
            </a:outerShdw>
          </a:effectLst>
        </p:spPr>
        <p:txBody>
          <a:bodyPr anchor="ctr"/>
          <a:lstStyle/>
          <a:p>
            <a:pPr>
              <a:defRPr/>
            </a:pPr>
            <a:r>
              <a:rPr lang="en-US" sz="3200" b="1" dirty="0">
                <a:solidFill>
                  <a:schemeClr val="tx2"/>
                </a:solidFill>
                <a:latin typeface="Century Schoolbook" pitchFamily="18" charset="0"/>
                <a:cs typeface="+mn-cs"/>
              </a:rPr>
              <a:t>Mid-Year Gains Analysis </a:t>
            </a:r>
            <a:r>
              <a:rPr lang="en-US" sz="3200" b="1" dirty="0" smtClean="0">
                <a:solidFill>
                  <a:schemeClr val="tx2"/>
                </a:solidFill>
                <a:latin typeface="Century Schoolbook" pitchFamily="18" charset="0"/>
                <a:cs typeface="+mn-cs"/>
              </a:rPr>
              <a:t>Summary</a:t>
            </a:r>
            <a:endParaRPr lang="en-US" sz="3200" b="1" dirty="0">
              <a:solidFill>
                <a:schemeClr val="tx2"/>
              </a:solidFill>
              <a:latin typeface="Century Schoolbook" pitchFamily="18" charset="0"/>
              <a:cs typeface="+mn-cs"/>
            </a:endParaRPr>
          </a:p>
        </p:txBody>
      </p:sp>
      <p:sp>
        <p:nvSpPr>
          <p:cNvPr id="35842" name="Text Box 3"/>
          <p:cNvSpPr txBox="1">
            <a:spLocks noChangeArrowheads="1"/>
          </p:cNvSpPr>
          <p:nvPr/>
        </p:nvSpPr>
        <p:spPr bwMode="auto">
          <a:xfrm>
            <a:off x="279400" y="1295400"/>
            <a:ext cx="8534400" cy="5416868"/>
          </a:xfrm>
          <a:prstGeom prst="rect">
            <a:avLst/>
          </a:prstGeom>
          <a:noFill/>
          <a:ln w="9525">
            <a:noFill/>
            <a:miter lim="800000"/>
            <a:headEnd/>
            <a:tailEnd/>
          </a:ln>
        </p:spPr>
        <p:txBody>
          <a:bodyPr>
            <a:spAutoFit/>
          </a:bodyPr>
          <a:lstStyle/>
          <a:p>
            <a:pPr eaLnBrk="0" hangingPunct="0"/>
            <a:r>
              <a:rPr lang="en-US" sz="2400" dirty="0">
                <a:latin typeface="Century Schoolbook" pitchFamily="18" charset="0"/>
                <a:ea typeface="ヒラギノ角ゴ Pro W3"/>
                <a:cs typeface="ヒラギノ角ゴ Pro W3"/>
              </a:rPr>
              <a:t>An analysis was performed from data for 9 schools that used </a:t>
            </a:r>
            <a:r>
              <a:rPr lang="en-US" sz="2400" i="1" dirty="0">
                <a:latin typeface="Century Schoolbook" pitchFamily="18" charset="0"/>
                <a:ea typeface="ヒラギノ角ゴ Pro W3"/>
                <a:cs typeface="ヒラギノ角ゴ Pro W3"/>
              </a:rPr>
              <a:t>READ 180</a:t>
            </a:r>
            <a:r>
              <a:rPr lang="en-US" sz="2400" dirty="0">
                <a:latin typeface="Century Schoolbook" pitchFamily="18" charset="0"/>
                <a:ea typeface="ヒラギノ角ゴ Pro W3"/>
                <a:cs typeface="ヒラギノ角ゴ Pro W3"/>
              </a:rPr>
              <a:t> during the 2011-2012 </a:t>
            </a:r>
            <a:r>
              <a:rPr lang="en-US" sz="2400" dirty="0" smtClean="0">
                <a:latin typeface="Century Schoolbook" pitchFamily="18" charset="0"/>
                <a:ea typeface="ヒラギノ角ゴ Pro W3"/>
                <a:cs typeface="ヒラギノ角ゴ Pro W3"/>
              </a:rPr>
              <a:t>school </a:t>
            </a:r>
            <a:r>
              <a:rPr lang="en-US" sz="2400" dirty="0">
                <a:latin typeface="Century Schoolbook" pitchFamily="18" charset="0"/>
                <a:ea typeface="ヒラギノ角ゴ Pro W3"/>
                <a:cs typeface="ヒラギノ角ゴ Pro W3"/>
              </a:rPr>
              <a:t>year</a:t>
            </a:r>
            <a:r>
              <a:rPr lang="en-US" sz="2400" dirty="0" smtClean="0">
                <a:latin typeface="Century Schoolbook" pitchFamily="18" charset="0"/>
                <a:ea typeface="ヒラギノ角ゴ Pro W3"/>
                <a:cs typeface="ヒラギノ角ゴ Pro W3"/>
              </a:rPr>
              <a:t>.  The data included in the analysis started with the beginning of the school year through the third SRI window (March 16</a:t>
            </a:r>
            <a:r>
              <a:rPr lang="en-US" sz="2400" baseline="30000" dirty="0" smtClean="0">
                <a:latin typeface="Century Schoolbook" pitchFamily="18" charset="0"/>
                <a:ea typeface="ヒラギノ角ゴ Pro W3"/>
                <a:cs typeface="ヒラギノ角ゴ Pro W3"/>
              </a:rPr>
              <a:t>th</a:t>
            </a:r>
            <a:r>
              <a:rPr lang="en-US" sz="2400" dirty="0" smtClean="0">
                <a:latin typeface="Century Schoolbook" pitchFamily="18" charset="0"/>
                <a:ea typeface="ヒラギノ角ゴ Pro W3"/>
                <a:cs typeface="ヒラギノ角ゴ Pro W3"/>
              </a:rPr>
              <a:t>, 2012)</a:t>
            </a:r>
            <a:endParaRPr lang="en-US" sz="2400" dirty="0">
              <a:latin typeface="Century Schoolbook" pitchFamily="18" charset="0"/>
              <a:ea typeface="ヒラギノ角ゴ Pro W3"/>
              <a:cs typeface="ヒラギノ角ゴ Pro W3"/>
            </a:endParaRPr>
          </a:p>
          <a:p>
            <a:pPr eaLnBrk="0" hangingPunct="0">
              <a:buFontTx/>
              <a:buChar char="•"/>
            </a:pPr>
            <a:endParaRPr lang="en-US" sz="2400" dirty="0">
              <a:latin typeface="Century Schoolbook" pitchFamily="18" charset="0"/>
              <a:ea typeface="ヒラギノ角ゴ Pro W3"/>
              <a:cs typeface="ヒラギノ角ゴ Pro W3"/>
            </a:endParaRPr>
          </a:p>
          <a:p>
            <a:pPr eaLnBrk="0" hangingPunct="0"/>
            <a:r>
              <a:rPr lang="en-US" sz="2000" b="1" dirty="0">
                <a:latin typeface="Century Schoolbook" pitchFamily="18" charset="0"/>
                <a:ea typeface="ヒラギノ角ゴ Pro W3"/>
                <a:cs typeface="ヒラギノ角ゴ Pro W3"/>
              </a:rPr>
              <a:t>Evidence of Success:</a:t>
            </a:r>
          </a:p>
          <a:p>
            <a:pPr lvl="1" eaLnBrk="0" hangingPunct="0">
              <a:buFontTx/>
              <a:buChar char="•"/>
            </a:pPr>
            <a:r>
              <a:rPr lang="en-US" dirty="0">
                <a:latin typeface="Century Schoolbook" pitchFamily="18" charset="0"/>
                <a:ea typeface="ヒラギノ角ゴ Pro W3"/>
                <a:cs typeface="ヒラギノ角ゴ Pro W3"/>
              </a:rPr>
              <a:t> 195 of 629 </a:t>
            </a:r>
            <a:r>
              <a:rPr lang="en-US" i="1" dirty="0">
                <a:latin typeface="Century Schoolbook" pitchFamily="18" charset="0"/>
                <a:ea typeface="ヒラギノ角ゴ Pro W3"/>
                <a:cs typeface="ヒラギノ角ゴ Pro W3"/>
              </a:rPr>
              <a:t>READ 180 </a:t>
            </a:r>
            <a:r>
              <a:rPr lang="en-US" dirty="0">
                <a:latin typeface="Century Schoolbook" pitchFamily="18" charset="0"/>
                <a:ea typeface="ヒラギノ角ゴ Pro W3"/>
                <a:cs typeface="ヒラギノ角ゴ Pro W3"/>
              </a:rPr>
              <a:t>students (31%) had 2.0 + years of reading gain during the time frame.</a:t>
            </a:r>
          </a:p>
          <a:p>
            <a:pPr lvl="1" eaLnBrk="0" hangingPunct="0">
              <a:buFontTx/>
              <a:buChar char="•"/>
            </a:pPr>
            <a:r>
              <a:rPr lang="en-US" dirty="0">
                <a:latin typeface="Century Schoolbook" pitchFamily="18" charset="0"/>
                <a:ea typeface="ヒラギノ角ゴ Pro W3"/>
                <a:cs typeface="ヒラギノ角ゴ Pro W3"/>
              </a:rPr>
              <a:t> 316 of 629 </a:t>
            </a:r>
            <a:r>
              <a:rPr lang="en-US" i="1" dirty="0">
                <a:latin typeface="Century Schoolbook" pitchFamily="18" charset="0"/>
                <a:ea typeface="ヒラギノ角ゴ Pro W3"/>
                <a:cs typeface="ヒラギノ角ゴ Pro W3"/>
              </a:rPr>
              <a:t>READ 180 </a:t>
            </a:r>
            <a:r>
              <a:rPr lang="en-US" dirty="0">
                <a:latin typeface="Century Schoolbook" pitchFamily="18" charset="0"/>
                <a:ea typeface="ヒラギノ角ゴ Pro W3"/>
                <a:cs typeface="ヒラギノ角ゴ Pro W3"/>
              </a:rPr>
              <a:t>students (50%) had 1.0 + years of reading gain during the time frame.</a:t>
            </a:r>
          </a:p>
          <a:p>
            <a:pPr lvl="1" eaLnBrk="0" hangingPunct="0">
              <a:buFontTx/>
              <a:buChar char="•"/>
            </a:pPr>
            <a:r>
              <a:rPr lang="en-US" dirty="0">
                <a:latin typeface="Century Schoolbook" pitchFamily="18" charset="0"/>
                <a:ea typeface="ヒラギノ角ゴ Pro W3"/>
                <a:cs typeface="ヒラギノ角ゴ Pro W3"/>
              </a:rPr>
              <a:t> 5 </a:t>
            </a:r>
            <a:r>
              <a:rPr lang="en-US" i="1" dirty="0">
                <a:latin typeface="Century Schoolbook" pitchFamily="18" charset="0"/>
                <a:ea typeface="ヒラギノ角ゴ Pro W3"/>
                <a:cs typeface="ヒラギノ角ゴ Pro W3"/>
              </a:rPr>
              <a:t>READ 180 </a:t>
            </a:r>
            <a:r>
              <a:rPr lang="en-US" dirty="0">
                <a:latin typeface="Century Schoolbook" pitchFamily="18" charset="0"/>
                <a:ea typeface="ヒラギノ角ゴ Pro W3"/>
                <a:cs typeface="ヒラギノ角ゴ Pro W3"/>
              </a:rPr>
              <a:t>schools had at least 1.0+ years of reading gain.</a:t>
            </a:r>
          </a:p>
          <a:p>
            <a:pPr lvl="1" eaLnBrk="0" hangingPunct="0">
              <a:buFontTx/>
              <a:buChar char="•"/>
            </a:pPr>
            <a:endParaRPr lang="en-US" dirty="0">
              <a:latin typeface="Century Schoolbook" pitchFamily="18" charset="0"/>
              <a:ea typeface="ヒラギノ角ゴ Pro W3"/>
              <a:cs typeface="ヒラギノ角ゴ Pro W3"/>
            </a:endParaRPr>
          </a:p>
          <a:p>
            <a:pPr eaLnBrk="0" hangingPunct="0"/>
            <a:r>
              <a:rPr lang="en-US" sz="2000" b="1" dirty="0" smtClean="0">
                <a:latin typeface="Century Schoolbook" pitchFamily="18" charset="0"/>
                <a:ea typeface="ヒラギノ角ゴ Pro W3"/>
                <a:cs typeface="ヒラギノ角ゴ Pro W3"/>
              </a:rPr>
              <a:t>Items for Later Discussion:</a:t>
            </a:r>
            <a:endParaRPr lang="en-US" sz="2000" b="1" dirty="0">
              <a:latin typeface="Century Schoolbook" pitchFamily="18" charset="0"/>
              <a:ea typeface="ヒラギノ角ゴ Pro W3"/>
              <a:cs typeface="ヒラギノ角ゴ Pro W3"/>
            </a:endParaRPr>
          </a:p>
          <a:p>
            <a:pPr lvl="1" eaLnBrk="0" hangingPunct="0">
              <a:buFontTx/>
              <a:buChar char="•"/>
            </a:pPr>
            <a:r>
              <a:rPr lang="en-US" dirty="0">
                <a:latin typeface="Century Schoolbook" pitchFamily="18" charset="0"/>
                <a:ea typeface="ヒラギノ角ゴ Pro W3"/>
                <a:cs typeface="ヒラギノ角ゴ Pro W3"/>
              </a:rPr>
              <a:t> </a:t>
            </a:r>
            <a:r>
              <a:rPr lang="en-US" dirty="0">
                <a:solidFill>
                  <a:srgbClr val="000000"/>
                </a:solidFill>
                <a:latin typeface="Century Schoolbook" pitchFamily="18" charset="0"/>
                <a:ea typeface="ヒラギノ角ゴ Pro W3"/>
                <a:cs typeface="Times New Roman" pitchFamily="18" charset="0"/>
              </a:rPr>
              <a:t>Students with the most </a:t>
            </a:r>
            <a:r>
              <a:rPr lang="en-US" i="1" dirty="0">
                <a:solidFill>
                  <a:srgbClr val="000000"/>
                </a:solidFill>
                <a:latin typeface="Century Schoolbook" pitchFamily="18" charset="0"/>
                <a:ea typeface="ヒラギノ角ゴ Pro W3"/>
                <a:cs typeface="Times New Roman" pitchFamily="18" charset="0"/>
              </a:rPr>
              <a:t>READ 180 </a:t>
            </a:r>
            <a:r>
              <a:rPr lang="en-US" dirty="0">
                <a:solidFill>
                  <a:srgbClr val="000000"/>
                </a:solidFill>
                <a:latin typeface="Century Schoolbook" pitchFamily="18" charset="0"/>
                <a:ea typeface="ヒラギノ角ゴ Pro W3"/>
                <a:cs typeface="Times New Roman" pitchFamily="18" charset="0"/>
              </a:rPr>
              <a:t>Segments completed </a:t>
            </a:r>
            <a:endParaRPr lang="en-US" dirty="0" smtClean="0">
              <a:solidFill>
                <a:srgbClr val="000000"/>
              </a:solidFill>
              <a:latin typeface="Century Schoolbook" pitchFamily="18" charset="0"/>
              <a:ea typeface="ヒラギノ角ゴ Pro W3"/>
              <a:cs typeface="Times New Roman" pitchFamily="18" charset="0"/>
            </a:endParaRPr>
          </a:p>
          <a:p>
            <a:pPr lvl="1" eaLnBrk="0" hangingPunct="0"/>
            <a:r>
              <a:rPr lang="en-US" dirty="0" smtClean="0">
                <a:solidFill>
                  <a:srgbClr val="000000"/>
                </a:solidFill>
                <a:latin typeface="Century Schoolbook" pitchFamily="18" charset="0"/>
                <a:ea typeface="ヒラギノ角ゴ Pro W3"/>
                <a:cs typeface="Times New Roman" pitchFamily="18" charset="0"/>
              </a:rPr>
              <a:t>demonstrated </a:t>
            </a:r>
            <a:r>
              <a:rPr lang="en-US" dirty="0">
                <a:solidFill>
                  <a:srgbClr val="000000"/>
                </a:solidFill>
                <a:latin typeface="Century Schoolbook" pitchFamily="18" charset="0"/>
                <a:ea typeface="ヒラギノ角ゴ Pro W3"/>
                <a:cs typeface="Times New Roman" pitchFamily="18" charset="0"/>
              </a:rPr>
              <a:t>the greatest </a:t>
            </a:r>
            <a:r>
              <a:rPr lang="en-US" dirty="0" err="1">
                <a:solidFill>
                  <a:srgbClr val="000000"/>
                </a:solidFill>
                <a:latin typeface="Century Schoolbook" pitchFamily="18" charset="0"/>
                <a:ea typeface="ヒラギノ角ゴ Pro W3"/>
                <a:cs typeface="Times New Roman" pitchFamily="18" charset="0"/>
              </a:rPr>
              <a:t>Lexile</a:t>
            </a:r>
            <a:r>
              <a:rPr lang="en-US" dirty="0">
                <a:solidFill>
                  <a:srgbClr val="000000"/>
                </a:solidFill>
                <a:latin typeface="Century Schoolbook" pitchFamily="18" charset="0"/>
                <a:ea typeface="ヒラギノ角ゴ Pro W3"/>
                <a:cs typeface="Times New Roman" pitchFamily="18" charset="0"/>
              </a:rPr>
              <a:t> gains.</a:t>
            </a:r>
            <a:endParaRPr lang="en-US" dirty="0">
              <a:solidFill>
                <a:srgbClr val="FF0000"/>
              </a:solidFill>
              <a:latin typeface="Century Schoolbook" pitchFamily="18" charset="0"/>
              <a:ea typeface="ヒラギノ角ゴ Pro W3"/>
              <a:cs typeface="ヒラギノ角ゴ Pro W3"/>
            </a:endParaRPr>
          </a:p>
          <a:p>
            <a:pPr lvl="1" eaLnBrk="0" hangingPunct="0">
              <a:buFontTx/>
              <a:buChar char="•"/>
            </a:pPr>
            <a:r>
              <a:rPr lang="en-US" dirty="0">
                <a:solidFill>
                  <a:srgbClr val="000000"/>
                </a:solidFill>
                <a:latin typeface="Century Schoolbook" pitchFamily="18" charset="0"/>
                <a:ea typeface="ヒラギノ角ゴ Pro W3"/>
                <a:cs typeface="ヒラギノ角ゴ Pro W3"/>
              </a:rPr>
              <a:t> Software session use is low for mid-year export.</a:t>
            </a:r>
          </a:p>
        </p:txBody>
      </p:sp>
      <p:sp>
        <p:nvSpPr>
          <p:cNvPr id="2" name="Slide Number Placeholder 1"/>
          <p:cNvSpPr>
            <a:spLocks noGrp="1"/>
          </p:cNvSpPr>
          <p:nvPr>
            <p:ph type="sldNum" sz="quarter" idx="11"/>
          </p:nvPr>
        </p:nvSpPr>
        <p:spPr/>
        <p:txBody>
          <a:bodyPr/>
          <a:lstStyle/>
          <a:p>
            <a:pPr>
              <a:defRPr/>
            </a:pPr>
            <a:fld id="{75FCEBC4-02FC-4671-B2E1-2E026428B820}"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
        <a:ea typeface=""/>
        <a:cs typeface=""/>
      </a:majorFont>
      <a:minorFont>
        <a:latin typeface=""/>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1323</TotalTime>
  <Words>2465</Words>
  <Application>Microsoft Office PowerPoint</Application>
  <PresentationFormat>On-screen Show (4:3)</PresentationFormat>
  <Paragraphs>505</Paragraphs>
  <Slides>48</Slides>
  <Notes>48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Oriel</vt:lpstr>
      <vt:lpstr>Essential</vt:lpstr>
      <vt:lpstr>Microsoft Excel Chart</vt:lpstr>
      <vt:lpstr>READ 180  Day 3 Training</vt:lpstr>
      <vt:lpstr>Welcome</vt:lpstr>
      <vt:lpstr>Agenda</vt:lpstr>
      <vt:lpstr>Technology Action Plan &amp; Classroom Technology Innovation Grants</vt:lpstr>
      <vt:lpstr>Headphones &amp; All Things Technical</vt:lpstr>
      <vt:lpstr>Headphones &amp; All Things Technical</vt:lpstr>
      <vt:lpstr>EPS READ 180 Overview</vt:lpstr>
      <vt:lpstr>“Snapshot” of EPS READ 180</vt:lpstr>
      <vt:lpstr>PowerPoint Presentation</vt:lpstr>
      <vt:lpstr>READ 180 Segment Completion Gains</vt:lpstr>
      <vt:lpstr>Summary Reading Gains   for READ 180 Students</vt:lpstr>
      <vt:lpstr>Scholastic READ 180   Notes on Software Usage</vt:lpstr>
      <vt:lpstr>SRI Grade Level Proficiency Bands </vt:lpstr>
      <vt:lpstr>Annual Lexile Growth  Expectations by Grade Level</vt:lpstr>
      <vt:lpstr>SRI Assessment Windows</vt:lpstr>
      <vt:lpstr>READ 180 and Rigor</vt:lpstr>
      <vt:lpstr>Connecting the Dots:  Rigor, Text Complexity and College and Career Readiness</vt:lpstr>
      <vt:lpstr>Of every one hundred 9th graders in Washington…</vt:lpstr>
      <vt:lpstr>College and Career Ready Students – as defined in the Common Core Standards</vt:lpstr>
      <vt:lpstr>What is the Common Core?</vt:lpstr>
      <vt:lpstr>Rigor!</vt:lpstr>
      <vt:lpstr>Rigor!</vt:lpstr>
      <vt:lpstr>Rigor!</vt:lpstr>
      <vt:lpstr>Rigor!</vt:lpstr>
      <vt:lpstr>Rigor!</vt:lpstr>
      <vt:lpstr> Criterion #1:  Centering instruction on high         expectations for student achievement.  </vt:lpstr>
      <vt:lpstr> Criterion #2:  Demonstrating Effective          Teaching Practices</vt:lpstr>
      <vt:lpstr>Rigor!  PVF-Paired Verbal Fluency</vt:lpstr>
      <vt:lpstr>Rigor!</vt:lpstr>
      <vt:lpstr>Rigor!      Card Sort</vt:lpstr>
      <vt:lpstr>Rigor!     Gallery Walk </vt:lpstr>
      <vt:lpstr>Rigor, Text Complexity, and Thinking Just About Lexiles</vt:lpstr>
      <vt:lpstr>Rigor is Not a Four Letter Word</vt:lpstr>
      <vt:lpstr>Rigor, Text Complexity, and Thinking Just About Lexiles</vt:lpstr>
      <vt:lpstr>A-ha’s</vt:lpstr>
      <vt:lpstr>So What Is a Lexile?</vt:lpstr>
      <vt:lpstr>Text Complexity Grade Bands </vt:lpstr>
      <vt:lpstr>So What Is Text Complexity?</vt:lpstr>
      <vt:lpstr>ITS, DTZ –  One more time!</vt:lpstr>
      <vt:lpstr>Interactive Teaching System (ITS)</vt:lpstr>
      <vt:lpstr>Digital Training Zone (DTZ)</vt:lpstr>
      <vt:lpstr>Reader’s Theater</vt:lpstr>
      <vt:lpstr>What is Reader’s Theater?</vt:lpstr>
      <vt:lpstr>READ 180:   Planning with Rigor</vt:lpstr>
      <vt:lpstr>rBook:  Workbook + Planner</vt:lpstr>
      <vt:lpstr>EXPLICIT INSTRUCTIONAL MODEL  &amp; THE RED ROUTINES</vt:lpstr>
      <vt:lpstr>Planning with Rigor!</vt:lpstr>
      <vt:lpstr>Evaluations</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180 Day 3</dc:title>
  <dc:creator>08269</dc:creator>
  <cp:lastModifiedBy>Jeanne Willard</cp:lastModifiedBy>
  <cp:revision>98</cp:revision>
  <cp:lastPrinted>2012-04-23T19:26:07Z</cp:lastPrinted>
  <dcterms:created xsi:type="dcterms:W3CDTF">2011-03-31T21:39:00Z</dcterms:created>
  <dcterms:modified xsi:type="dcterms:W3CDTF">2012-04-23T19:48:46Z</dcterms:modified>
</cp:coreProperties>
</file>