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sldIdLst>
    <p:sldId id="314" r:id="rId2"/>
    <p:sldId id="287" r:id="rId3"/>
    <p:sldId id="288" r:id="rId4"/>
    <p:sldId id="316" r:id="rId5"/>
    <p:sldId id="289" r:id="rId6"/>
    <p:sldId id="290" r:id="rId7"/>
    <p:sldId id="291" r:id="rId8"/>
    <p:sldId id="292" r:id="rId9"/>
    <p:sldId id="293" r:id="rId10"/>
    <p:sldId id="299" r:id="rId11"/>
    <p:sldId id="301" r:id="rId12"/>
    <p:sldId id="302" r:id="rId13"/>
    <p:sldId id="306" r:id="rId14"/>
    <p:sldId id="307" r:id="rId15"/>
    <p:sldId id="308" r:id="rId16"/>
    <p:sldId id="310" r:id="rId17"/>
    <p:sldId id="309" r:id="rId18"/>
    <p:sldId id="311" r:id="rId19"/>
    <p:sldId id="317" r:id="rId20"/>
    <p:sldId id="318"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2" autoAdjust="0"/>
    <p:restoredTop sz="56890" autoAdjust="0"/>
  </p:normalViewPr>
  <p:slideViewPr>
    <p:cSldViewPr>
      <p:cViewPr>
        <p:scale>
          <a:sx n="45" d="100"/>
          <a:sy n="45" d="100"/>
        </p:scale>
        <p:origin x="-18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6DA1577-5B6E-4D5B-956D-F4C6B8E69AAF}" type="slidenum">
              <a:rPr lang="en-US"/>
              <a:pPr/>
              <a:t>‹#›</a:t>
            </a:fld>
            <a:endParaRPr lang="en-US"/>
          </a:p>
        </p:txBody>
      </p:sp>
    </p:spTree>
    <p:extLst>
      <p:ext uri="{BB962C8B-B14F-4D97-AF65-F5344CB8AC3E}">
        <p14:creationId xmlns:p14="http://schemas.microsoft.com/office/powerpoint/2010/main" val="42668582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CCBEB-A58F-43B0-8CEA-056BA33DA8AC}" type="slidenum">
              <a:rPr lang="en-US"/>
              <a:pPr/>
              <a:t>2</a:t>
            </a:fld>
            <a:endParaRPr 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t>Practical life skill of managing money an credit. No matter where you are in life or what you do, you will need to manage your money.</a:t>
            </a:r>
          </a:p>
          <a:p>
            <a:r>
              <a:rPr lang="en-US"/>
              <a:t>Student</a:t>
            </a:r>
          </a:p>
          <a:p>
            <a:r>
              <a:rPr lang="en-US"/>
              <a:t>In the work force</a:t>
            </a:r>
          </a:p>
          <a:p>
            <a:r>
              <a:rPr lang="en-US"/>
              <a:t>With a family</a:t>
            </a:r>
          </a:p>
          <a:p>
            <a:endParaRPr lang="en-US"/>
          </a:p>
          <a:p>
            <a:r>
              <a:rPr lang="en-US"/>
              <a:t>Pictures represent some of the basics in life that people want to buy:</a:t>
            </a:r>
          </a:p>
          <a:p>
            <a:r>
              <a:rPr lang="en-US"/>
              <a:t>Computer - Technology</a:t>
            </a:r>
          </a:p>
          <a:p>
            <a:r>
              <a:rPr lang="en-US"/>
              <a:t>Education</a:t>
            </a:r>
          </a:p>
          <a:p>
            <a:r>
              <a:rPr lang="en-US"/>
              <a:t>Car</a:t>
            </a:r>
          </a:p>
          <a:p>
            <a:r>
              <a:rPr lang="en-US"/>
              <a:t>Home</a:t>
            </a:r>
          </a:p>
          <a:p>
            <a:r>
              <a:rPr lang="en-US"/>
              <a:t>Family vacation</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3C639-E305-46AB-B34C-71BEAA559EE2}" type="slidenum">
              <a:rPr lang="en-US"/>
              <a:pPr/>
              <a:t>11</a:t>
            </a:fld>
            <a:endParaRPr lang="en-US"/>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sz="1000"/>
              <a:t>Saving has in inverse relationship to using credit. As credit use increases, saving decreases.</a:t>
            </a:r>
          </a:p>
          <a:p>
            <a:endParaRPr lang="en-US" sz="1000"/>
          </a:p>
          <a:p>
            <a:r>
              <a:rPr lang="en-US" sz="1000"/>
              <a:t>The personal savings rate is, essentially, the amount of after-tax income left once household bills are paid. As a percentage of income, it's declining. The personal savings rate used to be 10 percent of disposable income from 1974 to 1984, according to the Bureau of Labor Statistics. It fell to 4.8 percent by 1994, and was negative for all of 2005. As of January, the personal savings rate was minus 0.7 percent. </a:t>
            </a:r>
          </a:p>
          <a:p>
            <a:endParaRPr lang="en-US" sz="1000"/>
          </a:p>
          <a:p>
            <a:r>
              <a:rPr lang="en-US" sz="1000"/>
              <a:t>Americans not only spent all of their after-tax income in 2005  but had to dip into previous savings or increase borrowing.</a:t>
            </a:r>
          </a:p>
          <a:p>
            <a:r>
              <a:rPr lang="en-US" sz="1000"/>
              <a:t>The savings rate has been negative for an entire year only twice before — in 1932 and 1933 — two years when the country was struggling to cope with the Great Depression, a time of massive business failures and job layoffs.</a:t>
            </a:r>
          </a:p>
          <a:p>
            <a:endParaRPr lang="en-US" sz="1000"/>
          </a:p>
          <a:p>
            <a:r>
              <a:rPr lang="en-US" sz="1000"/>
              <a:t>One major reason that consumers felt confident in spending all of their disposable incomes and dipping into savings last year was that a booming housing market made them feel more wealthy. As their home prices surged at double-digit rates, that created what economists call a “wealth effect” that supported greater spending</a:t>
            </a:r>
          </a:p>
          <a:p>
            <a:endParaRPr lang="en-US" sz="1000"/>
          </a:p>
          <a:p>
            <a:r>
              <a:rPr lang="en-US" sz="1000" b="1"/>
              <a:t>Source</a:t>
            </a:r>
            <a:r>
              <a:rPr lang="en-US" sz="1000"/>
              <a:t>:  The Bureau of Labor Statistics, March 2006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F1BEB-8AB0-457D-BE3B-E8C7C7FB0DCF}" type="slidenum">
              <a:rPr lang="en-US"/>
              <a:pPr/>
              <a:t>12</a:t>
            </a:fld>
            <a:endParaRPr lang="en-US"/>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t>Pay yourself first by saving 10%.  More if you can.  Get in the habit of living on less than you earn.</a:t>
            </a:r>
          </a:p>
          <a:p>
            <a:r>
              <a:rPr lang="en-US"/>
              <a:t>If you save, you won’t have to use credit to buy the things in life that you want.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41AC5E-CFBB-4CB1-8338-BB1403B1328A}" type="slidenum">
              <a:rPr lang="en-US"/>
              <a:pPr/>
              <a:t>13</a:t>
            </a:fld>
            <a:endParaRPr 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0DBF7-FED6-4A66-A1F6-0A731094C14F}" type="slidenum">
              <a:rPr lang="en-US"/>
              <a:pPr/>
              <a:t>14</a:t>
            </a:fld>
            <a:endParaRPr 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t>Always ask what the APR is on the loan</a:t>
            </a:r>
          </a:p>
          <a:p>
            <a:r>
              <a:rPr lang="en-US"/>
              <a:t>Get the APR in writing</a:t>
            </a:r>
          </a:p>
          <a:p>
            <a:r>
              <a:rPr lang="en-US"/>
              <a:t>The annual APR is </a:t>
            </a:r>
            <a:r>
              <a:rPr lang="en-US">
                <a:solidFill>
                  <a:srgbClr val="FF0000"/>
                </a:solidFill>
              </a:rPr>
              <a:t>more important</a:t>
            </a:r>
            <a:r>
              <a:rPr lang="en-US"/>
              <a:t> than the monthly payment (use example of buying a car)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8FCBD-C804-49D8-A2A8-E6120BEAD513}" type="slidenum">
              <a:rPr lang="en-US"/>
              <a:pPr/>
              <a:t>15</a:t>
            </a:fld>
            <a:endParaRPr 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t>6 Tips for Managing Credit Cards</a:t>
            </a:r>
          </a:p>
          <a:p>
            <a:endParaRPr lang="en-US"/>
          </a:p>
          <a:p>
            <a:r>
              <a:rPr lang="en-US"/>
              <a:t>Only Buy What You Can Afford. This is the most important point to drive home.  If you buy what you can afford now, you will have more than the person who is buying more than they can afford.</a:t>
            </a:r>
          </a:p>
          <a:p>
            <a:endParaRPr lang="en-US"/>
          </a:p>
          <a:p>
            <a:r>
              <a:rPr lang="en-US"/>
              <a:t>You can only increase your standard of living above what you can afford for so long before it will catch up to you.  When it catches up to you, you’ll have to cut way back and live below your original standard to pay back your debt.</a:t>
            </a:r>
          </a:p>
          <a:p>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041DC-0FE3-4091-AA8B-22F2B8A75CFF}" type="slidenum">
              <a:rPr lang="en-US"/>
              <a:pPr/>
              <a:t>16</a:t>
            </a:fld>
            <a:endParaRPr lang="en-U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6 Tips for Managing Credit Cards</a:t>
            </a:r>
          </a:p>
          <a:p>
            <a:endParaRPr lang="en-US"/>
          </a:p>
          <a:p>
            <a:r>
              <a:rPr lang="en-US"/>
              <a:t>You are offered to save 10% on your purchase that day if you open up a card.  Don’t do it!</a:t>
            </a:r>
          </a:p>
          <a:p>
            <a:endParaRPr lang="en-US"/>
          </a:p>
          <a:p>
            <a:r>
              <a:rPr lang="en-US"/>
              <a:t>You need 1 credit card, maybe two if you choose a brand that isn’t accepted everywhere.</a:t>
            </a:r>
          </a:p>
          <a:p>
            <a:endParaRPr lang="en-US"/>
          </a:p>
          <a:p>
            <a:r>
              <a:rPr lang="en-US"/>
              <a:t>It will cost you more in the long-run to have more cards.  The number of cards you have decreases your credit score because it tells lenders that you can spend more money and that is an increased risk for them.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E5D03-945E-4613-ADCD-B114E71A2BBF}" type="slidenum">
              <a:rPr lang="en-US"/>
              <a:pPr/>
              <a:t>17</a:t>
            </a:fld>
            <a:endParaRPr 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6 Tips for Managing Credit Cards</a:t>
            </a:r>
          </a:p>
          <a:p>
            <a:endParaRPr lang="en-US"/>
          </a:p>
          <a:p>
            <a:r>
              <a:rPr lang="en-US"/>
              <a:t>If you have credit card debt, it should be a priority to pay it off right away.</a:t>
            </a:r>
          </a:p>
          <a:p>
            <a:endParaRPr lang="en-US"/>
          </a:p>
          <a:p>
            <a:r>
              <a:rPr lang="en-US"/>
              <a:t>Remember the example from paying the minimum on the 10 dates.  Hardly any of your money is going towards the principal.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7533D-6FD0-4CC8-8FAC-9D5468B1CD80}" type="slidenum">
              <a:rPr lang="en-US"/>
              <a:pPr/>
              <a:t>18</a:t>
            </a:fld>
            <a:endParaRPr 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t>6 Tips for Managing Credit Cards</a:t>
            </a:r>
          </a:p>
          <a:p>
            <a:endParaRPr lang="en-US" b="1" u="sng"/>
          </a:p>
          <a:p>
            <a:endParaRPr lang="en-US" b="1" u="sng"/>
          </a:p>
          <a:p>
            <a:r>
              <a:rPr lang="en-US" b="1" u="sng"/>
              <a:t>%	5 Factors</a:t>
            </a:r>
          </a:p>
          <a:p>
            <a:r>
              <a:rPr lang="en-US"/>
              <a:t>35%	Payment History (recency and frequency)</a:t>
            </a:r>
          </a:p>
          <a:p>
            <a:r>
              <a:rPr lang="en-US"/>
              <a:t>30%	Outstanding Balances</a:t>
            </a:r>
          </a:p>
          <a:p>
            <a:r>
              <a:rPr lang="en-US"/>
              <a:t>15%	Length of Credit History</a:t>
            </a:r>
          </a:p>
          <a:p>
            <a:r>
              <a:rPr lang="en-US"/>
              <a:t>10%	New Credit</a:t>
            </a:r>
          </a:p>
          <a:p>
            <a:r>
              <a:rPr lang="en-US"/>
              <a:t>10%	Types of Credit</a:t>
            </a:r>
          </a:p>
          <a:p>
            <a:r>
              <a:rPr lang="en-US"/>
              <a:t>100%	 FICO Score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DC8D9-B863-4356-B3C5-958E25DBB9ED}" type="slidenum">
              <a:rPr lang="en-US"/>
              <a:pPr/>
              <a:t>19</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t>This slide is based off of the previous one, assuming you had 10 dates at $57 dollars each when you are 18 years old.</a:t>
            </a:r>
          </a:p>
          <a:p>
            <a:endParaRPr lang="en-US"/>
          </a:p>
          <a:p>
            <a:r>
              <a:rPr lang="en-US"/>
              <a:t>And this assumes, you have no more dates.  No more spending</a:t>
            </a:r>
          </a:p>
          <a:p>
            <a:endParaRPr lang="en-US"/>
          </a:p>
          <a:p>
            <a:r>
              <a:rPr lang="en-US"/>
              <a:t>Source:  http://www.bankrate.com/brm/calc/MinPayment.asp</a:t>
            </a:r>
          </a:p>
          <a:p>
            <a:endParaRPr lang="en-US"/>
          </a:p>
          <a:p>
            <a:r>
              <a:rPr lang="en-US" b="1"/>
              <a:t>Minimum Payment</a:t>
            </a:r>
            <a:r>
              <a:rPr lang="en-US"/>
              <a:t>:  The minimum amount a cardholder can pay to keep the account from going into default.	</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E0435-D745-4AE8-A4E8-1CF290EF212D}" type="slidenum">
              <a:rPr lang="en-US"/>
              <a:pPr/>
              <a:t>20</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t>This is an amortization table that breaks down how slowly you make progress paying off the balance when you only make the minimum payment. Most important fact is to pay your credit card off every month and not pay interest.</a:t>
            </a:r>
          </a:p>
          <a:p>
            <a:endParaRPr lang="en-US"/>
          </a:p>
          <a:p>
            <a:r>
              <a:rPr lang="en-US" b="1"/>
              <a:t>Source</a:t>
            </a:r>
            <a:r>
              <a:rPr lang="en-US"/>
              <a:t>:  www.bankrate.com</a:t>
            </a:r>
          </a:p>
          <a:p>
            <a:endParaRPr lang="en-US"/>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26179F-B272-4B8E-B164-6159C46FDC4B}" type="slidenum">
              <a:rPr lang="en-US"/>
              <a:pPr/>
              <a:t>3</a:t>
            </a:fld>
            <a:endParaRPr 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t>But these days auto insurers are using credit-based scores to calculate premiums. Employers are using credit checks to determine whether you’re a worthy hire. And landlords are using them to figure out whether you’ll be a reliable tenant. Some utility companies are linking credit scores to the size of the deposit you must pay to have your power turned on. </a:t>
            </a:r>
          </a:p>
          <a:p>
            <a:endParaRPr lang="en-US"/>
          </a:p>
          <a:p>
            <a:r>
              <a:rPr lang="en-US" b="1"/>
              <a:t>Source</a:t>
            </a:r>
            <a:r>
              <a:rPr lang="en-US"/>
              <a:t>:  Consumer Reports, “Credit scores:  What you don’t know can be held against you ,” August 2005.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4C3B6-EB10-49AD-98A0-454F205D48C5}" type="slidenum">
              <a:rPr lang="en-US"/>
              <a:pPr/>
              <a:t>4</a:t>
            </a:fld>
            <a:endParaRPr lang="en-U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b="1"/>
              <a:t>The Three Cs of Credit</a:t>
            </a:r>
            <a:r>
              <a:rPr lang="en-US"/>
              <a:t>:</a:t>
            </a:r>
          </a:p>
          <a:p>
            <a:r>
              <a:rPr lang="en-US"/>
              <a:t>Three Cs of Credit	One way lenders evaluate credit worthiness.  </a:t>
            </a:r>
          </a:p>
          <a:p>
            <a:r>
              <a:rPr lang="en-US"/>
              <a:t>The three Cs represent:</a:t>
            </a:r>
          </a:p>
          <a:p>
            <a:r>
              <a:rPr lang="en-US"/>
              <a:t>Character: The way you handle money and have repaid debt in the past.</a:t>
            </a:r>
          </a:p>
          <a:p>
            <a:r>
              <a:rPr lang="en-US"/>
              <a:t>Capacity: Your ability to pay the debt after considering other monthly expenses.</a:t>
            </a:r>
          </a:p>
          <a:p>
            <a:r>
              <a:rPr lang="en-US"/>
              <a:t>Capital: The value of your assets or what you own.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93150-0EF4-44EE-BE82-386F3584D844}" type="slidenum">
              <a:rPr lang="en-US"/>
              <a:pPr/>
              <a:t>5</a:t>
            </a:fld>
            <a:endParaRPr 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Source:  Higher Education Coordinating Board, 2005</a:t>
            </a:r>
          </a:p>
          <a:p>
            <a:endParaRPr lang="en-US"/>
          </a:p>
          <a:p>
            <a:r>
              <a:rPr lang="en-US"/>
              <a:t>Emphasis is that this information is applicable to you no matter what you do right after high school.  You are going to be on your own, making independent decisions.</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B0B81-4603-47A4-B8D8-5B21E29C9CE3}" type="slidenum">
              <a:rPr lang="en-US"/>
              <a:pPr/>
              <a:t>6</a:t>
            </a:fld>
            <a:endParaRPr 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So will you make more money by going to college? YES!</a:t>
            </a:r>
          </a:p>
          <a:p>
            <a:endParaRPr lang="en-US"/>
          </a:p>
          <a:p>
            <a:r>
              <a:rPr lang="en-US"/>
              <a:t>The average earnings of college graduates in 1996 were 55% higher than those of high school graduates. </a:t>
            </a:r>
          </a:p>
          <a:p>
            <a:r>
              <a:rPr lang="en-US"/>
              <a:t>The average income for a family headed by a high school graduate declined 4.5% between 1973 and 1996. </a:t>
            </a:r>
          </a:p>
          <a:p>
            <a:r>
              <a:rPr lang="en-US"/>
              <a:t>During that same time (1973-1996), the income of families headed by college graduates grew 13.8%. </a:t>
            </a:r>
          </a:p>
          <a:p>
            <a:r>
              <a:rPr lang="en-US"/>
              <a:t>During that same time, the earnings of families headed by a parent who went to school beyond a college degree rose 38.8%. </a:t>
            </a:r>
          </a:p>
          <a:p>
            <a:endParaRPr lang="en-US"/>
          </a:p>
          <a:p>
            <a:r>
              <a:rPr lang="en-US" b="1"/>
              <a:t>Source</a:t>
            </a:r>
            <a:r>
              <a:rPr lang="en-US"/>
              <a:t>: John G. Ramsey, "Marks of Distinction: Educational Credentials of the American Dream," Vital Speeches of the Day, New York, August 1, 1999.</a:t>
            </a:r>
          </a:p>
          <a:p>
            <a:r>
              <a:rPr lang="en-US"/>
              <a:t>(Professional – Bachelors) Source: Olivia Crosby, "Degrees to Dollars: Earnings of college graduates in 1998," Occupational Outlook Quarterly, Winter 2000/2001.</a:t>
            </a:r>
          </a:p>
          <a:p>
            <a:r>
              <a:rPr lang="en-US"/>
              <a:t>(Associates – Not a High School Graduate) Source: Income in 1999 by Educational Attainment for People 18 years Old and Over, released by US Census Bureau, December 19, 2000.</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172E1-3C5E-491D-A8B4-75BCA95839CD}" type="slidenum">
              <a:rPr lang="en-US"/>
              <a:pPr/>
              <a:t>7</a:t>
            </a:fld>
            <a:endParaRPr 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t>This slide makes it relevant to teenagers.  Can also talk about other sources of income like allowance or gift money.</a:t>
            </a:r>
          </a:p>
          <a:p>
            <a:endParaRPr lang="en-US"/>
          </a:p>
          <a:p>
            <a:r>
              <a:rPr lang="en-US"/>
              <a:t>Federal Minimum wage as of April 21, 2006 - is $5.15 per hr. (Minimum wage will vary by state.  For example, the minimum wage in the state of Washington is $7.63)</a:t>
            </a:r>
          </a:p>
          <a:p>
            <a:endParaRPr lang="en-US"/>
          </a:p>
          <a:p>
            <a:r>
              <a:rPr lang="en-US"/>
              <a:t>20 hr per wk - 4 1/3 wks in a month -  $446 gross per month</a:t>
            </a:r>
            <a:br>
              <a:rPr lang="en-US"/>
            </a:br>
            <a:r>
              <a:rPr lang="en-US"/>
              <a:t>monthly take home after deducting for soc sec and medicare of 7.65% is </a:t>
            </a:r>
            <a:r>
              <a:rPr lang="en-US" b="1"/>
              <a:t>$412 Net</a:t>
            </a:r>
          </a:p>
          <a:p>
            <a:r>
              <a:rPr lang="en-US"/>
              <a:t>Annual wage 20hr per wk - 52 wk - $5,356 Gross</a:t>
            </a:r>
          </a:p>
          <a:p>
            <a:r>
              <a:rPr lang="en-US"/>
              <a:t>Annual take home after deduction for soc sec and medicare of 7.65% is </a:t>
            </a:r>
            <a:r>
              <a:rPr lang="en-US" b="1"/>
              <a:t>$4,946 Net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E88410-87F6-4576-A4D9-5922A9050787}" type="slidenum">
              <a:rPr lang="en-US"/>
              <a:pPr/>
              <a:t>8</a:t>
            </a:fld>
            <a:endParaRPr 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t>Ask if we left anything out.  Where else do you spend your money?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3740F-FD40-4A02-9197-97983A8B48D9}" type="slidenum">
              <a:rPr lang="en-US"/>
              <a:pPr/>
              <a:t>9</a:t>
            </a:fld>
            <a:endParaRPr lang="en-U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t>What happens when you need or want to buy more than you can afford?  </a:t>
            </a:r>
          </a:p>
          <a:p>
            <a:r>
              <a:rPr lang="en-US"/>
              <a:t>People use credit! Others don’t know that you truly can’t afford what you are buying.</a:t>
            </a:r>
          </a:p>
          <a:p>
            <a:endParaRPr lang="en-US"/>
          </a:p>
          <a:p>
            <a:r>
              <a:rPr lang="en-US"/>
              <a:t>Now is a good time to differentiate between credit and credit cards</a:t>
            </a:r>
          </a:p>
          <a:p>
            <a:pPr lvl="1"/>
            <a:r>
              <a:rPr lang="en-US"/>
              <a:t>Credit – home loans, auto loans</a:t>
            </a:r>
          </a:p>
          <a:p>
            <a:pPr lvl="1"/>
            <a:r>
              <a:rPr lang="en-US"/>
              <a:t>Credit cards – buying retail items</a:t>
            </a:r>
          </a:p>
          <a:p>
            <a:r>
              <a:rPr lang="en-US"/>
              <a:t>Current World Problem:  Primarily in the US</a:t>
            </a:r>
          </a:p>
          <a:p>
            <a:endParaRPr lang="en-US"/>
          </a:p>
          <a:p>
            <a:r>
              <a:rPr lang="en-US"/>
              <a:t>It’s hard for people to differentiate between needs and wants</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AF49B-7444-41A1-91B1-EADC24BBE035}" type="slidenum">
              <a:rPr lang="en-US"/>
              <a:pPr/>
              <a:t>10</a:t>
            </a:fld>
            <a:endParaRPr lang="en-U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t>½ of US (150 million people) use credit cards</a:t>
            </a:r>
          </a:p>
          <a:p>
            <a:r>
              <a:rPr lang="en-US"/>
              <a:t>1/3 (50 million) pay off monthly.  Called deadbeats</a:t>
            </a:r>
          </a:p>
          <a:p>
            <a:r>
              <a:rPr lang="en-US"/>
              <a:t>2/3 (100 million) carry a balance</a:t>
            </a:r>
          </a:p>
          <a:p>
            <a:endParaRPr lang="en-US"/>
          </a:p>
          <a:p>
            <a:r>
              <a:rPr lang="en-US"/>
              <a:t>Average card debt per household with at least one credit card topped $9,300 in 2004. That’s more than triple the average in 1990. </a:t>
            </a:r>
          </a:p>
          <a:p>
            <a:endParaRPr lang="en-US"/>
          </a:p>
          <a:p>
            <a:r>
              <a:rPr lang="en-US" b="1"/>
              <a:t>Source</a:t>
            </a:r>
            <a:r>
              <a:rPr lang="en-US"/>
              <a:t>:  “Credit cards:  They really are out to get you,” Consumer Reports, November 2005</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458CF3-A7EC-44E6-A90F-E02BA7D0F085}" type="slidenum">
              <a:rPr lang="en-US"/>
              <a:pPr/>
              <a:t>‹#›</a:t>
            </a:fld>
            <a:endParaRPr lang="en-US"/>
          </a:p>
        </p:txBody>
      </p:sp>
    </p:spTree>
    <p:extLst>
      <p:ext uri="{BB962C8B-B14F-4D97-AF65-F5344CB8AC3E}">
        <p14:creationId xmlns:p14="http://schemas.microsoft.com/office/powerpoint/2010/main" val="375921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8E3EF0-9833-4DFF-B230-C69597F934F3}" type="slidenum">
              <a:rPr lang="en-US"/>
              <a:pPr/>
              <a:t>‹#›</a:t>
            </a:fld>
            <a:endParaRPr lang="en-US"/>
          </a:p>
        </p:txBody>
      </p:sp>
    </p:spTree>
    <p:extLst>
      <p:ext uri="{BB962C8B-B14F-4D97-AF65-F5344CB8AC3E}">
        <p14:creationId xmlns:p14="http://schemas.microsoft.com/office/powerpoint/2010/main" val="310168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047D34-E61D-4A5F-8FB9-1C67E955B8AA}" type="slidenum">
              <a:rPr lang="en-US"/>
              <a:pPr/>
              <a:t>‹#›</a:t>
            </a:fld>
            <a:endParaRPr lang="en-US"/>
          </a:p>
        </p:txBody>
      </p:sp>
    </p:spTree>
    <p:extLst>
      <p:ext uri="{BB962C8B-B14F-4D97-AF65-F5344CB8AC3E}">
        <p14:creationId xmlns:p14="http://schemas.microsoft.com/office/powerpoint/2010/main" val="3593974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936AA2F3-B159-4EB2-8964-EAAACF7E56B3}" type="slidenum">
              <a:rPr lang="en-US"/>
              <a:pPr/>
              <a:t>‹#›</a:t>
            </a:fld>
            <a:endParaRPr lang="en-US"/>
          </a:p>
        </p:txBody>
      </p:sp>
    </p:spTree>
    <p:extLst>
      <p:ext uri="{BB962C8B-B14F-4D97-AF65-F5344CB8AC3E}">
        <p14:creationId xmlns:p14="http://schemas.microsoft.com/office/powerpoint/2010/main" val="1933681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F730CE1-0FEA-4476-B438-2D6EC408E44F}" type="slidenum">
              <a:rPr lang="en-US"/>
              <a:pPr/>
              <a:t>‹#›</a:t>
            </a:fld>
            <a:endParaRPr lang="en-US"/>
          </a:p>
        </p:txBody>
      </p:sp>
    </p:spTree>
    <p:extLst>
      <p:ext uri="{BB962C8B-B14F-4D97-AF65-F5344CB8AC3E}">
        <p14:creationId xmlns:p14="http://schemas.microsoft.com/office/powerpoint/2010/main" val="805936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87415AF-FDF8-4482-AD38-11EAD1F805B6}" type="slidenum">
              <a:rPr lang="en-US"/>
              <a:pPr/>
              <a:t>‹#›</a:t>
            </a:fld>
            <a:endParaRPr lang="en-US"/>
          </a:p>
        </p:txBody>
      </p:sp>
    </p:spTree>
    <p:extLst>
      <p:ext uri="{BB962C8B-B14F-4D97-AF65-F5344CB8AC3E}">
        <p14:creationId xmlns:p14="http://schemas.microsoft.com/office/powerpoint/2010/main" val="934305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8BA35F4-DD7D-4D96-B1C0-5AFB484EA641}" type="slidenum">
              <a:rPr lang="en-US"/>
              <a:pPr/>
              <a:t>‹#›</a:t>
            </a:fld>
            <a:endParaRPr lang="en-US"/>
          </a:p>
        </p:txBody>
      </p:sp>
    </p:spTree>
    <p:extLst>
      <p:ext uri="{BB962C8B-B14F-4D97-AF65-F5344CB8AC3E}">
        <p14:creationId xmlns:p14="http://schemas.microsoft.com/office/powerpoint/2010/main" val="105944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6BE6A1-DB3C-452C-8363-5E033CE3E981}" type="slidenum">
              <a:rPr lang="en-US"/>
              <a:pPr/>
              <a:t>‹#›</a:t>
            </a:fld>
            <a:endParaRPr lang="en-US"/>
          </a:p>
        </p:txBody>
      </p:sp>
    </p:spTree>
    <p:extLst>
      <p:ext uri="{BB962C8B-B14F-4D97-AF65-F5344CB8AC3E}">
        <p14:creationId xmlns:p14="http://schemas.microsoft.com/office/powerpoint/2010/main" val="394065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7EFCDC-51A4-42CE-950D-CD4DC5375DEE}" type="slidenum">
              <a:rPr lang="en-US"/>
              <a:pPr/>
              <a:t>‹#›</a:t>
            </a:fld>
            <a:endParaRPr lang="en-US"/>
          </a:p>
        </p:txBody>
      </p:sp>
    </p:spTree>
    <p:extLst>
      <p:ext uri="{BB962C8B-B14F-4D97-AF65-F5344CB8AC3E}">
        <p14:creationId xmlns:p14="http://schemas.microsoft.com/office/powerpoint/2010/main" val="98438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328D5F-AFBD-479A-892F-ABD93AAFF72C}" type="slidenum">
              <a:rPr lang="en-US"/>
              <a:pPr/>
              <a:t>‹#›</a:t>
            </a:fld>
            <a:endParaRPr lang="en-US"/>
          </a:p>
        </p:txBody>
      </p:sp>
    </p:spTree>
    <p:extLst>
      <p:ext uri="{BB962C8B-B14F-4D97-AF65-F5344CB8AC3E}">
        <p14:creationId xmlns:p14="http://schemas.microsoft.com/office/powerpoint/2010/main" val="302212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01FADC-CF02-4317-ADF8-D7BE4DEF98BA}" type="slidenum">
              <a:rPr lang="en-US"/>
              <a:pPr/>
              <a:t>‹#›</a:t>
            </a:fld>
            <a:endParaRPr lang="en-US"/>
          </a:p>
        </p:txBody>
      </p:sp>
    </p:spTree>
    <p:extLst>
      <p:ext uri="{BB962C8B-B14F-4D97-AF65-F5344CB8AC3E}">
        <p14:creationId xmlns:p14="http://schemas.microsoft.com/office/powerpoint/2010/main" val="273154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50CC8E2-0585-4DE6-9D4A-BD6094F55211}" type="slidenum">
              <a:rPr lang="en-US"/>
              <a:pPr/>
              <a:t>‹#›</a:t>
            </a:fld>
            <a:endParaRPr lang="en-US"/>
          </a:p>
        </p:txBody>
      </p:sp>
    </p:spTree>
    <p:extLst>
      <p:ext uri="{BB962C8B-B14F-4D97-AF65-F5344CB8AC3E}">
        <p14:creationId xmlns:p14="http://schemas.microsoft.com/office/powerpoint/2010/main" val="343680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0ABA5D8-A500-401A-A3C3-3891EBA3C07E}" type="slidenum">
              <a:rPr lang="en-US"/>
              <a:pPr/>
              <a:t>‹#›</a:t>
            </a:fld>
            <a:endParaRPr lang="en-US"/>
          </a:p>
        </p:txBody>
      </p:sp>
    </p:spTree>
    <p:extLst>
      <p:ext uri="{BB962C8B-B14F-4D97-AF65-F5344CB8AC3E}">
        <p14:creationId xmlns:p14="http://schemas.microsoft.com/office/powerpoint/2010/main" val="347633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806968-A6DA-4209-A7BA-8A74C8915FE2}" type="slidenum">
              <a:rPr lang="en-US"/>
              <a:pPr/>
              <a:t>‹#›</a:t>
            </a:fld>
            <a:endParaRPr lang="en-US"/>
          </a:p>
        </p:txBody>
      </p:sp>
    </p:spTree>
    <p:extLst>
      <p:ext uri="{BB962C8B-B14F-4D97-AF65-F5344CB8AC3E}">
        <p14:creationId xmlns:p14="http://schemas.microsoft.com/office/powerpoint/2010/main" val="232795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4AF917-EBCC-476F-804E-A191A9189335}" type="slidenum">
              <a:rPr lang="en-US"/>
              <a:pPr/>
              <a:t>‹#›</a:t>
            </a:fld>
            <a:endParaRPr lang="en-US"/>
          </a:p>
        </p:txBody>
      </p:sp>
    </p:spTree>
    <p:extLst>
      <p:ext uri="{BB962C8B-B14F-4D97-AF65-F5344CB8AC3E}">
        <p14:creationId xmlns:p14="http://schemas.microsoft.com/office/powerpoint/2010/main" val="122830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0BAE803-BE6E-4904-81C1-56F1462F8139}" type="slidenum">
              <a:rPr lang="en-US"/>
              <a:pPr/>
              <a:t>‹#›</a:t>
            </a:fld>
            <a:endParaRPr lang="en-US"/>
          </a:p>
        </p:txBody>
      </p:sp>
      <p:grpSp>
        <p:nvGrpSpPr>
          <p:cNvPr id="40967" name="Group 7"/>
          <p:cNvGrpSpPr>
            <a:grpSpLocks/>
          </p:cNvGrpSpPr>
          <p:nvPr/>
        </p:nvGrpSpPr>
        <p:grpSpPr bwMode="auto">
          <a:xfrm rot="5400000">
            <a:off x="4457700" y="2171700"/>
            <a:ext cx="228600" cy="9144000"/>
            <a:chOff x="0" y="1"/>
            <a:chExt cx="576" cy="4319"/>
          </a:xfrm>
        </p:grpSpPr>
        <p:sp>
          <p:nvSpPr>
            <p:cNvPr id="40968" name="Rectangle 8"/>
            <p:cNvSpPr>
              <a:spLocks noChangeArrowheads="1"/>
            </p:cNvSpPr>
            <p:nvPr userDrawn="1"/>
          </p:nvSpPr>
          <p:spPr bwMode="auto">
            <a:xfrm rot="-5400000">
              <a:off x="-259" y="260"/>
              <a:ext cx="1094" cy="576"/>
            </a:xfrm>
            <a:prstGeom prst="rect">
              <a:avLst/>
            </a:prstGeom>
            <a:solidFill>
              <a:srgbClr val="FFD1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4000">
                <a:solidFill>
                  <a:srgbClr val="CC9900"/>
                </a:solidFill>
                <a:latin typeface="Comic Sans MS" pitchFamily="66" charset="0"/>
              </a:endParaRPr>
            </a:p>
          </p:txBody>
        </p:sp>
        <p:sp>
          <p:nvSpPr>
            <p:cNvPr id="40969" name="Rectangle 9"/>
            <p:cNvSpPr>
              <a:spLocks noChangeArrowheads="1"/>
            </p:cNvSpPr>
            <p:nvPr userDrawn="1"/>
          </p:nvSpPr>
          <p:spPr bwMode="auto">
            <a:xfrm rot="-5400000">
              <a:off x="-259" y="1354"/>
              <a:ext cx="1094" cy="576"/>
            </a:xfrm>
            <a:prstGeom prst="rect">
              <a:avLst/>
            </a:prstGeom>
            <a:solidFill>
              <a:srgbClr val="9DBA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4000">
                <a:solidFill>
                  <a:srgbClr val="CC9900"/>
                </a:solidFill>
                <a:latin typeface="Comic Sans MS" pitchFamily="66" charset="0"/>
              </a:endParaRPr>
            </a:p>
          </p:txBody>
        </p:sp>
        <p:sp>
          <p:nvSpPr>
            <p:cNvPr id="40970" name="Rectangle 10"/>
            <p:cNvSpPr>
              <a:spLocks noChangeArrowheads="1"/>
            </p:cNvSpPr>
            <p:nvPr userDrawn="1"/>
          </p:nvSpPr>
          <p:spPr bwMode="auto">
            <a:xfrm rot="-5400000">
              <a:off x="-259" y="2448"/>
              <a:ext cx="1094" cy="576"/>
            </a:xfrm>
            <a:prstGeom prst="rect">
              <a:avLst/>
            </a:prstGeom>
            <a:solidFill>
              <a:srgbClr val="F495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4000">
                <a:solidFill>
                  <a:srgbClr val="CC9900"/>
                </a:solidFill>
                <a:latin typeface="Comic Sans MS" pitchFamily="66" charset="0"/>
              </a:endParaRPr>
            </a:p>
          </p:txBody>
        </p:sp>
        <p:sp>
          <p:nvSpPr>
            <p:cNvPr id="40971" name="Rectangle 11"/>
            <p:cNvSpPr>
              <a:spLocks noChangeArrowheads="1"/>
            </p:cNvSpPr>
            <p:nvPr userDrawn="1"/>
          </p:nvSpPr>
          <p:spPr bwMode="auto">
            <a:xfrm rot="-5400000">
              <a:off x="-259" y="3485"/>
              <a:ext cx="1094" cy="576"/>
            </a:xfrm>
            <a:prstGeom prst="rect">
              <a:avLst/>
            </a:prstGeom>
            <a:solidFill>
              <a:srgbClr val="890C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4000">
                <a:solidFill>
                  <a:srgbClr val="CC9900"/>
                </a:solidFill>
                <a:latin typeface="Comic Sans MS" pitchFamily="66" charset="0"/>
              </a:endParaRPr>
            </a:p>
          </p:txBody>
        </p:sp>
      </p:grpSp>
      <p:grpSp>
        <p:nvGrpSpPr>
          <p:cNvPr id="40972" name="Group 12"/>
          <p:cNvGrpSpPr>
            <a:grpSpLocks/>
          </p:cNvGrpSpPr>
          <p:nvPr/>
        </p:nvGrpSpPr>
        <p:grpSpPr bwMode="auto">
          <a:xfrm>
            <a:off x="0" y="1588"/>
            <a:ext cx="228600" cy="6856412"/>
            <a:chOff x="0" y="1"/>
            <a:chExt cx="576" cy="4319"/>
          </a:xfrm>
        </p:grpSpPr>
        <p:sp>
          <p:nvSpPr>
            <p:cNvPr id="40973" name="Rectangle 13"/>
            <p:cNvSpPr>
              <a:spLocks noChangeArrowheads="1"/>
            </p:cNvSpPr>
            <p:nvPr userDrawn="1"/>
          </p:nvSpPr>
          <p:spPr bwMode="auto">
            <a:xfrm rot="-5400000">
              <a:off x="-259" y="260"/>
              <a:ext cx="1094" cy="576"/>
            </a:xfrm>
            <a:prstGeom prst="rect">
              <a:avLst/>
            </a:prstGeom>
            <a:solidFill>
              <a:srgbClr val="FFD1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sz="4000">
                <a:solidFill>
                  <a:srgbClr val="CC9900"/>
                </a:solidFill>
                <a:latin typeface="Comic Sans MS" pitchFamily="66" charset="0"/>
              </a:endParaRPr>
            </a:p>
          </p:txBody>
        </p:sp>
        <p:sp>
          <p:nvSpPr>
            <p:cNvPr id="40974" name="Rectangle 14"/>
            <p:cNvSpPr>
              <a:spLocks noChangeArrowheads="1"/>
            </p:cNvSpPr>
            <p:nvPr userDrawn="1"/>
          </p:nvSpPr>
          <p:spPr bwMode="auto">
            <a:xfrm rot="-5400000">
              <a:off x="-259" y="1354"/>
              <a:ext cx="1094" cy="576"/>
            </a:xfrm>
            <a:prstGeom prst="rect">
              <a:avLst/>
            </a:prstGeom>
            <a:solidFill>
              <a:srgbClr val="9DBA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sz="4000">
                <a:solidFill>
                  <a:srgbClr val="CC9900"/>
                </a:solidFill>
                <a:latin typeface="Comic Sans MS" pitchFamily="66" charset="0"/>
              </a:endParaRPr>
            </a:p>
          </p:txBody>
        </p:sp>
        <p:sp>
          <p:nvSpPr>
            <p:cNvPr id="40975" name="Rectangle 15"/>
            <p:cNvSpPr>
              <a:spLocks noChangeArrowheads="1"/>
            </p:cNvSpPr>
            <p:nvPr userDrawn="1"/>
          </p:nvSpPr>
          <p:spPr bwMode="auto">
            <a:xfrm rot="-5400000">
              <a:off x="-259" y="2448"/>
              <a:ext cx="1094" cy="576"/>
            </a:xfrm>
            <a:prstGeom prst="rect">
              <a:avLst/>
            </a:prstGeom>
            <a:solidFill>
              <a:srgbClr val="F495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sz="4000">
                <a:solidFill>
                  <a:srgbClr val="CC9900"/>
                </a:solidFill>
                <a:latin typeface="Comic Sans MS" pitchFamily="66" charset="0"/>
              </a:endParaRPr>
            </a:p>
          </p:txBody>
        </p:sp>
        <p:sp>
          <p:nvSpPr>
            <p:cNvPr id="40976" name="Rectangle 16"/>
            <p:cNvSpPr>
              <a:spLocks noChangeArrowheads="1"/>
            </p:cNvSpPr>
            <p:nvPr userDrawn="1"/>
          </p:nvSpPr>
          <p:spPr bwMode="auto">
            <a:xfrm rot="-5400000">
              <a:off x="-259" y="3485"/>
              <a:ext cx="1094" cy="576"/>
            </a:xfrm>
            <a:prstGeom prst="rect">
              <a:avLst/>
            </a:prstGeom>
            <a:solidFill>
              <a:srgbClr val="890C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sz="4000">
                <a:solidFill>
                  <a:srgbClr val="CC9900"/>
                </a:solidFill>
                <a:latin typeface="Comic Sans MS" pitchFamily="66" charset="0"/>
              </a:endParaRPr>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5029200" y="1676400"/>
            <a:ext cx="3429000" cy="426720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dirty="0">
                <a:ln>
                  <a:prstDash val="solid"/>
                </a:ln>
                <a:solidFill>
                  <a:srgbClr val="C00000"/>
                </a:solidFill>
                <a:effectLst>
                  <a:outerShdw blurRad="88000" dist="50800" dir="5040000" algn="tl">
                    <a:schemeClr val="accent4">
                      <a:tint val="80000"/>
                      <a:satMod val="250000"/>
                      <a:alpha val="45000"/>
                    </a:schemeClr>
                  </a:outerShdw>
                </a:effectLst>
              </a:rPr>
              <a:t>Credit Wisdom</a:t>
            </a:r>
          </a:p>
        </p:txBody>
      </p:sp>
      <p:pic>
        <p:nvPicPr>
          <p:cNvPr id="132099" name="Picture 3" descr="cj_logo_withsquares_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36195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dirty="0">
                <a:solidFill>
                  <a:srgbClr val="C00000"/>
                </a:solidFill>
                <a:latin typeface="Arial Narrow" pitchFamily="34" charset="0"/>
              </a:rPr>
              <a:t>Who Uses Credit Cards?</a:t>
            </a:r>
          </a:p>
        </p:txBody>
      </p:sp>
      <p:sp>
        <p:nvSpPr>
          <p:cNvPr id="98307" name="Rectangle 3"/>
          <p:cNvSpPr>
            <a:spLocks noGrp="1" noChangeArrowheads="1"/>
          </p:cNvSpPr>
          <p:nvPr>
            <p:ph type="body" sz="half" idx="1"/>
          </p:nvPr>
        </p:nvSpPr>
        <p:spPr>
          <a:xfrm>
            <a:off x="228600" y="1447800"/>
            <a:ext cx="4267200" cy="4343400"/>
          </a:xfrm>
        </p:spPr>
        <p:txBody>
          <a:bodyPr/>
          <a:lstStyle/>
          <a:p>
            <a:pPr>
              <a:lnSpc>
                <a:spcPct val="80000"/>
              </a:lnSpc>
            </a:pPr>
            <a:r>
              <a:rPr lang="en-US" sz="2000" dirty="0">
                <a:latin typeface="Arial Narrow" pitchFamily="34" charset="0"/>
              </a:rPr>
              <a:t>U.S. population = 298 million</a:t>
            </a:r>
          </a:p>
          <a:p>
            <a:pPr>
              <a:lnSpc>
                <a:spcPct val="80000"/>
              </a:lnSpc>
            </a:pPr>
            <a:endParaRPr lang="en-US" sz="2000" dirty="0">
              <a:latin typeface="Arial Narrow" pitchFamily="34" charset="0"/>
            </a:endParaRPr>
          </a:p>
          <a:p>
            <a:pPr>
              <a:lnSpc>
                <a:spcPct val="80000"/>
              </a:lnSpc>
            </a:pPr>
            <a:r>
              <a:rPr lang="en-US" sz="2000" dirty="0">
                <a:latin typeface="Arial Narrow" pitchFamily="34" charset="0"/>
              </a:rPr>
              <a:t>Use credit cards = 150 million</a:t>
            </a:r>
          </a:p>
          <a:p>
            <a:pPr>
              <a:lnSpc>
                <a:spcPct val="80000"/>
              </a:lnSpc>
            </a:pPr>
            <a:endParaRPr lang="en-US" sz="2000" dirty="0">
              <a:latin typeface="Arial Narrow" pitchFamily="34" charset="0"/>
            </a:endParaRPr>
          </a:p>
          <a:p>
            <a:pPr>
              <a:lnSpc>
                <a:spcPct val="80000"/>
              </a:lnSpc>
            </a:pPr>
            <a:r>
              <a:rPr lang="en-US" sz="2000" dirty="0">
                <a:latin typeface="Arial Narrow" pitchFamily="34" charset="0"/>
              </a:rPr>
              <a:t>Pay off monthly = 50 million</a:t>
            </a:r>
          </a:p>
          <a:p>
            <a:pPr>
              <a:lnSpc>
                <a:spcPct val="80000"/>
              </a:lnSpc>
            </a:pPr>
            <a:endParaRPr lang="en-US" sz="2000" dirty="0">
              <a:latin typeface="Arial Narrow" pitchFamily="34" charset="0"/>
            </a:endParaRPr>
          </a:p>
          <a:p>
            <a:pPr>
              <a:lnSpc>
                <a:spcPct val="80000"/>
              </a:lnSpc>
            </a:pPr>
            <a:r>
              <a:rPr lang="en-US" sz="2000" dirty="0">
                <a:latin typeface="Arial Narrow" pitchFamily="34" charset="0"/>
              </a:rPr>
              <a:t>Carry a balance = 100 million </a:t>
            </a:r>
          </a:p>
          <a:p>
            <a:pPr>
              <a:lnSpc>
                <a:spcPct val="80000"/>
              </a:lnSpc>
              <a:buFontTx/>
              <a:buNone/>
            </a:pPr>
            <a:endParaRPr lang="en-US" sz="2000" dirty="0">
              <a:latin typeface="Arial Narrow" pitchFamily="34" charset="0"/>
            </a:endParaRPr>
          </a:p>
          <a:p>
            <a:pPr>
              <a:lnSpc>
                <a:spcPct val="80000"/>
              </a:lnSpc>
            </a:pPr>
            <a:r>
              <a:rPr lang="en-US" sz="2200" b="1" dirty="0">
                <a:solidFill>
                  <a:schemeClr val="accent2"/>
                </a:solidFill>
                <a:latin typeface="Arial Narrow" pitchFamily="34" charset="0"/>
              </a:rPr>
              <a:t>2/3 of credit card users don’t pay off their balance</a:t>
            </a:r>
          </a:p>
          <a:p>
            <a:pPr>
              <a:lnSpc>
                <a:spcPct val="80000"/>
              </a:lnSpc>
            </a:pPr>
            <a:r>
              <a:rPr lang="en-US" sz="2000" dirty="0">
                <a:latin typeface="Arial Narrow" pitchFamily="34" charset="0"/>
              </a:rPr>
              <a:t> </a:t>
            </a:r>
          </a:p>
        </p:txBody>
      </p:sp>
      <p:pic>
        <p:nvPicPr>
          <p:cNvPr id="98308" name="Picture 4" descr="985047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600200"/>
            <a:ext cx="4038600"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8309" name="Text Box 5"/>
          <p:cNvSpPr txBox="1">
            <a:spLocks noChangeArrowheads="1"/>
          </p:cNvSpPr>
          <p:nvPr/>
        </p:nvSpPr>
        <p:spPr bwMode="auto">
          <a:xfrm>
            <a:off x="4648200" y="5181600"/>
            <a:ext cx="3886200" cy="8509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latin typeface="Arial Narrow" pitchFamily="34" charset="0"/>
              </a:rPr>
              <a:t>$9,300 = average debt per household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4000" dirty="0">
                <a:solidFill>
                  <a:srgbClr val="C00000"/>
                </a:solidFill>
                <a:latin typeface="Arial Narrow" pitchFamily="34" charset="0"/>
              </a:rPr>
              <a:t>Personal Savings Rate Declining</a:t>
            </a:r>
          </a:p>
        </p:txBody>
      </p:sp>
      <p:sp>
        <p:nvSpPr>
          <p:cNvPr id="102403" name="Rectangle 3"/>
          <p:cNvSpPr>
            <a:spLocks noGrp="1" noChangeArrowheads="1"/>
          </p:cNvSpPr>
          <p:nvPr>
            <p:ph type="body" sz="half" idx="1"/>
          </p:nvPr>
        </p:nvSpPr>
        <p:spPr/>
        <p:txBody>
          <a:bodyPr/>
          <a:lstStyle/>
          <a:p>
            <a:pPr>
              <a:lnSpc>
                <a:spcPct val="80000"/>
              </a:lnSpc>
            </a:pPr>
            <a:r>
              <a:rPr lang="en-US" sz="2400">
                <a:latin typeface="Arial Narrow" pitchFamily="34" charset="0"/>
              </a:rPr>
              <a:t>1974 to 1984</a:t>
            </a:r>
          </a:p>
          <a:p>
            <a:pPr lvl="1">
              <a:lnSpc>
                <a:spcPct val="80000"/>
              </a:lnSpc>
            </a:pPr>
            <a:r>
              <a:rPr lang="en-US" sz="2000">
                <a:latin typeface="Arial Narrow" pitchFamily="34" charset="0"/>
              </a:rPr>
              <a:t>10%</a:t>
            </a:r>
          </a:p>
          <a:p>
            <a:pPr>
              <a:lnSpc>
                <a:spcPct val="80000"/>
              </a:lnSpc>
            </a:pPr>
            <a:r>
              <a:rPr lang="en-US" sz="2400">
                <a:latin typeface="Arial Narrow" pitchFamily="34" charset="0"/>
              </a:rPr>
              <a:t>1985-1994</a:t>
            </a:r>
          </a:p>
          <a:p>
            <a:pPr lvl="1">
              <a:lnSpc>
                <a:spcPct val="80000"/>
              </a:lnSpc>
            </a:pPr>
            <a:r>
              <a:rPr lang="en-US" sz="2000">
                <a:latin typeface="Arial Narrow" pitchFamily="34" charset="0"/>
              </a:rPr>
              <a:t>Fell to 4.8%</a:t>
            </a:r>
          </a:p>
          <a:p>
            <a:pPr>
              <a:lnSpc>
                <a:spcPct val="80000"/>
              </a:lnSpc>
            </a:pPr>
            <a:r>
              <a:rPr lang="en-US" sz="2400">
                <a:latin typeface="Arial Narrow" pitchFamily="34" charset="0"/>
              </a:rPr>
              <a:t>2004</a:t>
            </a:r>
          </a:p>
          <a:p>
            <a:pPr lvl="1">
              <a:lnSpc>
                <a:spcPct val="80000"/>
              </a:lnSpc>
            </a:pPr>
            <a:r>
              <a:rPr lang="en-US" sz="2000">
                <a:latin typeface="Arial Narrow" pitchFamily="34" charset="0"/>
              </a:rPr>
              <a:t>1.8%</a:t>
            </a:r>
          </a:p>
          <a:p>
            <a:pPr>
              <a:lnSpc>
                <a:spcPct val="80000"/>
              </a:lnSpc>
            </a:pPr>
            <a:r>
              <a:rPr lang="en-US" sz="2400">
                <a:latin typeface="Arial Narrow" pitchFamily="34" charset="0"/>
              </a:rPr>
              <a:t>2005</a:t>
            </a:r>
          </a:p>
          <a:p>
            <a:pPr lvl="1">
              <a:lnSpc>
                <a:spcPct val="80000"/>
              </a:lnSpc>
            </a:pPr>
            <a:r>
              <a:rPr lang="en-US" sz="2000">
                <a:solidFill>
                  <a:srgbClr val="FF0000"/>
                </a:solidFill>
                <a:latin typeface="Arial Narrow" pitchFamily="34" charset="0"/>
              </a:rPr>
              <a:t>-0.5%</a:t>
            </a:r>
          </a:p>
          <a:p>
            <a:pPr>
              <a:lnSpc>
                <a:spcPct val="80000"/>
              </a:lnSpc>
            </a:pPr>
            <a:r>
              <a:rPr lang="en-US" sz="2400">
                <a:latin typeface="Arial Narrow" pitchFamily="34" charset="0"/>
              </a:rPr>
              <a:t>2006</a:t>
            </a:r>
          </a:p>
          <a:p>
            <a:pPr lvl="1">
              <a:lnSpc>
                <a:spcPct val="80000"/>
              </a:lnSpc>
            </a:pPr>
            <a:r>
              <a:rPr lang="en-US" sz="2000">
                <a:solidFill>
                  <a:srgbClr val="FF0000"/>
                </a:solidFill>
                <a:latin typeface="Arial Narrow" pitchFamily="34" charset="0"/>
              </a:rPr>
              <a:t>-0.7%</a:t>
            </a:r>
          </a:p>
          <a:p>
            <a:pPr>
              <a:lnSpc>
                <a:spcPct val="80000"/>
              </a:lnSpc>
            </a:pPr>
            <a:r>
              <a:rPr lang="en-US" sz="2400">
                <a:latin typeface="Arial Narrow" pitchFamily="34" charset="0"/>
              </a:rPr>
              <a:t>Hasn’t been negative since the Great Depression</a:t>
            </a:r>
          </a:p>
        </p:txBody>
      </p:sp>
      <p:pic>
        <p:nvPicPr>
          <p:cNvPr id="102404" name="Picture 4" descr="19151020"/>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30099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dirty="0">
                <a:solidFill>
                  <a:srgbClr val="C00000"/>
                </a:solidFill>
                <a:latin typeface="Arial Narrow" pitchFamily="34" charset="0"/>
              </a:rPr>
              <a:t>Saving for the Future</a:t>
            </a:r>
          </a:p>
        </p:txBody>
      </p:sp>
      <p:sp>
        <p:nvSpPr>
          <p:cNvPr id="104451" name="Rectangle 3"/>
          <p:cNvSpPr>
            <a:spLocks noGrp="1" noChangeArrowheads="1"/>
          </p:cNvSpPr>
          <p:nvPr>
            <p:ph type="body" sz="half" idx="1"/>
          </p:nvPr>
        </p:nvSpPr>
        <p:spPr>
          <a:noFill/>
          <a:extLst>
            <a:ext uri="{909E8E84-426E-40DD-AFC4-6F175D3DCCD1}">
              <a14:hiddenFill xmlns:a14="http://schemas.microsoft.com/office/drawing/2010/main">
                <a:solidFill>
                  <a:srgbClr val="FFFF66"/>
                </a:solidFill>
              </a14:hiddenFill>
            </a:ext>
          </a:extLst>
        </p:spPr>
        <p:txBody>
          <a:bodyPr/>
          <a:lstStyle/>
          <a:p>
            <a:r>
              <a:rPr lang="en-US" sz="2800">
                <a:latin typeface="Arial Narrow" pitchFamily="34" charset="0"/>
              </a:rPr>
              <a:t>Save 10% of every monthly check</a:t>
            </a:r>
          </a:p>
          <a:p>
            <a:r>
              <a:rPr lang="en-US" sz="2800">
                <a:latin typeface="Arial Narrow" pitchFamily="34" charset="0"/>
              </a:rPr>
              <a:t>Use savings for:</a:t>
            </a:r>
          </a:p>
          <a:p>
            <a:pPr lvl="1"/>
            <a:r>
              <a:rPr lang="en-US" sz="2400">
                <a:latin typeface="Arial Narrow" pitchFamily="34" charset="0"/>
              </a:rPr>
              <a:t>Emergencies</a:t>
            </a:r>
          </a:p>
          <a:p>
            <a:pPr lvl="1"/>
            <a:r>
              <a:rPr lang="en-US" sz="2400">
                <a:latin typeface="Arial Narrow" pitchFamily="34" charset="0"/>
              </a:rPr>
              <a:t>Big purchases</a:t>
            </a:r>
          </a:p>
          <a:p>
            <a:pPr lvl="2"/>
            <a:r>
              <a:rPr lang="en-US" sz="2000">
                <a:latin typeface="Arial Narrow" pitchFamily="34" charset="0"/>
              </a:rPr>
              <a:t>Trip with friends</a:t>
            </a:r>
          </a:p>
          <a:p>
            <a:pPr lvl="2"/>
            <a:r>
              <a:rPr lang="en-US" sz="2000">
                <a:latin typeface="Arial Narrow" pitchFamily="34" charset="0"/>
              </a:rPr>
              <a:t>Car</a:t>
            </a:r>
          </a:p>
          <a:p>
            <a:pPr lvl="1"/>
            <a:r>
              <a:rPr lang="en-US" sz="2400">
                <a:latin typeface="Arial Narrow" pitchFamily="34" charset="0"/>
              </a:rPr>
              <a:t>Down payment on a home</a:t>
            </a:r>
          </a:p>
          <a:p>
            <a:pPr lvl="1"/>
            <a:r>
              <a:rPr lang="en-US" sz="2400">
                <a:latin typeface="Arial Narrow" pitchFamily="34" charset="0"/>
              </a:rPr>
              <a:t>Retirement</a:t>
            </a:r>
          </a:p>
        </p:txBody>
      </p:sp>
      <p:pic>
        <p:nvPicPr>
          <p:cNvPr id="104452" name="Picture 4" descr="15616584"/>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0" y="1600200"/>
            <a:ext cx="3657600"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4453" name="Picture 5" descr="15617906"/>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572000" y="3938588"/>
            <a:ext cx="3765550"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z="4000" dirty="0">
                <a:solidFill>
                  <a:srgbClr val="C00000"/>
                </a:solidFill>
                <a:latin typeface="Arial Narrow" pitchFamily="34" charset="0"/>
              </a:rPr>
              <a:t>Advantages &amp; Disadvantages of Credit Card</a:t>
            </a:r>
          </a:p>
        </p:txBody>
      </p:sp>
      <p:sp>
        <p:nvSpPr>
          <p:cNvPr id="111619" name="Rectangle 3"/>
          <p:cNvSpPr>
            <a:spLocks noGrp="1" noChangeArrowheads="1"/>
          </p:cNvSpPr>
          <p:nvPr>
            <p:ph type="body" sz="half" idx="1"/>
          </p:nvPr>
        </p:nvSpPr>
        <p:spPr/>
        <p:txBody>
          <a:bodyPr/>
          <a:lstStyle/>
          <a:p>
            <a:r>
              <a:rPr lang="en-US" sz="2800">
                <a:latin typeface="Arial Narrow" pitchFamily="34" charset="0"/>
              </a:rPr>
              <a:t>Advantages</a:t>
            </a:r>
          </a:p>
          <a:p>
            <a:pPr lvl="1"/>
            <a:r>
              <a:rPr lang="en-US" sz="2000">
                <a:latin typeface="Arial Narrow" pitchFamily="34" charset="0"/>
              </a:rPr>
              <a:t>Convenient</a:t>
            </a:r>
          </a:p>
          <a:p>
            <a:pPr lvl="1"/>
            <a:r>
              <a:rPr lang="en-US" sz="2000">
                <a:latin typeface="Arial Narrow" pitchFamily="34" charset="0"/>
              </a:rPr>
              <a:t>On-line purchases</a:t>
            </a:r>
          </a:p>
          <a:p>
            <a:pPr lvl="1"/>
            <a:r>
              <a:rPr lang="en-US" sz="2000">
                <a:latin typeface="Arial Narrow" pitchFamily="34" charset="0"/>
              </a:rPr>
              <a:t>Kick-backs i.e. cash, airline miles, etc.</a:t>
            </a:r>
          </a:p>
          <a:p>
            <a:pPr lvl="1"/>
            <a:r>
              <a:rPr lang="en-US" sz="2000">
                <a:latin typeface="Arial Narrow" pitchFamily="34" charset="0"/>
              </a:rPr>
              <a:t>Can rent a car</a:t>
            </a:r>
          </a:p>
          <a:p>
            <a:pPr lvl="1">
              <a:buFontTx/>
              <a:buNone/>
            </a:pPr>
            <a:endParaRPr lang="en-US" sz="2000">
              <a:latin typeface="Arial Narrow" pitchFamily="34" charset="0"/>
            </a:endParaRPr>
          </a:p>
          <a:p>
            <a:r>
              <a:rPr lang="en-US" sz="2800">
                <a:latin typeface="Arial Narrow" pitchFamily="34" charset="0"/>
              </a:rPr>
              <a:t>Disadvantages</a:t>
            </a:r>
          </a:p>
          <a:p>
            <a:pPr lvl="1"/>
            <a:r>
              <a:rPr lang="en-US" sz="2000">
                <a:latin typeface="Arial Narrow" pitchFamily="34" charset="0"/>
              </a:rPr>
              <a:t>Doesn’t seem like real money</a:t>
            </a:r>
          </a:p>
          <a:p>
            <a:pPr lvl="1"/>
            <a:r>
              <a:rPr lang="en-US" sz="2000">
                <a:latin typeface="Arial Narrow" pitchFamily="34" charset="0"/>
              </a:rPr>
              <a:t>Easy to overspend</a:t>
            </a:r>
          </a:p>
          <a:p>
            <a:pPr lvl="1"/>
            <a:endParaRPr lang="en-US" sz="2000">
              <a:latin typeface="Arial Narrow" pitchFamily="34" charset="0"/>
            </a:endParaRPr>
          </a:p>
          <a:p>
            <a:pPr lvl="1"/>
            <a:endParaRPr lang="en-US" sz="2400">
              <a:latin typeface="Arial Narrow" pitchFamily="34" charset="0"/>
            </a:endParaRPr>
          </a:p>
        </p:txBody>
      </p:sp>
      <p:pic>
        <p:nvPicPr>
          <p:cNvPr id="111620" name="Picture 4" descr="mc"/>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29200" y="1638300"/>
            <a:ext cx="3276600" cy="210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1621" name="Picture 5" descr="visa"/>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29200" y="3957638"/>
            <a:ext cx="3276600" cy="2149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a:solidFill>
                  <a:srgbClr val="C00000"/>
                </a:solidFill>
                <a:latin typeface="Arial Narrow" pitchFamily="34" charset="0"/>
              </a:rPr>
              <a:t>Use Credit Wisely</a:t>
            </a:r>
          </a:p>
        </p:txBody>
      </p:sp>
      <p:sp>
        <p:nvSpPr>
          <p:cNvPr id="113667" name="Rectangle 3"/>
          <p:cNvSpPr>
            <a:spLocks noGrp="1" noChangeArrowheads="1"/>
          </p:cNvSpPr>
          <p:nvPr>
            <p:ph type="body" sz="half" idx="1"/>
          </p:nvPr>
        </p:nvSpPr>
        <p:spPr/>
        <p:txBody>
          <a:bodyPr/>
          <a:lstStyle/>
          <a:p>
            <a:pPr>
              <a:buFontTx/>
              <a:buNone/>
            </a:pPr>
            <a:r>
              <a:rPr lang="en-US" sz="2800">
                <a:latin typeface="Arial Narrow" pitchFamily="34" charset="0"/>
              </a:rPr>
              <a:t>You should use credit to buy:</a:t>
            </a:r>
          </a:p>
          <a:p>
            <a:pPr lvl="1"/>
            <a:r>
              <a:rPr lang="en-US" sz="2400">
                <a:solidFill>
                  <a:schemeClr val="accent2"/>
                </a:solidFill>
                <a:latin typeface="Arial Narrow" pitchFamily="34" charset="0"/>
              </a:rPr>
              <a:t>House </a:t>
            </a:r>
          </a:p>
          <a:p>
            <a:pPr lvl="1"/>
            <a:r>
              <a:rPr lang="en-US" sz="2400">
                <a:solidFill>
                  <a:schemeClr val="accent2"/>
                </a:solidFill>
                <a:latin typeface="Arial Narrow" pitchFamily="34" charset="0"/>
              </a:rPr>
              <a:t>Car</a:t>
            </a:r>
          </a:p>
          <a:p>
            <a:pPr lvl="1"/>
            <a:r>
              <a:rPr lang="en-US" sz="2400">
                <a:solidFill>
                  <a:schemeClr val="accent2"/>
                </a:solidFill>
                <a:latin typeface="Arial Narrow" pitchFamily="34" charset="0"/>
              </a:rPr>
              <a:t>Education </a:t>
            </a:r>
            <a:r>
              <a:rPr lang="en-US" sz="2000">
                <a:solidFill>
                  <a:schemeClr val="accent2"/>
                </a:solidFill>
                <a:latin typeface="Arial Narrow" pitchFamily="34" charset="0"/>
              </a:rPr>
              <a:t>(student loan)</a:t>
            </a:r>
          </a:p>
          <a:p>
            <a:pPr>
              <a:buFontTx/>
              <a:buNone/>
            </a:pPr>
            <a:r>
              <a:rPr lang="en-US" sz="2800">
                <a:latin typeface="Arial Narrow" pitchFamily="34" charset="0"/>
              </a:rPr>
              <a:t>and you’ll avoid trouble</a:t>
            </a:r>
          </a:p>
          <a:p>
            <a:endParaRPr lang="en-US" sz="2000">
              <a:latin typeface="Arial Narrow" pitchFamily="34" charset="0"/>
            </a:endParaRPr>
          </a:p>
        </p:txBody>
      </p:sp>
      <p:pic>
        <p:nvPicPr>
          <p:cNvPr id="113668" name="Picture 4" descr="7319435"/>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29200" y="4343400"/>
            <a:ext cx="3321050"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669" name="Picture 5" descr="192887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419600"/>
            <a:ext cx="3302000" cy="2195513"/>
          </a:xfrm>
          <a:prstGeom prst="rect">
            <a:avLst/>
          </a:prstGeom>
          <a:noFill/>
          <a:extLst>
            <a:ext uri="{909E8E84-426E-40DD-AFC4-6F175D3DCCD1}">
              <a14:hiddenFill xmlns:a14="http://schemas.microsoft.com/office/drawing/2010/main">
                <a:solidFill>
                  <a:srgbClr val="FFFFFF"/>
                </a:solidFill>
              </a14:hiddenFill>
            </a:ext>
          </a:extLst>
        </p:spPr>
      </p:pic>
      <p:pic>
        <p:nvPicPr>
          <p:cNvPr id="113670" name="Picture 6" descr="19166440"/>
          <p:cNvPicPr>
            <a:picLocks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a:xfrm>
            <a:off x="5029200" y="1600200"/>
            <a:ext cx="3200400"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a:solidFill>
                  <a:srgbClr val="C00000"/>
                </a:solidFill>
                <a:latin typeface="Arial Narrow" pitchFamily="34" charset="0"/>
              </a:rPr>
              <a:t>Only Buy What You Can Afford</a:t>
            </a:r>
          </a:p>
        </p:txBody>
      </p:sp>
      <p:sp>
        <p:nvSpPr>
          <p:cNvPr id="115715" name="Rectangle 3"/>
          <p:cNvSpPr>
            <a:spLocks noGrp="1" noChangeArrowheads="1"/>
          </p:cNvSpPr>
          <p:nvPr>
            <p:ph type="body" sz="half" idx="1"/>
          </p:nvPr>
        </p:nvSpPr>
        <p:spPr/>
        <p:txBody>
          <a:bodyPr/>
          <a:lstStyle/>
          <a:p>
            <a:r>
              <a:rPr lang="en-US" sz="2800">
                <a:latin typeface="Arial Narrow" pitchFamily="34" charset="0"/>
              </a:rPr>
              <a:t>Pay off monthly balances</a:t>
            </a:r>
          </a:p>
          <a:p>
            <a:pPr lvl="1"/>
            <a:r>
              <a:rPr lang="en-US" sz="2400">
                <a:latin typeface="Arial Narrow" pitchFamily="34" charset="0"/>
              </a:rPr>
              <a:t>Avoid interest</a:t>
            </a:r>
          </a:p>
          <a:p>
            <a:pPr lvl="1"/>
            <a:r>
              <a:rPr lang="en-US" sz="2400">
                <a:latin typeface="Arial Narrow" pitchFamily="34" charset="0"/>
              </a:rPr>
              <a:t>Avoid late fees</a:t>
            </a:r>
          </a:p>
          <a:p>
            <a:pPr>
              <a:buFontTx/>
              <a:buNone/>
            </a:pPr>
            <a:endParaRPr lang="en-US" sz="2800">
              <a:latin typeface="Arial Narrow" pitchFamily="34" charset="0"/>
            </a:endParaRPr>
          </a:p>
          <a:p>
            <a:r>
              <a:rPr lang="en-US" sz="2800">
                <a:latin typeface="Arial Narrow" pitchFamily="34" charset="0"/>
              </a:rPr>
              <a:t>Know your budget</a:t>
            </a:r>
          </a:p>
          <a:p>
            <a:r>
              <a:rPr lang="en-US" sz="2800">
                <a:latin typeface="Arial Narrow" pitchFamily="34" charset="0"/>
              </a:rPr>
              <a:t>Know yourself</a:t>
            </a:r>
          </a:p>
          <a:p>
            <a:pPr lvl="1"/>
            <a:r>
              <a:rPr lang="en-US" sz="2400">
                <a:latin typeface="Arial Narrow" pitchFamily="34" charset="0"/>
              </a:rPr>
              <a:t>Are you an impulse buyer?</a:t>
            </a:r>
          </a:p>
        </p:txBody>
      </p:sp>
      <p:pic>
        <p:nvPicPr>
          <p:cNvPr id="115716" name="Picture 4" descr="7251507"/>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72050" y="1600200"/>
            <a:ext cx="3389313"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717" name="Picture 5" descr="7588767"/>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53000" y="3938588"/>
            <a:ext cx="3352800"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sz="quarter"/>
          </p:nvPr>
        </p:nvSpPr>
        <p:spPr/>
        <p:txBody>
          <a:bodyPr/>
          <a:lstStyle/>
          <a:p>
            <a:r>
              <a:rPr lang="en-US" dirty="0">
                <a:solidFill>
                  <a:srgbClr val="C00000"/>
                </a:solidFill>
                <a:latin typeface="Arial Narrow" pitchFamily="34" charset="0"/>
              </a:rPr>
              <a:t>Limit the Number of Cards</a:t>
            </a:r>
          </a:p>
        </p:txBody>
      </p:sp>
      <p:pic>
        <p:nvPicPr>
          <p:cNvPr id="119811" name="Picture 3" descr="old navy"/>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733800" y="2514600"/>
            <a:ext cx="2133600" cy="15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9812" name="Picture 4" descr="jcpenny"/>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676400" y="4114800"/>
            <a:ext cx="19050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9813" name="Picture 5" descr="target card 2"/>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1524000" y="1447800"/>
            <a:ext cx="2157413" cy="1401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9814" name="Picture 6" descr="pier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371600"/>
            <a:ext cx="209550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19815" name="Picture 7" descr="walm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191000"/>
            <a:ext cx="1905000" cy="1193800"/>
          </a:xfrm>
          <a:prstGeom prst="rect">
            <a:avLst/>
          </a:prstGeom>
          <a:noFill/>
          <a:extLst>
            <a:ext uri="{909E8E84-426E-40DD-AFC4-6F175D3DCCD1}">
              <a14:hiddenFill xmlns:a14="http://schemas.microsoft.com/office/drawing/2010/main">
                <a:solidFill>
                  <a:srgbClr val="FFFFFF"/>
                </a:solidFill>
              </a14:hiddenFill>
            </a:ext>
          </a:extLst>
        </p:spPr>
      </p:pic>
      <p:pic>
        <p:nvPicPr>
          <p:cNvPr id="119816" name="Picture 8" descr="low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2819400"/>
            <a:ext cx="1981200" cy="1274763"/>
          </a:xfrm>
          <a:prstGeom prst="rect">
            <a:avLst/>
          </a:prstGeom>
          <a:noFill/>
          <a:extLst>
            <a:ext uri="{909E8E84-426E-40DD-AFC4-6F175D3DCCD1}">
              <a14:hiddenFill xmlns:a14="http://schemas.microsoft.com/office/drawing/2010/main">
                <a:solidFill>
                  <a:srgbClr val="FFFFFF"/>
                </a:solidFill>
              </a14:hiddenFill>
            </a:ext>
          </a:extLst>
        </p:spPr>
      </p:pic>
      <p:pic>
        <p:nvPicPr>
          <p:cNvPr id="119817" name="Picture 9" descr="km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179763"/>
            <a:ext cx="1905000" cy="1211262"/>
          </a:xfrm>
          <a:prstGeom prst="rect">
            <a:avLst/>
          </a:prstGeom>
          <a:noFill/>
          <a:extLst>
            <a:ext uri="{909E8E84-426E-40DD-AFC4-6F175D3DCCD1}">
              <a14:hiddenFill xmlns:a14="http://schemas.microsoft.com/office/drawing/2010/main">
                <a:solidFill>
                  <a:srgbClr val="FFFFFF"/>
                </a:solidFill>
              </a14:hiddenFill>
            </a:ext>
          </a:extLst>
        </p:spPr>
      </p:pic>
      <p:pic>
        <p:nvPicPr>
          <p:cNvPr id="119818" name="Picture 10" descr="pacsu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4419600"/>
            <a:ext cx="2047875" cy="1295400"/>
          </a:xfrm>
          <a:prstGeom prst="rect">
            <a:avLst/>
          </a:prstGeom>
          <a:noFill/>
          <a:extLst>
            <a:ext uri="{909E8E84-426E-40DD-AFC4-6F175D3DCCD1}">
              <a14:hiddenFill xmlns:a14="http://schemas.microsoft.com/office/drawing/2010/main">
                <a:solidFill>
                  <a:srgbClr val="FFFFFF"/>
                </a:solidFill>
              </a14:hiddenFill>
            </a:ext>
          </a:extLst>
        </p:spPr>
      </p:pic>
      <p:sp>
        <p:nvSpPr>
          <p:cNvPr id="119819" name="Text Box 11"/>
          <p:cNvSpPr txBox="1">
            <a:spLocks noChangeArrowheads="1"/>
          </p:cNvSpPr>
          <p:nvPr/>
        </p:nvSpPr>
        <p:spPr bwMode="auto">
          <a:xfrm>
            <a:off x="12192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Americans have an average of 8 credit cards</a:t>
            </a:r>
          </a:p>
        </p:txBody>
      </p:sp>
      <p:pic>
        <p:nvPicPr>
          <p:cNvPr id="119820" name="Picture 12" descr="macys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9800" y="1295400"/>
            <a:ext cx="2762250"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a:solidFill>
                  <a:srgbClr val="C00000"/>
                </a:solidFill>
                <a:latin typeface="Arial Narrow" pitchFamily="34" charset="0"/>
              </a:rPr>
              <a:t>Pay More than the Minimum</a:t>
            </a:r>
          </a:p>
        </p:txBody>
      </p:sp>
      <p:sp>
        <p:nvSpPr>
          <p:cNvPr id="117763" name="Rectangle 3"/>
          <p:cNvSpPr>
            <a:spLocks noGrp="1" noChangeArrowheads="1"/>
          </p:cNvSpPr>
          <p:nvPr>
            <p:ph type="body" sz="half" idx="1"/>
          </p:nvPr>
        </p:nvSpPr>
        <p:spPr/>
        <p:txBody>
          <a:bodyPr/>
          <a:lstStyle/>
          <a:p>
            <a:r>
              <a:rPr lang="en-US" sz="2800">
                <a:latin typeface="Arial Narrow" pitchFamily="34" charset="0"/>
              </a:rPr>
              <a:t>If you have a credit card balance:</a:t>
            </a:r>
          </a:p>
          <a:p>
            <a:pPr lvl="1"/>
            <a:r>
              <a:rPr lang="en-US" sz="2400">
                <a:latin typeface="Arial Narrow" pitchFamily="34" charset="0"/>
              </a:rPr>
              <a:t>Make a plan to pay as much as you can every month</a:t>
            </a:r>
          </a:p>
          <a:p>
            <a:pPr lvl="1"/>
            <a:r>
              <a:rPr lang="en-US" sz="2400">
                <a:latin typeface="Arial Narrow" pitchFamily="34" charset="0"/>
              </a:rPr>
              <a:t>Start with the credit card with the highest interest rate</a:t>
            </a:r>
          </a:p>
          <a:p>
            <a:pPr lvl="1"/>
            <a:r>
              <a:rPr lang="en-US" sz="2400">
                <a:latin typeface="Arial Narrow" pitchFamily="34" charset="0"/>
              </a:rPr>
              <a:t>Pay off the credit cards as quickly as you can</a:t>
            </a:r>
          </a:p>
        </p:txBody>
      </p:sp>
      <p:pic>
        <p:nvPicPr>
          <p:cNvPr id="117764" name="Picture 4" descr="19077099"/>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00600" y="3938588"/>
            <a:ext cx="3733800"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7765" name="Picture 5" descr="7726741"/>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03800" y="1600200"/>
            <a:ext cx="3325813"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dirty="0">
                <a:solidFill>
                  <a:srgbClr val="C00000"/>
                </a:solidFill>
                <a:latin typeface="Arial Narrow" pitchFamily="34" charset="0"/>
              </a:rPr>
              <a:t>Always Pay on Time</a:t>
            </a:r>
          </a:p>
        </p:txBody>
      </p:sp>
      <p:sp>
        <p:nvSpPr>
          <p:cNvPr id="121859" name="Rectangle 3"/>
          <p:cNvSpPr>
            <a:spLocks noGrp="1" noChangeArrowheads="1"/>
          </p:cNvSpPr>
          <p:nvPr>
            <p:ph type="body" sz="half" idx="1"/>
          </p:nvPr>
        </p:nvSpPr>
        <p:spPr/>
        <p:txBody>
          <a:bodyPr/>
          <a:lstStyle/>
          <a:p>
            <a:pPr>
              <a:lnSpc>
                <a:spcPct val="90000"/>
              </a:lnSpc>
            </a:pPr>
            <a:r>
              <a:rPr lang="en-US" sz="2800" dirty="0">
                <a:latin typeface="Arial Narrow" pitchFamily="34" charset="0"/>
              </a:rPr>
              <a:t>Avoid late fees</a:t>
            </a:r>
          </a:p>
          <a:p>
            <a:pPr>
              <a:lnSpc>
                <a:spcPct val="90000"/>
              </a:lnSpc>
            </a:pPr>
            <a:r>
              <a:rPr lang="en-US" sz="2800" dirty="0">
                <a:latin typeface="Arial Narrow" pitchFamily="34" charset="0"/>
              </a:rPr>
              <a:t>Keep your money in your pocket</a:t>
            </a:r>
          </a:p>
          <a:p>
            <a:pPr>
              <a:lnSpc>
                <a:spcPct val="90000"/>
              </a:lnSpc>
            </a:pPr>
            <a:r>
              <a:rPr lang="en-US" sz="2800" dirty="0">
                <a:latin typeface="Arial Narrow" pitchFamily="34" charset="0"/>
              </a:rPr>
              <a:t>Maintain a good credit score</a:t>
            </a:r>
          </a:p>
          <a:p>
            <a:pPr lvl="1">
              <a:lnSpc>
                <a:spcPct val="90000"/>
              </a:lnSpc>
            </a:pPr>
            <a:r>
              <a:rPr lang="en-US" sz="2400" dirty="0">
                <a:latin typeface="Arial Narrow" pitchFamily="34" charset="0"/>
              </a:rPr>
              <a:t>Late payments have the biggest negative impact.</a:t>
            </a:r>
          </a:p>
          <a:p>
            <a:pPr>
              <a:lnSpc>
                <a:spcPct val="90000"/>
              </a:lnSpc>
            </a:pPr>
            <a:r>
              <a:rPr lang="en-US" sz="2800" dirty="0">
                <a:latin typeface="Arial Narrow" pitchFamily="34" charset="0"/>
              </a:rPr>
              <a:t>Easiest way to make money is to save money.</a:t>
            </a:r>
          </a:p>
        </p:txBody>
      </p:sp>
      <p:pic>
        <p:nvPicPr>
          <p:cNvPr id="121860" name="Picture 4" descr="19088207"/>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10200" y="1143000"/>
            <a:ext cx="2686050" cy="3657600"/>
          </a:xfrm>
          <a:solidFill>
            <a:schemeClr val="tx2"/>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61" name="Picture 5" descr="19152167"/>
          <p:cNvPicPr>
            <a:picLocks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029200" y="4267200"/>
            <a:ext cx="3289300"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dirty="0">
                <a:solidFill>
                  <a:srgbClr val="C00000"/>
                </a:solidFill>
                <a:latin typeface="Arial Narrow" pitchFamily="34" charset="0"/>
              </a:rPr>
              <a:t>Is it Priceless?  The Power of Compounding Interest</a:t>
            </a:r>
          </a:p>
        </p:txBody>
      </p:sp>
      <p:graphicFrame>
        <p:nvGraphicFramePr>
          <p:cNvPr id="4099" name="Group 3"/>
          <p:cNvGraphicFramePr>
            <a:graphicFrameLocks noGrp="1"/>
          </p:cNvGraphicFramePr>
          <p:nvPr>
            <p:extLst>
              <p:ext uri="{D42A27DB-BD31-4B8C-83A1-F6EECF244321}">
                <p14:modId xmlns:p14="http://schemas.microsoft.com/office/powerpoint/2010/main" val="145604782"/>
              </p:ext>
            </p:extLst>
          </p:nvPr>
        </p:nvGraphicFramePr>
        <p:xfrm>
          <a:off x="914400" y="3657600"/>
          <a:ext cx="7315200" cy="457200"/>
        </p:xfrm>
        <a:graphic>
          <a:graphicData uri="http://schemas.openxmlformats.org/drawingml/2006/table">
            <a:tbl>
              <a:tblPr/>
              <a:tblGrid>
                <a:gridCol w="7315200"/>
              </a:tblGrid>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rPr>
                        <a:t>The true cost of paying the minimum</a:t>
                      </a:r>
                      <a:endParaRPr kumimoji="0" lang="en-US" sz="18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solidFill>
                      <a:srgbClr val="0033CC"/>
                    </a:solidFill>
                  </a:tcPr>
                </a:tc>
              </a:tr>
            </a:tbl>
          </a:graphicData>
        </a:graphic>
      </p:graphicFrame>
      <p:graphicFrame>
        <p:nvGraphicFramePr>
          <p:cNvPr id="4107" name="Group 11"/>
          <p:cNvGraphicFramePr>
            <a:graphicFrameLocks noGrp="1"/>
          </p:cNvGraphicFramePr>
          <p:nvPr>
            <p:extLst>
              <p:ext uri="{D42A27DB-BD31-4B8C-83A1-F6EECF244321}">
                <p14:modId xmlns:p14="http://schemas.microsoft.com/office/powerpoint/2010/main" val="1911584864"/>
              </p:ext>
            </p:extLst>
          </p:nvPr>
        </p:nvGraphicFramePr>
        <p:xfrm>
          <a:off x="990600" y="1600200"/>
          <a:ext cx="7543800" cy="1969008"/>
        </p:xfrm>
        <a:graphic>
          <a:graphicData uri="http://schemas.openxmlformats.org/drawingml/2006/table">
            <a:tbl>
              <a:tblPr/>
              <a:tblGrid>
                <a:gridCol w="7543800"/>
              </a:tblGrid>
              <a:tr h="167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Scenario:  10 dates &amp; you would owe $570 Interest Rate:  18%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Minimum Monthly Payment:  2.5% or $14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r>
            </a:tbl>
          </a:graphicData>
        </a:graphic>
      </p:graphicFrame>
      <p:sp>
        <p:nvSpPr>
          <p:cNvPr id="4113" name="Text Box 17"/>
          <p:cNvSpPr txBox="1">
            <a:spLocks noChangeArrowheads="1"/>
          </p:cNvSpPr>
          <p:nvPr/>
        </p:nvSpPr>
        <p:spPr bwMode="auto">
          <a:xfrm>
            <a:off x="838200" y="4191000"/>
            <a:ext cx="7467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Arial Narrow" pitchFamily="34" charset="0"/>
              </a:rPr>
              <a:t>It will take you</a:t>
            </a:r>
            <a:r>
              <a:rPr lang="en-US" sz="2400" b="1">
                <a:latin typeface="Arial Narrow" pitchFamily="34" charset="0"/>
              </a:rPr>
              <a:t> 8 years and 1 month</a:t>
            </a:r>
            <a:r>
              <a:rPr lang="en-US" sz="2400">
                <a:latin typeface="Arial Narrow" pitchFamily="34" charset="0"/>
              </a:rPr>
              <a:t> to pay for those 10 dates. In that time, you will pay $</a:t>
            </a:r>
            <a:r>
              <a:rPr lang="en-US" sz="2400" b="1">
                <a:latin typeface="Arial Narrow" pitchFamily="34" charset="0"/>
              </a:rPr>
              <a:t>470.32 </a:t>
            </a:r>
            <a:r>
              <a:rPr lang="en-US" sz="2400">
                <a:latin typeface="Arial Narrow" pitchFamily="34" charset="0"/>
              </a:rPr>
              <a:t>in interest.   </a:t>
            </a:r>
          </a:p>
          <a:p>
            <a:pPr algn="ctr">
              <a:spcBef>
                <a:spcPct val="50000"/>
              </a:spcBef>
            </a:pPr>
            <a:r>
              <a:rPr lang="en-US" sz="2400">
                <a:latin typeface="Arial Narrow" pitchFamily="34" charset="0"/>
              </a:rPr>
              <a:t>You’d be </a:t>
            </a:r>
            <a:r>
              <a:rPr lang="en-US" sz="2400" b="1">
                <a:latin typeface="Arial Narrow" pitchFamily="34" charset="0"/>
              </a:rPr>
              <a:t>26</a:t>
            </a:r>
            <a:r>
              <a:rPr lang="en-US" sz="2400">
                <a:latin typeface="Arial Narrow" pitchFamily="34" charset="0"/>
              </a:rPr>
              <a:t> years old!</a:t>
            </a:r>
          </a:p>
        </p:txBody>
      </p:sp>
      <p:sp>
        <p:nvSpPr>
          <p:cNvPr id="4114" name="Text Box 18"/>
          <p:cNvSpPr txBox="1">
            <a:spLocks noChangeArrowheads="1"/>
          </p:cNvSpPr>
          <p:nvPr/>
        </p:nvSpPr>
        <p:spPr bwMode="auto">
          <a:xfrm>
            <a:off x="2193925" y="5446713"/>
            <a:ext cx="4740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atin typeface="Arial Narrow" pitchFamily="34" charset="0"/>
            </a:endParaRPr>
          </a:p>
        </p:txBody>
      </p:sp>
    </p:spTree>
    <p:extLst>
      <p:ext uri="{BB962C8B-B14F-4D97-AF65-F5344CB8AC3E}">
        <p14:creationId xmlns:p14="http://schemas.microsoft.com/office/powerpoint/2010/main" val="3865063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sz="quarter"/>
          </p:nvPr>
        </p:nvSpPr>
        <p:spPr/>
        <p:txBody>
          <a:bodyPr/>
          <a:lstStyle/>
          <a:p>
            <a:r>
              <a:rPr lang="en-US" sz="4000" dirty="0">
                <a:solidFill>
                  <a:srgbClr val="C00000"/>
                </a:solidFill>
                <a:latin typeface="Arial Narrow" pitchFamily="34" charset="0"/>
              </a:rPr>
              <a:t>Managing Money &amp; Credit:</a:t>
            </a:r>
            <a:br>
              <a:rPr lang="en-US" sz="4000" dirty="0">
                <a:solidFill>
                  <a:srgbClr val="C00000"/>
                </a:solidFill>
                <a:latin typeface="Arial Narrow" pitchFamily="34" charset="0"/>
              </a:rPr>
            </a:br>
            <a:r>
              <a:rPr lang="en-US" sz="3000" dirty="0">
                <a:solidFill>
                  <a:srgbClr val="C00000"/>
                </a:solidFill>
                <a:latin typeface="Arial Narrow" pitchFamily="34" charset="0"/>
              </a:rPr>
              <a:t>A Lifelong Skill</a:t>
            </a:r>
          </a:p>
        </p:txBody>
      </p:sp>
      <p:pic>
        <p:nvPicPr>
          <p:cNvPr id="74755" name="Picture 3" descr="7256661"/>
          <p:cNvPicPr>
            <a:picLocks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304800" y="4495800"/>
            <a:ext cx="3392488"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6" name="Picture 4" descr="7259494"/>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257800" y="4495800"/>
            <a:ext cx="3392488"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7" name="Picture 5" descr="16475815"/>
          <p:cNvPicPr>
            <a:picLocks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304800" y="1371600"/>
            <a:ext cx="3414713" cy="2338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8" name="Picture 6" descr="7305361"/>
          <p:cNvPicPr>
            <a:picLocks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181600" y="1371600"/>
            <a:ext cx="3349625"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9" name="Picture 7" descr="1633927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3048000"/>
            <a:ext cx="2997200" cy="2005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000" b="1" dirty="0">
                <a:solidFill>
                  <a:srgbClr val="C00000"/>
                </a:solidFill>
                <a:latin typeface="Arial Narrow" pitchFamily="34" charset="0"/>
              </a:rPr>
              <a:t>The True Cost of Paying the Minimum Payment</a:t>
            </a:r>
          </a:p>
        </p:txBody>
      </p:sp>
      <p:sp>
        <p:nvSpPr>
          <p:cNvPr id="7171" name="Rectangle 3"/>
          <p:cNvSpPr>
            <a:spLocks noGrp="1" noChangeArrowheads="1"/>
          </p:cNvSpPr>
          <p:nvPr>
            <p:ph type="body" sz="half" idx="1"/>
          </p:nvPr>
        </p:nvSpPr>
        <p:spPr/>
        <p:txBody>
          <a:bodyPr/>
          <a:lstStyle/>
          <a:p>
            <a:pPr>
              <a:buFontTx/>
              <a:buNone/>
            </a:pPr>
            <a:endParaRPr lang="en-US" sz="2800">
              <a:latin typeface="Arial Narrow" pitchFamily="34" charset="0"/>
            </a:endParaRPr>
          </a:p>
          <a:p>
            <a:endParaRPr lang="en-US" sz="2800">
              <a:latin typeface="Arial Narrow" pitchFamily="34" charset="0"/>
            </a:endParaRPr>
          </a:p>
        </p:txBody>
      </p:sp>
      <p:graphicFrame>
        <p:nvGraphicFramePr>
          <p:cNvPr id="7172" name="Group 4"/>
          <p:cNvGraphicFramePr>
            <a:graphicFrameLocks noGrp="1"/>
          </p:cNvGraphicFramePr>
          <p:nvPr>
            <p:ph sz="half" idx="2"/>
            <p:extLst>
              <p:ext uri="{D42A27DB-BD31-4B8C-83A1-F6EECF244321}">
                <p14:modId xmlns:p14="http://schemas.microsoft.com/office/powerpoint/2010/main" val="2983967863"/>
              </p:ext>
            </p:extLst>
          </p:nvPr>
        </p:nvGraphicFramePr>
        <p:xfrm>
          <a:off x="914400" y="1600200"/>
          <a:ext cx="7772400" cy="4800602"/>
        </p:xfrm>
        <a:graphic>
          <a:graphicData uri="http://schemas.openxmlformats.org/drawingml/2006/table">
            <a:tbl>
              <a:tblPr/>
              <a:tblGrid>
                <a:gridCol w="852488"/>
                <a:gridCol w="1971675"/>
                <a:gridCol w="1443037"/>
                <a:gridCol w="1493838"/>
                <a:gridCol w="2011362"/>
              </a:tblGrid>
              <a:tr h="727075">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Payment Schedule:  </a:t>
                      </a:r>
                      <a:r>
                        <a:rPr kumimoji="0" lang="en-US" sz="1500" b="0" i="0" u="none" strike="noStrike" cap="none" normalizeH="0" baseline="0" smtClean="0">
                          <a:ln>
                            <a:noFill/>
                          </a:ln>
                          <a:solidFill>
                            <a:srgbClr val="000000"/>
                          </a:solidFill>
                          <a:effectLst/>
                          <a:latin typeface="Verdana" pitchFamily="34" charset="0"/>
                        </a:rPr>
                        <a:t>It </a:t>
                      </a:r>
                      <a:r>
                        <a:rPr kumimoji="0" lang="en-US" sz="1500" b="0" i="0" u="none" strike="noStrike" cap="none" normalizeH="0" baseline="0" smtClean="0">
                          <a:ln>
                            <a:noFill/>
                          </a:ln>
                          <a:solidFill>
                            <a:schemeClr val="tx1"/>
                          </a:solidFill>
                          <a:effectLst/>
                          <a:latin typeface="Arial" charset="0"/>
                        </a:rPr>
                        <a:t> will take you</a:t>
                      </a:r>
                      <a:r>
                        <a:rPr kumimoji="0" lang="en-US" sz="1500" b="1" i="0" u="none" strike="noStrike" cap="none" normalizeH="0" baseline="0" smtClean="0">
                          <a:ln>
                            <a:noFill/>
                          </a:ln>
                          <a:solidFill>
                            <a:schemeClr val="tx1"/>
                          </a:solidFill>
                          <a:effectLst/>
                          <a:latin typeface="Arial" charset="0"/>
                        </a:rPr>
                        <a:t> 8 years and 1 month</a:t>
                      </a:r>
                      <a:r>
                        <a:rPr kumimoji="0" lang="en-US" sz="1500" b="0" i="0" u="none" strike="noStrike" cap="none" normalizeH="0" baseline="0" smtClean="0">
                          <a:ln>
                            <a:noFill/>
                          </a:ln>
                          <a:solidFill>
                            <a:schemeClr val="tx1"/>
                          </a:solidFill>
                          <a:effectLst/>
                          <a:latin typeface="Arial" charset="0"/>
                        </a:rPr>
                        <a:t> to be rid of your debt.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Arial" charset="0"/>
                        </a:rPr>
                        <a:t>In that time, you will pay </a:t>
                      </a:r>
                      <a:r>
                        <a:rPr kumimoji="0" lang="en-US" sz="1500" b="1" i="0" u="none" strike="noStrike" cap="none" normalizeH="0" baseline="0" smtClean="0">
                          <a:ln>
                            <a:noFill/>
                          </a:ln>
                          <a:solidFill>
                            <a:schemeClr val="tx1"/>
                          </a:solidFill>
                          <a:effectLst/>
                          <a:latin typeface="Arial" charset="0"/>
                        </a:rPr>
                        <a:t>$470.32 </a:t>
                      </a:r>
                      <a:r>
                        <a:rPr kumimoji="0" lang="en-US" sz="1500" b="0" i="0" u="none" strike="noStrike" cap="none" normalizeH="0" baseline="0" smtClean="0">
                          <a:ln>
                            <a:noFill/>
                          </a:ln>
                          <a:solidFill>
                            <a:schemeClr val="tx1"/>
                          </a:solidFill>
                          <a:effectLst/>
                          <a:latin typeface="Arial" charset="0"/>
                        </a:rPr>
                        <a:t>in interest. </a:t>
                      </a: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58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Month</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Minimum Payment</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Interest Paid</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Principal Paid</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Remaining Balance</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1</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$14.25</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$8.55</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$5.70</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$564.30</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2</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$14.11</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$8.46</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$5.64</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Verdana" pitchFamily="34" charset="0"/>
                        </a:rPr>
                        <a:t>$558.66</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r>
              <a:tr h="52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3</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$13.97</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$8.38</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$5.59</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$553.07</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4</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$13.83</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$8.30</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$5.53</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$547.54</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5</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$13.69</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$8.21</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$5.48</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$542.06</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6</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$13.55</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$8.13</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$5.42</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Verdana" pitchFamily="34" charset="0"/>
                        </a:rPr>
                        <a:t>$536.64</a:t>
                      </a:r>
                      <a:endParaRPr kumimoji="0" lang="en-US" sz="15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33CC"/>
                      </a:solidFill>
                      <a:prstDash val="solid"/>
                      <a:round/>
                      <a:headEnd type="none" w="med" len="med"/>
                      <a:tailEnd type="none" w="med" len="med"/>
                    </a:lnL>
                    <a:lnR w="9525" cap="flat" cmpd="sng" algn="ctr">
                      <a:solidFill>
                        <a:srgbClr val="0033CC"/>
                      </a:solidFill>
                      <a:prstDash val="solid"/>
                      <a:round/>
                      <a:headEnd type="none" w="med" len="med"/>
                      <a:tailEnd type="none" w="med" len="med"/>
                    </a:lnR>
                    <a:lnT w="9525" cap="flat" cmpd="sng" algn="ctr">
                      <a:solidFill>
                        <a:srgbClr val="0033CC"/>
                      </a:solidFill>
                      <a:prstDash val="solid"/>
                      <a:round/>
                      <a:headEnd type="none" w="med" len="med"/>
                      <a:tailEnd type="none" w="med" len="med"/>
                    </a:lnT>
                    <a:lnB w="9525" cap="flat" cmpd="sng" algn="ctr">
                      <a:solidFill>
                        <a:srgbClr val="0033CC"/>
                      </a:solidFill>
                      <a:prstDash val="solid"/>
                      <a:round/>
                      <a:headEnd type="none" w="med" len="med"/>
                      <a:tailEnd type="none" w="med" len="med"/>
                    </a:lnB>
                    <a:lnTlToBr>
                      <a:noFill/>
                    </a:lnTlToBr>
                    <a:lnBlToTr>
                      <a:noFill/>
                    </a:lnBlToTr>
                    <a:solidFill>
                      <a:srgbClr val="FFFF66"/>
                    </a:solidFill>
                  </a:tcPr>
                </a:tc>
              </a:tr>
            </a:tbl>
          </a:graphicData>
        </a:graphic>
      </p:graphicFrame>
    </p:spTree>
    <p:extLst>
      <p:ext uri="{BB962C8B-B14F-4D97-AF65-F5344CB8AC3E}">
        <p14:creationId xmlns:p14="http://schemas.microsoft.com/office/powerpoint/2010/main" val="1503473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a:solidFill>
                  <a:srgbClr val="C00000"/>
                </a:solidFill>
                <a:latin typeface="Arial Narrow" pitchFamily="34" charset="0"/>
              </a:rPr>
              <a:t>Why Credit is Important</a:t>
            </a:r>
          </a:p>
        </p:txBody>
      </p:sp>
      <p:sp>
        <p:nvSpPr>
          <p:cNvPr id="76803" name="Rectangle 3"/>
          <p:cNvSpPr>
            <a:spLocks noGrp="1" noChangeArrowheads="1"/>
          </p:cNvSpPr>
          <p:nvPr>
            <p:ph type="body" sz="half" idx="1"/>
          </p:nvPr>
        </p:nvSpPr>
        <p:spPr/>
        <p:txBody>
          <a:bodyPr/>
          <a:lstStyle/>
          <a:p>
            <a:r>
              <a:rPr lang="en-US" sz="2400">
                <a:latin typeface="Arial Narrow" pitchFamily="34" charset="0"/>
              </a:rPr>
              <a:t>FICO or credit score:</a:t>
            </a:r>
          </a:p>
          <a:p>
            <a:r>
              <a:rPr lang="en-US" sz="2400">
                <a:latin typeface="Arial Narrow" pitchFamily="34" charset="0"/>
              </a:rPr>
              <a:t>Credit Card Issuers &amp; Lenders</a:t>
            </a:r>
          </a:p>
          <a:p>
            <a:pPr lvl="1"/>
            <a:r>
              <a:rPr lang="en-US" sz="2000">
                <a:latin typeface="Arial Narrow" pitchFamily="34" charset="0"/>
              </a:rPr>
              <a:t>Determine APR</a:t>
            </a:r>
          </a:p>
          <a:p>
            <a:r>
              <a:rPr lang="en-US" sz="2400">
                <a:latin typeface="Arial Narrow" pitchFamily="34" charset="0"/>
              </a:rPr>
              <a:t>Auto Insurers</a:t>
            </a:r>
          </a:p>
          <a:p>
            <a:pPr lvl="1"/>
            <a:r>
              <a:rPr lang="en-US" sz="2000">
                <a:latin typeface="Arial Narrow" pitchFamily="34" charset="0"/>
              </a:rPr>
              <a:t> Determine Premium</a:t>
            </a:r>
          </a:p>
          <a:p>
            <a:r>
              <a:rPr lang="en-US" sz="2400">
                <a:latin typeface="Arial Narrow" pitchFamily="34" charset="0"/>
              </a:rPr>
              <a:t>Employers</a:t>
            </a:r>
          </a:p>
          <a:p>
            <a:pPr lvl="1"/>
            <a:r>
              <a:rPr lang="en-US" sz="2000">
                <a:latin typeface="Arial Narrow" pitchFamily="34" charset="0"/>
              </a:rPr>
              <a:t> Are you a worthy hire?</a:t>
            </a:r>
          </a:p>
          <a:p>
            <a:r>
              <a:rPr lang="en-US" sz="2400">
                <a:latin typeface="Arial Narrow" pitchFamily="34" charset="0"/>
              </a:rPr>
              <a:t>Landlords</a:t>
            </a:r>
          </a:p>
          <a:p>
            <a:pPr lvl="1"/>
            <a:r>
              <a:rPr lang="en-US" sz="2000">
                <a:latin typeface="Arial Narrow" pitchFamily="34" charset="0"/>
              </a:rPr>
              <a:t>Are you a reliable tenant?</a:t>
            </a:r>
          </a:p>
        </p:txBody>
      </p:sp>
      <p:pic>
        <p:nvPicPr>
          <p:cNvPr id="76804" name="Picture 4" descr="7305018"/>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8200" y="1550988"/>
            <a:ext cx="3659188" cy="223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5" name="Picture 5" descr="9998511"/>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48200" y="3938588"/>
            <a:ext cx="3660775"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p:nvPr>
        </p:nvSpPr>
        <p:spPr/>
        <p:txBody>
          <a:bodyPr/>
          <a:lstStyle/>
          <a:p>
            <a:r>
              <a:rPr lang="en-US" dirty="0">
                <a:solidFill>
                  <a:srgbClr val="C00000"/>
                </a:solidFill>
                <a:latin typeface="Arial Narrow" pitchFamily="34" charset="0"/>
              </a:rPr>
              <a:t>The Three Cs of Credit</a:t>
            </a:r>
          </a:p>
        </p:txBody>
      </p:sp>
      <p:sp>
        <p:nvSpPr>
          <p:cNvPr id="137221" name="Rectangle 5"/>
          <p:cNvSpPr>
            <a:spLocks noGrp="1" noChangeArrowheads="1"/>
          </p:cNvSpPr>
          <p:nvPr>
            <p:ph type="body" sz="half" idx="1"/>
          </p:nvPr>
        </p:nvSpPr>
        <p:spPr/>
        <p:txBody>
          <a:bodyPr/>
          <a:lstStyle/>
          <a:p>
            <a:pPr>
              <a:lnSpc>
                <a:spcPct val="90000"/>
              </a:lnSpc>
            </a:pPr>
            <a:r>
              <a:rPr lang="en-US" sz="2800" b="1">
                <a:latin typeface="Arial Narrow" pitchFamily="34" charset="0"/>
              </a:rPr>
              <a:t>Character</a:t>
            </a:r>
            <a:r>
              <a:rPr lang="en-US" sz="2800">
                <a:latin typeface="Arial Narrow" pitchFamily="34" charset="0"/>
              </a:rPr>
              <a:t>: The way you handle money and have repaid debt in the past.</a:t>
            </a:r>
          </a:p>
          <a:p>
            <a:pPr>
              <a:lnSpc>
                <a:spcPct val="90000"/>
              </a:lnSpc>
            </a:pPr>
            <a:r>
              <a:rPr lang="en-US" sz="2800" b="1">
                <a:latin typeface="Arial Narrow" pitchFamily="34" charset="0"/>
              </a:rPr>
              <a:t>Capacity</a:t>
            </a:r>
            <a:r>
              <a:rPr lang="en-US" sz="2800">
                <a:latin typeface="Arial Narrow" pitchFamily="34" charset="0"/>
              </a:rPr>
              <a:t>: Your ability to pay the debt after considering other monthly expenses.</a:t>
            </a:r>
          </a:p>
          <a:p>
            <a:pPr>
              <a:lnSpc>
                <a:spcPct val="90000"/>
              </a:lnSpc>
            </a:pPr>
            <a:r>
              <a:rPr lang="en-US" sz="2800" b="1">
                <a:latin typeface="Arial Narrow" pitchFamily="34" charset="0"/>
              </a:rPr>
              <a:t>Capital</a:t>
            </a:r>
            <a:r>
              <a:rPr lang="en-US" sz="2800">
                <a:latin typeface="Arial Narrow" pitchFamily="34" charset="0"/>
              </a:rPr>
              <a:t>: The value of your assets or what you own.</a:t>
            </a:r>
          </a:p>
        </p:txBody>
      </p:sp>
      <p:pic>
        <p:nvPicPr>
          <p:cNvPr id="137225" name="Picture 9" descr="letter_C"/>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00563" y="1600200"/>
            <a:ext cx="1616075" cy="172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7229" name="Picture 13" descr="letter_C"/>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14963" y="3200400"/>
            <a:ext cx="1574800" cy="1682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7231" name="Picture 15" descr="letter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800600"/>
            <a:ext cx="15748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87326" y="304800"/>
            <a:ext cx="8229600" cy="1143000"/>
          </a:xfrm>
        </p:spPr>
        <p:txBody>
          <a:bodyPr/>
          <a:lstStyle/>
          <a:p>
            <a:r>
              <a:rPr lang="en-US" sz="4000" dirty="0">
                <a:solidFill>
                  <a:srgbClr val="C00000"/>
                </a:solidFill>
                <a:latin typeface="Arial Narrow" pitchFamily="34" charset="0"/>
              </a:rPr>
              <a:t>What’s Next?  Life After High School</a:t>
            </a:r>
          </a:p>
        </p:txBody>
      </p:sp>
      <p:graphicFrame>
        <p:nvGraphicFramePr>
          <p:cNvPr id="78851" name="Object 3"/>
          <p:cNvGraphicFramePr>
            <a:graphicFrameLocks noChangeAspect="1"/>
          </p:cNvGraphicFramePr>
          <p:nvPr>
            <p:ph sz="half" idx="1"/>
            <p:extLst>
              <p:ext uri="{D42A27DB-BD31-4B8C-83A1-F6EECF244321}">
                <p14:modId xmlns:p14="http://schemas.microsoft.com/office/powerpoint/2010/main" val="3121489036"/>
              </p:ext>
            </p:extLst>
          </p:nvPr>
        </p:nvGraphicFramePr>
        <p:xfrm>
          <a:off x="252376" y="868362"/>
          <a:ext cx="8921750" cy="4995863"/>
        </p:xfrm>
        <a:graphic>
          <a:graphicData uri="http://schemas.openxmlformats.org/presentationml/2006/ole">
            <mc:AlternateContent xmlns:mc="http://schemas.openxmlformats.org/markup-compatibility/2006">
              <mc:Choice xmlns:v="urn:schemas-microsoft-com:vml" Requires="v">
                <p:oleObj spid="_x0000_s78855" name="Chart" r:id="rId4" imgW="5648249" imgH="3162300" progId="MSGraph.Chart.8">
                  <p:embed followColorScheme="full"/>
                </p:oleObj>
              </mc:Choice>
              <mc:Fallback>
                <p:oleObj name="Chart" r:id="rId4" imgW="5648249" imgH="31623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376" y="868362"/>
                        <a:ext cx="8921750" cy="4995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8852" name="Picture 4" descr="168934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326" y="4373562"/>
            <a:ext cx="2438400" cy="1624013"/>
          </a:xfrm>
          <a:prstGeom prst="rect">
            <a:avLst/>
          </a:prstGeom>
          <a:noFill/>
          <a:extLst>
            <a:ext uri="{909E8E84-426E-40DD-AFC4-6F175D3DCCD1}">
              <a14:hiddenFill xmlns:a14="http://schemas.microsoft.com/office/drawing/2010/main">
                <a:solidFill>
                  <a:srgbClr val="FFFFFF"/>
                </a:solidFill>
              </a14:hiddenFill>
            </a:ext>
          </a:extLst>
        </p:spPr>
      </p:pic>
      <p:pic>
        <p:nvPicPr>
          <p:cNvPr id="78853" name="Picture 5" descr="7693846"/>
          <p:cNvPicPr>
            <a:picLocks noChangeAspect="1" noChangeArrowheads="1"/>
          </p:cNvPicPr>
          <p:nvPr>
            <p:ph sz="half" idx="2"/>
          </p:nvPr>
        </p:nvPicPr>
        <p:blipFill>
          <a:blip r:embed="rId7" cstate="print">
            <a:extLst>
              <a:ext uri="{28A0092B-C50C-407E-A947-70E740481C1C}">
                <a14:useLocalDpi xmlns:a14="http://schemas.microsoft.com/office/drawing/2010/main" val="0"/>
              </a:ext>
            </a:extLst>
          </a:blip>
          <a:srcRect/>
          <a:stretch>
            <a:fillRect/>
          </a:stretch>
        </p:blipFill>
        <p:spPr>
          <a:xfrm>
            <a:off x="6354726" y="4373562"/>
            <a:ext cx="2439988" cy="188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a:solidFill>
                  <a:srgbClr val="C00000"/>
                </a:solidFill>
                <a:latin typeface="Arial Narrow" pitchFamily="34" charset="0"/>
              </a:rPr>
              <a:t>Learning Boosts Earning</a:t>
            </a:r>
          </a:p>
        </p:txBody>
      </p:sp>
      <p:graphicFrame>
        <p:nvGraphicFramePr>
          <p:cNvPr id="80899" name="Group 3"/>
          <p:cNvGraphicFramePr>
            <a:graphicFrameLocks noGrp="1"/>
          </p:cNvGraphicFramePr>
          <p:nvPr>
            <p:ph idx="1"/>
            <p:extLst>
              <p:ext uri="{D42A27DB-BD31-4B8C-83A1-F6EECF244321}">
                <p14:modId xmlns:p14="http://schemas.microsoft.com/office/powerpoint/2010/main" val="2073943725"/>
              </p:ext>
            </p:extLst>
          </p:nvPr>
        </p:nvGraphicFramePr>
        <p:xfrm>
          <a:off x="457200" y="1600200"/>
          <a:ext cx="8229600" cy="4525963"/>
        </p:xfrm>
        <a:graphic>
          <a:graphicData uri="http://schemas.openxmlformats.org/drawingml/2006/table">
            <a:tbl>
              <a:tblPr/>
              <a:tblGrid>
                <a:gridCol w="4227513"/>
                <a:gridCol w="4002087"/>
              </a:tblGrid>
              <a:tr h="7397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Education</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Average Annual Income</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r>
              <a:tr h="473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Professional</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$71,258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473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Doctorate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$60,729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473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Master's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$48,772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473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Bachelor's</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$40,387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474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Associate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$26,536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473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Some college, no degree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$20,998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473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High school graduate only</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$18,571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473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Not a high school graduate</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$10,839 </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a:solidFill>
                  <a:srgbClr val="C00000"/>
                </a:solidFill>
                <a:latin typeface="Arial Narrow" pitchFamily="34" charset="0"/>
              </a:rPr>
              <a:t>Your Paycheck</a:t>
            </a:r>
          </a:p>
        </p:txBody>
      </p:sp>
      <p:sp>
        <p:nvSpPr>
          <p:cNvPr id="82947" name="Rectangle 3"/>
          <p:cNvSpPr>
            <a:spLocks noGrp="1" noChangeArrowheads="1"/>
          </p:cNvSpPr>
          <p:nvPr>
            <p:ph type="body" sz="half" idx="1"/>
          </p:nvPr>
        </p:nvSpPr>
        <p:spPr/>
        <p:txBody>
          <a:bodyPr/>
          <a:lstStyle/>
          <a:p>
            <a:r>
              <a:rPr lang="en-US" sz="2800" dirty="0">
                <a:latin typeface="Arial Narrow" pitchFamily="34" charset="0"/>
              </a:rPr>
              <a:t>50% of U.S. young adults work</a:t>
            </a:r>
          </a:p>
          <a:p>
            <a:r>
              <a:rPr lang="en-US" sz="2800" dirty="0">
                <a:latin typeface="Arial Narrow" pitchFamily="34" charset="0"/>
              </a:rPr>
              <a:t>Earn a minimum of $5.15 per hour</a:t>
            </a:r>
          </a:p>
          <a:p>
            <a:r>
              <a:rPr lang="en-US" sz="2800" dirty="0">
                <a:latin typeface="Arial Narrow" pitchFamily="34" charset="0"/>
              </a:rPr>
              <a:t>Work an average of 20 hours / week</a:t>
            </a:r>
          </a:p>
          <a:p>
            <a:r>
              <a:rPr lang="en-US" sz="2800" dirty="0">
                <a:latin typeface="Arial Narrow" pitchFamily="34" charset="0"/>
              </a:rPr>
              <a:t>$412 - Monthly</a:t>
            </a:r>
          </a:p>
          <a:p>
            <a:r>
              <a:rPr lang="en-US" sz="2800" dirty="0">
                <a:latin typeface="Arial Narrow" pitchFamily="34" charset="0"/>
              </a:rPr>
              <a:t>$4,946 - Annual</a:t>
            </a:r>
          </a:p>
        </p:txBody>
      </p:sp>
      <p:pic>
        <p:nvPicPr>
          <p:cNvPr id="82948" name="Picture 4" descr="997006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40386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solidFill>
                  <a:srgbClr val="C00000"/>
                </a:solidFill>
                <a:latin typeface="Arial Narrow" pitchFamily="34" charset="0"/>
              </a:rPr>
              <a:t>Where Does All the Money Go?</a:t>
            </a:r>
          </a:p>
        </p:txBody>
      </p:sp>
      <p:sp>
        <p:nvSpPr>
          <p:cNvPr id="84995" name="Rectangle 3"/>
          <p:cNvSpPr>
            <a:spLocks noGrp="1" noChangeArrowheads="1"/>
          </p:cNvSpPr>
          <p:nvPr>
            <p:ph type="body" sz="half" idx="1"/>
          </p:nvPr>
        </p:nvSpPr>
        <p:spPr/>
        <p:txBody>
          <a:bodyPr/>
          <a:lstStyle/>
          <a:p>
            <a:pPr>
              <a:lnSpc>
                <a:spcPct val="90000"/>
              </a:lnSpc>
            </a:pPr>
            <a:r>
              <a:rPr lang="en-US" sz="2800">
                <a:latin typeface="Arial Narrow" pitchFamily="34" charset="0"/>
              </a:rPr>
              <a:t>Food, Snacks &amp; Beverages</a:t>
            </a:r>
          </a:p>
          <a:p>
            <a:pPr>
              <a:lnSpc>
                <a:spcPct val="90000"/>
              </a:lnSpc>
            </a:pPr>
            <a:r>
              <a:rPr lang="en-US" sz="2800">
                <a:latin typeface="Arial Narrow" pitchFamily="34" charset="0"/>
              </a:rPr>
              <a:t>Movies</a:t>
            </a:r>
          </a:p>
          <a:p>
            <a:pPr>
              <a:lnSpc>
                <a:spcPct val="90000"/>
              </a:lnSpc>
            </a:pPr>
            <a:r>
              <a:rPr lang="en-US" sz="2800">
                <a:latin typeface="Arial Narrow" pitchFamily="34" charset="0"/>
              </a:rPr>
              <a:t>School Events</a:t>
            </a:r>
          </a:p>
          <a:p>
            <a:pPr>
              <a:lnSpc>
                <a:spcPct val="90000"/>
              </a:lnSpc>
            </a:pPr>
            <a:r>
              <a:rPr lang="en-US" sz="2800">
                <a:latin typeface="Arial Narrow" pitchFamily="34" charset="0"/>
              </a:rPr>
              <a:t>Music, CDs, Concerts</a:t>
            </a:r>
          </a:p>
          <a:p>
            <a:pPr>
              <a:lnSpc>
                <a:spcPct val="90000"/>
              </a:lnSpc>
            </a:pPr>
            <a:r>
              <a:rPr lang="en-US" sz="2800">
                <a:latin typeface="Arial Narrow" pitchFamily="34" charset="0"/>
              </a:rPr>
              <a:t>Clothing, Cosmetics &amp; Shoes</a:t>
            </a:r>
          </a:p>
          <a:p>
            <a:pPr>
              <a:lnSpc>
                <a:spcPct val="90000"/>
              </a:lnSpc>
            </a:pPr>
            <a:r>
              <a:rPr lang="en-US" sz="2800">
                <a:latin typeface="Arial Narrow" pitchFamily="34" charset="0"/>
              </a:rPr>
              <a:t>Cars, Gas &amp; Insurance</a:t>
            </a:r>
          </a:p>
          <a:p>
            <a:pPr>
              <a:lnSpc>
                <a:spcPct val="90000"/>
              </a:lnSpc>
            </a:pPr>
            <a:r>
              <a:rPr lang="en-US" sz="2800">
                <a:latin typeface="Arial Narrow" pitchFamily="34" charset="0"/>
              </a:rPr>
              <a:t>Cell Phones</a:t>
            </a:r>
          </a:p>
          <a:p>
            <a:pPr>
              <a:lnSpc>
                <a:spcPct val="90000"/>
              </a:lnSpc>
            </a:pPr>
            <a:endParaRPr lang="en-US" sz="2800">
              <a:latin typeface="Arial Narrow" pitchFamily="34" charset="0"/>
            </a:endParaRPr>
          </a:p>
        </p:txBody>
      </p:sp>
      <p:pic>
        <p:nvPicPr>
          <p:cNvPr id="84996" name="Picture 4" descr="16327737"/>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72050" y="1600200"/>
            <a:ext cx="3389313"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997" name="Picture 5" descr="8080897"/>
          <p:cNvPicPr>
            <a:picLocks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029200" y="4008438"/>
            <a:ext cx="3276600" cy="2047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l"/>
            <a:r>
              <a:rPr lang="en-US" sz="4000" dirty="0">
                <a:solidFill>
                  <a:srgbClr val="C00000"/>
                </a:solidFill>
                <a:latin typeface="Arial Narrow" pitchFamily="34" charset="0"/>
              </a:rPr>
              <a:t>Credit Cards</a:t>
            </a:r>
            <a:r>
              <a:rPr lang="en-US" sz="3800" dirty="0">
                <a:solidFill>
                  <a:srgbClr val="C00000"/>
                </a:solidFill>
                <a:latin typeface="Arial Narrow" pitchFamily="34" charset="0"/>
              </a:rPr>
              <a:t> – </a:t>
            </a:r>
            <a:r>
              <a:rPr lang="en-US" sz="2600" dirty="0">
                <a:solidFill>
                  <a:srgbClr val="C00000"/>
                </a:solidFill>
                <a:latin typeface="Arial Narrow" pitchFamily="34" charset="0"/>
              </a:rPr>
              <a:t>The </a:t>
            </a:r>
            <a:r>
              <a:rPr lang="en-US" sz="2600" i="1" dirty="0">
                <a:solidFill>
                  <a:srgbClr val="C00000"/>
                </a:solidFill>
                <a:latin typeface="Arial Narrow" pitchFamily="34" charset="0"/>
              </a:rPr>
              <a:t>Perceived</a:t>
            </a:r>
            <a:r>
              <a:rPr lang="en-US" sz="2600" dirty="0">
                <a:solidFill>
                  <a:srgbClr val="C00000"/>
                </a:solidFill>
                <a:latin typeface="Arial Narrow" pitchFamily="34" charset="0"/>
              </a:rPr>
              <a:t> Great Equalizer</a:t>
            </a:r>
          </a:p>
        </p:txBody>
      </p:sp>
      <p:sp>
        <p:nvSpPr>
          <p:cNvPr id="87043" name="Rectangle 3"/>
          <p:cNvSpPr>
            <a:spLocks noGrp="1" noChangeArrowheads="1"/>
          </p:cNvSpPr>
          <p:nvPr>
            <p:ph type="body" sz="half" idx="1"/>
          </p:nvPr>
        </p:nvSpPr>
        <p:spPr/>
        <p:txBody>
          <a:bodyPr/>
          <a:lstStyle/>
          <a:p>
            <a:pPr>
              <a:lnSpc>
                <a:spcPct val="80000"/>
              </a:lnSpc>
            </a:pPr>
            <a:r>
              <a:rPr lang="en-US" sz="2000">
                <a:latin typeface="Arial Narrow" pitchFamily="34" charset="0"/>
              </a:rPr>
              <a:t>Credit lets you buy more than they can afford. </a:t>
            </a:r>
          </a:p>
          <a:p>
            <a:pPr lvl="1">
              <a:lnSpc>
                <a:spcPct val="80000"/>
              </a:lnSpc>
            </a:pPr>
            <a:r>
              <a:rPr lang="en-US" sz="1800">
                <a:latin typeface="Arial Narrow" pitchFamily="34" charset="0"/>
              </a:rPr>
              <a:t>Credit and credit cards</a:t>
            </a:r>
          </a:p>
          <a:p>
            <a:pPr lvl="1">
              <a:lnSpc>
                <a:spcPct val="80000"/>
              </a:lnSpc>
            </a:pPr>
            <a:r>
              <a:rPr lang="en-US" sz="1800">
                <a:latin typeface="Arial Narrow" pitchFamily="34" charset="0"/>
              </a:rPr>
              <a:t>Current World Problem</a:t>
            </a:r>
          </a:p>
          <a:p>
            <a:pPr lvl="1">
              <a:lnSpc>
                <a:spcPct val="80000"/>
              </a:lnSpc>
              <a:buFontTx/>
              <a:buNone/>
            </a:pPr>
            <a:endParaRPr lang="en-US" sz="1800" b="1" i="1">
              <a:latin typeface="Arial Narrow" pitchFamily="34" charset="0"/>
            </a:endParaRPr>
          </a:p>
          <a:p>
            <a:pPr>
              <a:lnSpc>
                <a:spcPct val="80000"/>
              </a:lnSpc>
            </a:pPr>
            <a:r>
              <a:rPr lang="en-US" sz="2000" b="1" i="1">
                <a:latin typeface="Arial Narrow" pitchFamily="34" charset="0"/>
              </a:rPr>
              <a:t>Needs</a:t>
            </a:r>
            <a:r>
              <a:rPr lang="en-US" sz="2000">
                <a:latin typeface="Arial Narrow" pitchFamily="34" charset="0"/>
              </a:rPr>
              <a:t> are essentials</a:t>
            </a:r>
          </a:p>
          <a:p>
            <a:pPr lvl="1">
              <a:lnSpc>
                <a:spcPct val="80000"/>
              </a:lnSpc>
            </a:pPr>
            <a:r>
              <a:rPr lang="en-US" sz="1800">
                <a:latin typeface="Arial Narrow" pitchFamily="34" charset="0"/>
              </a:rPr>
              <a:t>Food</a:t>
            </a:r>
          </a:p>
          <a:p>
            <a:pPr lvl="1">
              <a:lnSpc>
                <a:spcPct val="80000"/>
              </a:lnSpc>
            </a:pPr>
            <a:r>
              <a:rPr lang="en-US" sz="1800">
                <a:latin typeface="Arial Narrow" pitchFamily="34" charset="0"/>
              </a:rPr>
              <a:t>Shelter</a:t>
            </a:r>
          </a:p>
          <a:p>
            <a:pPr lvl="1">
              <a:lnSpc>
                <a:spcPct val="80000"/>
              </a:lnSpc>
            </a:pPr>
            <a:r>
              <a:rPr lang="en-US" sz="1800">
                <a:latin typeface="Arial Narrow" pitchFamily="34" charset="0"/>
              </a:rPr>
              <a:t>Clothing</a:t>
            </a:r>
          </a:p>
          <a:p>
            <a:pPr lvl="1">
              <a:lnSpc>
                <a:spcPct val="80000"/>
              </a:lnSpc>
            </a:pPr>
            <a:r>
              <a:rPr lang="en-US" sz="1800">
                <a:latin typeface="Arial Narrow" pitchFamily="34" charset="0"/>
              </a:rPr>
              <a:t>Reliable transportation</a:t>
            </a:r>
          </a:p>
          <a:p>
            <a:pPr>
              <a:lnSpc>
                <a:spcPct val="80000"/>
              </a:lnSpc>
            </a:pPr>
            <a:r>
              <a:rPr lang="en-US" sz="2000" b="1" i="1">
                <a:latin typeface="Arial Narrow" pitchFamily="34" charset="0"/>
              </a:rPr>
              <a:t>Wants</a:t>
            </a:r>
            <a:r>
              <a:rPr lang="en-US" sz="2000">
                <a:latin typeface="Arial Narrow" pitchFamily="34" charset="0"/>
              </a:rPr>
              <a:t> are extras</a:t>
            </a:r>
          </a:p>
          <a:p>
            <a:pPr lvl="1">
              <a:lnSpc>
                <a:spcPct val="80000"/>
              </a:lnSpc>
            </a:pPr>
            <a:r>
              <a:rPr lang="en-US" sz="1800">
                <a:latin typeface="Arial Narrow" pitchFamily="34" charset="0"/>
              </a:rPr>
              <a:t>Eating out</a:t>
            </a:r>
          </a:p>
          <a:p>
            <a:pPr lvl="1">
              <a:lnSpc>
                <a:spcPct val="80000"/>
              </a:lnSpc>
            </a:pPr>
            <a:r>
              <a:rPr lang="en-US" sz="1800">
                <a:latin typeface="Arial Narrow" pitchFamily="34" charset="0"/>
              </a:rPr>
              <a:t>Big, expensive house</a:t>
            </a:r>
          </a:p>
          <a:p>
            <a:pPr lvl="1">
              <a:lnSpc>
                <a:spcPct val="80000"/>
              </a:lnSpc>
            </a:pPr>
            <a:r>
              <a:rPr lang="en-US" sz="1800">
                <a:latin typeface="Arial Narrow" pitchFamily="34" charset="0"/>
              </a:rPr>
              <a:t>Shop till you drop</a:t>
            </a:r>
          </a:p>
          <a:p>
            <a:pPr lvl="1">
              <a:lnSpc>
                <a:spcPct val="80000"/>
              </a:lnSpc>
            </a:pPr>
            <a:r>
              <a:rPr lang="en-US" sz="1800">
                <a:latin typeface="Arial Narrow" pitchFamily="34" charset="0"/>
              </a:rPr>
              <a:t>Brand new or an expensive car</a:t>
            </a:r>
          </a:p>
        </p:txBody>
      </p:sp>
      <p:pic>
        <p:nvPicPr>
          <p:cNvPr id="87044" name="Picture 4" descr="19204041"/>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5" name="Picture 5" descr="19150844"/>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irelessPhones">
  <a:themeElements>
    <a:clrScheme name="WirelessPho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irelessPhon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irelessPho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irelessPho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irelessPho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irelessPho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irelessPho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irelessPho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irelessPho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irelessPho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irelessPho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irelessPho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irelessPho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irelessPho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WirelessPhones</Template>
  <TotalTime>640</TotalTime>
  <Words>2012</Words>
  <Application>Microsoft Office PowerPoint</Application>
  <PresentationFormat>On-screen Show (4:3)</PresentationFormat>
  <Paragraphs>308</Paragraphs>
  <Slides>20</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Comic Sans MS</vt:lpstr>
      <vt:lpstr>Times New Roman</vt:lpstr>
      <vt:lpstr>WirelessPhones</vt:lpstr>
      <vt:lpstr>Microsoft Graph Chart</vt:lpstr>
      <vt:lpstr>Credit Wisdom</vt:lpstr>
      <vt:lpstr>Managing Money &amp; Credit: A Lifelong Skill</vt:lpstr>
      <vt:lpstr>Why Credit is Important</vt:lpstr>
      <vt:lpstr>The Three Cs of Credit</vt:lpstr>
      <vt:lpstr>What’s Next?  Life After High School</vt:lpstr>
      <vt:lpstr>Learning Boosts Earning</vt:lpstr>
      <vt:lpstr>Your Paycheck</vt:lpstr>
      <vt:lpstr>Where Does All the Money Go?</vt:lpstr>
      <vt:lpstr>Credit Cards – The Perceived Great Equalizer</vt:lpstr>
      <vt:lpstr>Who Uses Credit Cards?</vt:lpstr>
      <vt:lpstr>Personal Savings Rate Declining</vt:lpstr>
      <vt:lpstr>Saving for the Future</vt:lpstr>
      <vt:lpstr>Advantages &amp; Disadvantages of Credit Card</vt:lpstr>
      <vt:lpstr>Use Credit Wisely</vt:lpstr>
      <vt:lpstr>Only Buy What You Can Afford</vt:lpstr>
      <vt:lpstr>Limit the Number of Cards</vt:lpstr>
      <vt:lpstr>Pay More than the Minimum</vt:lpstr>
      <vt:lpstr>Always Pay on Time</vt:lpstr>
      <vt:lpstr>Is it Priceless?  The Power of Compounding Interest</vt:lpstr>
      <vt:lpstr>The True Cost of Paying the Minimum Payment</vt:lpstr>
    </vt:vector>
  </TitlesOfParts>
  <Company>www.consumerjungle.org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 Schmauder</dc:creator>
  <cp:lastModifiedBy>Sarah</cp:lastModifiedBy>
  <cp:revision>24</cp:revision>
  <dcterms:created xsi:type="dcterms:W3CDTF">2006-02-09T20:17:41Z</dcterms:created>
  <dcterms:modified xsi:type="dcterms:W3CDTF">2013-06-27T03:39:36Z</dcterms:modified>
</cp:coreProperties>
</file>