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74" r:id="rId3"/>
    <p:sldId id="257" r:id="rId4"/>
    <p:sldId id="281" r:id="rId5"/>
    <p:sldId id="282" r:id="rId6"/>
    <p:sldId id="283" r:id="rId7"/>
    <p:sldId id="284" r:id="rId8"/>
    <p:sldId id="285" r:id="rId9"/>
    <p:sldId id="28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5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A8B5793-F587-48FD-BCCB-AB8ADFB89738}" type="datetimeFigureOut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9450F57-9A9D-417A-B5DE-43E140AFB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57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4F395-B04A-4860-BA78-3CB89288CB72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4A393-D528-4EC6-ACD9-B590693E2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9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41AE8-ED23-493F-848F-C3DB807ACB35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8BA80-649F-48FF-92F9-E37AA98F5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8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CAE1B-ECBE-4F25-A8EA-CF554FB9CCF8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1B722-AA3A-4380-AA9A-63F3DFB9B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83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536DA-5863-4AB7-8768-C17D88C3B932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7A889-2BF6-4E3B-8F20-D20D513C3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5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953FF-5F6A-4078-A931-5E7A694F86A8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1D8EB-D66C-4162-9819-EA9667BB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6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BA96B-3F49-4D12-805B-A5EFE8A89476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075D3-582E-4769-AE50-B0D47D5FF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4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BD426-BE94-41EB-AC86-CAAACDEA5251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575FE-2C0C-46EA-877F-0DAC734AD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1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7C617-905F-4DC8-AD6C-ACC615B4404B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56868-F4AB-4595-8182-920C1DCC0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3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6952F-F6DC-455C-863A-D6B662C86BE2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5C11-A962-4B8C-A535-899DDFD79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1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90EC9-845D-46E3-8CC1-44661410369F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A5710-2EB1-4210-8CF4-50DE78F07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3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9097-EC04-4FFC-B03F-C77FF1D13A2E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79023-5BD5-46E6-8C28-E660EFCD5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2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81673-1538-4396-9E06-4E406814C4C4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D5535-AAE0-4631-8987-0865A1FA7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7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Red_Bottom_Bar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9838"/>
            <a:ext cx="91440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078868-F5C0-46F5-8A35-F8875DB09617}" type="datetime1">
              <a:rPr lang="en-US"/>
              <a:pPr>
                <a:defRPr/>
              </a:pPr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2F35A03-BABE-4540-B5BF-976ECBAEC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4" descr="Red_Top_Bar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22"/>
          <p:cNvSpPr>
            <a:spLocks noChangeArrowheads="1"/>
          </p:cNvSpPr>
          <p:nvPr userDrawn="1"/>
        </p:nvSpPr>
        <p:spPr bwMode="auto">
          <a:xfrm>
            <a:off x="204788" y="6477000"/>
            <a:ext cx="762000" cy="762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23"/>
          <p:cNvSpPr>
            <a:spLocks noChangeArrowheads="1"/>
          </p:cNvSpPr>
          <p:nvPr userDrawn="1"/>
        </p:nvSpPr>
        <p:spPr bwMode="auto">
          <a:xfrm>
            <a:off x="363538" y="6723063"/>
            <a:ext cx="190500" cy="3333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24"/>
          <p:cNvSpPr>
            <a:spLocks noChangeArrowheads="1"/>
          </p:cNvSpPr>
          <p:nvPr userDrawn="1"/>
        </p:nvSpPr>
        <p:spPr bwMode="auto">
          <a:xfrm>
            <a:off x="601663" y="6627813"/>
            <a:ext cx="190500" cy="4286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036" name="Picture 12" descr="CR101LogoREG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6477000"/>
            <a:ext cx="1371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528600" y="2452688"/>
            <a:ext cx="797885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FINANCIAL AWARENESS</a:t>
            </a:r>
          </a:p>
          <a:p>
            <a:pPr algn="ctr" eaLnBrk="1" hangingPunct="1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UNDERSTANDING INSURANCE 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333624" y="3794415"/>
            <a:ext cx="4371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Introduction to Insurance</a:t>
            </a:r>
            <a:endParaRPr lang="en-US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457200" y="5562600"/>
            <a:ext cx="8274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800" b="1" i="1"/>
              <a:t>Copyright © 2009, Thinking Media, a division of SAI Interactive, Inc. All rights reserved. The Career Ready 101 logo is a registered trademark and Career Ready 101 is a trademark of SAI Interactive, Inc.</a:t>
            </a:r>
            <a:endParaRPr lang="en-US" altLang="zh-CN" sz="800" b="1" i="1"/>
          </a:p>
        </p:txBody>
      </p:sp>
      <p:pic>
        <p:nvPicPr>
          <p:cNvPr id="2053" name="Picture 5" descr="CR101LogoRE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90600"/>
            <a:ext cx="3905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554E1C5-5B45-411B-B7A1-71A4EEFDE288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2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307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What is Insurance?</a:t>
            </a:r>
            <a:r>
              <a:rPr lang="en-US" altLang="zh-CN" smtClean="0">
                <a:latin typeface="Candara" pitchFamily="34" charset="0"/>
                <a:cs typeface="Arial" charset="0"/>
              </a:rPr>
              <a:t>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3076" name="Rectangle 3"/>
          <p:cNvSpPr>
            <a:spLocks noGrp="1"/>
          </p:cNvSpPr>
          <p:nvPr>
            <p:ph type="body" sz="half" idx="4294967295"/>
          </p:nvPr>
        </p:nvSpPr>
        <p:spPr>
          <a:xfrm>
            <a:off x="533400" y="1752600"/>
            <a:ext cx="8077200" cy="3810000"/>
          </a:xfrm>
        </p:spPr>
        <p:txBody>
          <a:bodyPr/>
          <a:lstStyle/>
          <a:p>
            <a:pPr marL="0" indent="1588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What would you do if you were driving to work one day and got hit by another car?</a:t>
            </a:r>
          </a:p>
          <a:p>
            <a:pPr marL="0" indent="1588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What if you were injured in the crash &amp; required hospitalization &amp; had to miss work?</a:t>
            </a:r>
          </a:p>
          <a:p>
            <a:pPr marL="0" indent="1588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How would you pay for your car repairs, medical bills or monthly bills without an income?</a:t>
            </a:r>
          </a:p>
        </p:txBody>
      </p:sp>
      <p:pic>
        <p:nvPicPr>
          <p:cNvPr id="3077" name="Picture 5" descr="FA_Insurance_Introduction_P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43400"/>
            <a:ext cx="1236663" cy="18585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6553199" y="6356350"/>
            <a:ext cx="224472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17AFEEC-24C1-44E5-AF81-E163EE6E64AA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3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099" name="Rectangle 2"/>
          <p:cNvSpPr>
            <a:spLocks noGrp="1"/>
          </p:cNvSpPr>
          <p:nvPr>
            <p:ph type="title"/>
          </p:nvPr>
        </p:nvSpPr>
        <p:spPr>
          <a:xfrm>
            <a:off x="457199" y="457200"/>
            <a:ext cx="8658225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What is Insurance?</a:t>
            </a:r>
            <a:r>
              <a:rPr lang="en-US" altLang="zh-CN" smtClean="0">
                <a:latin typeface="Candara" pitchFamily="34" charset="0"/>
                <a:cs typeface="Arial" charset="0"/>
              </a:rPr>
              <a:t>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4100" name="Rectangle 3"/>
          <p:cNvSpPr>
            <a:spLocks noGrp="1"/>
          </p:cNvSpPr>
          <p:nvPr>
            <p:ph type="body" sz="half" idx="1"/>
          </p:nvPr>
        </p:nvSpPr>
        <p:spPr>
          <a:xfrm>
            <a:off x="533400" y="1752600"/>
            <a:ext cx="8153400" cy="2819400"/>
          </a:xfrm>
        </p:spPr>
        <p:txBody>
          <a:bodyPr/>
          <a:lstStyle/>
          <a:p>
            <a:pPr marL="0" indent="1588"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It is </a:t>
            </a:r>
            <a:r>
              <a:rPr lang="en-US" sz="2800" b="1" i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very</a:t>
            </a:r>
            <a:r>
              <a:rPr lang="en-US" sz="2800" b="1" i="1" dirty="0" smtClean="0">
                <a:latin typeface="Candara" pitchFamily="34" charset="0"/>
                <a:cs typeface="Arial" charset="0"/>
              </a:rPr>
              <a:t>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important that you have proper insurance coverage.</a:t>
            </a:r>
          </a:p>
          <a:p>
            <a:pPr marL="0" indent="1588"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  <a:buFont typeface="Arial" charset="0"/>
              <a:buNone/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Even the smallest accident can end up costing you a lot of money even if it wasn’t your fault.</a:t>
            </a:r>
            <a:r>
              <a:rPr lang="en-US" sz="2800" dirty="0" smtClean="0">
                <a:latin typeface="Candara" pitchFamily="34" charset="0"/>
                <a:cs typeface="Arial" charset="0"/>
              </a:rPr>
              <a:t> </a:t>
            </a:r>
          </a:p>
          <a:p>
            <a:pPr marL="0" indent="1588" algn="ctr">
              <a:lnSpc>
                <a:spcPct val="80000"/>
              </a:lnSpc>
              <a:spcBef>
                <a:spcPct val="0"/>
              </a:spcBef>
              <a:spcAft>
                <a:spcPct val="600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Insurance is your guarantee against loss or harm.</a:t>
            </a:r>
          </a:p>
          <a:p>
            <a:pPr marL="0" indent="1588"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  <a:buFont typeface="Arial" charset="0"/>
              <a:buNone/>
            </a:pPr>
            <a:endParaRPr lang="en-US" sz="2800" dirty="0" smtClean="0">
              <a:latin typeface="Candar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680EEA23-A8E3-48EC-9C7C-3F3691C559D6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4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267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What is Insurance?</a:t>
            </a:r>
            <a:r>
              <a:rPr lang="en-US" altLang="zh-CN" smtClean="0">
                <a:latin typeface="Candara" pitchFamily="34" charset="0"/>
                <a:cs typeface="Arial" charset="0"/>
              </a:rPr>
              <a:t>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1268" name="Rectangle 3"/>
          <p:cNvSpPr>
            <a:spLocks noGrp="1"/>
          </p:cNvSpPr>
          <p:nvPr>
            <p:ph type="body" sz="half" idx="4294967295"/>
          </p:nvPr>
        </p:nvSpPr>
        <p:spPr>
          <a:xfrm>
            <a:off x="838200" y="1676400"/>
            <a:ext cx="7315200" cy="457200"/>
          </a:xfrm>
        </p:spPr>
        <p:txBody>
          <a:bodyPr/>
          <a:lstStyle/>
          <a:p>
            <a:pPr marL="0" indent="1588">
              <a:lnSpc>
                <a:spcPct val="80000"/>
              </a:lnSpc>
              <a:buFont typeface="Arial" charset="0"/>
              <a:buNone/>
            </a:pPr>
            <a:r>
              <a:rPr lang="en-US" altLang="zh-CN" sz="2400" b="1" smtClean="0">
                <a:latin typeface="Candara" pitchFamily="34" charset="0"/>
                <a:cs typeface="Arial" charset="0"/>
              </a:rPr>
              <a:t>Whether it’s:</a:t>
            </a:r>
            <a:endParaRPr lang="en-US" sz="2400" b="1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990600" y="2133600"/>
            <a:ext cx="7696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4488" indent="-344488">
              <a:buFontTx/>
              <a:buChar char="•"/>
            </a:pPr>
            <a:r>
              <a:rPr lang="en-US" altLang="zh-CN" sz="2400" b="1" dirty="0">
                <a:latin typeface="Candara" pitchFamily="34" charset="0"/>
              </a:rPr>
              <a:t>auto insurance to cover your car,</a:t>
            </a:r>
          </a:p>
          <a:p>
            <a:pPr marL="344488" indent="-344488">
              <a:buFontTx/>
              <a:buChar char="•"/>
            </a:pPr>
            <a:r>
              <a:rPr lang="en-US" altLang="zh-CN" sz="2400" b="1" dirty="0">
                <a:latin typeface="Candara" pitchFamily="34" charset="0"/>
              </a:rPr>
              <a:t>medical and dental to protect your health,</a:t>
            </a:r>
          </a:p>
          <a:p>
            <a:pPr marL="344488" indent="-344488">
              <a:buFontTx/>
              <a:buChar char="•"/>
            </a:pPr>
            <a:r>
              <a:rPr lang="en-US" altLang="zh-CN" sz="2400" b="1" dirty="0">
                <a:latin typeface="Candara" pitchFamily="34" charset="0"/>
              </a:rPr>
              <a:t>renter’s insurance to protect your belongings or </a:t>
            </a:r>
          </a:p>
          <a:p>
            <a:pPr marL="344488" indent="-344488">
              <a:buFontTx/>
              <a:buChar char="•"/>
            </a:pPr>
            <a:r>
              <a:rPr lang="en-US" altLang="zh-CN" sz="2400" b="1" dirty="0">
                <a:latin typeface="Candara" pitchFamily="34" charset="0"/>
              </a:rPr>
              <a:t>life insurance to protect your loved ones,</a:t>
            </a:r>
            <a:endParaRPr lang="en-US" sz="2400" b="1" dirty="0">
              <a:latin typeface="Candara" pitchFamily="34" charset="0"/>
            </a:endParaRPr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762000" y="3733800"/>
            <a:ext cx="792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ct val="60000"/>
              </a:spcAft>
            </a:pPr>
            <a:r>
              <a:rPr lang="en-US" altLang="zh-CN" sz="2400" b="1" dirty="0">
                <a:latin typeface="Candara" pitchFamily="34" charset="0"/>
              </a:rPr>
              <a:t>insurance shields you from potential financial loss</a:t>
            </a:r>
            <a:r>
              <a:rPr lang="en-US" altLang="zh-CN" sz="2400" b="1" dirty="0" smtClean="0">
                <a:latin typeface="Candara" pitchFamily="34" charset="0"/>
              </a:rPr>
              <a:t>.</a:t>
            </a:r>
            <a:endParaRPr lang="en-US" altLang="zh-CN" sz="2400" b="1" dirty="0">
              <a:latin typeface="Candara" pitchFamily="34" charset="0"/>
            </a:endParaRPr>
          </a:p>
        </p:txBody>
      </p:sp>
      <p:pic>
        <p:nvPicPr>
          <p:cNvPr id="11271" name="Picture 7" descr="C:\Users\Sarah\AppData\Local\Microsoft\Windows\Temporary Internet Files\Content.IE5\BS5M94B7\MC9003393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38777"/>
            <a:ext cx="905256" cy="90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C:\Users\Sarah\AppData\Local\Microsoft\Windows\Temporary Internet Files\Content.IE5\G1EKPUJP\MC9003393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072" y="4570171"/>
            <a:ext cx="905256" cy="90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3" name="Picture 9" descr="C:\Users\Sarah\AppData\Local\Microsoft\Windows\Temporary Internet Files\Content.IE5\U3E5PVAZ\MC90033930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613" y="4563313"/>
            <a:ext cx="907085" cy="90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C:\Users\Sarah\AppData\Local\Microsoft\Windows\Temporary Internet Files\Content.IE5\2B5EMMCE\MC90033930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130" y="4574439"/>
            <a:ext cx="906170" cy="90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2DD99D8C-6919-4396-9D57-7484DBDC39D8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5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195" name="Rectangle 2"/>
          <p:cNvSpPr>
            <a:spLocks noGrp="1"/>
          </p:cNvSpPr>
          <p:nvPr>
            <p:ph type="title" idx="4294967295"/>
          </p:nvPr>
        </p:nvSpPr>
        <p:spPr>
          <a:xfrm>
            <a:off x="-87783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How does Insurance Work?</a:t>
            </a:r>
            <a:r>
              <a:rPr lang="en-US" altLang="zh-CN" dirty="0" smtClean="0">
                <a:latin typeface="Candara" pitchFamily="34" charset="0"/>
                <a:cs typeface="Arial" charset="0"/>
              </a:rPr>
              <a:t> </a:t>
            </a:r>
            <a:endParaRPr lang="en-US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8196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09600" y="1600200"/>
            <a:ext cx="8305800" cy="4114800"/>
          </a:xfrm>
        </p:spPr>
        <p:txBody>
          <a:bodyPr/>
          <a:lstStyle/>
          <a:p>
            <a:pPr marL="0" indent="1588">
              <a:lnSpc>
                <a:spcPct val="80000"/>
              </a:lnSpc>
              <a:spcBef>
                <a:spcPct val="0"/>
              </a:spcBef>
              <a:spcAft>
                <a:spcPct val="60000"/>
              </a:spcAft>
              <a:buFont typeface="Arial" charset="0"/>
              <a:buNone/>
            </a:pPr>
            <a:r>
              <a:rPr lang="en-US" altLang="zh-CN" sz="2800" b="1" u="sng" dirty="0" smtClean="0">
                <a:latin typeface="Candara" pitchFamily="34" charset="0"/>
                <a:cs typeface="Arial" charset="0"/>
              </a:rPr>
              <a:t>Examples: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altLang="zh-CN" sz="2800" b="1" i="1" dirty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Y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ou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have renter’s insurance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&amp; your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apartment complex burns to the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ground.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 Your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personal belongings will be covered by the insurance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company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altLang="zh-CN" sz="2800" b="1" i="1" dirty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Y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ou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hit a parked car in a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parking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lot causing damage to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someone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else’s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car.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Your auto insurance will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pay for the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repairs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to your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&amp;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the other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person’s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car.</a:t>
            </a:r>
          </a:p>
        </p:txBody>
      </p:sp>
      <p:pic>
        <p:nvPicPr>
          <p:cNvPr id="1028" name="Picture 4" descr="C:\Users\Sarah\AppData\Local\Microsoft\Windows\Temporary Internet Files\Content.IE5\G1EKPUJP\MC9000390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760" y="381000"/>
            <a:ext cx="1836115" cy="171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77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D44C1B18-A9D8-4D82-84E5-D2B266921F22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6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9219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How does Insurance Work?</a:t>
            </a:r>
            <a:r>
              <a:rPr lang="en-US" altLang="zh-CN" dirty="0" smtClean="0">
                <a:latin typeface="Candara" pitchFamily="34" charset="0"/>
                <a:cs typeface="Arial" charset="0"/>
              </a:rPr>
              <a:t> </a:t>
            </a:r>
            <a:endParaRPr lang="en-US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9220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752600"/>
            <a:ext cx="84582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The insurance company assumes the risk of a potential loss in exchange for </a:t>
            </a:r>
            <a:r>
              <a:rPr lang="en-US" altLang="zh-CN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money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called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a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premium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A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premium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 is the amount of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money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you pay the insurance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company </a:t>
            </a: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to assume the risk. </a:t>
            </a:r>
          </a:p>
          <a:p>
            <a:pPr marL="0" indent="1588" algn="ctr">
              <a:lnSpc>
                <a:spcPct val="80000"/>
              </a:lnSpc>
              <a:spcBef>
                <a:spcPct val="0"/>
              </a:spcBef>
              <a:spcAft>
                <a:spcPct val="60000"/>
              </a:spcAft>
              <a:buFont typeface="Arial" charset="0"/>
              <a:buNone/>
            </a:pP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Insurance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allows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you to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protect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yourself against </a:t>
            </a:r>
            <a:b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</a:b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potential loss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&amp;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possible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financial </a:t>
            </a:r>
            <a:r>
              <a:rPr lang="en-US" altLang="zh-CN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burden.</a:t>
            </a:r>
            <a:r>
              <a:rPr lang="en-US" altLang="zh-CN" sz="2800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 </a:t>
            </a:r>
            <a:endParaRPr lang="en-US" sz="2800" i="1" dirty="0" smtClean="0">
              <a:solidFill>
                <a:srgbClr val="C00000"/>
              </a:solidFill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pic>
        <p:nvPicPr>
          <p:cNvPr id="2050" name="Picture 2" descr="C:\Users\Sarah\AppData\Local\Microsoft\Windows\Temporary Internet Files\Content.IE5\BS5M94B7\MC9000566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648200"/>
            <a:ext cx="1818742" cy="145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24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2932FB7-7396-434A-90D3-E238DA4141B1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7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29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How Insurance Works</a:t>
            </a:r>
            <a:r>
              <a:rPr lang="en-US" altLang="zh-CN" smtClean="0">
                <a:latin typeface="Candara" pitchFamily="34" charset="0"/>
                <a:cs typeface="Arial" charset="0"/>
              </a:rPr>
              <a:t>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2292" name="Rectangle 3"/>
          <p:cNvSpPr>
            <a:spLocks noGrp="1"/>
          </p:cNvSpPr>
          <p:nvPr>
            <p:ph type="body" sz="half" idx="4294967295"/>
          </p:nvPr>
        </p:nvSpPr>
        <p:spPr>
          <a:xfrm>
            <a:off x="381000" y="1676400"/>
            <a:ext cx="8610600" cy="4191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Most insurance companies group individuals into pools based on the type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&amp;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level of insurance they want.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The </a:t>
            </a:r>
            <a:r>
              <a:rPr lang="en-US" sz="24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premium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 for the insurance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is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based on the probability of risk </a:t>
            </a:r>
            <a:r>
              <a:rPr lang="en-US" sz="2400" b="1" dirty="0">
                <a:latin typeface="Candara" pitchFamily="34" charset="0"/>
                <a:cs typeface="Arial" charset="0"/>
              </a:rPr>
              <a:t>i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nvolved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This means if the pool or group is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a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high risk group, they are charged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a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higher premium </a:t>
            </a:r>
            <a:r>
              <a:rPr lang="en-US" sz="2000" i="1" dirty="0" smtClean="0">
                <a:latin typeface="Candara" pitchFamily="34" charset="0"/>
                <a:cs typeface="Arial" charset="0"/>
              </a:rPr>
              <a:t>(i.e., smokers </a:t>
            </a:r>
            <a:r>
              <a:rPr lang="en-US" sz="2000" i="1" dirty="0" smtClean="0">
                <a:latin typeface="Candara" pitchFamily="34" charset="0"/>
                <a:cs typeface="Arial" charset="0"/>
              </a:rPr>
              <a:t>generally </a:t>
            </a:r>
            <a:r>
              <a:rPr lang="en-US" sz="2000" i="1" dirty="0" smtClean="0">
                <a:latin typeface="Candara" pitchFamily="34" charset="0"/>
                <a:cs typeface="Arial" charset="0"/>
              </a:rPr>
              <a:t>pay higher premiums for </a:t>
            </a:r>
            <a:r>
              <a:rPr lang="en-US" sz="2000" i="1" dirty="0" smtClean="0">
                <a:latin typeface="Candara" pitchFamily="34" charset="0"/>
                <a:cs typeface="Arial" charset="0"/>
              </a:rPr>
              <a:t>medical </a:t>
            </a:r>
            <a:r>
              <a:rPr lang="en-US" sz="2000" i="1" dirty="0" smtClean="0">
                <a:latin typeface="Candara" pitchFamily="34" charset="0"/>
                <a:cs typeface="Arial" charset="0"/>
              </a:rPr>
              <a:t>and life insurance)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.</a:t>
            </a:r>
            <a:r>
              <a:rPr lang="en-US" sz="2400" dirty="0" smtClean="0">
                <a:latin typeface="Candara" pitchFamily="34" charset="0"/>
                <a:cs typeface="Arial" charset="0"/>
              </a:rPr>
              <a:t> </a:t>
            </a:r>
          </a:p>
        </p:txBody>
      </p:sp>
      <p:pic>
        <p:nvPicPr>
          <p:cNvPr id="3074" name="Picture 2" descr="C:\Users\Sarah\AppData\Local\Microsoft\Windows\Temporary Internet Files\Content.IE5\2B5EMMCE\MC90043925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419600"/>
            <a:ext cx="1752600" cy="140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81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084063F-D945-4817-B745-BFDF9F87E1E2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8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31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How Insurance Works</a:t>
            </a:r>
            <a:r>
              <a:rPr lang="en-US" altLang="zh-CN" smtClean="0">
                <a:latin typeface="Candara" pitchFamily="34" charset="0"/>
                <a:cs typeface="Arial" charset="0"/>
              </a:rPr>
              <a:t>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85800" y="1600200"/>
            <a:ext cx="8229600" cy="4191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If you are less of an insurance risk,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you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will have lower premiums.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Premiums are also based on the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total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value or replacement value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of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the insured item.</a:t>
            </a:r>
          </a:p>
          <a:p>
            <a:pPr marL="0" indent="1588"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  <a:buFont typeface="Arial" charset="0"/>
              <a:buNone/>
            </a:pPr>
            <a:r>
              <a:rPr lang="en-US" sz="2400" b="1" i="1" dirty="0" smtClean="0">
                <a:latin typeface="Candara" pitchFamily="34" charset="0"/>
                <a:cs typeface="Arial" charset="0"/>
              </a:rPr>
              <a:t>For example, if you trade in a </a:t>
            </a:r>
            <a:r>
              <a:rPr lang="en-US" sz="2400" b="1" i="1" dirty="0" err="1" smtClean="0">
                <a:latin typeface="Candara" pitchFamily="34" charset="0"/>
                <a:cs typeface="Arial" charset="0"/>
              </a:rPr>
              <a:t>junker</a:t>
            </a:r>
            <a:r>
              <a:rPr lang="en-US" sz="2400" b="1" i="1" dirty="0" smtClean="0">
                <a:latin typeface="Candara" pitchFamily="34" charset="0"/>
                <a:cs typeface="Arial" charset="0"/>
              </a:rPr>
              <a:t> car to purchase a new sports car, your auto insurance premium will be higher because the new car is more valuable to replace than your old </a:t>
            </a:r>
            <a:r>
              <a:rPr lang="en-US" sz="2400" b="1" i="1" dirty="0" err="1" smtClean="0">
                <a:latin typeface="Candara" pitchFamily="34" charset="0"/>
                <a:cs typeface="Arial" charset="0"/>
              </a:rPr>
              <a:t>junker</a:t>
            </a:r>
            <a:r>
              <a:rPr lang="en-US" sz="2400" b="1" i="1" dirty="0" smtClean="0">
                <a:latin typeface="Candara" pitchFamily="34" charset="0"/>
                <a:cs typeface="Arial" charset="0"/>
              </a:rPr>
              <a:t> car.</a:t>
            </a:r>
          </a:p>
          <a:p>
            <a:pPr marL="0" indent="1588" algn="ctr"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  <a:buFont typeface="Arial" charset="0"/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The higher the value, the higher the premium!</a:t>
            </a:r>
          </a:p>
        </p:txBody>
      </p:sp>
      <p:pic>
        <p:nvPicPr>
          <p:cNvPr id="4098" name="Picture 2" descr="C:\Users\Sarah\AppData\Local\Microsoft\Windows\Temporary Internet Files\Content.IE5\2B5EMMCE\MC9004452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405312"/>
            <a:ext cx="1804051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46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69145505-70AB-4D84-AD05-74F6D9CCC331}" type="slidenum">
              <a:rPr lang="en-US" sz="1200">
                <a:solidFill>
                  <a:schemeClr val="bg1"/>
                </a:solidFill>
                <a:latin typeface="Candara" pitchFamily="34" charset="0"/>
              </a:rPr>
              <a:pPr algn="r" eaLnBrk="1" hangingPunct="1"/>
              <a:t>9</a:t>
            </a:fld>
            <a:endParaRPr lang="en-US" sz="120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4339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smtClean="0">
                <a:latin typeface="Candara" pitchFamily="34" charset="0"/>
                <a:cs typeface="Arial" charset="0"/>
              </a:rPr>
              <a:t>How Insurance Works</a:t>
            </a:r>
            <a:r>
              <a:rPr lang="en-US" altLang="zh-CN" smtClean="0">
                <a:latin typeface="Candara" pitchFamily="34" charset="0"/>
                <a:cs typeface="Arial" charset="0"/>
              </a:rPr>
              <a:t> </a:t>
            </a:r>
            <a:endParaRPr lang="en-US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4340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752600"/>
            <a:ext cx="83820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Insurance companies make money on the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idea that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not everyone will have a loss at the same time if at all.</a:t>
            </a:r>
          </a:p>
          <a:p>
            <a:pPr marL="0" indent="1588" algn="ctr">
              <a:lnSpc>
                <a:spcPct val="90000"/>
              </a:lnSpc>
              <a:spcBef>
                <a:spcPct val="0"/>
              </a:spcBef>
              <a:spcAft>
                <a:spcPct val="60000"/>
              </a:spcAft>
              <a:buFont typeface="Arial" charset="0"/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You are basically paying for protection in the event of a loss that can be catastrophic </a:t>
            </a:r>
            <a:r>
              <a:rPr lang="en-US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&amp; </a:t>
            </a:r>
            <a:r>
              <a:rPr lang="en-US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costly.</a:t>
            </a:r>
          </a:p>
        </p:txBody>
      </p:sp>
      <p:pic>
        <p:nvPicPr>
          <p:cNvPr id="5122" name="Picture 2" descr="C:\Users\Sarah\AppData\Local\Microsoft\Windows\Temporary Internet Files\Content.IE5\BS5M94B7\MC90044521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419600"/>
            <a:ext cx="2133600" cy="140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49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483</Words>
  <Application>Microsoft Office PowerPoint</Application>
  <PresentationFormat>On-screen Show (4:3)</PresentationFormat>
  <Paragraphs>49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What is Insurance? </vt:lpstr>
      <vt:lpstr>What is Insurance? </vt:lpstr>
      <vt:lpstr>What is Insurance? </vt:lpstr>
      <vt:lpstr>How does Insurance Work? </vt:lpstr>
      <vt:lpstr>How does Insurance Work? </vt:lpstr>
      <vt:lpstr>How Insurance Works </vt:lpstr>
      <vt:lpstr>How Insurance Works </vt:lpstr>
      <vt:lpstr>How Insurance Works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Justin Saylor</dc:creator>
  <cp:lastModifiedBy>Sarah</cp:lastModifiedBy>
  <cp:revision>50</cp:revision>
  <dcterms:created xsi:type="dcterms:W3CDTF">2008-03-21T15:53:12Z</dcterms:created>
  <dcterms:modified xsi:type="dcterms:W3CDTF">2013-06-27T10:34:19Z</dcterms:modified>
</cp:coreProperties>
</file>