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2" r:id="rId9"/>
    <p:sldId id="264" r:id="rId10"/>
    <p:sldId id="270" r:id="rId11"/>
    <p:sldId id="271" r:id="rId12"/>
    <p:sldId id="273" r:id="rId13"/>
    <p:sldId id="274" r:id="rId14"/>
    <p:sldId id="272" r:id="rId15"/>
    <p:sldId id="275" r:id="rId16"/>
    <p:sldId id="276" r:id="rId17"/>
    <p:sldId id="277" r:id="rId18"/>
    <p:sldId id="28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94150D1-72D5-44B1-A78D-CF068C2C9CF2}" type="datetimeFigureOut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E723040-3A23-4544-A3BE-8070DE9B1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09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77802-2E60-437F-BECA-0DBEA939733C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328E1-B9BD-42C8-9AC5-E6D75187E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9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0992-AE86-49F4-857D-9218C2B873DE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03EDC-AA39-4DAD-A198-A64EF051E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5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7E0E-B982-4E58-B8BC-770B313BB58C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B27F-B4CD-43B5-A762-FEBEFE129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99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2518F-92BB-4279-A0CB-1D783F5F32DC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DC225-BABE-4028-92B7-B2EC03ADF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0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226DA-C960-4A13-A41E-0AFF77EA5197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F345-9337-4AB8-9D94-7FE7AAEB3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0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7ECCD-6190-4CFA-A99A-5A256B0561B1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69D1-3E6D-4490-93A0-CDF84D236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9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A337A-F6B9-4036-A310-615B2BD58726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9C09A-C8CD-4EF5-BE78-DB7F7330E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4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1FBD4-DCB0-42A9-B62E-BF21DF7B3D1F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25345-1C7A-4E49-8F28-328A70EC1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7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3CA24-BBAD-4AA2-A308-8DD7F1067E5B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E40A-C6B0-4CC1-8D3A-CD32C40A8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9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50B7-D9C1-4F8C-81A3-C0B4DAE5B277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03CA-257C-4B3E-94DF-42CCD2843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1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99F13-0907-4CF8-A443-D9DE67780AFC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19217-E99B-4443-9927-41D048A43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0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8608-9917-49FC-8D62-2F466738E049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8FF32-BF66-44EB-B816-A02489201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7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Red_Bottom_Ba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9838"/>
            <a:ext cx="9144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D8ECA3-6471-474B-B1DD-9C0737AF9B72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299AA05-F7F8-40E9-AF38-3153895CA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4" descr="Red_Top_Ba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22"/>
          <p:cNvSpPr>
            <a:spLocks noChangeArrowheads="1"/>
          </p:cNvSpPr>
          <p:nvPr userDrawn="1"/>
        </p:nvSpPr>
        <p:spPr bwMode="auto">
          <a:xfrm>
            <a:off x="204788" y="6477000"/>
            <a:ext cx="762000" cy="762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3"/>
          <p:cNvSpPr>
            <a:spLocks noChangeArrowheads="1"/>
          </p:cNvSpPr>
          <p:nvPr userDrawn="1"/>
        </p:nvSpPr>
        <p:spPr bwMode="auto">
          <a:xfrm>
            <a:off x="363538" y="6723063"/>
            <a:ext cx="190500" cy="3333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4"/>
          <p:cNvSpPr>
            <a:spLocks noChangeArrowheads="1"/>
          </p:cNvSpPr>
          <p:nvPr userDrawn="1"/>
        </p:nvSpPr>
        <p:spPr bwMode="auto">
          <a:xfrm>
            <a:off x="601663" y="6627813"/>
            <a:ext cx="190500" cy="4286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6" name="Picture 12" descr="CR101LogoREG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477000"/>
            <a:ext cx="1371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58563" y="2286000"/>
            <a:ext cx="7714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FINANCIAL AWARENESS</a:t>
            </a:r>
          </a:p>
          <a:p>
            <a:pPr algn="ctr"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Checking &amp; Savings Accounts 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362200" y="3609439"/>
            <a:ext cx="4191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Introduction to Checking &amp; </a:t>
            </a:r>
          </a:p>
          <a:p>
            <a:pPr algn="ctr" eaLnBrk="1" hangingPunct="1"/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Savings Accounts</a:t>
            </a:r>
          </a:p>
          <a:p>
            <a:pPr algn="ctr" eaLnBrk="1" hangingPunct="1"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457200" y="5529263"/>
            <a:ext cx="8274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/>
              <a:t>Copyright © 2009, Thinking Media, a division of SAI Interactive, Inc. All rights reserved. The Career Ready 101 logo is a registered trademark and Career Ready 101 is a trademark of SAI Interactive, Inc. </a:t>
            </a:r>
            <a:endParaRPr lang="en-US" altLang="zh-CN" sz="800" b="1" i="1"/>
          </a:p>
        </p:txBody>
      </p:sp>
      <p:pic>
        <p:nvPicPr>
          <p:cNvPr id="2053" name="Picture 5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906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58563" y="2286000"/>
            <a:ext cx="7714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FINANCIAL AWARENESS</a:t>
            </a:r>
          </a:p>
          <a:p>
            <a:pPr algn="ctr" eaLnBrk="1" hangingPunct="1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Checking &amp; Savings Accounts 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312289" y="4144268"/>
            <a:ext cx="4191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Checking Account Basics</a:t>
            </a:r>
          </a:p>
          <a:p>
            <a:pPr algn="ctr" eaLnBrk="1" hangingPunct="1"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457200" y="5529263"/>
            <a:ext cx="8274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/>
              <a:t>Copyright © 2009, Thinking Media, a division of SAI Interactive, Inc. All rights reserved. The Career Ready 101 logo is a registered trademark and Career Ready 101 is a trademark of SAI Interactive, Inc. </a:t>
            </a:r>
            <a:endParaRPr lang="en-US" altLang="zh-CN" sz="800" b="1" i="1"/>
          </a:p>
        </p:txBody>
      </p:sp>
      <p:pic>
        <p:nvPicPr>
          <p:cNvPr id="2053" name="Picture 5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906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47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5FEFA44-B19D-4690-8A82-926C4FCEAE58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11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Checking Account Basics</a:t>
            </a:r>
            <a:r>
              <a:rPr lang="en-US" altLang="zh-CN" smtClean="0">
                <a:latin typeface="Candara" pitchFamily="34" charset="0"/>
                <a:cs typeface="Arial" charset="0"/>
              </a:rPr>
              <a:t> 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3076" name="Rectangle 3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8229600" cy="4800600"/>
          </a:xfrm>
        </p:spPr>
        <p:txBody>
          <a:bodyPr/>
          <a:lstStyle/>
          <a:p>
            <a:pPr marL="0" indent="0">
              <a:spcAft>
                <a:spcPct val="3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A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checking account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is important to the daily management of your money.</a:t>
            </a:r>
          </a:p>
          <a:p>
            <a:pPr marL="344488" indent="-344488">
              <a:spcAft>
                <a:spcPct val="3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A checking account enables you to…</a:t>
            </a:r>
          </a:p>
          <a:p>
            <a:pPr marL="744538" lvl="1" indent="-344488">
              <a:spcAft>
                <a:spcPct val="3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make deposits</a:t>
            </a:r>
          </a:p>
          <a:p>
            <a:pPr marL="744538" lvl="1" indent="-344488">
              <a:spcAft>
                <a:spcPct val="3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pay expenses </a:t>
            </a:r>
          </a:p>
          <a:p>
            <a:pPr marL="744538" lvl="1" indent="-344488">
              <a:spcAft>
                <a:spcPct val="3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make purchases without the use of cash</a:t>
            </a:r>
          </a:p>
          <a:p>
            <a:pPr marL="344488" indent="-344488">
              <a:spcAft>
                <a:spcPct val="3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Checking accounts allow you to either write a </a:t>
            </a:r>
            <a:br>
              <a:rPr lang="en-US" sz="2800" b="1" dirty="0" smtClean="0">
                <a:latin typeface="Candara" pitchFamily="34" charset="0"/>
                <a:cs typeface="Arial" charset="0"/>
              </a:rPr>
            </a:br>
            <a:r>
              <a:rPr lang="en-US" sz="2800" b="1" dirty="0" smtClean="0">
                <a:latin typeface="Candara" pitchFamily="34" charset="0"/>
                <a:cs typeface="Arial" charset="0"/>
              </a:rPr>
              <a:t>check or use a debit card.</a:t>
            </a:r>
          </a:p>
        </p:txBody>
      </p:sp>
      <p:pic>
        <p:nvPicPr>
          <p:cNvPr id="48131" name="Picture 3" descr="C:\Users\Sarah\AppData\Local\Microsoft\Windows\Temporary Internet Files\Content.IE5\G1EKPUJP\MC9000300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604669"/>
            <a:ext cx="2123237" cy="177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00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2B70BCD-19A2-4FF0-AB78-45506D00E18A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12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Selecting a Checking Account</a:t>
            </a:r>
            <a:r>
              <a:rPr lang="en-US" altLang="zh-CN" smtClean="0">
                <a:latin typeface="Candara" pitchFamily="34" charset="0"/>
                <a:cs typeface="Arial" charset="0"/>
              </a:rPr>
              <a:t> 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5124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04800" y="1676400"/>
            <a:ext cx="8534400" cy="3657600"/>
          </a:xfrm>
        </p:spPr>
        <p:txBody>
          <a:bodyPr/>
          <a:lstStyle/>
          <a:p>
            <a:pPr marL="344488" indent="-344488">
              <a:lnSpc>
                <a:spcPct val="90000"/>
              </a:lnSpc>
              <a:spcAft>
                <a:spcPct val="3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Selecting a checking account requires research on your part.</a:t>
            </a:r>
          </a:p>
          <a:p>
            <a:pPr marL="344488" indent="-344488">
              <a:lnSpc>
                <a:spcPct val="90000"/>
              </a:lnSpc>
              <a:spcAft>
                <a:spcPct val="3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You need to select the bank &amp; type of account that is right for your needs.</a:t>
            </a:r>
          </a:p>
          <a:p>
            <a:pPr marL="344488" indent="-344488">
              <a:lnSpc>
                <a:spcPct val="90000"/>
              </a:lnSpc>
              <a:spcAft>
                <a:spcPct val="3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Many banks offer free checking accounts.</a:t>
            </a:r>
          </a:p>
          <a:p>
            <a:pPr marL="744538" lvl="1" indent="-344488">
              <a:lnSpc>
                <a:spcPct val="90000"/>
              </a:lnSpc>
              <a:spcAft>
                <a:spcPct val="30000"/>
              </a:spcAft>
            </a:pPr>
            <a:r>
              <a:rPr lang="en-US" sz="2000" b="1" dirty="0" smtClean="0">
                <a:latin typeface="Candara" pitchFamily="34" charset="0"/>
                <a:cs typeface="Arial" charset="0"/>
              </a:rPr>
              <a:t>Beware &amp; check the specific criteria you must meet &amp;</a:t>
            </a:r>
            <a:r>
              <a:rPr lang="en-US" sz="2000" b="1" dirty="0">
                <a:latin typeface="Candara" pitchFamily="34" charset="0"/>
                <a:cs typeface="Arial" charset="0"/>
              </a:rPr>
              <a:t> </a:t>
            </a:r>
            <a:r>
              <a:rPr lang="en-US" sz="2000" b="1" dirty="0" smtClean="0">
                <a:latin typeface="Candara" pitchFamily="34" charset="0"/>
                <a:cs typeface="Arial" charset="0"/>
              </a:rPr>
              <a:t>maintain to avoid fees.</a:t>
            </a:r>
            <a:endParaRPr lang="en-US" altLang="zh-CN" sz="2000" b="1" dirty="0" smtClean="0">
              <a:latin typeface="Candara" pitchFamily="34" charset="0"/>
              <a:cs typeface="Arial" charset="0"/>
            </a:endParaRPr>
          </a:p>
          <a:p>
            <a:pPr marL="344488" indent="-344488">
              <a:lnSpc>
                <a:spcPct val="90000"/>
              </a:lnSpc>
              <a:spcAft>
                <a:spcPct val="30000"/>
              </a:spcAft>
            </a:pP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Make sure you understand all of the fees &amp; services the account provides.</a:t>
            </a:r>
            <a:r>
              <a:rPr lang="en-US" altLang="zh-CN" sz="2400" dirty="0" smtClean="0">
                <a:latin typeface="Candara" pitchFamily="34" charset="0"/>
                <a:cs typeface="Arial" charset="0"/>
              </a:rPr>
              <a:t> </a:t>
            </a:r>
            <a:endParaRPr lang="en-US" sz="2400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44034" name="Picture 2" descr="C:\Users\Sarah\AppData\Local\Microsoft\Windows\Temporary Internet Files\Content.IE5\BS5M94B7\MC9004403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51350"/>
            <a:ext cx="19050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76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235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6B80434-C6D4-44CB-8DF5-74EEBCC7A716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13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Rectangle 2"/>
          <p:cNvSpPr>
            <a:spLocks noGrp="1"/>
          </p:cNvSpPr>
          <p:nvPr>
            <p:ph type="title"/>
          </p:nvPr>
        </p:nvSpPr>
        <p:spPr>
          <a:xfrm>
            <a:off x="457200" y="579438"/>
            <a:ext cx="8621486" cy="944562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Selecting a Checking Account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6148" name="Rectangle 3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8382000" cy="3733800"/>
          </a:xfrm>
        </p:spPr>
        <p:txBody>
          <a:bodyPr/>
          <a:lstStyle/>
          <a:p>
            <a:pPr marL="344488" indent="-344488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When looking for a checking account ask yourself…</a:t>
            </a:r>
          </a:p>
          <a:p>
            <a:pPr marL="344488" indent="-344488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Does it require a small opening balance?</a:t>
            </a:r>
          </a:p>
          <a:p>
            <a:pPr marL="344488" indent="-344488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Does the bank charge a monthly service fee if you go below the daily minimum balance?</a:t>
            </a:r>
          </a:p>
          <a:p>
            <a:pPr marL="344488" indent="-344488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Will you be able to make &amp; maintain the set </a:t>
            </a:r>
            <a:br>
              <a:rPr lang="en-US" sz="2800" b="1" dirty="0" smtClean="0">
                <a:latin typeface="Candara" pitchFamily="34" charset="0"/>
                <a:cs typeface="Arial" charset="0"/>
              </a:rPr>
            </a:br>
            <a:r>
              <a:rPr lang="en-US" sz="2800" b="1" dirty="0" smtClean="0">
                <a:latin typeface="Candara" pitchFamily="34" charset="0"/>
                <a:cs typeface="Arial" charset="0"/>
              </a:rPr>
              <a:t>minimum balance to avoid this fee?</a:t>
            </a:r>
          </a:p>
          <a:p>
            <a:pPr marL="344488" indent="-344488"/>
            <a:r>
              <a:rPr lang="en-US" sz="2800" b="1" dirty="0" smtClean="0">
                <a:latin typeface="Candara" pitchFamily="34" charset="0"/>
                <a:cs typeface="Arial" charset="0"/>
              </a:rPr>
              <a:t>Is there a transaction fee for debit or credit card transactions?</a:t>
            </a:r>
          </a:p>
        </p:txBody>
      </p:sp>
    </p:spTree>
    <p:extLst>
      <p:ext uri="{BB962C8B-B14F-4D97-AF65-F5344CB8AC3E}">
        <p14:creationId xmlns:p14="http://schemas.microsoft.com/office/powerpoint/2010/main" val="26338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B156AA86-9B7F-482B-9251-22DF7C47E9D2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14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295400"/>
          </a:xfrm>
        </p:spPr>
        <p:txBody>
          <a:bodyPr/>
          <a:lstStyle/>
          <a:p>
            <a:pPr eaLnBrk="1" hangingPunct="1"/>
            <a:r>
              <a:rPr lang="en-US" altLang="zh-CN" sz="4000" b="1" smtClean="0">
                <a:latin typeface="Candara" pitchFamily="34" charset="0"/>
                <a:cs typeface="Arial" charset="0"/>
              </a:rPr>
              <a:t>Parts of a Check</a:t>
            </a:r>
            <a:br>
              <a:rPr lang="en-US" altLang="zh-CN" sz="4000" b="1" smtClean="0">
                <a:latin typeface="Candara" pitchFamily="34" charset="0"/>
                <a:cs typeface="Arial" charset="0"/>
              </a:rPr>
            </a:br>
            <a:r>
              <a:rPr lang="en-US" altLang="zh-CN" sz="4000" b="1" smtClean="0">
                <a:latin typeface="Candara" pitchFamily="34" charset="0"/>
                <a:cs typeface="Arial" charset="0"/>
              </a:rPr>
              <a:t>Personal Information</a:t>
            </a:r>
            <a:r>
              <a:rPr lang="en-US" altLang="zh-CN" sz="4000" smtClean="0">
                <a:latin typeface="Candara" pitchFamily="34" charset="0"/>
                <a:cs typeface="Arial" charset="0"/>
              </a:rPr>
              <a:t> </a:t>
            </a:r>
            <a:endParaRPr lang="en-US" sz="400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30724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09600" y="1981200"/>
            <a:ext cx="8001000" cy="1447800"/>
          </a:xfrm>
        </p:spPr>
        <p:txBody>
          <a:bodyPr/>
          <a:lstStyle/>
          <a:p>
            <a:pPr marL="0" indent="1588">
              <a:spcAft>
                <a:spcPct val="30000"/>
              </a:spcAft>
              <a:buFont typeface="Arial" charset="0"/>
              <a:buNone/>
            </a:pPr>
            <a:r>
              <a:rPr lang="en-US" altLang="zh-CN" sz="2400" b="1" dirty="0" smtClean="0">
                <a:latin typeface="Candara" pitchFamily="34" charset="0"/>
                <a:cs typeface="Arial" charset="0"/>
              </a:rPr>
              <a:t>Most checks will have your personal information printed in the top left-hand corner of the check.</a:t>
            </a:r>
          </a:p>
          <a:p>
            <a:pPr marL="0" indent="1588">
              <a:spcAft>
                <a:spcPct val="30000"/>
              </a:spcAft>
              <a:buFont typeface="Arial" charset="0"/>
              <a:buNone/>
            </a:pPr>
            <a:r>
              <a:rPr lang="en-US" altLang="zh-CN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This information should include:</a:t>
            </a:r>
            <a:endParaRPr lang="en-US" sz="2400" dirty="0" smtClean="0">
              <a:solidFill>
                <a:srgbClr val="C00000"/>
              </a:solidFill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pic>
        <p:nvPicPr>
          <p:cNvPr id="30725" name="Picture 6" descr="FA_Checking_Account_Basics_P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71950"/>
            <a:ext cx="366395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685800" y="3454311"/>
            <a:ext cx="63629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marL="344488" indent="-344488">
              <a:buFontTx/>
              <a:buChar char="•"/>
            </a:pPr>
            <a:r>
              <a:rPr lang="en-US" sz="2400" b="1">
                <a:latin typeface="Candara" pitchFamily="34" charset="0"/>
              </a:rPr>
              <a:t>your name and others if it is a joint account, </a:t>
            </a:r>
          </a:p>
          <a:p>
            <a:pPr marL="344488" indent="-344488">
              <a:buFontTx/>
              <a:buChar char="•"/>
            </a:pPr>
            <a:r>
              <a:rPr lang="en-US" sz="2400" b="1">
                <a:latin typeface="Candara" pitchFamily="34" charset="0"/>
              </a:rPr>
              <a:t>mailing address and</a:t>
            </a:r>
          </a:p>
          <a:p>
            <a:pPr marL="344488" indent="-344488">
              <a:buFontTx/>
              <a:buChar char="•"/>
            </a:pPr>
            <a:r>
              <a:rPr lang="en-US" sz="2400" b="1">
                <a:latin typeface="Candara" pitchFamily="34" charset="0"/>
              </a:rPr>
              <a:t>city, state and zip code. </a:t>
            </a:r>
          </a:p>
        </p:txBody>
      </p:sp>
    </p:spTree>
    <p:extLst>
      <p:ext uri="{BB962C8B-B14F-4D97-AF65-F5344CB8AC3E}">
        <p14:creationId xmlns:p14="http://schemas.microsoft.com/office/powerpoint/2010/main" val="36281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58563" y="2286000"/>
            <a:ext cx="7714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FINANCIAL AWARENESS</a:t>
            </a:r>
          </a:p>
          <a:p>
            <a:pPr algn="ctr" eaLnBrk="1" hangingPunct="1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Checking &amp; Savings Accounts 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312289" y="4144268"/>
            <a:ext cx="4191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Managing a Savings Account</a:t>
            </a:r>
          </a:p>
          <a:p>
            <a:pPr algn="ctr" eaLnBrk="1" hangingPunct="1"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457200" y="5529263"/>
            <a:ext cx="8274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/>
              <a:t>Copyright © 2009, Thinking Media, a division of SAI Interactive, Inc. All rights reserved. The Career Ready 101 logo is a registered trademark and Career Ready 101 is a trademark of SAI Interactive, Inc. </a:t>
            </a:r>
            <a:endParaRPr lang="en-US" altLang="zh-CN" sz="800" b="1" i="1"/>
          </a:p>
        </p:txBody>
      </p:sp>
      <p:pic>
        <p:nvPicPr>
          <p:cNvPr id="2053" name="Picture 5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906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87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4CAA4B4-5E45-4E87-BE7F-60F7A40DBF21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16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What is a Savings Account?</a:t>
            </a:r>
            <a:r>
              <a:rPr lang="en-US" altLang="zh-CN" smtClean="0">
                <a:latin typeface="Candara" pitchFamily="34" charset="0"/>
                <a:cs typeface="Arial" charset="0"/>
              </a:rPr>
              <a:t>  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3076" name="Rectangle 3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8077200" cy="3352800"/>
          </a:xfrm>
        </p:spPr>
        <p:txBody>
          <a:bodyPr/>
          <a:lstStyle/>
          <a:p>
            <a:pPr marL="3175" indent="4763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A savings account is…</a:t>
            </a:r>
          </a:p>
          <a:p>
            <a:pPr marL="460375" indent="-45720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 A bank account where you deposit &amp; save money</a:t>
            </a:r>
          </a:p>
          <a:p>
            <a:pPr marL="460375" indent="-45720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The money is not needed immediately to pay bills &amp; expenses.</a:t>
            </a:r>
          </a:p>
          <a:p>
            <a:pPr marL="460375" indent="-45720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A savings account will usually earn interest at a higher rate than a normal checking account with no risk of loss.</a:t>
            </a:r>
          </a:p>
          <a:p>
            <a:pPr marL="3175" indent="4763" algn="ctr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Therefore, you can earn more money just by having a savings account!</a:t>
            </a:r>
          </a:p>
        </p:txBody>
      </p:sp>
      <p:pic>
        <p:nvPicPr>
          <p:cNvPr id="45059" name="Picture 3" descr="C:\Users\Sarah\AppData\Local\Microsoft\Windows\Temporary Internet Files\Content.IE5\G1EKPUJP\MC9003608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263396"/>
            <a:ext cx="1218486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15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95A3FEF-544D-4B4C-AE53-3DE032F584F4}" type="slidenum">
              <a:rPr lang="en-US" sz="1200">
                <a:solidFill>
                  <a:schemeClr val="bg1"/>
                </a:solidFill>
                <a:latin typeface="Calibri" pitchFamily="34" charset="0"/>
              </a:rPr>
              <a:pPr algn="r" eaLnBrk="1" hangingPunct="1"/>
              <a:t>17</a:t>
            </a:fld>
            <a:endParaRPr lang="en-US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09600" y="1752600"/>
            <a:ext cx="8229600" cy="2895600"/>
          </a:xfrm>
        </p:spPr>
        <p:txBody>
          <a:bodyPr/>
          <a:lstStyle/>
          <a:p>
            <a:pPr marL="0" indent="4763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You can setup a savings account through the bank where your checking account is held.</a:t>
            </a:r>
          </a:p>
          <a:p>
            <a:pPr marL="0" indent="4763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This allows you to quickly &amp; easily transfer money between the two accounts.</a:t>
            </a:r>
          </a:p>
          <a:p>
            <a:pPr marL="0" indent="4763">
              <a:spcBef>
                <a:spcPct val="0"/>
              </a:spcBef>
              <a:spcAft>
                <a:spcPct val="5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Most savings accounts are used </a:t>
            </a:r>
            <a:r>
              <a:rPr lang="en-US" sz="2800" b="1" dirty="0">
                <a:latin typeface="Candara" pitchFamily="34" charset="0"/>
                <a:cs typeface="Arial" charset="0"/>
              </a:rPr>
              <a:t>a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s an emergency fund. </a:t>
            </a:r>
          </a:p>
          <a:p>
            <a:pPr marL="0" indent="4763">
              <a:spcBef>
                <a:spcPct val="0"/>
              </a:spcBef>
              <a:spcAft>
                <a:spcPct val="5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If you have an unexpected expense or are out of work, an emergency savings account enables you to continue paying your bills.</a:t>
            </a:r>
          </a:p>
          <a:p>
            <a:pPr marL="0" indent="4763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800" b="1" dirty="0" smtClean="0">
              <a:latin typeface="Candara" pitchFamily="34" charset="0"/>
              <a:cs typeface="Arial" charset="0"/>
            </a:endParaRPr>
          </a:p>
        </p:txBody>
      </p:sp>
      <p:sp>
        <p:nvSpPr>
          <p:cNvPr id="4100" name="Rectangle 2"/>
          <p:cNvSpPr>
            <a:spLocks/>
          </p:cNvSpPr>
          <p:nvPr/>
        </p:nvSpPr>
        <p:spPr bwMode="auto">
          <a:xfrm>
            <a:off x="457200" y="6096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zh-CN" sz="4400" b="1" u="sng" dirty="0">
                <a:latin typeface="Candara" pitchFamily="34" charset="0"/>
              </a:rPr>
              <a:t>What is a Savings Account?</a:t>
            </a:r>
            <a:r>
              <a:rPr lang="en-US" altLang="zh-CN" sz="4400" dirty="0">
                <a:latin typeface="Candara" pitchFamily="34" charset="0"/>
              </a:rPr>
              <a:t>   </a:t>
            </a:r>
            <a:endParaRPr lang="en-US" sz="4400" dirty="0">
              <a:latin typeface="Candara" pitchFamily="34" charset="0"/>
              <a:ea typeface="宋体" pitchFamily="2" charset="-122"/>
            </a:endParaRPr>
          </a:p>
        </p:txBody>
      </p:sp>
      <p:pic>
        <p:nvPicPr>
          <p:cNvPr id="46082" name="Picture 2" descr="C:\Users\Sarah\AppData\Local\Microsoft\Windows\Temporary Internet Files\Content.IE5\U3E5PVAZ\MC9003892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434035"/>
            <a:ext cx="1702675" cy="131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5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0D80F17-D20F-4458-98AC-01D356D82F71}" type="slidenum">
              <a:rPr lang="en-US" sz="1200">
                <a:solidFill>
                  <a:schemeClr val="bg1"/>
                </a:solidFill>
                <a:latin typeface="Calibri" pitchFamily="34" charset="0"/>
              </a:rPr>
              <a:pPr algn="r" eaLnBrk="1" hangingPunct="1"/>
              <a:t>18</a:t>
            </a:fld>
            <a:endParaRPr lang="en-US" sz="1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843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Starting a Savings Account</a:t>
            </a:r>
            <a:r>
              <a:rPr lang="en-US" altLang="zh-CN" dirty="0" smtClean="0">
                <a:latin typeface="Candara" pitchFamily="34" charset="0"/>
                <a:cs typeface="Arial" charset="0"/>
              </a:rPr>
              <a:t> </a:t>
            </a:r>
            <a:endParaRPr lang="en-US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609600" y="1752600"/>
            <a:ext cx="8305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en-US" altLang="zh-CN" sz="2400" b="1" dirty="0">
                <a:latin typeface="Candara" pitchFamily="34" charset="0"/>
              </a:rPr>
              <a:t>At most banks, you can set-up an </a:t>
            </a:r>
            <a:r>
              <a:rPr lang="en-US" altLang="zh-CN" sz="2400" b="1" dirty="0" smtClean="0">
                <a:latin typeface="Candara" pitchFamily="34" charset="0"/>
              </a:rPr>
              <a:t>automatic </a:t>
            </a:r>
            <a:r>
              <a:rPr lang="en-US" altLang="zh-CN" sz="2400" b="1" dirty="0">
                <a:latin typeface="Candara" pitchFamily="34" charset="0"/>
              </a:rPr>
              <a:t>savings </a:t>
            </a:r>
            <a:r>
              <a:rPr lang="en-US" altLang="zh-CN" sz="2400" b="1" dirty="0" smtClean="0">
                <a:latin typeface="Candara" pitchFamily="34" charset="0"/>
              </a:rPr>
              <a:t>plan. </a:t>
            </a:r>
          </a:p>
          <a:p>
            <a:pPr>
              <a:spcAft>
                <a:spcPct val="50000"/>
              </a:spcAft>
            </a:pPr>
            <a:r>
              <a:rPr lang="en-US" altLang="zh-CN" sz="2400" b="1" dirty="0" smtClean="0">
                <a:latin typeface="Candara" pitchFamily="34" charset="0"/>
              </a:rPr>
              <a:t>This authorizes an automatic transfer of a specific </a:t>
            </a:r>
            <a:r>
              <a:rPr lang="en-US" altLang="zh-CN" sz="2400" b="1" dirty="0">
                <a:latin typeface="Candara" pitchFamily="34" charset="0"/>
              </a:rPr>
              <a:t>amount of money </a:t>
            </a:r>
            <a:r>
              <a:rPr lang="en-US" altLang="zh-CN" sz="2400" b="1" dirty="0" smtClean="0">
                <a:latin typeface="Candara" pitchFamily="34" charset="0"/>
              </a:rPr>
              <a:t>from your </a:t>
            </a:r>
            <a:r>
              <a:rPr lang="en-US" altLang="zh-CN" sz="2400" b="1" dirty="0">
                <a:latin typeface="Candara" pitchFamily="34" charset="0"/>
              </a:rPr>
              <a:t>checking account to your </a:t>
            </a:r>
            <a:r>
              <a:rPr lang="en-US" altLang="zh-CN" sz="2400" b="1" dirty="0" smtClean="0">
                <a:latin typeface="Candara" pitchFamily="34" charset="0"/>
              </a:rPr>
              <a:t>savings </a:t>
            </a:r>
            <a:r>
              <a:rPr lang="en-US" altLang="zh-CN" sz="2400" b="1" dirty="0">
                <a:latin typeface="Candara" pitchFamily="34" charset="0"/>
              </a:rPr>
              <a:t>account </a:t>
            </a:r>
            <a:r>
              <a:rPr lang="en-US" altLang="zh-CN" sz="2400" b="1" dirty="0" smtClean="0">
                <a:latin typeface="Candara" pitchFamily="34" charset="0"/>
              </a:rPr>
              <a:t>each month.</a:t>
            </a:r>
          </a:p>
          <a:p>
            <a:pPr>
              <a:spcAft>
                <a:spcPct val="50000"/>
              </a:spcAft>
            </a:pPr>
            <a:r>
              <a:rPr lang="en-US" altLang="zh-CN" sz="2400" b="1" dirty="0" smtClean="0">
                <a:latin typeface="Candara" pitchFamily="34" charset="0"/>
              </a:rPr>
              <a:t>Direct </a:t>
            </a:r>
            <a:r>
              <a:rPr lang="en-US" altLang="zh-CN" sz="2400" b="1" dirty="0">
                <a:latin typeface="Candara" pitchFamily="34" charset="0"/>
              </a:rPr>
              <a:t>deposit, </a:t>
            </a:r>
            <a:r>
              <a:rPr lang="en-US" altLang="zh-CN" sz="2400" b="1" dirty="0" smtClean="0">
                <a:latin typeface="Candara" pitchFamily="34" charset="0"/>
              </a:rPr>
              <a:t>allows you to have your </a:t>
            </a:r>
            <a:r>
              <a:rPr lang="en-US" altLang="zh-CN" sz="2400" b="1" dirty="0">
                <a:latin typeface="Candara" pitchFamily="34" charset="0"/>
              </a:rPr>
              <a:t>paycheck directly deposited into your savings account every time you are paid.</a:t>
            </a:r>
            <a:r>
              <a:rPr lang="en-US" altLang="zh-CN" sz="2400" dirty="0">
                <a:latin typeface="Candara" pitchFamily="34" charset="0"/>
              </a:rPr>
              <a:t> </a:t>
            </a:r>
            <a:endParaRPr lang="en-US" sz="2400" dirty="0">
              <a:latin typeface="Candara" pitchFamily="34" charset="0"/>
            </a:endParaRPr>
          </a:p>
        </p:txBody>
      </p:sp>
      <p:pic>
        <p:nvPicPr>
          <p:cNvPr id="47106" name="Picture 2" descr="C:\Users\Sarah\AppData\Local\Microsoft\Windows\Temporary Internet Files\Content.IE5\2B5EMMCE\MC9001049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139" y="4876800"/>
            <a:ext cx="1811426" cy="10415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4548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9C697F-2060-4DD8-B982-1993AB534AC9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2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Basic Money Management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3076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8686800" cy="3810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With an ever changing economy, it is crucial to know how to manage your money.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A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checking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 &amp;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savings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 account is a place where you can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hold onto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your money for safekeeping.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You can easily access your money by writing checks, using an ATM or debit card.</a:t>
            </a:r>
            <a:r>
              <a:rPr lang="en-US" sz="2800" dirty="0" smtClean="0">
                <a:latin typeface="Candara" pitchFamily="34" charset="0"/>
                <a:cs typeface="Arial" charset="0"/>
              </a:rPr>
              <a:t> </a:t>
            </a:r>
          </a:p>
        </p:txBody>
      </p:sp>
      <p:pic>
        <p:nvPicPr>
          <p:cNvPr id="3077" name="Picture 10" descr="FA_Introduction_Checking_Savings_Accounts_P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500786"/>
            <a:ext cx="1066800" cy="15952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BE75145-844D-456D-8DB3-733A0FDE785B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3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Basic Money Management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4100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09600" y="1524000"/>
            <a:ext cx="8382000" cy="990600"/>
          </a:xfrm>
        </p:spPr>
        <p:txBody>
          <a:bodyPr/>
          <a:lstStyle/>
          <a:p>
            <a:pPr marL="0" indent="1588"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To successfully  manage a checking &amp; savings account you need to know how to…</a:t>
            </a: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90600" y="2514600"/>
            <a:ext cx="7848600" cy="228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4488" indent="-344488" eaLnBrk="0" hangingPunct="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2800" b="1" dirty="0">
                <a:latin typeface="Candara" pitchFamily="34" charset="0"/>
              </a:rPr>
              <a:t>correctly </a:t>
            </a:r>
            <a:r>
              <a:rPr lang="en-US" sz="2800" b="1" dirty="0" smtClean="0">
                <a:latin typeface="Candara" pitchFamily="34" charset="0"/>
              </a:rPr>
              <a:t>write </a:t>
            </a:r>
            <a:r>
              <a:rPr lang="en-US" sz="2800" b="1" dirty="0">
                <a:latin typeface="Candara" pitchFamily="34" charset="0"/>
              </a:rPr>
              <a:t>a check or using a debit </a:t>
            </a:r>
            <a:r>
              <a:rPr lang="en-US" sz="2800" b="1" dirty="0" smtClean="0">
                <a:latin typeface="Candara" pitchFamily="34" charset="0"/>
              </a:rPr>
              <a:t>card</a:t>
            </a:r>
            <a:endParaRPr lang="en-US" sz="2800" b="1" dirty="0">
              <a:latin typeface="Candara" pitchFamily="34" charset="0"/>
            </a:endParaRPr>
          </a:p>
          <a:p>
            <a:pPr marL="344488" indent="-344488" eaLnBrk="0" hangingPunct="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2800" b="1" dirty="0" smtClean="0">
                <a:latin typeface="Candara" pitchFamily="34" charset="0"/>
              </a:rPr>
              <a:t>keep records </a:t>
            </a:r>
            <a:r>
              <a:rPr lang="en-US" sz="2800" b="1" dirty="0">
                <a:latin typeface="Candara" pitchFamily="34" charset="0"/>
              </a:rPr>
              <a:t>of your </a:t>
            </a:r>
            <a:r>
              <a:rPr lang="en-US" sz="2800" b="1" dirty="0" smtClean="0">
                <a:latin typeface="Candara" pitchFamily="34" charset="0"/>
              </a:rPr>
              <a:t>transactions</a:t>
            </a:r>
            <a:endParaRPr lang="en-US" sz="2800" b="1" dirty="0">
              <a:latin typeface="Candara" pitchFamily="34" charset="0"/>
            </a:endParaRPr>
          </a:p>
          <a:p>
            <a:pPr marL="344488" indent="-344488" eaLnBrk="0" hangingPunct="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2800" b="1" dirty="0" smtClean="0">
                <a:latin typeface="Candara" pitchFamily="34" charset="0"/>
              </a:rPr>
              <a:t>make </a:t>
            </a:r>
            <a:r>
              <a:rPr lang="en-US" sz="2800" b="1" dirty="0">
                <a:latin typeface="Candara" pitchFamily="34" charset="0"/>
              </a:rPr>
              <a:t>deposits </a:t>
            </a:r>
            <a:endParaRPr lang="en-US" sz="2800" b="1" dirty="0" smtClean="0">
              <a:latin typeface="Candara" pitchFamily="34" charset="0"/>
            </a:endParaRPr>
          </a:p>
          <a:p>
            <a:pPr marL="344488" indent="-344488" eaLnBrk="0" hangingPunct="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2800" b="1" dirty="0">
                <a:latin typeface="Candara" pitchFamily="34" charset="0"/>
              </a:rPr>
              <a:t>r</a:t>
            </a:r>
            <a:r>
              <a:rPr lang="en-US" sz="2800" b="1" dirty="0" smtClean="0">
                <a:latin typeface="Candara" pitchFamily="34" charset="0"/>
              </a:rPr>
              <a:t>econcile with </a:t>
            </a:r>
            <a:r>
              <a:rPr lang="en-US" sz="2800" b="1" dirty="0">
                <a:latin typeface="Candara" pitchFamily="34" charset="0"/>
              </a:rPr>
              <a:t>a monthly bank </a:t>
            </a:r>
            <a:r>
              <a:rPr lang="en-US" sz="2800" b="1" dirty="0" smtClean="0">
                <a:latin typeface="Candara" pitchFamily="34" charset="0"/>
              </a:rPr>
              <a:t>statement</a:t>
            </a:r>
            <a:endParaRPr lang="en-US" sz="2800" b="1" dirty="0">
              <a:latin typeface="Candara" pitchFamily="34" charset="0"/>
            </a:endParaRPr>
          </a:p>
        </p:txBody>
      </p:sp>
      <p:pic>
        <p:nvPicPr>
          <p:cNvPr id="4103" name="Picture 7" descr="C:\Users\Sarah\AppData\Local\Microsoft\Windows\Temporary Internet Files\Content.IE5\2B5EMMCE\MC90044131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44196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EBE2AE0-1CCB-45FB-8C3C-CC0F9E9F247F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4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Basic Money Management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5124" name="Rectangle 3"/>
          <p:cNvSpPr>
            <a:spLocks noGrp="1"/>
          </p:cNvSpPr>
          <p:nvPr>
            <p:ph type="body" sz="half" idx="4294967295"/>
          </p:nvPr>
        </p:nvSpPr>
        <p:spPr>
          <a:xfrm>
            <a:off x="533400" y="1676400"/>
            <a:ext cx="8153400" cy="2667000"/>
          </a:xfrm>
        </p:spPr>
        <p:txBody>
          <a:bodyPr/>
          <a:lstStyle/>
          <a:p>
            <a:pPr marL="0" indent="1588">
              <a:spcAft>
                <a:spcPct val="50000"/>
              </a:spcAft>
              <a:buFont typeface="Arial" charset="0"/>
              <a:buNone/>
            </a:pPr>
            <a:r>
              <a:rPr lang="en-US" b="1" dirty="0" smtClean="0">
                <a:latin typeface="Candara" pitchFamily="34" charset="0"/>
                <a:cs typeface="Arial" charset="0"/>
              </a:rPr>
              <a:t>It’s extremely important that you </a:t>
            </a:r>
            <a:r>
              <a:rPr lang="en-US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always</a:t>
            </a:r>
            <a:r>
              <a:rPr lang="en-US" b="1" dirty="0" smtClean="0">
                <a:latin typeface="Candara" pitchFamily="34" charset="0"/>
                <a:cs typeface="Arial" charset="0"/>
              </a:rPr>
              <a:t> know how much money is in your account! </a:t>
            </a:r>
          </a:p>
          <a:p>
            <a:pPr marL="0" indent="1588">
              <a:spcAft>
                <a:spcPct val="50000"/>
              </a:spcAft>
              <a:buFont typeface="Arial" charset="0"/>
              <a:buNone/>
            </a:pPr>
            <a:r>
              <a:rPr lang="en-US" b="1" dirty="0" smtClean="0">
                <a:latin typeface="Candara" pitchFamily="34" charset="0"/>
                <a:cs typeface="Arial" charset="0"/>
              </a:rPr>
              <a:t>If you do not, </a:t>
            </a:r>
            <a:r>
              <a:rPr lang="en-US" b="1" dirty="0" smtClean="0">
                <a:latin typeface="Candara" pitchFamily="34" charset="0"/>
                <a:cs typeface="Arial" charset="0"/>
              </a:rPr>
              <a:t>it will result in </a:t>
            </a:r>
            <a:r>
              <a:rPr lang="en-US" b="1" i="1" dirty="0" smtClean="0">
                <a:latin typeface="Candara" pitchFamily="34" charset="0"/>
                <a:cs typeface="Arial" charset="0"/>
              </a:rPr>
              <a:t>insufficient </a:t>
            </a:r>
            <a:r>
              <a:rPr lang="en-US" b="1" i="1" dirty="0" smtClean="0">
                <a:latin typeface="Candara" pitchFamily="34" charset="0"/>
                <a:cs typeface="Arial" charset="0"/>
              </a:rPr>
              <a:t>funds</a:t>
            </a:r>
            <a:r>
              <a:rPr lang="en-US" b="1" dirty="0" smtClean="0">
                <a:latin typeface="Candara" pitchFamily="34" charset="0"/>
                <a:cs typeface="Arial" charset="0"/>
              </a:rPr>
              <a:t> -more commonly known as, “</a:t>
            </a:r>
            <a:r>
              <a:rPr lang="en-US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bouncing a check</a:t>
            </a:r>
            <a:r>
              <a:rPr lang="en-US" b="1" dirty="0" smtClean="0">
                <a:latin typeface="Candara" pitchFamily="34" charset="0"/>
                <a:cs typeface="Arial" charset="0"/>
              </a:rPr>
              <a:t>.”</a:t>
            </a:r>
          </a:p>
        </p:txBody>
      </p:sp>
      <p:pic>
        <p:nvPicPr>
          <p:cNvPr id="5126" name="Picture 6" descr="C:\Users\Sarah\AppData\Local\Microsoft\Windows\Temporary Internet Files\Content.IE5\G1EKPUJP\MC90001580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572000"/>
            <a:ext cx="2336510" cy="1447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F7BF345-71CE-4027-9939-7EAF8348FDDF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5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147" name="Rectangle 2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latin typeface="Candara" pitchFamily="34" charset="0"/>
                <a:cs typeface="Arial" charset="0"/>
              </a:rPr>
              <a:t>‘Bouncing’ a Check</a:t>
            </a:r>
            <a:endParaRPr lang="en-US" b="1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6148" name="Rectangle 3"/>
          <p:cNvSpPr>
            <a:spLocks noGrp="1"/>
          </p:cNvSpPr>
          <p:nvPr>
            <p:ph type="body" sz="half" idx="1"/>
          </p:nvPr>
        </p:nvSpPr>
        <p:spPr>
          <a:xfrm>
            <a:off x="762000" y="1676400"/>
            <a:ext cx="8229600" cy="3962400"/>
          </a:xfrm>
        </p:spPr>
        <p:txBody>
          <a:bodyPr/>
          <a:lstStyle/>
          <a:p>
            <a:pPr marL="0" indent="1588" eaLnBrk="1" hangingPunct="1">
              <a:lnSpc>
                <a:spcPct val="90000"/>
              </a:lnSpc>
              <a:spcAft>
                <a:spcPct val="20000"/>
              </a:spcAft>
              <a:buFont typeface="Arial" charset="0"/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Bouncing a check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is writing a check for more than the amount of money you have in the bank.</a:t>
            </a:r>
          </a:p>
          <a:p>
            <a:pPr marL="0" indent="1588" eaLnBrk="1" hangingPunct="1">
              <a:lnSpc>
                <a:spcPct val="90000"/>
              </a:lnSpc>
              <a:spcAft>
                <a:spcPct val="2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Knowingly writing a check for insufficient funds is against the law.</a:t>
            </a:r>
          </a:p>
        </p:txBody>
      </p:sp>
      <p:pic>
        <p:nvPicPr>
          <p:cNvPr id="6150" name="Picture 6" descr="C:\Users\Sarah\AppData\Local\Microsoft\Windows\Temporary Internet Files\Content.IE5\U3E5PVAZ\MC9003118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86200"/>
            <a:ext cx="1814170" cy="16770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553199" y="6356350"/>
            <a:ext cx="228147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98BA8B3-1B92-4C89-9A94-EEAF3567D553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6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7171" name="Rectangle 2"/>
          <p:cNvSpPr>
            <a:spLocks noGrp="1"/>
          </p:cNvSpPr>
          <p:nvPr>
            <p:ph type="title"/>
          </p:nvPr>
        </p:nvSpPr>
        <p:spPr>
          <a:xfrm>
            <a:off x="76200" y="381000"/>
            <a:ext cx="8799968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‘Bouncing’ a Check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7172" name="Rectangle 3"/>
          <p:cNvSpPr>
            <a:spLocks noGrp="1"/>
          </p:cNvSpPr>
          <p:nvPr>
            <p:ph type="body" sz="half" idx="1"/>
          </p:nvPr>
        </p:nvSpPr>
        <p:spPr>
          <a:xfrm>
            <a:off x="762000" y="1447800"/>
            <a:ext cx="8229600" cy="4724400"/>
          </a:xfrm>
        </p:spPr>
        <p:txBody>
          <a:bodyPr/>
          <a:lstStyle/>
          <a:p>
            <a:pPr marL="0" indent="1588">
              <a:spcAft>
                <a:spcPct val="2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Most businesses will give you the benefit of the doubt.</a:t>
            </a:r>
          </a:p>
          <a:p>
            <a:pPr marL="0" indent="1588">
              <a:spcAft>
                <a:spcPct val="2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They will allow you to provide restitution before reporting you to the police.</a:t>
            </a:r>
          </a:p>
          <a:p>
            <a:pPr marL="0" indent="1588">
              <a:spcAft>
                <a:spcPct val="2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Most banks have overdraft protection.</a:t>
            </a:r>
          </a:p>
          <a:p>
            <a:pPr marL="0" indent="1588">
              <a:spcAft>
                <a:spcPct val="2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This will cover the amount of the check for a </a:t>
            </a:r>
            <a:r>
              <a:rPr lang="en-US" sz="2800" b="1" u="sng" dirty="0" smtClean="0">
                <a:latin typeface="Candara" pitchFamily="34" charset="0"/>
                <a:cs typeface="Arial" charset="0"/>
              </a:rPr>
              <a:t>fee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, which is usually pretty hefty! </a:t>
            </a:r>
          </a:p>
          <a:p>
            <a:pPr marL="0" indent="1588" algn="ctr">
              <a:spcAft>
                <a:spcPct val="200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A $20 check could end up costing you $50 to $70 dollars or even more!</a:t>
            </a:r>
          </a:p>
          <a:p>
            <a:pPr marL="0" indent="1588" eaLnBrk="1" hangingPunct="1">
              <a:lnSpc>
                <a:spcPct val="90000"/>
              </a:lnSpc>
              <a:spcAft>
                <a:spcPct val="2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 </a:t>
            </a:r>
          </a:p>
        </p:txBody>
      </p:sp>
      <p:pic>
        <p:nvPicPr>
          <p:cNvPr id="7173" name="Picture 5" descr="C:\Users\Sarah\AppData\Local\Microsoft\Windows\Temporary Internet Files\Content.IE5\2B5EMMCE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515" y="304800"/>
            <a:ext cx="1117709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0C0438-5BD4-4750-A07E-5B83ACE37CAD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7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195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Living Paycheck to Paycheck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8196" name="Rectangle 3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7620000" cy="1066800"/>
          </a:xfrm>
        </p:spPr>
        <p:txBody>
          <a:bodyPr/>
          <a:lstStyle/>
          <a:p>
            <a:pPr marL="0" indent="1588" eaLnBrk="1" hangingPunct="1">
              <a:spcAft>
                <a:spcPct val="2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With today’s economy, more &amp; more people live paycheck to paycheck.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914400" y="3048000"/>
            <a:ext cx="8001000" cy="198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</a:rPr>
              <a:t>This means they </a:t>
            </a:r>
            <a:r>
              <a:rPr lang="en-US" sz="2800" b="1" dirty="0">
                <a:latin typeface="Candara" pitchFamily="34" charset="0"/>
              </a:rPr>
              <a:t>write checks in advance against their </a:t>
            </a:r>
            <a:r>
              <a:rPr lang="en-US" sz="2800" b="1" dirty="0" smtClean="0">
                <a:latin typeface="Candara" pitchFamily="34" charset="0"/>
              </a:rPr>
              <a:t>upcoming paycheck.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</a:rPr>
              <a:t>This is </a:t>
            </a:r>
            <a:r>
              <a:rPr lang="en-US" sz="2800" b="1" dirty="0">
                <a:latin typeface="Candara" pitchFamily="34" charset="0"/>
              </a:rPr>
              <a:t>to ensure a payment is received on time to avoid additional late charges.</a:t>
            </a:r>
          </a:p>
        </p:txBody>
      </p:sp>
      <p:pic>
        <p:nvPicPr>
          <p:cNvPr id="8199" name="Picture 7" descr="C:\Users\Sarah\AppData\Local\Microsoft\Windows\Temporary Internet Files\Content.IE5\G1EKPUJP\MC9003605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036237"/>
            <a:ext cx="1836115" cy="112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EEC104-676A-4698-8B57-FEDD813558FC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8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9219" name="Rectang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Living Paycheck to Paycheck</a:t>
            </a:r>
            <a:endParaRPr lang="en-US" b="1" u="sng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9220" name="Rectangle 3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8153400" cy="2392363"/>
          </a:xfrm>
        </p:spPr>
        <p:txBody>
          <a:bodyPr/>
          <a:lstStyle/>
          <a:p>
            <a:pPr marL="0" indent="1588"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This scenario is not one you want to get yourself into.</a:t>
            </a:r>
          </a:p>
          <a:p>
            <a:pPr marL="0" indent="1588"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It can cost you a lot of money in insufficient fund fees charged by your bank and/or vendor.</a:t>
            </a:r>
          </a:p>
          <a:p>
            <a:pPr marL="0" indent="1588">
              <a:buFont typeface="Arial" charset="0"/>
              <a:buNone/>
            </a:pPr>
            <a:endParaRPr lang="en-US" sz="2800" b="1" dirty="0" smtClean="0">
              <a:latin typeface="Candara" pitchFamily="34" charset="0"/>
              <a:cs typeface="Arial" charset="0"/>
            </a:endParaRPr>
          </a:p>
          <a:p>
            <a:pPr marL="0" indent="1588">
              <a:spcAft>
                <a:spcPct val="20000"/>
              </a:spcAft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Most businesses now have the technology to instantly process the transaction. </a:t>
            </a:r>
          </a:p>
          <a:p>
            <a:pPr marL="0" indent="1588" algn="ctr">
              <a:spcAft>
                <a:spcPct val="200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If the money is not available, the transaction is declined.</a:t>
            </a:r>
          </a:p>
          <a:p>
            <a:pPr marL="0" indent="1588">
              <a:buFont typeface="Arial" charset="0"/>
              <a:buNone/>
            </a:pPr>
            <a:endParaRPr lang="en-US" sz="28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9222" name="Picture 6" descr="C:\Users\Sarah\AppData\Local\Microsoft\Windows\Temporary Internet Files\Content.IE5\BS5M94B7\MC90043155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029200"/>
            <a:ext cx="1295257" cy="129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5B2A229-262F-44C1-A13E-667E07BF060B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9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267" name="Rectang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Setting Up a Savings Account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1268" name="Rectangle 3"/>
          <p:cNvSpPr>
            <a:spLocks noGrp="1"/>
          </p:cNvSpPr>
          <p:nvPr>
            <p:ph type="body" sz="half" idx="1"/>
          </p:nvPr>
        </p:nvSpPr>
        <p:spPr>
          <a:xfrm>
            <a:off x="838200" y="1828800"/>
            <a:ext cx="7924800" cy="3429000"/>
          </a:xfrm>
        </p:spPr>
        <p:txBody>
          <a:bodyPr/>
          <a:lstStyle/>
          <a:p>
            <a:pPr marL="0" indent="1588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It is also important to set-up and manage a basic savings account. </a:t>
            </a:r>
          </a:p>
          <a:p>
            <a:pPr marL="0" indent="1588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To get out of the paycheck to paycheck cycle, start saving a small amount of money each month creating an emergency fund.</a:t>
            </a:r>
            <a:endParaRPr lang="en-US" altLang="zh-CN" sz="28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11270" name="Picture 6" descr="C:\Users\Sarah\AppData\Local\Microsoft\Windows\Temporary Internet Files\Content.IE5\2B5EMMCE\MC91021632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352800"/>
            <a:ext cx="1408059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885</Words>
  <Application>Microsoft Office PowerPoint</Application>
  <PresentationFormat>On-screen Show (4:3)</PresentationFormat>
  <Paragraphs>104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Basic Money Management </vt:lpstr>
      <vt:lpstr>Basic Money Management </vt:lpstr>
      <vt:lpstr>Basic Money Management </vt:lpstr>
      <vt:lpstr>‘Bouncing’ a Check</vt:lpstr>
      <vt:lpstr>‘Bouncing’ a Check</vt:lpstr>
      <vt:lpstr>Living Paycheck to Paycheck </vt:lpstr>
      <vt:lpstr>Living Paycheck to Paycheck</vt:lpstr>
      <vt:lpstr>Setting Up a Savings Account </vt:lpstr>
      <vt:lpstr>PowerPoint Presentation</vt:lpstr>
      <vt:lpstr>Checking Account Basics  </vt:lpstr>
      <vt:lpstr>Selecting a Checking Account  </vt:lpstr>
      <vt:lpstr>Selecting a Checking Account</vt:lpstr>
      <vt:lpstr>Parts of a Check Personal Information </vt:lpstr>
      <vt:lpstr>PowerPoint Presentation</vt:lpstr>
      <vt:lpstr>What is a Savings Account?   </vt:lpstr>
      <vt:lpstr>PowerPoint Presentation</vt:lpstr>
      <vt:lpstr>Starting a Savings Account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Saylor</dc:creator>
  <cp:lastModifiedBy>Sarah</cp:lastModifiedBy>
  <cp:revision>54</cp:revision>
  <dcterms:created xsi:type="dcterms:W3CDTF">2008-03-21T15:53:12Z</dcterms:created>
  <dcterms:modified xsi:type="dcterms:W3CDTF">2013-06-27T10:01:18Z</dcterms:modified>
</cp:coreProperties>
</file>