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1" r:id="rId4"/>
    <p:sldId id="272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74" r:id="rId13"/>
    <p:sldId id="275" r:id="rId14"/>
    <p:sldId id="287" r:id="rId15"/>
    <p:sldId id="276" r:id="rId16"/>
    <p:sldId id="278" r:id="rId17"/>
    <p:sldId id="285" r:id="rId18"/>
    <p:sldId id="283" r:id="rId19"/>
    <p:sldId id="282" r:id="rId20"/>
    <p:sldId id="28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000A-E69F-4105-B266-FCC1A1A0F4D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1438-2B21-453B-A4C8-5108DC3CF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D7804-1AA5-438C-8912-D51C5718E062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2944A-3741-4836-977C-7F4162F2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6BD43-5245-4D88-8D17-A0ECB92E642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0443B-2AEC-4DEA-9CA4-7BDEDC230722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AFF1-E3EE-4C96-8EFA-A319E82F6A91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D347-F885-4AE1-A740-89D75FCD1747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2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C6FE-54BC-4105-A95A-FAA36DD99EDC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0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36C1-CD5B-40B5-BA48-DDCEBE352583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C13CA-3D33-448A-A786-867119D883B6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18E4-3C4E-498B-B509-EDF6F2EE5F37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1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7671-CC54-43C6-A4AB-5ABCF99C85BB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7D08-1A04-42C3-845C-C3953A1FE1D0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04FA-C249-495E-9CA6-26943319A6B3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5CE5-05FB-4A90-B12E-6F5B5F910E83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E3C8-2EE1-4530-8986-6FB55BB6BEE7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A85D-0A98-40F2-BEEC-28D17B514796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1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DB8C-C593-4BB7-B564-B3997BCECD02}" type="slidenum">
              <a:rPr lang="en-US">
                <a:solidFill>
                  <a:srgbClr val="77777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77777"/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D4588-719C-4B8A-8B8A-91B7280A9A5F}" type="slidenum">
              <a:rPr lang="en-US">
                <a:solidFill>
                  <a:srgbClr val="77777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kLX7R3mo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ctstudent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board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ashingtoncouncil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ommonapp.org/CommonApp/default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heckoutacolleg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.ctc.edu/ApplicantWebClient/Applicant/ApplWelcome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aysmilitary.com/military-careers/entering-the-militar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sourceonline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obsearch.about.com/od/sampleresumes/a/sampleresume2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rettce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90A0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Cascade High School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2209800" y="5257800"/>
            <a:ext cx="4800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90A0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Senior Planning Guide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3505200" y="5943600"/>
            <a:ext cx="25527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90A0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2012- 2013</a:t>
            </a:r>
          </a:p>
        </p:txBody>
      </p:sp>
      <p:pic>
        <p:nvPicPr>
          <p:cNvPr id="2053" name="Picture 10" descr="comm-bear-wildlife-200909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600200"/>
            <a:ext cx="2378075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HS &amp; Beyond Night</a:t>
            </a:r>
            <a:r>
              <a:rPr lang="en-US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42925" y="1219200"/>
            <a:ext cx="857318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4526C8"/>
                </a:solidFill>
              </a:rPr>
              <a:t>Thursday, October 25</a:t>
            </a:r>
            <a:r>
              <a:rPr lang="en-US" sz="2400" baseline="30000" dirty="0">
                <a:solidFill>
                  <a:srgbClr val="4526C8"/>
                </a:solidFill>
              </a:rPr>
              <a:t>th</a:t>
            </a:r>
            <a:r>
              <a:rPr lang="en-US" sz="2400" dirty="0">
                <a:solidFill>
                  <a:srgbClr val="4526C8"/>
                </a:solidFill>
              </a:rPr>
              <a:t> 2012</a:t>
            </a:r>
          </a:p>
          <a:p>
            <a:pPr eaLnBrk="1" hangingPunct="1"/>
            <a:r>
              <a:rPr lang="en-US" sz="2400" dirty="0" smtClean="0">
                <a:solidFill>
                  <a:srgbClr val="4526C8"/>
                </a:solidFill>
              </a:rPr>
              <a:t>Keynote </a:t>
            </a:r>
            <a:r>
              <a:rPr lang="en-US" sz="2400" dirty="0">
                <a:solidFill>
                  <a:srgbClr val="4526C8"/>
                </a:solidFill>
              </a:rPr>
              <a:t>speaker: Dr. Derek Greenfield</a:t>
            </a:r>
          </a:p>
          <a:p>
            <a:pPr eaLnBrk="1" hangingPunct="1"/>
            <a:r>
              <a:rPr lang="en-US" sz="2400" dirty="0" smtClean="0">
                <a:solidFill>
                  <a:srgbClr val="4526C8"/>
                </a:solidFill>
              </a:rPr>
              <a:t>Over </a:t>
            </a:r>
            <a:r>
              <a:rPr lang="en-US" sz="2400" dirty="0">
                <a:solidFill>
                  <a:srgbClr val="4526C8"/>
                </a:solidFill>
              </a:rPr>
              <a:t>65 Colleges, Universities, Career Professionals and the </a:t>
            </a:r>
          </a:p>
          <a:p>
            <a:pPr eaLnBrk="1" hangingPunct="1"/>
            <a:r>
              <a:rPr lang="en-US" sz="2400" dirty="0">
                <a:solidFill>
                  <a:srgbClr val="4526C8"/>
                </a:solidFill>
              </a:rPr>
              <a:t>Various Military </a:t>
            </a:r>
            <a:r>
              <a:rPr lang="en-US" sz="2400" dirty="0" smtClean="0">
                <a:solidFill>
                  <a:srgbClr val="4526C8"/>
                </a:solidFill>
              </a:rPr>
              <a:t>Branches</a:t>
            </a:r>
          </a:p>
          <a:p>
            <a:pPr eaLnBrk="1" hangingPunct="1"/>
            <a:endParaRPr lang="en-US" sz="2400" dirty="0">
              <a:solidFill>
                <a:srgbClr val="4526C8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4526C8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4526C8"/>
                </a:solidFill>
                <a:hlinkClick r:id="rId3"/>
              </a:rPr>
              <a:t>www.youtube.com/watch?v=fkLX7R3mong</a:t>
            </a:r>
            <a:endParaRPr lang="en-US" sz="2400" dirty="0" smtClean="0">
              <a:solidFill>
                <a:srgbClr val="4526C8"/>
              </a:solidFill>
            </a:endParaRPr>
          </a:p>
          <a:p>
            <a:pPr eaLnBrk="1" hangingPunct="1"/>
            <a:endParaRPr lang="en-US" sz="2400" dirty="0">
              <a:solidFill>
                <a:srgbClr val="4526C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86200"/>
            <a:ext cx="5157788" cy="211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5 – 6 Pizza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5 – 8 Career &amp; College Fair in the 	Gym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6 – 6:30 Keynote Speaker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6:40 – 7:15 Session 1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7:25 – 8:00 Session 2</a:t>
            </a:r>
          </a:p>
        </p:txBody>
      </p:sp>
      <p:pic>
        <p:nvPicPr>
          <p:cNvPr id="11269" name="Picture 5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7" y="4191000"/>
            <a:ext cx="260301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3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Testing Dates: ACT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ACT Administrations:   </a:t>
            </a:r>
            <a:r>
              <a:rPr lang="en-US" sz="2800" b="1" dirty="0" smtClean="0">
                <a:solidFill>
                  <a:srgbClr val="002060"/>
                </a:solidFill>
                <a:hlinkClick r:id="rId2"/>
              </a:rPr>
              <a:t>www.actstudent.org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Register Early	Picture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Test Dates		Registration Deadlines</a:t>
            </a:r>
            <a:r>
              <a:rPr lang="en-US" sz="2800" b="1" u="sng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			</a:t>
            </a:r>
            <a:r>
              <a:rPr lang="en-US" sz="2400" b="1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Dec. </a:t>
            </a:r>
            <a:r>
              <a:rPr lang="en-US" sz="2800" b="1" dirty="0">
                <a:solidFill>
                  <a:srgbClr val="000000"/>
                </a:solidFill>
              </a:rPr>
              <a:t>8</a:t>
            </a:r>
            <a:r>
              <a:rPr lang="en-US" sz="2800" b="1" dirty="0" smtClean="0">
                <a:solidFill>
                  <a:srgbClr val="000000"/>
                </a:solidFill>
              </a:rPr>
              <a:t>, 2012		Nov. 2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Feb. </a:t>
            </a:r>
            <a:r>
              <a:rPr lang="en-US" sz="2800" b="1" dirty="0">
                <a:solidFill>
                  <a:srgbClr val="000000"/>
                </a:solidFill>
              </a:rPr>
              <a:t>9</a:t>
            </a:r>
            <a:r>
              <a:rPr lang="en-US" sz="2800" b="1" dirty="0" smtClean="0">
                <a:solidFill>
                  <a:srgbClr val="000000"/>
                </a:solidFill>
              </a:rPr>
              <a:t>, 2013		Jan. 11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Apr. 13, 2013		Mar. 8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Jun. 8, 2013		May 3</a:t>
            </a:r>
            <a:r>
              <a:rPr lang="en-US" sz="2400" b="1" dirty="0" smtClean="0">
                <a:solidFill>
                  <a:srgbClr val="000000"/>
                </a:solidFill>
              </a:rPr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				</a:t>
            </a:r>
            <a:endParaRPr lang="en-US" sz="2000" b="1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000" dirty="0" smtClean="0">
                <a:solidFill>
                  <a:srgbClr val="000000"/>
                </a:solidFill>
              </a:rPr>
              <a:t> 	</a:t>
            </a:r>
            <a:r>
              <a:rPr lang="en-US" sz="2400" b="1" dirty="0" smtClean="0">
                <a:solidFill>
                  <a:srgbClr val="000000"/>
                </a:solidFill>
              </a:rPr>
              <a:t>Most four-year universities require an entrance test be taken.  The SAT and the ACT are equally acceptable tests at the majority of colleges. 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842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99"/>
                </a:solidFill>
              </a:rPr>
              <a:t>Testing Dates: SAT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SAT Administrations: </a:t>
            </a:r>
            <a:r>
              <a:rPr lang="en-US" b="1" dirty="0" smtClean="0">
                <a:solidFill>
                  <a:srgbClr val="000000"/>
                </a:solidFill>
                <a:hlinkClick r:id="rId2"/>
              </a:rPr>
              <a:t>www.collegeboard.com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Register Early		Picture Required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Test Dates		Test			Registration Deadlines</a:t>
            </a:r>
            <a:r>
              <a:rPr lang="en-US" b="1" u="sng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						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Dec. 1, 2012		SAT &amp; Subject 			Nov. 1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Jan. 26, 2013		SAT &amp; Subject 			Dec. 28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Mar. </a:t>
            </a:r>
            <a:r>
              <a:rPr lang="en-US" sz="2000" b="1" dirty="0">
                <a:solidFill>
                  <a:srgbClr val="000000"/>
                </a:solidFill>
              </a:rPr>
              <a:t>9</a:t>
            </a:r>
            <a:r>
              <a:rPr lang="en-US" sz="2000" b="1" dirty="0" smtClean="0">
                <a:solidFill>
                  <a:srgbClr val="000000"/>
                </a:solidFill>
              </a:rPr>
              <a:t>, 2013		SAT Only			Feb. 18	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May 4, 2013		SAT &amp; Subject 			Apr. 5		</a:t>
            </a: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Jun. 1, 2013		SAT &amp; Subject 			May. 2	</a:t>
            </a:r>
            <a:r>
              <a:rPr lang="en-US" sz="20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2000" b="1" dirty="0" smtClean="0"/>
              <a:t>				</a:t>
            </a:r>
            <a:endParaRPr lang="en-US" b="1" u="sng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2910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609600" y="3048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hlinkClick r:id="rId2"/>
              </a:rPr>
              <a:t>www.washingtoncouncil.org</a:t>
            </a: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1722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10"/>
          <p:cNvSpPr>
            <a:spLocks noChangeArrowheads="1"/>
          </p:cNvSpPr>
          <p:nvPr/>
        </p:nvSpPr>
        <p:spPr bwMode="auto">
          <a:xfrm>
            <a:off x="4800600" y="1371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389" name="AutoShape 11"/>
          <p:cNvSpPr>
            <a:spLocks noChangeArrowheads="1"/>
          </p:cNvSpPr>
          <p:nvPr/>
        </p:nvSpPr>
        <p:spPr bwMode="auto">
          <a:xfrm>
            <a:off x="5943600" y="533400"/>
            <a:ext cx="914400" cy="2286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652" y="152400"/>
            <a:ext cx="7848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next few slides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*Common Application for 4-Year University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</a:t>
            </a:r>
            <a:r>
              <a:rPr lang="en-US" sz="2800" b="1" dirty="0" err="1" smtClean="0">
                <a:solidFill>
                  <a:srgbClr val="002060"/>
                </a:solidFill>
              </a:rPr>
              <a:t>CheckOutACollege</a:t>
            </a:r>
            <a:r>
              <a:rPr lang="en-US" sz="2800" b="1" dirty="0" smtClean="0">
                <a:solidFill>
                  <a:srgbClr val="002060"/>
                </a:solidFill>
              </a:rPr>
              <a:t> – Survey, Information on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Community and Technical Colleges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*Common Application for the Community and Technical Colleges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*Military Information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</a:t>
            </a:r>
            <a:r>
              <a:rPr lang="en-US" sz="2800" b="1" dirty="0" err="1" smtClean="0">
                <a:solidFill>
                  <a:srgbClr val="002060"/>
                </a:solidFill>
              </a:rPr>
              <a:t>WorkSource</a:t>
            </a:r>
            <a:r>
              <a:rPr lang="en-US" sz="2800" b="1" dirty="0" smtClean="0">
                <a:solidFill>
                  <a:srgbClr val="002060"/>
                </a:solidFill>
              </a:rPr>
              <a:t> Development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*Free Resume Templates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hlinkClick r:id="rId2"/>
              </a:rPr>
              <a:t>https://www.commonapp.org/CommonApp/default.aspx</a:t>
            </a:r>
            <a:endParaRPr lang="en-US" sz="36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9436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533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00"/>
                </a:solidFill>
                <a:hlinkClick r:id="rId2"/>
              </a:rPr>
              <a:t>www.CheckOutACollege.com</a:t>
            </a:r>
            <a:endParaRPr lang="en-US" sz="4000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3138"/>
            <a:ext cx="8097838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2209800" y="53340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438" name="AutoShape 8"/>
          <p:cNvSpPr>
            <a:spLocks noChangeArrowheads="1"/>
          </p:cNvSpPr>
          <p:nvPr/>
        </p:nvSpPr>
        <p:spPr bwMode="auto">
          <a:xfrm>
            <a:off x="4800600" y="5029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905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381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400" b="1" dirty="0" smtClean="0">
                <a:solidFill>
                  <a:srgbClr val="002060"/>
                </a:solidFill>
                <a:hlinkClick r:id="rId3"/>
              </a:rPr>
              <a:t>www.public.ctc.edu/ApplicantWebClient/Applicant/ApplWelcome.aspx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26579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6858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hlinkClick r:id="rId3"/>
              </a:rPr>
              <a:t>http://www.todaysmilitary.com/military-careers/entering-the-military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lvl="0"/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42148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5177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2400" b="1" dirty="0" smtClean="0">
                <a:solidFill>
                  <a:srgbClr val="002060"/>
                </a:solidFill>
                <a:hlinkClick r:id="rId3"/>
              </a:rPr>
              <a:t>www.worksourceonline.com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oub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102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27038"/>
            <a:ext cx="4038600" cy="45259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80808"/>
                </a:solidFill>
              </a:rPr>
              <a:t>You are extremely close to achieving YOUR Goal of a HS diploma &amp; continuing with your Career Goal! </a:t>
            </a:r>
          </a:p>
          <a:p>
            <a:pPr eaLnBrk="1" hangingPunct="1"/>
            <a:r>
              <a:rPr lang="en-US" sz="2800" b="1" smtClean="0">
                <a:solidFill>
                  <a:srgbClr val="080808"/>
                </a:solidFill>
              </a:rPr>
              <a:t>This is not the time to give up BUT to keep moving forward one step at a time…</a:t>
            </a:r>
          </a:p>
        </p:txBody>
      </p:sp>
    </p:spTree>
    <p:extLst>
      <p:ext uri="{BB962C8B-B14F-4D97-AF65-F5344CB8AC3E}">
        <p14:creationId xmlns:p14="http://schemas.microsoft.com/office/powerpoint/2010/main" val="37954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52600"/>
            <a:ext cx="8001000" cy="377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2383" y="457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sz="2400" b="1" dirty="0" smtClean="0">
                <a:solidFill>
                  <a:srgbClr val="002060"/>
                </a:solidFill>
                <a:hlinkClick r:id="rId3"/>
              </a:rPr>
              <a:t>jobsearch.about.com/od/sampleresumes/a/sampleresume2.htm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629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If you are not in Senior Seminar class this semester and want a jump start on CE, then visit:</a:t>
            </a:r>
          </a:p>
          <a:p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hlinkClick r:id="rId2"/>
              </a:rPr>
              <a:t>www.everettce.com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Any work completed now will just be checked off next semester!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each%20Loungi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95400"/>
            <a:ext cx="26860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80808"/>
                </a:solidFill>
                <a:latin typeface="Curlz MT" pitchFamily="82" charset="0"/>
              </a:rPr>
              <a:t>Senioritis</a:t>
            </a:r>
            <a:r>
              <a:rPr lang="en-US" smtClean="0">
                <a:solidFill>
                  <a:srgbClr val="080808"/>
                </a:solidFill>
              </a:rPr>
              <a:t>…Is</a:t>
            </a:r>
            <a:r>
              <a:rPr lang="en-US" smtClean="0"/>
              <a:t> </a:t>
            </a:r>
            <a:r>
              <a:rPr lang="en-US" u="sng" smtClean="0">
                <a:solidFill>
                  <a:srgbClr val="080808"/>
                </a:solidFill>
              </a:rPr>
              <a:t>Not</a:t>
            </a:r>
            <a:r>
              <a:rPr lang="en-US" smtClean="0">
                <a:solidFill>
                  <a:srgbClr val="080808"/>
                </a:solidFill>
              </a:rPr>
              <a:t> an Option!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52578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76800" y="5715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Friends… Don’t let friends…Make poor choices!!!</a:t>
            </a:r>
          </a:p>
        </p:txBody>
      </p:sp>
    </p:spTree>
    <p:extLst>
      <p:ext uri="{BB962C8B-B14F-4D97-AF65-F5344CB8AC3E}">
        <p14:creationId xmlns:p14="http://schemas.microsoft.com/office/powerpoint/2010/main" val="226447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01176\Local Settings\Temporary Internet Files\Content.IE5\MXMFA1XS\MP900448691[1]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047"/>
            <a:ext cx="1824754" cy="12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01176\Local Settings\Temporary Internet Files\Content.IE5\4GZ9IZ0Z\MP9004423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10200"/>
            <a:ext cx="1679892" cy="11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01176\Local Settings\Temporary Internet Files\Content.IE5\GUBI83XN\MP90044845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1"/>
            <a:ext cx="2201444" cy="146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01176\Local Settings\Temporary Internet Files\Content.IE5\4GZ9IZ0Z\MC9000708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25888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198840"/>
            <a:ext cx="374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Brainstorm Ideas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4384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What will you need to complete this year in preparation for YOUR career after graduation???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Today’s Goal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48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*Give you tips about what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needs to be done this year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*Introduction to some valuable websites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*Begin implementing YOUR journey for beyond high school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5124" name="Picture 4" descr="j028374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4724400"/>
            <a:ext cx="885825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 flipH="1">
            <a:off x="0" y="-7620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>
                  <a:alpha val="53000"/>
                </a:schemeClr>
              </a:gs>
              <a:gs pos="100000">
                <a:srgbClr val="00FF00">
                  <a:alpha val="5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457200" y="0"/>
            <a:ext cx="2743200" cy="1166813"/>
          </a:xfrm>
          <a:custGeom>
            <a:avLst/>
            <a:gdLst>
              <a:gd name="T0" fmla="*/ 2147483647 w 1728"/>
              <a:gd name="T1" fmla="*/ 0 h 735"/>
              <a:gd name="T2" fmla="*/ 2147483647 w 1728"/>
              <a:gd name="T3" fmla="*/ 2147483647 h 735"/>
              <a:gd name="T4" fmla="*/ 2147483647 w 1728"/>
              <a:gd name="T5" fmla="*/ 2147483647 h 735"/>
              <a:gd name="T6" fmla="*/ 2147483647 w 1728"/>
              <a:gd name="T7" fmla="*/ 2147483647 h 735"/>
              <a:gd name="T8" fmla="*/ 2147483647 w 1728"/>
              <a:gd name="T9" fmla="*/ 2147483647 h 735"/>
              <a:gd name="T10" fmla="*/ 2147483647 w 1728"/>
              <a:gd name="T11" fmla="*/ 2147483647 h 735"/>
              <a:gd name="T12" fmla="*/ 2147483647 w 1728"/>
              <a:gd name="T13" fmla="*/ 2147483647 h 735"/>
              <a:gd name="T14" fmla="*/ 2147483647 w 1728"/>
              <a:gd name="T15" fmla="*/ 2147483647 h 735"/>
              <a:gd name="T16" fmla="*/ 2147483647 w 1728"/>
              <a:gd name="T17" fmla="*/ 2147483647 h 735"/>
              <a:gd name="T18" fmla="*/ 0 w 1728"/>
              <a:gd name="T19" fmla="*/ 2147483647 h 735"/>
              <a:gd name="T20" fmla="*/ 0 w 1728"/>
              <a:gd name="T21" fmla="*/ 2147483647 h 735"/>
              <a:gd name="T22" fmla="*/ 0 w 1728"/>
              <a:gd name="T23" fmla="*/ 0 h 735"/>
              <a:gd name="T24" fmla="*/ 2147483647 w 1728"/>
              <a:gd name="T25" fmla="*/ 0 h 7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28" h="735">
                <a:moveTo>
                  <a:pt x="1728" y="0"/>
                </a:moveTo>
                <a:lnTo>
                  <a:pt x="1728" y="480"/>
                </a:lnTo>
                <a:lnTo>
                  <a:pt x="380" y="482"/>
                </a:lnTo>
                <a:lnTo>
                  <a:pt x="354" y="480"/>
                </a:lnTo>
                <a:lnTo>
                  <a:pt x="308" y="489"/>
                </a:lnTo>
                <a:cubicBezTo>
                  <a:pt x="290" y="498"/>
                  <a:pt x="263" y="513"/>
                  <a:pt x="246" y="531"/>
                </a:cubicBezTo>
                <a:cubicBezTo>
                  <a:pt x="229" y="549"/>
                  <a:pt x="215" y="574"/>
                  <a:pt x="206" y="597"/>
                </a:cubicBezTo>
                <a:cubicBezTo>
                  <a:pt x="197" y="620"/>
                  <a:pt x="194" y="643"/>
                  <a:pt x="192" y="666"/>
                </a:cubicBezTo>
                <a:lnTo>
                  <a:pt x="192" y="735"/>
                </a:lnTo>
                <a:lnTo>
                  <a:pt x="0" y="735"/>
                </a:lnTo>
                <a:lnTo>
                  <a:pt x="0" y="480"/>
                </a:lnTo>
                <a:lnTo>
                  <a:pt x="0" y="0"/>
                </a:lnTo>
                <a:lnTo>
                  <a:pt x="172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53000"/>
                </a:schemeClr>
              </a:gs>
              <a:gs pos="100000">
                <a:srgbClr val="00FF00">
                  <a:alpha val="51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Am I On Track to Graduate?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305800" cy="5791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Do I currently have </a:t>
            </a:r>
            <a:r>
              <a:rPr lang="en-US" sz="2800" b="1" smtClean="0">
                <a:solidFill>
                  <a:srgbClr val="000000"/>
                </a:solidFill>
                <a:latin typeface="Algerian" pitchFamily="82" charset="0"/>
              </a:rPr>
              <a:t>16 </a:t>
            </a:r>
            <a:r>
              <a:rPr lang="en-US" sz="2800" smtClean="0">
                <a:solidFill>
                  <a:srgbClr val="000000"/>
                </a:solidFill>
              </a:rPr>
              <a:t>credits?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Am I enrolled in Senior Seminar?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Will I have the required </a:t>
            </a:r>
            <a:r>
              <a:rPr lang="en-US" sz="2800" b="1" smtClean="0">
                <a:solidFill>
                  <a:srgbClr val="000000"/>
                </a:solidFill>
                <a:latin typeface="Algerian" pitchFamily="82" charset="0"/>
              </a:rPr>
              <a:t>22</a:t>
            </a:r>
            <a:r>
              <a:rPr lang="en-US" sz="2800" smtClean="0">
                <a:solidFill>
                  <a:srgbClr val="000000"/>
                </a:solidFill>
              </a:rPr>
              <a:t> credits to graduate in June?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	</a:t>
            </a:r>
            <a:r>
              <a:rPr lang="en-US" sz="2400" b="1" smtClean="0">
                <a:solidFill>
                  <a:srgbClr val="000000"/>
                </a:solidFill>
              </a:rPr>
              <a:t>English - 3.5      Math - 3.0	    Science - 2.0	US Hist - 1.0	     World Hist - 1.0	    WSH .5/waived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000000"/>
                </a:solidFill>
              </a:rPr>
              <a:t>		Gov’t - 0.5	     PE - 1.5		    Health - 0.5	Fine Arts - 1.0  CTE - 1.0	               Sr. Sem. - 0.5</a:t>
            </a:r>
          </a:p>
          <a:p>
            <a:pPr eaLnBrk="1" hangingPunct="1"/>
            <a:endParaRPr lang="en-US" sz="2400" b="1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What should I do if I am </a:t>
            </a:r>
            <a:r>
              <a:rPr lang="en-US" b="1" smtClean="0">
                <a:solidFill>
                  <a:srgbClr val="000000"/>
                </a:solidFill>
              </a:rPr>
              <a:t>not</a:t>
            </a:r>
            <a:r>
              <a:rPr lang="en-US" sz="2800" smtClean="0">
                <a:solidFill>
                  <a:srgbClr val="000000"/>
                </a:solidFill>
              </a:rPr>
              <a:t> on track???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See your counselor </a:t>
            </a:r>
            <a:r>
              <a:rPr lang="en-US" sz="3600" smtClean="0">
                <a:solidFill>
                  <a:srgbClr val="000000"/>
                </a:solidFill>
              </a:rPr>
              <a:t>IMMEDIATELY!!!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78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248400" cy="16764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</a:rPr>
              <a:t>			HSPE</a:t>
            </a:r>
            <a:br>
              <a:rPr lang="en-US" sz="4000" b="1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</a:rPr>
              <a:t>		Class of 2013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Must Pass Reading &amp; Writing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Must Passed one Math end-of-course exam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lvl="1" eaLnBrk="1" hangingPunct="1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Or can Take SAT or ACT &amp; get a qualifying score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Passed ALL – Done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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endParaRPr lang="en-US" smtClean="0">
              <a:solidFill>
                <a:schemeClr val="accent2"/>
              </a:solidFill>
              <a:latin typeface="Times New Roman" pitchFamily="18" charset="0"/>
            </a:endParaRPr>
          </a:p>
          <a:p>
            <a:pPr lvl="1" eaLnBrk="1" hangingPunct="1"/>
            <a:endParaRPr lang="en-US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7777" r="31746" b="58334"/>
          <a:stretch>
            <a:fillRect/>
          </a:stretch>
        </p:blipFill>
        <p:spPr bwMode="auto">
          <a:xfrm>
            <a:off x="7526338" y="228600"/>
            <a:ext cx="116046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88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80808"/>
                </a:solidFill>
              </a:rPr>
              <a:t>Check your email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80808"/>
                </a:solidFill>
              </a:rPr>
              <a:t>Make sure your email address is appropriate 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8080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080808"/>
                </a:solidFill>
              </a:rPr>
              <a:t>Suggestion: Set up an email account specifically for your university/college,  scholarship, military or employment applications that you will check regularly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080808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80808"/>
                </a:solidFill>
              </a:rPr>
              <a:t>Make sure your email doesn’t block “mass emails” from colleges/universities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8196" name="Picture 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790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Ordering A Transcript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Complete the Request for Transcript Form on Mrs. Cristina Garcia’s, our Registrar’s, counter</a:t>
            </a: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Please allow at least 24 hours   </a:t>
            </a:r>
          </a:p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 If 18 yrs. or older will need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   to request transcript yourself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99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080808"/>
      </a:hlink>
      <a:folHlink>
        <a:srgbClr val="E9DCB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080808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408</Words>
  <Application>Microsoft Office PowerPoint</Application>
  <PresentationFormat>On-screen Show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Senioritis…Is Not an Option!</vt:lpstr>
      <vt:lpstr>PowerPoint Presentation</vt:lpstr>
      <vt:lpstr>Today’s Goal</vt:lpstr>
      <vt:lpstr>Am I On Track to Graduate?</vt:lpstr>
      <vt:lpstr>   HSPE   Class of 2013</vt:lpstr>
      <vt:lpstr>Check your email</vt:lpstr>
      <vt:lpstr>Ordering A Transcript</vt:lpstr>
      <vt:lpstr>HS &amp; Beyond Night </vt:lpstr>
      <vt:lpstr>Testing Dates: ACT</vt:lpstr>
      <vt:lpstr>Testing Dates: SAT</vt:lpstr>
      <vt:lpstr>PowerPoint Presentation</vt:lpstr>
      <vt:lpstr>PowerPoint Presentation</vt:lpstr>
      <vt:lpstr>https://www.commonapp.org/CommonApp/default.aspx</vt:lpstr>
      <vt:lpstr>www.CheckOutACollege.com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Kleckley, Raj</dc:creator>
  <cp:lastModifiedBy>Kleckley, Raj</cp:lastModifiedBy>
  <cp:revision>22</cp:revision>
  <cp:lastPrinted>2012-10-10T19:45:17Z</cp:lastPrinted>
  <dcterms:created xsi:type="dcterms:W3CDTF">2012-10-05T19:10:38Z</dcterms:created>
  <dcterms:modified xsi:type="dcterms:W3CDTF">2012-10-16T14:46:03Z</dcterms:modified>
</cp:coreProperties>
</file>