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2" r:id="rId4"/>
    <p:sldId id="258" r:id="rId5"/>
    <p:sldId id="266" r:id="rId6"/>
    <p:sldId id="259" r:id="rId7"/>
    <p:sldId id="260" r:id="rId8"/>
    <p:sldId id="288" r:id="rId9"/>
    <p:sldId id="268" r:id="rId10"/>
    <p:sldId id="269" r:id="rId11"/>
    <p:sldId id="289" r:id="rId12"/>
    <p:sldId id="270" r:id="rId13"/>
    <p:sldId id="272" r:id="rId14"/>
    <p:sldId id="290" r:id="rId15"/>
    <p:sldId id="278" r:id="rId16"/>
    <p:sldId id="280" r:id="rId17"/>
    <p:sldId id="285" r:id="rId18"/>
    <p:sldId id="28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CCC8AFE-00D5-468D-876A-25E147E5A3C5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0120D72-33A8-4631-8615-1B6737BCE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6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2BEE4-CFBE-4C1A-8746-8739E26E2644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0416-2085-44ED-A01C-50F020A46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BD13-EC8F-4DF9-ABC0-D8512D135A6C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3C94-4948-4138-9378-AE63164D1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8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92AD1-8DB6-420A-B4E8-A733E6B3F2CC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88BAE-55A1-411C-8DBE-886A19A9D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3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0C1CA-450B-460B-B1FB-08DB7D28CDCA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8843-75CD-4540-BEB4-E5819444C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4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A4784-C250-4375-8C5B-62A45B71D59E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20267-1772-4897-9EF3-702831FC4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9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48B36-6D51-4825-A3CF-34BF3804F6DD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1D747-2FA9-4FCD-97D8-79E66583F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3D81-DCB0-48E1-83FA-E5A7D1F82D18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33CF-B418-4D18-97F2-DD1DBEF74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78544-C3D3-4E7B-AEDD-2837B8409414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19B9-74DE-4D0A-9719-7852348E2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6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0FBF-6DED-40A3-A8DE-36CCC85C9C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729E3-F21C-4600-B83A-E79DCFB6C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229F6-6B02-4749-B3A2-F13BCBFACC0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D553-CE52-43F8-8826-8A73D8DA1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1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DC306-4CAB-447C-B49D-6393ADFBA027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93EE8-9433-494F-A65B-079D0990E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7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2125E-810D-4E84-88CF-F4C3A27DE7FC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DBB78-2624-40EE-ACE5-4CEB77761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8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Red_Bottom_Ba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9838"/>
            <a:ext cx="9144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11D849-6257-451D-92B8-88BE10D93F16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1C02829-F81B-41F7-9B74-34A6F42FF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4" descr="Red_Top_Ba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22"/>
          <p:cNvSpPr>
            <a:spLocks noChangeArrowheads="1"/>
          </p:cNvSpPr>
          <p:nvPr userDrawn="1"/>
        </p:nvSpPr>
        <p:spPr bwMode="auto">
          <a:xfrm>
            <a:off x="204788" y="6477000"/>
            <a:ext cx="762000" cy="762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3"/>
          <p:cNvSpPr>
            <a:spLocks noChangeArrowheads="1"/>
          </p:cNvSpPr>
          <p:nvPr userDrawn="1"/>
        </p:nvSpPr>
        <p:spPr bwMode="auto">
          <a:xfrm>
            <a:off x="363538" y="6723063"/>
            <a:ext cx="190500" cy="3333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4"/>
          <p:cNvSpPr>
            <a:spLocks noChangeArrowheads="1"/>
          </p:cNvSpPr>
          <p:nvPr userDrawn="1"/>
        </p:nvSpPr>
        <p:spPr bwMode="auto">
          <a:xfrm>
            <a:off x="601663" y="6627813"/>
            <a:ext cx="190500" cy="4286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6" name="Picture 12" descr="CR101LogoREG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457950"/>
            <a:ext cx="1371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E2866D-22F6-4717-B094-A6CCD0A67023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960665" y="2314575"/>
            <a:ext cx="720838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PREPARING FOR YOUR CAREER</a:t>
            </a:r>
          </a:p>
          <a:p>
            <a:pPr algn="ctr" eaLnBrk="1" hangingPunct="1"/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Writing a Resume</a:t>
            </a:r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 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457200" y="5486400"/>
            <a:ext cx="8274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>
                <a:latin typeface="Candara" pitchFamily="34" charset="0"/>
              </a:rPr>
              <a:t>Copyright © 2009, Thinking Media, a division of SAI Interactive, Inc. All rights reserved. The Career Ready 101 logo is a registered trademark and Career Ready 101 is a trademark of SAI Interactive, Inc.</a:t>
            </a:r>
            <a:endParaRPr lang="en-US" altLang="zh-CN" sz="800" b="1" i="1">
              <a:latin typeface="Candara" pitchFamily="34" charset="0"/>
            </a:endParaRPr>
          </a:p>
        </p:txBody>
      </p:sp>
      <p:pic>
        <p:nvPicPr>
          <p:cNvPr id="2054" name="Picture 6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906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4343400"/>
            <a:ext cx="6781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Lesson 1: Introduction to Resumes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D17889-015A-4F68-8B1C-57789A3F7B12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10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28C80A6-91F6-411C-B0D8-FB43E03243B1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10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</a:rPr>
              <a:t>Common Resume Formats</a:t>
            </a:r>
            <a:r>
              <a:rPr lang="en-US" altLang="zh-CN" u="sng" smtClean="0">
                <a:latin typeface="Candara" pitchFamily="34" charset="0"/>
              </a:rPr>
              <a:t> </a:t>
            </a:r>
            <a:endParaRPr lang="en-US" u="sng" smtClean="0">
              <a:latin typeface="Candara" pitchFamily="34" charset="0"/>
            </a:endParaRPr>
          </a:p>
        </p:txBody>
      </p:sp>
      <p:sp>
        <p:nvSpPr>
          <p:cNvPr id="4101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pPr eaLnBrk="1" hangingPunct="1">
              <a:spcBef>
                <a:spcPct val="55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Chronological</a:t>
            </a:r>
            <a:r>
              <a:rPr lang="en-US" sz="2800" b="1" dirty="0" smtClean="0">
                <a:latin typeface="Candara" pitchFamily="34" charset="0"/>
              </a:rPr>
              <a:t> formatted resume highlights your work experience.</a:t>
            </a:r>
          </a:p>
          <a:p>
            <a:pPr lvl="1" eaLnBrk="1" hangingPunct="1">
              <a:spcBef>
                <a:spcPct val="55000"/>
              </a:spcBef>
            </a:pPr>
            <a:r>
              <a:rPr lang="en-US" b="1" dirty="0" smtClean="0">
                <a:latin typeface="Candara" pitchFamily="34" charset="0"/>
              </a:rPr>
              <a:t>Start with most recent position and list past work experience in date order.</a:t>
            </a:r>
          </a:p>
          <a:p>
            <a:pPr eaLnBrk="1" hangingPunct="1">
              <a:spcBef>
                <a:spcPct val="55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Functional</a:t>
            </a:r>
            <a:r>
              <a:rPr lang="en-US" sz="2800" b="1" dirty="0" smtClean="0">
                <a:latin typeface="Candara" pitchFamily="34" charset="0"/>
              </a:rPr>
              <a:t> resume, or skills-based resume, highlights skills and accomplishments rather than work experience.</a:t>
            </a:r>
            <a:endParaRPr lang="en-US" altLang="zh-CN" sz="2800" b="1" dirty="0" smtClean="0">
              <a:latin typeface="Candara" pitchFamily="34" charset="0"/>
            </a:endParaRPr>
          </a:p>
          <a:p>
            <a:pPr eaLnBrk="1" hangingPunct="1">
              <a:spcBef>
                <a:spcPct val="55000"/>
              </a:spcBef>
            </a:pPr>
            <a:r>
              <a:rPr lang="en-US" altLang="zh-CN" sz="2800" b="1" dirty="0" smtClean="0">
                <a:latin typeface="Candara" pitchFamily="34" charset="0"/>
              </a:rPr>
              <a:t>Combine the Chronological </a:t>
            </a:r>
            <a:br>
              <a:rPr lang="en-US" altLang="zh-CN" sz="2800" b="1" dirty="0" smtClean="0">
                <a:latin typeface="Candara" pitchFamily="34" charset="0"/>
              </a:rPr>
            </a:br>
            <a:r>
              <a:rPr lang="en-US" altLang="zh-CN" sz="2800" b="1" dirty="0" smtClean="0">
                <a:latin typeface="Candara" pitchFamily="34" charset="0"/>
              </a:rPr>
              <a:t>and Functional Formats to </a:t>
            </a:r>
            <a:br>
              <a:rPr lang="en-US" altLang="zh-CN" sz="2800" b="1" dirty="0" smtClean="0">
                <a:latin typeface="Candara" pitchFamily="34" charset="0"/>
              </a:rPr>
            </a:br>
            <a:r>
              <a:rPr lang="en-US" altLang="zh-CN" sz="2800" b="1" dirty="0" smtClean="0">
                <a:latin typeface="Candara" pitchFamily="34" charset="0"/>
              </a:rPr>
              <a:t>create the </a:t>
            </a:r>
            <a:r>
              <a:rPr lang="en-US" altLang="zh-CN" sz="2800" b="1" dirty="0" smtClean="0">
                <a:solidFill>
                  <a:srgbClr val="C00000"/>
                </a:solidFill>
                <a:latin typeface="Candara" pitchFamily="34" charset="0"/>
              </a:rPr>
              <a:t>Combination</a:t>
            </a:r>
            <a:r>
              <a:rPr lang="en-US" altLang="zh-CN" sz="2800" b="1" dirty="0" smtClean="0">
                <a:latin typeface="Candara" pitchFamily="34" charset="0"/>
              </a:rPr>
              <a:t> format.</a:t>
            </a:r>
            <a:r>
              <a:rPr lang="en-US" altLang="zh-CN" sz="2800" dirty="0" smtClean="0">
                <a:latin typeface="Candara" pitchFamily="34" charset="0"/>
              </a:rPr>
              <a:t> </a:t>
            </a:r>
            <a:endParaRPr lang="en-US" sz="2800" dirty="0" smtClean="0">
              <a:latin typeface="Candara" pitchFamily="34" charset="0"/>
            </a:endParaRPr>
          </a:p>
        </p:txBody>
      </p:sp>
      <p:pic>
        <p:nvPicPr>
          <p:cNvPr id="4102" name="Picture 4" descr="RW_Resume_Formats_P0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99200" y="4419600"/>
            <a:ext cx="254000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0478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D17889-015A-4F68-8B1C-57789A3F7B12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11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28C80A6-91F6-411C-B0D8-FB43E03243B1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11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</a:rPr>
              <a:t>Common Resume Formats</a:t>
            </a:r>
            <a:r>
              <a:rPr lang="en-US" altLang="zh-CN" u="sng" smtClean="0">
                <a:latin typeface="Candara" pitchFamily="34" charset="0"/>
              </a:rPr>
              <a:t> </a:t>
            </a:r>
            <a:endParaRPr lang="en-US" u="sng" smtClean="0">
              <a:latin typeface="Candara" pitchFamily="34" charset="0"/>
            </a:endParaRPr>
          </a:p>
        </p:txBody>
      </p:sp>
      <p:sp>
        <p:nvSpPr>
          <p:cNvPr id="4101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pPr eaLnBrk="1" hangingPunct="1">
              <a:spcBef>
                <a:spcPct val="55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Chronological</a:t>
            </a:r>
            <a:r>
              <a:rPr lang="en-US" sz="2800" b="1" dirty="0" smtClean="0">
                <a:latin typeface="Candara" pitchFamily="34" charset="0"/>
              </a:rPr>
              <a:t> formatted resume highlights your work experience.</a:t>
            </a:r>
          </a:p>
          <a:p>
            <a:pPr lvl="1" eaLnBrk="1" hangingPunct="1">
              <a:spcBef>
                <a:spcPct val="55000"/>
              </a:spcBef>
            </a:pPr>
            <a:r>
              <a:rPr lang="en-US" b="1" dirty="0" smtClean="0">
                <a:latin typeface="Candara" pitchFamily="34" charset="0"/>
              </a:rPr>
              <a:t>Start with most recent position </a:t>
            </a:r>
            <a:r>
              <a:rPr lang="en-US" b="1" dirty="0" smtClean="0">
                <a:latin typeface="Candara" pitchFamily="34" charset="0"/>
              </a:rPr>
              <a:t>&amp; </a:t>
            </a:r>
            <a:r>
              <a:rPr lang="en-US" b="1" dirty="0" smtClean="0">
                <a:latin typeface="Candara" pitchFamily="34" charset="0"/>
              </a:rPr>
              <a:t>list past work experience in date order</a:t>
            </a:r>
            <a:r>
              <a:rPr lang="en-US" b="1" dirty="0" smtClean="0">
                <a:latin typeface="Candara" pitchFamily="34" charset="0"/>
              </a:rPr>
              <a:t>.</a:t>
            </a:r>
            <a:endParaRPr lang="en-US" b="1" dirty="0" smtClean="0">
              <a:latin typeface="Candara" pitchFamily="34" charset="0"/>
            </a:endParaRPr>
          </a:p>
        </p:txBody>
      </p:sp>
      <p:pic>
        <p:nvPicPr>
          <p:cNvPr id="4102" name="Picture 4" descr="RW_Resume_Formats_P0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99200" y="4419600"/>
            <a:ext cx="254000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697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9E893B-1181-43A3-937B-61338A34724B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12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123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6050023-9690-4C88-A6D5-B461819FCB3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12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12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Chronological Format</a:t>
            </a:r>
            <a:r>
              <a:rPr lang="en-US" altLang="zh-CN" dirty="0" smtClean="0">
                <a:latin typeface="Candara" pitchFamily="34" charset="0"/>
              </a:rPr>
              <a:t> </a:t>
            </a:r>
            <a:endParaRPr lang="en-US" dirty="0" smtClean="0">
              <a:latin typeface="Candara" pitchFamily="34" charset="0"/>
            </a:endParaRPr>
          </a:p>
        </p:txBody>
      </p:sp>
      <p:sp>
        <p:nvSpPr>
          <p:cNvPr id="5125" name="Rectangle 3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8458200" cy="37338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Arial" charset="0"/>
              <a:buNone/>
              <a:tabLst>
                <a:tab pos="233363" algn="l"/>
              </a:tabLst>
            </a:pPr>
            <a:r>
              <a:rPr lang="en-US" sz="2400" b="1" dirty="0" smtClean="0">
                <a:latin typeface="Candara" pitchFamily="34" charset="0"/>
              </a:rPr>
              <a:t>In a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chronological</a:t>
            </a:r>
            <a:r>
              <a:rPr lang="en-US" sz="2400" b="1" dirty="0" smtClean="0">
                <a:latin typeface="Candara" pitchFamily="34" charset="0"/>
              </a:rPr>
              <a:t> format:</a:t>
            </a:r>
          </a:p>
          <a:p>
            <a:pPr marL="338138" lvl="1" indent="-338138" eaLnBrk="1" hangingPunct="1">
              <a:spcBef>
                <a:spcPct val="50000"/>
              </a:spcBef>
              <a:buFontTx/>
              <a:buChar char="•"/>
              <a:tabLst>
                <a:tab pos="233363" algn="l"/>
              </a:tabLst>
            </a:pPr>
            <a:r>
              <a:rPr lang="en-US" sz="2400" b="1" dirty="0" smtClean="0">
                <a:latin typeface="Candara" pitchFamily="34" charset="0"/>
              </a:rPr>
              <a:t>Most used resume format.  </a:t>
            </a:r>
          </a:p>
          <a:p>
            <a:pPr marL="338138" lvl="1" indent="-338138" eaLnBrk="1" hangingPunct="1">
              <a:spcBef>
                <a:spcPct val="50000"/>
              </a:spcBef>
              <a:buFontTx/>
              <a:buChar char="•"/>
              <a:tabLst>
                <a:tab pos="233363" algn="l"/>
              </a:tabLst>
            </a:pPr>
            <a:r>
              <a:rPr lang="en-US" sz="2400" b="1" dirty="0" smtClean="0">
                <a:latin typeface="Candara" pitchFamily="34" charset="0"/>
              </a:rPr>
              <a:t>Arranged in date order by employment history.  </a:t>
            </a:r>
          </a:p>
          <a:p>
            <a:pPr marL="338138" lvl="1" indent="-338138" eaLnBrk="1" hangingPunct="1">
              <a:spcBef>
                <a:spcPct val="50000"/>
              </a:spcBef>
              <a:buFontTx/>
              <a:buChar char="•"/>
              <a:tabLst>
                <a:tab pos="233363" algn="l"/>
              </a:tabLst>
            </a:pPr>
            <a:r>
              <a:rPr lang="en-US" sz="2400" b="1" dirty="0" smtClean="0">
                <a:latin typeface="Candara" pitchFamily="34" charset="0"/>
              </a:rPr>
              <a:t>List current job first with description of responsibilities </a:t>
            </a:r>
            <a:r>
              <a:rPr lang="en-US" sz="2400" b="1" dirty="0" smtClean="0">
                <a:latin typeface="Candara" pitchFamily="34" charset="0"/>
              </a:rPr>
              <a:t>&amp;  continue </a:t>
            </a:r>
            <a:r>
              <a:rPr lang="en-US" sz="2400" b="1" dirty="0" smtClean="0">
                <a:latin typeface="Candara" pitchFamily="34" charset="0"/>
              </a:rPr>
              <a:t>in date order.</a:t>
            </a:r>
          </a:p>
          <a:p>
            <a:pPr marL="338138" lvl="1" indent="-338138" eaLnBrk="1" hangingPunct="1">
              <a:spcBef>
                <a:spcPct val="50000"/>
              </a:spcBef>
              <a:buFontTx/>
              <a:buChar char="•"/>
              <a:tabLst>
                <a:tab pos="233363" algn="l"/>
              </a:tabLst>
            </a:pPr>
            <a:r>
              <a:rPr lang="en-US" sz="2400" b="1" dirty="0" smtClean="0">
                <a:latin typeface="Candara" pitchFamily="34" charset="0"/>
              </a:rPr>
              <a:t>Shows career progression </a:t>
            </a:r>
            <a:r>
              <a:rPr lang="en-US" sz="2400" b="1" dirty="0" smtClean="0">
                <a:latin typeface="Candara" pitchFamily="34" charset="0"/>
              </a:rPr>
              <a:t>&amp; </a:t>
            </a:r>
            <a:r>
              <a:rPr lang="en-US" sz="2400" b="1" dirty="0" smtClean="0">
                <a:latin typeface="Candara" pitchFamily="34" charset="0"/>
              </a:rPr>
              <a:t>highlights increased responsibility </a:t>
            </a:r>
            <a:r>
              <a:rPr lang="en-US" sz="2400" b="1" dirty="0" smtClean="0">
                <a:latin typeface="Candara" pitchFamily="34" charset="0"/>
              </a:rPr>
              <a:t>&amp; </a:t>
            </a:r>
            <a:r>
              <a:rPr lang="en-US" sz="2400" b="1" dirty="0" smtClean="0">
                <a:latin typeface="Candara" pitchFamily="34" charset="0"/>
              </a:rPr>
              <a:t>experience.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81000" y="5029200"/>
            <a:ext cx="8610600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39725" indent="-3397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SzPct val="105000"/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Best for individuals </a:t>
            </a:r>
            <a:r>
              <a:rPr lang="en-US" sz="2400" b="1" dirty="0">
                <a:latin typeface="Candara" pitchFamily="34" charset="0"/>
              </a:rPr>
              <a:t>with little </a:t>
            </a:r>
            <a:r>
              <a:rPr lang="en-US" sz="2400" b="1" dirty="0" smtClean="0">
                <a:latin typeface="Candara" pitchFamily="34" charset="0"/>
              </a:rPr>
              <a:t>experience.</a:t>
            </a:r>
          </a:p>
          <a:p>
            <a:pPr algn="l" eaLnBrk="1" hangingPunct="1">
              <a:spcBef>
                <a:spcPct val="20000"/>
              </a:spcBef>
              <a:buSzPct val="105000"/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Use this format if </a:t>
            </a:r>
            <a:r>
              <a:rPr lang="en-US" sz="2400" b="1" dirty="0">
                <a:latin typeface="Candara" pitchFamily="34" charset="0"/>
              </a:rPr>
              <a:t>you </a:t>
            </a:r>
            <a:r>
              <a:rPr lang="en-US" sz="2400" b="1" dirty="0" smtClean="0">
                <a:latin typeface="Candara" pitchFamily="34" charset="0"/>
              </a:rPr>
              <a:t>want to highlight </a:t>
            </a:r>
            <a:r>
              <a:rPr lang="en-US" sz="2400" b="1" dirty="0">
                <a:latin typeface="Candara" pitchFamily="34" charset="0"/>
              </a:rPr>
              <a:t>relevant skills that support career objective.</a:t>
            </a:r>
            <a:endParaRPr lang="en-US" sz="2400" dirty="0">
              <a:latin typeface="Candara" pitchFamily="34" charset="0"/>
            </a:endParaRPr>
          </a:p>
        </p:txBody>
      </p:sp>
      <p:pic>
        <p:nvPicPr>
          <p:cNvPr id="75778" name="Picture 2" descr="Resume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3152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59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A6F6F9-641B-430C-A3BB-38AAFD96BBE4}" type="slidenum">
              <a:rPr lang="en-US">
                <a:solidFill>
                  <a:schemeClr val="bg1"/>
                </a:solidFill>
              </a:rPr>
              <a:pPr eaLnBrk="1" hangingPunct="1"/>
              <a:t>13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A43EE60-F613-42F1-AA7E-4141E2C6D648}" type="slidenum">
              <a:rPr lang="en-US" sz="1200">
                <a:solidFill>
                  <a:schemeClr val="bg1"/>
                </a:solidFill>
                <a:latin typeface="Calibri" pitchFamily="34" charset="0"/>
              </a:rPr>
              <a:pPr algn="r" eaLnBrk="1" hangingPunct="1"/>
              <a:t>13</a:t>
            </a:fld>
            <a:endParaRPr lang="en-US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72" name="Rectangle 10"/>
          <p:cNvSpPr>
            <a:spLocks noChangeArrowheads="1"/>
          </p:cNvSpPr>
          <p:nvPr/>
        </p:nvSpPr>
        <p:spPr bwMode="auto">
          <a:xfrm>
            <a:off x="3405188" y="396875"/>
            <a:ext cx="23336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ctr">
            <a:spAutoFit/>
          </a:bodyPr>
          <a:lstStyle/>
          <a:p>
            <a:r>
              <a:rPr lang="en-US" sz="1400" b="1"/>
              <a:t>Mathew Franklin</a:t>
            </a:r>
            <a:r>
              <a:rPr lang="en-US" sz="1400"/>
              <a:t/>
            </a:r>
            <a:br>
              <a:rPr lang="en-US" sz="1400"/>
            </a:br>
            <a:r>
              <a:rPr lang="en-US" sz="1400"/>
              <a:t>3223 Stevenson Street</a:t>
            </a:r>
            <a:br>
              <a:rPr lang="en-US" sz="1400"/>
            </a:br>
            <a:r>
              <a:rPr lang="en-US" sz="1400"/>
              <a:t>Jackson, Mississippi 30928</a:t>
            </a:r>
            <a:br>
              <a:rPr lang="en-US" sz="1400"/>
            </a:br>
            <a:r>
              <a:rPr lang="en-US" sz="1400"/>
              <a:t>(111) 123-4567</a:t>
            </a:r>
          </a:p>
          <a:p>
            <a:r>
              <a:rPr lang="en-US" sz="1400"/>
              <a:t>mfranklin@ucc.us.com</a:t>
            </a:r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1676400" y="1447800"/>
            <a:ext cx="6019800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 u="sng"/>
              <a:t>Career Objective</a:t>
            </a:r>
            <a:r>
              <a:rPr lang="en-US" sz="1200" b="1"/>
              <a:t>:</a:t>
            </a:r>
            <a:endParaRPr lang="en-US" sz="1200"/>
          </a:p>
          <a:p>
            <a:pPr algn="l"/>
            <a:r>
              <a:rPr lang="en-US" sz="1200"/>
              <a:t>Seeking entry-level position as a line operator in the chemical processing industry.</a:t>
            </a:r>
          </a:p>
          <a:p>
            <a:pPr algn="l">
              <a:spcBef>
                <a:spcPct val="30000"/>
              </a:spcBef>
            </a:pPr>
            <a:r>
              <a:rPr lang="en-US" sz="1200" b="1" u="sng"/>
              <a:t>Personal Attributes</a:t>
            </a:r>
            <a:r>
              <a:rPr lang="en-US" sz="1200" b="1"/>
              <a:t>:</a:t>
            </a:r>
            <a:endParaRPr lang="en-US" sz="1200"/>
          </a:p>
          <a:p>
            <a:pPr algn="l"/>
            <a:r>
              <a:rPr lang="en-US" sz="1200"/>
              <a:t>Reliable – show up on time.</a:t>
            </a:r>
          </a:p>
          <a:p>
            <a:pPr algn="l"/>
            <a:r>
              <a:rPr lang="en-US" sz="1200"/>
              <a:t>Honest and trustworthy – handle responsibility to get the job done.</a:t>
            </a:r>
          </a:p>
          <a:p>
            <a:pPr algn="l"/>
            <a:r>
              <a:rPr lang="en-US" sz="1200"/>
              <a:t>Good attitude – willing to do whatever it takes to accomplish the job.</a:t>
            </a:r>
          </a:p>
          <a:p>
            <a:pPr algn="l"/>
            <a:r>
              <a:rPr lang="en-US" sz="1200"/>
              <a:t>Dedicated – hard worker who is eager to learn.</a:t>
            </a:r>
          </a:p>
          <a:p>
            <a:pPr algn="l">
              <a:spcBef>
                <a:spcPct val="30000"/>
              </a:spcBef>
            </a:pPr>
            <a:r>
              <a:rPr lang="en-US" sz="1200" b="1" u="sng">
                <a:solidFill>
                  <a:srgbClr val="FF0000"/>
                </a:solidFill>
              </a:rPr>
              <a:t>Work Experience</a:t>
            </a:r>
            <a:r>
              <a:rPr lang="en-US" sz="1200" b="1">
                <a:solidFill>
                  <a:srgbClr val="FF0000"/>
                </a:solidFill>
              </a:rPr>
              <a:t>: Jobs are listed in Chronological Order</a:t>
            </a:r>
            <a:endParaRPr lang="en-US" sz="1200">
              <a:solidFill>
                <a:srgbClr val="FF0000"/>
              </a:solidFill>
            </a:endParaRPr>
          </a:p>
          <a:p>
            <a:pPr algn="l"/>
            <a:r>
              <a:rPr lang="en-US" sz="1200" b="1">
                <a:solidFill>
                  <a:srgbClr val="FF0000"/>
                </a:solidFill>
              </a:rPr>
              <a:t>Handyman for Hire –2005-06</a:t>
            </a:r>
            <a:endParaRPr lang="en-US" sz="1200">
              <a:solidFill>
                <a:srgbClr val="FF0000"/>
              </a:solidFill>
            </a:endParaRPr>
          </a:p>
          <a:p>
            <a:pPr algn="l"/>
            <a:r>
              <a:rPr lang="en-US" sz="1200"/>
              <a:t>Worked as a part-time handyman for hire for commercial and residential clients.</a:t>
            </a:r>
          </a:p>
          <a:p>
            <a:pPr algn="l"/>
            <a:r>
              <a:rPr lang="en-US" sz="1200"/>
              <a:t>Cleaned up construction sites.</a:t>
            </a:r>
          </a:p>
          <a:p>
            <a:pPr algn="l"/>
            <a:r>
              <a:rPr lang="en-US" sz="1200"/>
              <a:t>Painted interior and exterior walls.</a:t>
            </a:r>
          </a:p>
          <a:p>
            <a:pPr algn="l"/>
            <a:r>
              <a:rPr lang="en-US" sz="1200"/>
              <a:t>Raked leaves and mowed lawns. </a:t>
            </a:r>
          </a:p>
          <a:p>
            <a:pPr algn="l">
              <a:spcBef>
                <a:spcPct val="30000"/>
              </a:spcBef>
            </a:pPr>
            <a:r>
              <a:rPr lang="en-US" sz="1200" b="1">
                <a:solidFill>
                  <a:srgbClr val="FF0000"/>
                </a:solidFill>
              </a:rPr>
              <a:t>Quick Burger – 2004-05</a:t>
            </a:r>
            <a:endParaRPr lang="en-US" sz="1200">
              <a:solidFill>
                <a:srgbClr val="FF0000"/>
              </a:solidFill>
            </a:endParaRPr>
          </a:p>
          <a:p>
            <a:pPr algn="l"/>
            <a:r>
              <a:rPr lang="en-US" sz="1200"/>
              <a:t>Worked part-time as a server and grill cook for fast food restaurant.</a:t>
            </a:r>
          </a:p>
          <a:p>
            <a:pPr algn="l"/>
            <a:r>
              <a:rPr lang="en-US" sz="1200"/>
              <a:t>Cooked and prepared burgers.</a:t>
            </a:r>
          </a:p>
          <a:p>
            <a:pPr algn="l"/>
            <a:r>
              <a:rPr lang="en-US" sz="1200"/>
              <a:t>Took customer orders.</a:t>
            </a:r>
          </a:p>
          <a:p>
            <a:pPr algn="l"/>
            <a:r>
              <a:rPr lang="en-US" sz="1200"/>
              <a:t>Processed customer cash and charge payments.</a:t>
            </a:r>
          </a:p>
          <a:p>
            <a:pPr algn="l"/>
            <a:r>
              <a:rPr lang="en-US" sz="1200"/>
              <a:t>Cleaned grill and counter area.</a:t>
            </a:r>
          </a:p>
          <a:p>
            <a:pPr algn="l">
              <a:spcBef>
                <a:spcPct val="30000"/>
              </a:spcBef>
            </a:pPr>
            <a:r>
              <a:rPr lang="en-US" sz="1200" b="1">
                <a:solidFill>
                  <a:srgbClr val="FF0000"/>
                </a:solidFill>
              </a:rPr>
              <a:t>Smith’s Grocery – 2002-04</a:t>
            </a:r>
            <a:endParaRPr lang="en-US" sz="1200">
              <a:solidFill>
                <a:srgbClr val="FF0000"/>
              </a:solidFill>
            </a:endParaRPr>
          </a:p>
          <a:p>
            <a:pPr algn="l"/>
            <a:r>
              <a:rPr lang="en-US" sz="1200"/>
              <a:t>Worked part-time after school bagging groceries and stocking shelves. </a:t>
            </a:r>
          </a:p>
          <a:p>
            <a:pPr algn="l">
              <a:spcBef>
                <a:spcPct val="30000"/>
              </a:spcBef>
            </a:pPr>
            <a:r>
              <a:rPr lang="en-US" sz="1200" b="1" u="sng"/>
              <a:t>Education</a:t>
            </a:r>
            <a:r>
              <a:rPr lang="en-US" sz="1200" b="1"/>
              <a:t>:</a:t>
            </a:r>
            <a:endParaRPr lang="en-US" sz="1200"/>
          </a:p>
          <a:p>
            <a:pPr algn="l"/>
            <a:r>
              <a:rPr lang="en-US" sz="1200"/>
              <a:t>Jackson State University –</a:t>
            </a:r>
            <a:r>
              <a:rPr lang="en-US" sz="1200" b="1"/>
              <a:t> </a:t>
            </a:r>
            <a:r>
              <a:rPr lang="en-US" sz="1200"/>
              <a:t>Attended two years studying general business.</a:t>
            </a:r>
          </a:p>
          <a:p>
            <a:pPr algn="l"/>
            <a:r>
              <a:rPr lang="en-US" sz="1200"/>
              <a:t>National Career Readiness Certificate – Silver Level</a:t>
            </a:r>
          </a:p>
        </p:txBody>
      </p:sp>
      <p:sp>
        <p:nvSpPr>
          <p:cNvPr id="2" name="Rectangle 1"/>
          <p:cNvSpPr/>
          <p:nvPr/>
        </p:nvSpPr>
        <p:spPr>
          <a:xfrm rot="1698769">
            <a:off x="6201352" y="659278"/>
            <a:ext cx="2989695" cy="830997"/>
          </a:xfrm>
          <a:prstGeom prst="rect">
            <a:avLst/>
          </a:prstGeom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24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Chronological Example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062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D17889-015A-4F68-8B1C-57789A3F7B12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14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28C80A6-91F6-411C-B0D8-FB43E03243B1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14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</a:rPr>
              <a:t>Common Resume Formats</a:t>
            </a:r>
            <a:r>
              <a:rPr lang="en-US" altLang="zh-CN" u="sng" smtClean="0">
                <a:latin typeface="Candara" pitchFamily="34" charset="0"/>
              </a:rPr>
              <a:t> </a:t>
            </a:r>
            <a:endParaRPr lang="en-US" u="sng" smtClean="0">
              <a:latin typeface="Candara" pitchFamily="34" charset="0"/>
            </a:endParaRPr>
          </a:p>
        </p:txBody>
      </p:sp>
      <p:sp>
        <p:nvSpPr>
          <p:cNvPr id="4101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pPr eaLnBrk="1" hangingPunct="1">
              <a:spcBef>
                <a:spcPct val="55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Functional</a:t>
            </a:r>
            <a:r>
              <a:rPr lang="en-US" sz="2800" b="1" dirty="0" smtClean="0">
                <a:latin typeface="Candara" pitchFamily="34" charset="0"/>
              </a:rPr>
              <a:t> </a:t>
            </a:r>
            <a:r>
              <a:rPr lang="en-US" sz="2800" b="1" dirty="0" smtClean="0">
                <a:latin typeface="Candara" pitchFamily="34" charset="0"/>
              </a:rPr>
              <a:t>resume, or skills-based resume, highlights skills </a:t>
            </a:r>
            <a:r>
              <a:rPr lang="en-US" sz="2800" b="1" dirty="0" smtClean="0">
                <a:latin typeface="Candara" pitchFamily="34" charset="0"/>
              </a:rPr>
              <a:t>&amp; </a:t>
            </a:r>
            <a:r>
              <a:rPr lang="en-US" sz="2800" b="1" dirty="0" smtClean="0">
                <a:latin typeface="Candara" pitchFamily="34" charset="0"/>
              </a:rPr>
              <a:t>accomplishments rather than work experience</a:t>
            </a:r>
            <a:r>
              <a:rPr lang="en-US" sz="2800" b="1" dirty="0" smtClean="0">
                <a:latin typeface="Candara" pitchFamily="34" charset="0"/>
              </a:rPr>
              <a:t>.</a:t>
            </a:r>
            <a:r>
              <a:rPr lang="en-US" altLang="zh-CN" sz="2800" b="1" dirty="0" smtClean="0">
                <a:latin typeface="Candara" pitchFamily="34" charset="0"/>
              </a:rPr>
              <a:t/>
            </a:r>
            <a:br>
              <a:rPr lang="en-US" altLang="zh-CN" sz="2800" b="1" dirty="0" smtClean="0">
                <a:latin typeface="Candara" pitchFamily="34" charset="0"/>
              </a:rPr>
            </a:br>
            <a:endParaRPr lang="en-US" sz="2800" dirty="0" smtClean="0">
              <a:latin typeface="Candara" pitchFamily="34" charset="0"/>
            </a:endParaRPr>
          </a:p>
        </p:txBody>
      </p:sp>
      <p:pic>
        <p:nvPicPr>
          <p:cNvPr id="4102" name="Picture 4" descr="RW_Resume_Formats_P0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8512" y="4038600"/>
            <a:ext cx="254000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5492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055121-7CE5-4180-A2AD-DF5118CFD7F4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15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315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21545FD8-FF96-4178-9863-35839E605397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15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31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>
                <a:latin typeface="Candara" pitchFamily="34" charset="0"/>
              </a:rPr>
              <a:t>Functional Format</a:t>
            </a:r>
          </a:p>
        </p:txBody>
      </p:sp>
      <p:sp>
        <p:nvSpPr>
          <p:cNvPr id="13317" name="Rectangle 3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8534400" cy="48768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Functional </a:t>
            </a:r>
            <a:r>
              <a:rPr lang="en-US" sz="2400" b="1" dirty="0" smtClean="0">
                <a:latin typeface="Candara" pitchFamily="34" charset="0"/>
              </a:rPr>
              <a:t>resume also known as a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Skills-Based</a:t>
            </a:r>
            <a:r>
              <a:rPr lang="en-US" sz="2400" b="1" dirty="0" smtClean="0">
                <a:latin typeface="Candara" pitchFamily="34" charset="0"/>
              </a:rPr>
              <a:t> </a:t>
            </a:r>
            <a:r>
              <a:rPr lang="en-US" sz="2400" b="1" dirty="0" smtClean="0">
                <a:latin typeface="Candara" pitchFamily="34" charset="0"/>
              </a:rPr>
              <a:t>resume focuses </a:t>
            </a:r>
            <a:r>
              <a:rPr lang="en-US" sz="2400" b="1" dirty="0" smtClean="0">
                <a:latin typeface="Candara" pitchFamily="34" charset="0"/>
              </a:rPr>
              <a:t>on:</a:t>
            </a:r>
          </a:p>
          <a:p>
            <a:pPr lvl="1" eaLnBrk="1" hangingPunct="1"/>
            <a:r>
              <a:rPr lang="en-US" sz="2000" b="1" dirty="0">
                <a:latin typeface="Candara" pitchFamily="34" charset="0"/>
              </a:rPr>
              <a:t>R</a:t>
            </a:r>
            <a:r>
              <a:rPr lang="en-US" sz="2000" b="1" dirty="0" smtClean="0">
                <a:latin typeface="Candara" pitchFamily="34" charset="0"/>
              </a:rPr>
              <a:t>elevant skills</a:t>
            </a:r>
          </a:p>
          <a:p>
            <a:pPr lvl="1" eaLnBrk="1" hangingPunct="1"/>
            <a:r>
              <a:rPr lang="en-US" sz="2000" b="1" dirty="0" smtClean="0">
                <a:latin typeface="Candara" pitchFamily="34" charset="0"/>
              </a:rPr>
              <a:t>Accomplishments</a:t>
            </a:r>
          </a:p>
          <a:p>
            <a:pPr lvl="1" eaLnBrk="1" hangingPunct="1"/>
            <a:r>
              <a:rPr lang="en-US" sz="2000" b="1" dirty="0" smtClean="0">
                <a:latin typeface="Candara" pitchFamily="34" charset="0"/>
              </a:rPr>
              <a:t>Experiences </a:t>
            </a:r>
            <a:r>
              <a:rPr lang="en-US" sz="2000" b="1" dirty="0" smtClean="0">
                <a:latin typeface="Candara" pitchFamily="34" charset="0"/>
              </a:rPr>
              <a:t>for a specific job opening.  </a:t>
            </a:r>
          </a:p>
          <a:p>
            <a:pPr eaLnBrk="1" hangingPunct="1"/>
            <a:endParaRPr lang="en-US" sz="900" b="1" dirty="0" smtClean="0">
              <a:latin typeface="Candara" pitchFamily="34" charset="0"/>
            </a:endParaRPr>
          </a:p>
          <a:p>
            <a:pPr eaLnBrk="1" hangingPunct="1"/>
            <a:r>
              <a:rPr lang="en-US" sz="2400" b="1" dirty="0" smtClean="0">
                <a:latin typeface="Candara" pitchFamily="34" charset="0"/>
              </a:rPr>
              <a:t>Cites specific relevant examples as proof of abilities </a:t>
            </a:r>
            <a:r>
              <a:rPr lang="en-US" sz="2400" b="1" dirty="0" smtClean="0">
                <a:latin typeface="Candara" pitchFamily="34" charset="0"/>
              </a:rPr>
              <a:t>&amp; qualifications</a:t>
            </a:r>
            <a:r>
              <a:rPr lang="en-US" sz="2400" b="1" dirty="0" smtClean="0">
                <a:latin typeface="Candara" pitchFamily="34" charset="0"/>
              </a:rPr>
              <a:t>.  </a:t>
            </a:r>
          </a:p>
          <a:p>
            <a:pPr eaLnBrk="1" hangingPunct="1"/>
            <a:endParaRPr lang="en-US" sz="900" b="1" dirty="0" smtClean="0">
              <a:latin typeface="Candara" pitchFamily="34" charset="0"/>
            </a:endParaRPr>
          </a:p>
          <a:p>
            <a:pPr eaLnBrk="1" hangingPunct="1"/>
            <a:r>
              <a:rPr lang="en-US" sz="2400" b="1" dirty="0" smtClean="0">
                <a:latin typeface="Candara" pitchFamily="34" charset="0"/>
              </a:rPr>
              <a:t>Use </a:t>
            </a:r>
            <a:r>
              <a:rPr lang="en-US" sz="2400" b="1" dirty="0" smtClean="0">
                <a:latin typeface="Candara" pitchFamily="34" charset="0"/>
              </a:rPr>
              <a:t>if…</a:t>
            </a:r>
          </a:p>
          <a:p>
            <a:pPr lvl="1" eaLnBrk="1" hangingPunct="1"/>
            <a:r>
              <a:rPr lang="en-US" sz="2000" b="1" dirty="0" smtClean="0">
                <a:latin typeface="Candara" pitchFamily="34" charset="0"/>
              </a:rPr>
              <a:t>You </a:t>
            </a:r>
            <a:r>
              <a:rPr lang="en-US" sz="2000" b="1" dirty="0" smtClean="0">
                <a:latin typeface="Candara" pitchFamily="34" charset="0"/>
              </a:rPr>
              <a:t>do not have direct experience in area of </a:t>
            </a:r>
            <a:r>
              <a:rPr lang="en-US" sz="2000" b="1" dirty="0" smtClean="0">
                <a:latin typeface="Candara" pitchFamily="34" charset="0"/>
              </a:rPr>
              <a:t>position</a:t>
            </a:r>
          </a:p>
          <a:p>
            <a:pPr lvl="1" eaLnBrk="1" hangingPunct="1"/>
            <a:r>
              <a:rPr lang="en-US" sz="2000" b="1" dirty="0" smtClean="0">
                <a:latin typeface="Candara" pitchFamily="34" charset="0"/>
              </a:rPr>
              <a:t>You </a:t>
            </a:r>
            <a:r>
              <a:rPr lang="en-US" sz="2000" b="1" dirty="0" smtClean="0">
                <a:latin typeface="Candara" pitchFamily="34" charset="0"/>
              </a:rPr>
              <a:t>have relevant transferable skills.</a:t>
            </a:r>
          </a:p>
          <a:p>
            <a:pPr eaLnBrk="1" hangingPunct="1"/>
            <a:endParaRPr lang="en-US" sz="900" b="1" dirty="0" smtClean="0">
              <a:latin typeface="Candara" pitchFamily="34" charset="0"/>
            </a:endParaRPr>
          </a:p>
        </p:txBody>
      </p:sp>
      <p:pic>
        <p:nvPicPr>
          <p:cNvPr id="59394" name="Picture 2" descr="Mimetypes application x font type 1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191000"/>
            <a:ext cx="182880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7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85C931-69CB-4447-BC11-861846101CE7}" type="slidenum">
              <a:rPr lang="en-US">
                <a:solidFill>
                  <a:schemeClr val="bg1"/>
                </a:solidFill>
              </a:rPr>
              <a:pPr eaLnBrk="1" hangingPunct="1"/>
              <a:t>16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5363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B8AB75E-5773-4209-A5A6-9BFFE94DB9D5}" type="slidenum">
              <a:rPr lang="en-US" sz="1200">
                <a:solidFill>
                  <a:schemeClr val="bg1"/>
                </a:solidFill>
                <a:latin typeface="Calibri" pitchFamily="34" charset="0"/>
              </a:rPr>
              <a:pPr algn="r" eaLnBrk="1" hangingPunct="1"/>
              <a:t>16</a:t>
            </a:fld>
            <a:endParaRPr lang="en-US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06438" y="266700"/>
            <a:ext cx="7675562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r" eaLnBrk="0" hangingPunct="0"/>
            <a:r>
              <a:rPr lang="en-US" sz="1000" b="1">
                <a:latin typeface="Verdana" pitchFamily="34" charset="0"/>
                <a:ea typeface="宋体" pitchFamily="2" charset="-122"/>
                <a:cs typeface="Times New Roman" pitchFamily="18" charset="0"/>
              </a:rPr>
              <a:t>Sue Anderson</a:t>
            </a:r>
            <a:endParaRPr lang="en-US" sz="1000">
              <a:ea typeface="宋体" pitchFamily="2" charset="-122"/>
              <a:cs typeface="Times New Roman" pitchFamily="18" charset="0"/>
            </a:endParaRPr>
          </a:p>
          <a:p>
            <a:pPr algn="r" eaLnBrk="0" hangingPunct="0"/>
            <a:r>
              <a:rPr lang="en-US" sz="1000" b="1">
                <a:latin typeface="Verdana" pitchFamily="34" charset="0"/>
                <a:ea typeface="宋体" pitchFamily="2" charset="-122"/>
                <a:cs typeface="Times New Roman" pitchFamily="18" charset="0"/>
              </a:rPr>
              <a:t>525 Hampton Rd., Tampa, FL 33610 </a:t>
            </a:r>
            <a:r>
              <a:rPr lang="en-US" sz="1000" b="1">
                <a:ea typeface="宋体" pitchFamily="2" charset="-122"/>
                <a:cs typeface="Times New Roman" pitchFamily="18" charset="0"/>
              </a:rPr>
              <a:t>–</a:t>
            </a:r>
            <a:r>
              <a:rPr lang="en-US" sz="1000" b="1">
                <a:latin typeface="Verdana" pitchFamily="34" charset="0"/>
                <a:ea typeface="宋体" pitchFamily="2" charset="-122"/>
                <a:cs typeface="Times New Roman" pitchFamily="18" charset="0"/>
              </a:rPr>
              <a:t> (111) 123-4567</a:t>
            </a:r>
            <a:endParaRPr lang="en-US" sz="100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l" eaLnBrk="0" hangingPunct="0"/>
            <a:r>
              <a:rPr lang="en-US" sz="1000" b="1">
                <a:latin typeface="Verdana" pitchFamily="34" charset="0"/>
                <a:ea typeface="宋体" pitchFamily="2" charset="-122"/>
                <a:cs typeface="Times New Roman" pitchFamily="18" charset="0"/>
              </a:rPr>
              <a:t>Career Objective</a:t>
            </a:r>
            <a:endParaRPr lang="en-US" sz="100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l" eaLnBrk="0" hangingPunct="0"/>
            <a:r>
              <a:rPr lang="en-US" sz="1000">
                <a:latin typeface="Verdana" pitchFamily="34" charset="0"/>
                <a:ea typeface="宋体" pitchFamily="2" charset="-122"/>
                <a:cs typeface="Times New Roman" pitchFamily="18" charset="0"/>
              </a:rPr>
              <a:t>Seeking challenging supervisory position in finance and accounting.</a:t>
            </a:r>
            <a:endParaRPr lang="en-US" sz="100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l" eaLnBrk="0" hangingPunct="0">
              <a:spcBef>
                <a:spcPct val="30000"/>
              </a:spcBef>
            </a:pPr>
            <a:r>
              <a:rPr lang="en-US" sz="1000" b="1" u="sng">
                <a:solidFill>
                  <a:srgbClr val="FF0000"/>
                </a:solidFill>
                <a:latin typeface="Verdana" pitchFamily="34" charset="0"/>
                <a:ea typeface="宋体" pitchFamily="2" charset="-122"/>
                <a:cs typeface="Times New Roman" pitchFamily="18" charset="0"/>
              </a:rPr>
              <a:t>Qualifications Summary</a:t>
            </a:r>
            <a:endParaRPr lang="en-US" sz="1000" b="1" u="sng">
              <a:solidFill>
                <a:srgbClr val="FF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l" eaLnBrk="0" hangingPunct="0"/>
            <a:r>
              <a:rPr lang="en-US" sz="10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cs typeface="Times New Roman" pitchFamily="18" charset="0"/>
              </a:rPr>
              <a:t>Customer service professional with more than three years of accounting experience. Self-motivated; able to implement decisions and set effective priorities to achieve both immediate and long-term goals. Developed interpersonal skills, having dealt with a diversity of professionals, clients, and staff members. Trustworthy, ethical and discreet, committed to superior customer service. Detail-oriented and resourceful in completing projects; able to multi-task effectively.  Capabilities include:</a:t>
            </a:r>
            <a:endParaRPr lang="en-US" sz="1000" b="1">
              <a:solidFill>
                <a:srgbClr val="FF0000"/>
              </a:solidFill>
            </a:endParaRPr>
          </a:p>
        </p:txBody>
      </p:sp>
      <p:graphicFrame>
        <p:nvGraphicFramePr>
          <p:cNvPr id="123940" name="Group 36"/>
          <p:cNvGraphicFramePr>
            <a:graphicFrameLocks noGrp="1"/>
          </p:cNvGraphicFramePr>
          <p:nvPr/>
        </p:nvGraphicFramePr>
        <p:xfrm>
          <a:off x="1295400" y="1905000"/>
          <a:ext cx="6858000" cy="685800"/>
        </p:xfrm>
        <a:graphic>
          <a:graphicData uri="http://schemas.openxmlformats.org/drawingml/2006/table">
            <a:tbl>
              <a:tblPr/>
              <a:tblGrid>
                <a:gridCol w="2466975"/>
                <a:gridCol w="2195513"/>
                <a:gridCol w="21955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Customer Service &amp; Relations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82563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Accounts Payable/ Receivable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General Accounting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Manage Budgets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82563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Filing &amp; Data Archiving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Telephone Reception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Extensive Computer Experience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82563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Supervisory Skills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宋体" pitchFamily="2" charset="-122"/>
                          <a:cs typeface="Times New Roman" pitchFamily="18" charset="0"/>
                        </a:rPr>
                        <a:t>Problem Solving Skills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5" name="Rectangle 31"/>
          <p:cNvSpPr>
            <a:spLocks noChangeArrowheads="1"/>
          </p:cNvSpPr>
          <p:nvPr/>
        </p:nvSpPr>
        <p:spPr bwMode="auto">
          <a:xfrm>
            <a:off x="685800" y="2568575"/>
            <a:ext cx="83058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eaLnBrk="0" hangingPunct="0">
              <a:tabLst>
                <a:tab pos="457200" algn="l"/>
              </a:tabLst>
            </a:pPr>
            <a:r>
              <a:rPr lang="en-US" sz="1000" b="1" u="sng">
                <a:solidFill>
                  <a:srgbClr val="FF0000"/>
                </a:solidFill>
                <a:latin typeface="Verdana" pitchFamily="34" charset="0"/>
                <a:ea typeface="宋体" pitchFamily="2" charset="-122"/>
                <a:cs typeface="Times New Roman" pitchFamily="18" charset="0"/>
              </a:rPr>
              <a:t>Relevant Skills &amp; Accomplishments</a:t>
            </a:r>
            <a:endParaRPr lang="en-US" sz="1000" b="1" u="sng">
              <a:solidFill>
                <a:srgbClr val="FF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l" eaLnBrk="0" hangingPunct="0">
              <a:spcBef>
                <a:spcPct val="30000"/>
              </a:spcBef>
              <a:tabLst>
                <a:tab pos="457200" algn="l"/>
              </a:tabLst>
            </a:pPr>
            <a:r>
              <a:rPr lang="en-US" sz="1000" b="1" i="1">
                <a:solidFill>
                  <a:srgbClr val="FF0000"/>
                </a:solidFill>
                <a:latin typeface="Verdana" pitchFamily="34" charset="0"/>
                <a:ea typeface="宋体" pitchFamily="2" charset="-122"/>
                <a:cs typeface="Times New Roman" pitchFamily="18" charset="0"/>
              </a:rPr>
              <a:t>Finance &amp; Accounting</a:t>
            </a:r>
            <a:endParaRPr lang="en-US" sz="1000" b="1">
              <a:solidFill>
                <a:srgbClr val="FF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5376" name="Rectangle 37"/>
          <p:cNvSpPr>
            <a:spLocks noChangeArrowheads="1"/>
          </p:cNvSpPr>
          <p:nvPr/>
        </p:nvSpPr>
        <p:spPr bwMode="auto">
          <a:xfrm>
            <a:off x="762000" y="28956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Prepare, monitor, and maintain computerized accounts payables and receivables system. 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Verify accuracy of purchase orders and invoices.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Implemented a billing system to manage relations with clients, resulting in a 15% increase in new client acquisition.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Generate income statements, balance sheets, general ledger, checks and reports; enter payable vouchers; received/deposited checks.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Maintain $10,000 petty cash fund and $15,000 travel budget.</a:t>
            </a:r>
            <a:endParaRPr lang="en-US" sz="1000"/>
          </a:p>
        </p:txBody>
      </p:sp>
      <p:sp>
        <p:nvSpPr>
          <p:cNvPr id="15377" name="Rectangle 38"/>
          <p:cNvSpPr>
            <a:spLocks noChangeArrowheads="1"/>
          </p:cNvSpPr>
          <p:nvPr/>
        </p:nvSpPr>
        <p:spPr bwMode="auto">
          <a:xfrm>
            <a:off x="685800" y="3886200"/>
            <a:ext cx="7620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l"/>
            <a:r>
              <a:rPr lang="en-US" sz="1000" b="1" i="1">
                <a:solidFill>
                  <a:srgbClr val="FF0000"/>
                </a:solidFill>
              </a:rPr>
              <a:t>Supervisory Skills</a:t>
            </a:r>
            <a:endParaRPr lang="en-US" sz="1000" b="1">
              <a:solidFill>
                <a:srgbClr val="FF0000"/>
              </a:solidFill>
            </a:endParaRPr>
          </a:p>
        </p:txBody>
      </p:sp>
      <p:sp>
        <p:nvSpPr>
          <p:cNvPr id="15378" name="Rectangle 39"/>
          <p:cNvSpPr>
            <a:spLocks noChangeArrowheads="1"/>
          </p:cNvSpPr>
          <p:nvPr/>
        </p:nvSpPr>
        <p:spPr bwMode="auto">
          <a:xfrm>
            <a:off x="838200" y="5241925"/>
            <a:ext cx="79248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1000" b="1"/>
              <a:t>Employment History</a:t>
            </a:r>
            <a:endParaRPr lang="en-US" sz="1000"/>
          </a:p>
          <a:p>
            <a:pPr algn="l"/>
            <a:r>
              <a:rPr lang="en-US" sz="1000" b="1"/>
              <a:t>Customer Service Representative</a:t>
            </a:r>
            <a:r>
              <a:rPr lang="en-US" sz="1000"/>
              <a:t>, Smith &amp; Hughes, Tampa, FL</a:t>
            </a:r>
          </a:p>
          <a:p>
            <a:pPr algn="l"/>
            <a:r>
              <a:rPr lang="en-US" sz="1000" b="1"/>
              <a:t>Accounting Clerk</a:t>
            </a:r>
            <a:r>
              <a:rPr lang="en-US" sz="1000"/>
              <a:t>, Dr. Robert Jones, M.D., Tampa, FL</a:t>
            </a:r>
          </a:p>
          <a:p>
            <a:pPr algn="l">
              <a:spcBef>
                <a:spcPct val="30000"/>
              </a:spcBef>
            </a:pPr>
            <a:r>
              <a:rPr lang="en-US" sz="1000" b="1"/>
              <a:t>Education</a:t>
            </a:r>
            <a:endParaRPr lang="en-US" sz="1000"/>
          </a:p>
          <a:p>
            <a:pPr algn="l"/>
            <a:r>
              <a:rPr lang="en-US" sz="1000"/>
              <a:t>University of South Florida,</a:t>
            </a:r>
            <a:r>
              <a:rPr lang="en-US" sz="1000" b="1"/>
              <a:t> </a:t>
            </a:r>
            <a:r>
              <a:rPr lang="en-US" sz="1000"/>
              <a:t>Bachelor’s Degree in Business</a:t>
            </a:r>
          </a:p>
          <a:p>
            <a:pPr algn="l"/>
            <a:r>
              <a:rPr lang="en-US" sz="1000"/>
              <a:t>National Career Readiness Certificate – Gold Level</a:t>
            </a:r>
          </a:p>
        </p:txBody>
      </p:sp>
      <p:sp>
        <p:nvSpPr>
          <p:cNvPr id="15379" name="Rectangle 40"/>
          <p:cNvSpPr>
            <a:spLocks noChangeArrowheads="1"/>
          </p:cNvSpPr>
          <p:nvPr/>
        </p:nvSpPr>
        <p:spPr bwMode="auto">
          <a:xfrm>
            <a:off x="762000" y="4038600"/>
            <a:ext cx="77724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Supervise receptionist duties on a daily basis.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Hired, trained and developed receptionist</a:t>
            </a:r>
          </a:p>
          <a:p>
            <a:pPr marL="228600" indent="-114300" algn="l">
              <a:buFontTx/>
              <a:buChar char="•"/>
            </a:pPr>
            <a:r>
              <a:rPr lang="en-US" sz="1000" b="1" i="1">
                <a:solidFill>
                  <a:srgbClr val="FF0000"/>
                </a:solidFill>
              </a:rPr>
              <a:t>Customer Service &amp; Relations</a:t>
            </a:r>
            <a:endParaRPr lang="en-US" sz="1000" b="1">
              <a:solidFill>
                <a:srgbClr val="FF0000"/>
              </a:solidFill>
            </a:endParaRP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Investigate and resolve customer complaints.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Coordinate clients' problem resolution with co-workers and supervisors.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Demonstrated ability to make quick and accurate decisions.</a:t>
            </a:r>
          </a:p>
          <a:p>
            <a:pPr marL="228600" indent="-114300" algn="l">
              <a:buFontTx/>
              <a:buChar char="•"/>
            </a:pPr>
            <a:r>
              <a:rPr lang="en-US" sz="1000" b="1">
                <a:solidFill>
                  <a:srgbClr val="FF0000"/>
                </a:solidFill>
              </a:rPr>
              <a:t>Received letters of commendation for exceptional customer service skills.</a:t>
            </a:r>
          </a:p>
        </p:txBody>
      </p:sp>
      <p:sp>
        <p:nvSpPr>
          <p:cNvPr id="11" name="Rectangle 10"/>
          <p:cNvSpPr/>
          <p:nvPr/>
        </p:nvSpPr>
        <p:spPr>
          <a:xfrm rot="1698769">
            <a:off x="6093394" y="4526659"/>
            <a:ext cx="2989695" cy="9541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2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ndara" pitchFamily="34" charset="0"/>
              </a:rPr>
              <a:t>Functional Example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52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759B1CA-BB1C-4136-BEAC-0A44E6F8EE6C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17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0483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ADEA839-8604-49E5-90F7-0D736E96C4CF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17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0484" name="Rectangle 2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</a:rPr>
              <a:t>Combination Format</a:t>
            </a:r>
            <a:r>
              <a:rPr lang="en-US" altLang="zh-CN" smtClean="0">
                <a:latin typeface="Candara" pitchFamily="34" charset="0"/>
              </a:rPr>
              <a:t> </a:t>
            </a:r>
            <a:endParaRPr lang="en-US" smtClean="0">
              <a:latin typeface="Candara" pitchFamily="34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8534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Combination Format </a:t>
            </a:r>
            <a:r>
              <a:rPr lang="en-US" sz="2400" b="1" dirty="0" smtClean="0">
                <a:latin typeface="Candara" pitchFamily="34" charset="0"/>
              </a:rPr>
              <a:t>is combination of </a:t>
            </a:r>
            <a:r>
              <a:rPr lang="en-US" sz="2400" i="1" dirty="0" smtClean="0">
                <a:solidFill>
                  <a:srgbClr val="C00000"/>
                </a:solidFill>
                <a:latin typeface="Candara" pitchFamily="34" charset="0"/>
              </a:rPr>
              <a:t>Chronological</a:t>
            </a:r>
            <a:r>
              <a:rPr lang="en-US" sz="2400" b="1" dirty="0" smtClean="0">
                <a:latin typeface="Candara" pitchFamily="34" charset="0"/>
              </a:rPr>
              <a:t> </a:t>
            </a:r>
            <a:r>
              <a:rPr lang="en-US" sz="2400" b="1" dirty="0" smtClean="0">
                <a:latin typeface="Candara" pitchFamily="34" charset="0"/>
              </a:rPr>
              <a:t>&amp; </a:t>
            </a:r>
            <a:r>
              <a:rPr lang="en-US" sz="2400" i="1" dirty="0" smtClean="0">
                <a:solidFill>
                  <a:srgbClr val="C00000"/>
                </a:solidFill>
                <a:latin typeface="Candara" pitchFamily="34" charset="0"/>
              </a:rPr>
              <a:t>Functional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 </a:t>
            </a:r>
            <a:r>
              <a:rPr lang="en-US" sz="2400" b="1" dirty="0" smtClean="0">
                <a:latin typeface="Candara" pitchFamily="34" charset="0"/>
              </a:rPr>
              <a:t>Formats to bring attention to most relevant information to meet employer’s needs.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Chronological-Combination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Resume: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000" b="1" dirty="0" smtClean="0">
                <a:latin typeface="Candara" pitchFamily="34" charset="0"/>
              </a:rPr>
              <a:t>Keeps </a:t>
            </a:r>
            <a:r>
              <a:rPr lang="en-US" sz="2000" b="1" dirty="0" smtClean="0">
                <a:latin typeface="Candara" pitchFamily="34" charset="0"/>
              </a:rPr>
              <a:t>the date order Employment History </a:t>
            </a:r>
            <a:r>
              <a:rPr lang="en-US" sz="2000" b="1" dirty="0" smtClean="0">
                <a:latin typeface="Candara" pitchFamily="34" charset="0"/>
              </a:rPr>
              <a:t>section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000" b="1" dirty="0" smtClean="0">
                <a:latin typeface="Candara" pitchFamily="34" charset="0"/>
              </a:rPr>
              <a:t>Highlight </a:t>
            </a:r>
            <a:r>
              <a:rPr lang="en-US" sz="2000" b="1" dirty="0" smtClean="0">
                <a:latin typeface="Candara" pitchFamily="34" charset="0"/>
              </a:rPr>
              <a:t>skills, accomplishments </a:t>
            </a:r>
            <a:r>
              <a:rPr lang="en-US" sz="2000" b="1" dirty="0" smtClean="0">
                <a:latin typeface="Candara" pitchFamily="34" charset="0"/>
              </a:rPr>
              <a:t>&amp; experiences </a:t>
            </a:r>
            <a:r>
              <a:rPr lang="en-US" sz="2000" b="1" dirty="0" smtClean="0">
                <a:latin typeface="Candara" pitchFamily="34" charset="0"/>
              </a:rPr>
              <a:t>in a Summary of Qualifications</a:t>
            </a:r>
            <a:r>
              <a:rPr lang="en-US" sz="2000" b="1" dirty="0" smtClean="0">
                <a:latin typeface="Candara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zh-CN" sz="2400" b="1" dirty="0" smtClean="0">
                <a:solidFill>
                  <a:srgbClr val="C00000"/>
                </a:solidFill>
                <a:latin typeface="Candara" pitchFamily="34" charset="0"/>
              </a:rPr>
              <a:t>Functional-Combination Resume: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zh-CN" sz="2000" b="1" dirty="0" smtClean="0">
                <a:latin typeface="Candara" pitchFamily="34" charset="0"/>
              </a:rPr>
              <a:t>Present skills, accomplishments &amp; experiences in Summary of Qualifications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zh-CN" sz="2000" b="1" dirty="0" smtClean="0">
                <a:latin typeface="Candara" pitchFamily="34" charset="0"/>
              </a:rPr>
              <a:t>Incorporates Employment History with chronological list of past positions</a:t>
            </a:r>
            <a:endParaRPr lang="en-US" altLang="zh-CN" sz="2000" b="1" dirty="0" smtClean="0"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en-US" sz="2400" b="1" dirty="0" smtClean="0">
              <a:latin typeface="Candara" pitchFamily="34" charset="0"/>
            </a:endParaRPr>
          </a:p>
        </p:txBody>
      </p:sp>
      <p:pic>
        <p:nvPicPr>
          <p:cNvPr id="45057" name="Picture 1" descr="C:\Users\Sarah\AppData\Local\Microsoft\Windows\Temporary Internet Files\Content.IE5\2B5EMMCE\MC9000788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81000"/>
            <a:ext cx="1447800" cy="105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9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13464E-742B-48C9-946B-F3F3399A4EED}" type="slidenum">
              <a:rPr lang="en-US">
                <a:solidFill>
                  <a:schemeClr val="bg1"/>
                </a:solidFill>
              </a:rPr>
              <a:pPr eaLnBrk="1" hangingPunct="1"/>
              <a:t>18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2253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81F9726-8A3E-4EC9-B11F-C92BCD036B14}" type="slidenum">
              <a:rPr lang="en-US" sz="1200">
                <a:solidFill>
                  <a:schemeClr val="bg1"/>
                </a:solidFill>
                <a:latin typeface="Calibri" pitchFamily="34" charset="0"/>
              </a:rPr>
              <a:pPr algn="r" eaLnBrk="1" hangingPunct="1"/>
              <a:t>18</a:t>
            </a:fld>
            <a:endParaRPr lang="en-US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-4179888" y="-80010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-4637088" y="-800100"/>
            <a:ext cx="0" cy="8458200"/>
          </a:xfrm>
          <a:prstGeom prst="line">
            <a:avLst/>
          </a:prstGeom>
          <a:noFill/>
          <a:ln w="76200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62000" y="344488"/>
            <a:ext cx="77724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ea typeface="宋体" pitchFamily="2" charset="-122"/>
              </a:rPr>
              <a:t>GEORGE S. MARTIN</a:t>
            </a:r>
            <a:r>
              <a:rPr lang="en-US" sz="1200">
                <a:solidFill>
                  <a:srgbClr val="000000"/>
                </a:solidFill>
                <a:ea typeface="宋体" pitchFamily="2" charset="-122"/>
              </a:rPr>
              <a:t> </a:t>
            </a:r>
            <a:endParaRPr lang="en-US" sz="1200">
              <a:ea typeface="宋体" pitchFamily="2" charset="-122"/>
            </a:endParaRPr>
          </a:p>
          <a:p>
            <a:pPr eaLnBrk="0" hangingPunct="0"/>
            <a:r>
              <a:rPr lang="en-US" sz="1200">
                <a:solidFill>
                  <a:srgbClr val="000000"/>
                </a:solidFill>
                <a:ea typeface="宋体" pitchFamily="2" charset="-122"/>
              </a:rPr>
              <a:t>455 Henry Street, Portland, OR 97201 </a:t>
            </a:r>
            <a:endParaRPr lang="en-US" sz="1200">
              <a:ea typeface="宋体" pitchFamily="2" charset="-122"/>
            </a:endParaRPr>
          </a:p>
          <a:p>
            <a:pPr eaLnBrk="0" hangingPunct="0"/>
            <a:r>
              <a:rPr lang="en-US" sz="1200">
                <a:solidFill>
                  <a:srgbClr val="000000"/>
                </a:solidFill>
                <a:ea typeface="宋体" pitchFamily="2" charset="-122"/>
              </a:rPr>
              <a:t>(111) 111-1111 </a:t>
            </a:r>
            <a:endParaRPr lang="en-US" sz="1200">
              <a:ea typeface="宋体" pitchFamily="2" charset="-122"/>
            </a:endParaRPr>
          </a:p>
          <a:p>
            <a:pPr eaLnBrk="0" hangingPunct="0"/>
            <a:r>
              <a:rPr lang="en-US" sz="1200">
                <a:solidFill>
                  <a:srgbClr val="000000"/>
                </a:solidFill>
                <a:ea typeface="宋体" pitchFamily="2" charset="-122"/>
              </a:rPr>
              <a:t>Email: </a:t>
            </a:r>
            <a:r>
              <a:rPr lang="en-US" sz="1200">
                <a:ea typeface="宋体" pitchFamily="2" charset="-122"/>
              </a:rPr>
              <a:t>gsmartin@gsmartin.com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00"/>
                </a:solidFill>
                <a:ea typeface="宋体" pitchFamily="2" charset="-122"/>
              </a:rPr>
              <a:t>OBJECTIVE</a:t>
            </a:r>
            <a:endParaRPr lang="en-US" sz="1200">
              <a:ea typeface="宋体" pitchFamily="2" charset="-122"/>
            </a:endParaRPr>
          </a:p>
          <a:p>
            <a:pPr algn="l" eaLnBrk="0" hangingPunct="0"/>
            <a:r>
              <a:rPr lang="en-US" sz="1200">
                <a:solidFill>
                  <a:srgbClr val="000000"/>
                </a:solidFill>
                <a:ea typeface="宋体" pitchFamily="2" charset="-122"/>
              </a:rPr>
              <a:t>To obtain a position where I can utilize my management, customer service and quality control experience in the manufacturing industry. </a:t>
            </a:r>
            <a:endParaRPr lang="en-US" sz="1200">
              <a:ea typeface="宋体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ea typeface="宋体" pitchFamily="2" charset="-122"/>
              </a:rPr>
              <a:t>SUMMARY OF QUALIFICATIONS</a:t>
            </a:r>
            <a:endParaRPr lang="en-US" sz="1200">
              <a:solidFill>
                <a:srgbClr val="FF0000"/>
              </a:solidFill>
              <a:ea typeface="宋体" pitchFamily="2" charset="-122"/>
            </a:endParaRPr>
          </a:p>
          <a:p>
            <a:pPr algn="l" eaLnBrk="0" hangingPunct="0"/>
            <a:r>
              <a:rPr lang="en-US" sz="1200">
                <a:solidFill>
                  <a:srgbClr val="000000"/>
                </a:solidFill>
                <a:ea typeface="宋体" pitchFamily="2" charset="-122"/>
              </a:rPr>
              <a:t>Results-oriented, hands-on professional, with a successful record of accomplishments in the manufacturing and logistics industries.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ea typeface="宋体" pitchFamily="2" charset="-122"/>
              </a:rPr>
              <a:t>Major strengths include proven leadership skills, excellent communication skills, supervisory skills including human resource management and other administrative tasks. Thorough knowledge of current manufacturing and logistics practices with a clear vision to accomplish company goals.</a:t>
            </a:r>
            <a:endParaRPr lang="en-US" sz="1200">
              <a:ea typeface="宋体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ea typeface="宋体" pitchFamily="2" charset="-122"/>
              </a:rPr>
              <a:t>PROFESSIONAL ACCOMPLISHMENTS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62000" y="3235325"/>
            <a:ext cx="762000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28600" indent="-114300" algn="l">
              <a:spcAft>
                <a:spcPct val="20000"/>
              </a:spcAft>
              <a:buFontTx/>
              <a:buChar char="•"/>
            </a:pPr>
            <a:r>
              <a:rPr lang="en-US" sz="1200">
                <a:solidFill>
                  <a:srgbClr val="000000"/>
                </a:solidFill>
              </a:rPr>
              <a:t>Facilitated educational projects to ensure safety regulations and OSHA compliance. Reduced accident rate by 80%.</a:t>
            </a:r>
            <a:endParaRPr lang="en-US" sz="1200"/>
          </a:p>
          <a:p>
            <a:pPr marL="228600" indent="-114300" algn="l">
              <a:spcAft>
                <a:spcPct val="20000"/>
              </a:spcAft>
              <a:buFontTx/>
              <a:buChar char="•"/>
            </a:pPr>
            <a:r>
              <a:rPr lang="en-US" sz="1200">
                <a:solidFill>
                  <a:srgbClr val="000000"/>
                </a:solidFill>
              </a:rPr>
              <a:t>Established a new personnel program for hiring, training and motivating new employees which reduced turnover by 40%. </a:t>
            </a:r>
            <a:endParaRPr lang="en-US" sz="1200"/>
          </a:p>
          <a:p>
            <a:pPr marL="228600" indent="-114300" algn="l">
              <a:spcAft>
                <a:spcPct val="20000"/>
              </a:spcAft>
              <a:buFontTx/>
              <a:buChar char="•"/>
            </a:pPr>
            <a:r>
              <a:rPr lang="en-US" sz="1200">
                <a:solidFill>
                  <a:srgbClr val="000000"/>
                </a:solidFill>
              </a:rPr>
              <a:t>Provided daily operational review/quality control of manufacturing processes as it relates to imposed government regulatory requirements increasing company profitability by 20%.</a:t>
            </a:r>
            <a:endParaRPr lang="en-US" sz="1200"/>
          </a:p>
          <a:p>
            <a:pPr marL="228600" indent="-114300" algn="l">
              <a:buFontTx/>
              <a:buChar char="•"/>
            </a:pPr>
            <a:r>
              <a:rPr lang="en-US" sz="1200"/>
              <a:t>Developed a new maintenance program, including streamlined forms and records, which saved the company $50,000 annually.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62000" y="4800600"/>
            <a:ext cx="7543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WORK HISTORY</a:t>
            </a:r>
            <a:endParaRPr lang="en-US" sz="1200">
              <a:solidFill>
                <a:srgbClr val="FF0000"/>
              </a:solidFill>
            </a:endParaRPr>
          </a:p>
          <a:p>
            <a:pPr algn="l"/>
            <a:r>
              <a:rPr lang="en-US" sz="1200">
                <a:solidFill>
                  <a:srgbClr val="000000"/>
                </a:solidFill>
              </a:rPr>
              <a:t>Operations Manager, UA Manufacturing, Portland, OR: 2000 - Present </a:t>
            </a:r>
            <a:endParaRPr lang="en-US" sz="1200"/>
          </a:p>
          <a:p>
            <a:pPr algn="l"/>
            <a:r>
              <a:rPr lang="en-US" sz="1200">
                <a:solidFill>
                  <a:srgbClr val="000000"/>
                </a:solidFill>
              </a:rPr>
              <a:t>Transportation Manager, Cross America Transport, Portland, OR: 1995 - 2000 </a:t>
            </a:r>
            <a:endParaRPr lang="en-US" sz="1200"/>
          </a:p>
          <a:p>
            <a:pPr algn="l"/>
            <a:r>
              <a:rPr lang="en-US" sz="1200">
                <a:solidFill>
                  <a:srgbClr val="000000"/>
                </a:solidFill>
              </a:rPr>
              <a:t>Property Manager, Martin Development, Inc., Portland, OR: 1993- 1995 </a:t>
            </a:r>
            <a:endParaRPr lang="en-US" sz="1200"/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0000"/>
                </a:solidFill>
              </a:rPr>
              <a:t>EDUCATION</a:t>
            </a:r>
            <a:r>
              <a:rPr lang="en-US" sz="1200">
                <a:solidFill>
                  <a:srgbClr val="000000"/>
                </a:solidFill>
              </a:rPr>
              <a:t> </a:t>
            </a:r>
            <a:endParaRPr lang="en-US" sz="1200"/>
          </a:p>
          <a:p>
            <a:pPr algn="l"/>
            <a:r>
              <a:rPr lang="en-US" sz="1200">
                <a:solidFill>
                  <a:srgbClr val="000000"/>
                </a:solidFill>
              </a:rPr>
              <a:t>Bachelor’s Degree in Business Administration, University of Oregon</a:t>
            </a:r>
            <a:endParaRPr lang="en-US" sz="1200"/>
          </a:p>
          <a:p>
            <a:pPr algn="l"/>
            <a:r>
              <a:rPr lang="en-US" sz="1200"/>
              <a:t>National Career Readiness Certificate – Gold Level</a:t>
            </a:r>
          </a:p>
        </p:txBody>
      </p:sp>
      <p:sp>
        <p:nvSpPr>
          <p:cNvPr id="9" name="Rectangle 8"/>
          <p:cNvSpPr/>
          <p:nvPr/>
        </p:nvSpPr>
        <p:spPr>
          <a:xfrm rot="1139508">
            <a:off x="6998498" y="5001641"/>
            <a:ext cx="2045938" cy="95410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Functional Example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9159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53E7BB-328D-4D8B-81B6-38D48ADC7D76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2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21BC51E-66EA-4E1B-9258-4353529CA6AD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2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6" name="Rectang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The Importance of a Resume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3077" name="Rectangle 3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8305800" cy="3352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</a:rPr>
              <a:t>Needs to be well organized.</a:t>
            </a:r>
            <a:endParaRPr lang="en-US" sz="800" b="1" dirty="0" smtClean="0">
              <a:latin typeface="Candar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</a:rPr>
              <a:t>Must be easy </a:t>
            </a:r>
            <a:r>
              <a:rPr lang="en-US" sz="2800" b="1" dirty="0" smtClean="0">
                <a:latin typeface="Candara" pitchFamily="34" charset="0"/>
              </a:rPr>
              <a:t>to read </a:t>
            </a:r>
            <a:r>
              <a:rPr lang="en-US" sz="2800" b="1" dirty="0" smtClean="0">
                <a:latin typeface="Candara" pitchFamily="34" charset="0"/>
              </a:rPr>
              <a:t>&amp; </a:t>
            </a:r>
            <a:r>
              <a:rPr lang="en-US" sz="2800" b="1" dirty="0" smtClean="0">
                <a:latin typeface="Candara" pitchFamily="34" charset="0"/>
              </a:rPr>
              <a:t>to the point.</a:t>
            </a:r>
            <a:endParaRPr lang="en-US" sz="800" b="1" dirty="0" smtClean="0">
              <a:latin typeface="Candar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</a:rPr>
              <a:t>Employers generally spend 10-15 seconds scanning a single resume.</a:t>
            </a:r>
            <a:endParaRPr lang="en-US" sz="800" b="1" dirty="0">
              <a:latin typeface="Candar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</a:rPr>
              <a:t>Tells how you fit the position &amp; why you are the best candidate for the job.</a:t>
            </a:r>
          </a:p>
          <a:p>
            <a:pPr eaLnBrk="1" hangingPunct="1">
              <a:spcBef>
                <a:spcPct val="50000"/>
              </a:spcBef>
            </a:pPr>
            <a:endParaRPr lang="en-US" sz="2800" b="1" dirty="0" smtClean="0">
              <a:latin typeface="Candara" pitchFamily="34" charset="0"/>
            </a:endParaRPr>
          </a:p>
        </p:txBody>
      </p:sp>
      <p:pic>
        <p:nvPicPr>
          <p:cNvPr id="3079" name="Picture 7" descr="C:\Users\Sarah\AppData\Local\Microsoft\Windows\Temporary Internet Files\Content.IE5\U3E5PVAZ\MC900235305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724400"/>
            <a:ext cx="1414425" cy="1439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39E5B6B-5820-4DB1-B23C-AAEEAF5C893A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3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E6FD78C-FDDE-434B-91DC-9B9F5C13BFC7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3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457200" y="1371600"/>
            <a:ext cx="84582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A clearly written resume is KEY to getting an interview and landing your dream job!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4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4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</a:rPr>
              <a:t>The Purpose of a Resume</a:t>
            </a:r>
            <a:r>
              <a:rPr lang="en-US" altLang="zh-CN" u="sng" smtClean="0">
                <a:latin typeface="Candara" pitchFamily="34" charset="0"/>
              </a:rPr>
              <a:t> </a:t>
            </a:r>
            <a:endParaRPr lang="en-US" u="sng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762000" y="1905000"/>
            <a:ext cx="7772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>
                <a:latin typeface="Candara" pitchFamily="34" charset="0"/>
              </a:rPr>
              <a:t>A resume is the bait that gets you in the door for an interview.</a:t>
            </a:r>
            <a:endParaRPr lang="en-US" sz="2800">
              <a:latin typeface="Candara" pitchFamily="34" charset="0"/>
            </a:endParaRPr>
          </a:p>
        </p:txBody>
      </p:sp>
      <p:pic>
        <p:nvPicPr>
          <p:cNvPr id="6152" name="Picture 8" descr="C:\Users\Sarah\AppData\Local\Microsoft\Windows\Temporary Internet Files\Content.IE5\2B5EMMCE\MC9000012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124200"/>
            <a:ext cx="2421526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5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5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Rectangle 3"/>
          <p:cNvSpPr>
            <a:spLocks noGrp="1"/>
          </p:cNvSpPr>
          <p:nvPr>
            <p:ph type="body" sz="half" idx="1"/>
          </p:nvPr>
        </p:nvSpPr>
        <p:spPr>
          <a:xfrm>
            <a:off x="405384" y="1066800"/>
            <a:ext cx="8305800" cy="1371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588" indent="-1588" algn="ct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A bad resume can prevent you from getting the interview.  </a:t>
            </a:r>
            <a:endParaRPr lang="en-US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  <a:p>
            <a:pPr marL="1588" indent="-1588" algn="ct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If 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there is no interview, there's no chance of getting the job!</a:t>
            </a:r>
          </a:p>
        </p:txBody>
      </p:sp>
    </p:spTree>
    <p:extLst>
      <p:ext uri="{BB962C8B-B14F-4D97-AF65-F5344CB8AC3E}">
        <p14:creationId xmlns:p14="http://schemas.microsoft.com/office/powerpoint/2010/main" val="98124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1" name="Picture 13" descr="C:\Users\Sarah\AppData\Local\Microsoft\Windows\Temporary Internet Files\Content.IE5\U3E5PVAZ\MC900357793[1].wmf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24400"/>
            <a:ext cx="1828800" cy="13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588E3B9-4657-42AD-BBDE-C4CA3EFE2F1F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6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7171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82FECEB-F792-4DE4-9244-3679AE33E3D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6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717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 dirty="0" smtClean="0">
                <a:latin typeface="Candara" pitchFamily="34" charset="0"/>
              </a:rPr>
              <a:t>Customize Resume</a:t>
            </a:r>
            <a:r>
              <a:rPr lang="en-US" altLang="zh-CN" dirty="0" smtClean="0">
                <a:latin typeface="Candara" pitchFamily="34" charset="0"/>
              </a:rPr>
              <a:t> </a:t>
            </a:r>
            <a:endParaRPr lang="en-US" dirty="0" smtClean="0">
              <a:latin typeface="Candara" pitchFamily="34" charset="0"/>
            </a:endParaRPr>
          </a:p>
        </p:txBody>
      </p:sp>
      <p:sp>
        <p:nvSpPr>
          <p:cNvPr id="717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6106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latin typeface="Candara" pitchFamily="34" charset="0"/>
              </a:rPr>
              <a:t>Most </a:t>
            </a:r>
            <a:r>
              <a:rPr lang="en-US" sz="2400" b="1" dirty="0" smtClean="0">
                <a:latin typeface="Candara" pitchFamily="34" charset="0"/>
              </a:rPr>
              <a:t>effective resumes are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customized</a:t>
            </a:r>
            <a:r>
              <a:rPr lang="en-US" sz="2400" b="1" dirty="0" smtClean="0">
                <a:latin typeface="Candara" pitchFamily="34" charset="0"/>
              </a:rPr>
              <a:t> to a specific job title.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400" b="1" dirty="0" smtClean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latin typeface="Candara" pitchFamily="34" charset="0"/>
              </a:rPr>
              <a:t>Research </a:t>
            </a:r>
            <a:r>
              <a:rPr lang="en-US" sz="2400" b="1" dirty="0" smtClean="0">
                <a:latin typeface="Candara" pitchFamily="34" charset="0"/>
              </a:rPr>
              <a:t>both the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position</a:t>
            </a:r>
            <a:r>
              <a:rPr lang="en-US" sz="2400" b="1" dirty="0" smtClean="0">
                <a:latin typeface="Candara" pitchFamily="34" charset="0"/>
              </a:rPr>
              <a:t> &amp; the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company</a:t>
            </a:r>
            <a:r>
              <a:rPr lang="en-US" sz="2400" b="1" dirty="0" smtClean="0">
                <a:latin typeface="Candara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latin typeface="Candara" pitchFamily="34" charset="0"/>
              </a:rPr>
              <a:t>Helps you determine the essential </a:t>
            </a:r>
            <a:r>
              <a:rPr lang="en-US" sz="2000" b="1" dirty="0" smtClean="0">
                <a:latin typeface="Candara" pitchFamily="34" charset="0"/>
              </a:rPr>
              <a:t>skills </a:t>
            </a:r>
            <a:r>
              <a:rPr lang="en-US" sz="2000" b="1" dirty="0" smtClean="0">
                <a:latin typeface="Candara" pitchFamily="34" charset="0"/>
              </a:rPr>
              <a:t>they want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latin typeface="Candara" pitchFamily="34" charset="0"/>
              </a:rPr>
              <a:t>Helps you determine what you need to know in order to be qualified </a:t>
            </a:r>
            <a:r>
              <a:rPr lang="en-US" sz="2000" b="1" dirty="0" smtClean="0">
                <a:latin typeface="Candara" pitchFamily="34" charset="0"/>
              </a:rPr>
              <a:t>to do </a:t>
            </a:r>
            <a:r>
              <a:rPr lang="en-US" sz="2000" b="1" dirty="0" smtClean="0">
                <a:latin typeface="Candara" pitchFamily="34" charset="0"/>
              </a:rPr>
              <a:t>the </a:t>
            </a:r>
            <a:r>
              <a:rPr lang="en-US" sz="2000" b="1" dirty="0" smtClean="0">
                <a:latin typeface="Candara" pitchFamily="34" charset="0"/>
              </a:rPr>
              <a:t>job.</a:t>
            </a:r>
            <a:endParaRPr lang="en-US" sz="800" b="1" dirty="0" smtClean="0">
              <a:latin typeface="Candara" pitchFamily="34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457200" y="3552825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Customize</a:t>
            </a:r>
            <a:r>
              <a:rPr lang="en-US" sz="2400" b="1" dirty="0" smtClean="0">
                <a:latin typeface="Candara" pitchFamily="34" charset="0"/>
              </a:rPr>
              <a:t> your resume based on what the employer </a:t>
            </a:r>
            <a:r>
              <a:rPr lang="en-US" sz="2400" b="1" dirty="0">
                <a:latin typeface="Candara" pitchFamily="34" charset="0"/>
              </a:rPr>
              <a:t>stated </a:t>
            </a:r>
            <a:r>
              <a:rPr lang="en-US" sz="2400" b="1" dirty="0" smtClean="0">
                <a:latin typeface="Candara" pitchFamily="34" charset="0"/>
              </a:rPr>
              <a:t>as the job </a:t>
            </a:r>
            <a:r>
              <a:rPr lang="en-US" sz="2400" b="1" dirty="0">
                <a:latin typeface="Candara" pitchFamily="34" charset="0"/>
              </a:rPr>
              <a:t>requirements. 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435864" y="4362486"/>
            <a:ext cx="83248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96875" indent="-341313">
              <a:buFontTx/>
              <a:buChar char="•"/>
            </a:pPr>
            <a:r>
              <a:rPr lang="en-US" sz="2400" b="1" dirty="0">
                <a:latin typeface="Candara" pitchFamily="34" charset="0"/>
              </a:rPr>
              <a:t>Do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</a:rPr>
              <a:t>NOT </a:t>
            </a:r>
            <a:r>
              <a:rPr lang="en-US" sz="2400" b="1" dirty="0">
                <a:latin typeface="Candara" pitchFamily="34" charset="0"/>
              </a:rPr>
              <a:t>exaggerate or lie on a </a:t>
            </a:r>
            <a:r>
              <a:rPr lang="en-US" sz="2400" b="1" dirty="0" smtClean="0">
                <a:latin typeface="Candara" pitchFamily="34" charset="0"/>
              </a:rPr>
              <a:t>resume.</a:t>
            </a:r>
          </a:p>
          <a:p>
            <a:pPr marL="396875" indent="-341313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Employers will </a:t>
            </a:r>
            <a:r>
              <a:rPr lang="en-US" sz="2400" b="1" dirty="0">
                <a:latin typeface="Candara" pitchFamily="34" charset="0"/>
              </a:rPr>
              <a:t>expect you to be able to do everything you say you can do!</a:t>
            </a:r>
          </a:p>
        </p:txBody>
      </p:sp>
      <p:pic>
        <p:nvPicPr>
          <p:cNvPr id="7179" name="Picture 11" descr="C:\Users\Sarah\AppData\Local\Microsoft\Windows\Temporary Internet Files\Content.IE5\2B5EMMCE\MC90043482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676400"/>
            <a:ext cx="1066686" cy="10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98F4A9C-EDC6-41FB-8867-C19F70159718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7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195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0BA1EFD-5A0F-4448-BBDC-6390B1DE5F53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7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196" name="Rectangle 2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</a:rPr>
              <a:t>Resume First Impression</a:t>
            </a:r>
            <a:endParaRPr lang="en-US" u="sng" smtClean="0">
              <a:latin typeface="Candara" pitchFamily="34" charset="0"/>
            </a:endParaRPr>
          </a:p>
        </p:txBody>
      </p:sp>
      <p:sp>
        <p:nvSpPr>
          <p:cNvPr id="8197" name="Rectangle 3"/>
          <p:cNvSpPr>
            <a:spLocks noGrp="1"/>
          </p:cNvSpPr>
          <p:nvPr>
            <p:ph type="body" sz="half" idx="1"/>
          </p:nvPr>
        </p:nvSpPr>
        <p:spPr>
          <a:xfrm>
            <a:off x="762000" y="1752600"/>
            <a:ext cx="8077200" cy="213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</a:rPr>
              <a:t>Resume is more than a list of jobs. </a:t>
            </a:r>
            <a:endParaRPr lang="en-US" sz="2800" b="1" dirty="0" smtClean="0"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</a:rPr>
              <a:t>It </a:t>
            </a:r>
            <a:r>
              <a:rPr lang="en-US" sz="2800" b="1" dirty="0" smtClean="0">
                <a:latin typeface="Candara" pitchFamily="34" charset="0"/>
              </a:rPr>
              <a:t>is the first contact with the employer.  </a:t>
            </a:r>
            <a:endParaRPr lang="en-US" sz="2800" b="1" dirty="0" smtClean="0"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</a:rPr>
              <a:t>Resume </a:t>
            </a:r>
            <a:r>
              <a:rPr lang="en-US" sz="2800" b="1" dirty="0" smtClean="0">
                <a:latin typeface="Candara" pitchFamily="34" charset="0"/>
              </a:rPr>
              <a:t>tells employer </a:t>
            </a:r>
            <a:r>
              <a:rPr lang="en-US" sz="2800" b="1" dirty="0" smtClean="0">
                <a:latin typeface="Candara" pitchFamily="34" charset="0"/>
              </a:rPr>
              <a:t>about you.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</a:rPr>
              <a:t>Lets them know what </a:t>
            </a:r>
            <a:r>
              <a:rPr lang="en-US" sz="2800" b="1" dirty="0" smtClean="0">
                <a:latin typeface="Candara" pitchFamily="34" charset="0"/>
              </a:rPr>
              <a:t>type of employee you </a:t>
            </a:r>
            <a:r>
              <a:rPr lang="en-US" sz="2800" b="1" dirty="0" smtClean="0">
                <a:latin typeface="Candara" pitchFamily="34" charset="0"/>
              </a:rPr>
              <a:t>are.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</a:rPr>
              <a:t>Gives an idea about the quality of work </a:t>
            </a:r>
            <a:r>
              <a:rPr lang="en-US" sz="2800" b="1" dirty="0" smtClean="0">
                <a:latin typeface="Candara" pitchFamily="34" charset="0"/>
              </a:rPr>
              <a:t>you will produce.</a:t>
            </a:r>
          </a:p>
        </p:txBody>
      </p:sp>
      <p:pic>
        <p:nvPicPr>
          <p:cNvPr id="8200" name="Picture 8" descr="C:\Users\Sarah\AppData\Local\Microsoft\Windows\Temporary Internet Files\Content.IE5\BS5M94B7\MC9003634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300880"/>
            <a:ext cx="1701698" cy="17437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C:\Users\Sarah\AppData\Local\Microsoft\Windows\Temporary Internet Files\Content.IE5\2B5EMMCE\MC9003634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235348"/>
            <a:ext cx="1766621" cy="18031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E2866D-22F6-4717-B094-A6CCD0A67023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8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960665" y="2314575"/>
            <a:ext cx="720838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PREPARING FOR YOUR CAREER</a:t>
            </a:r>
          </a:p>
          <a:p>
            <a:pPr algn="ctr" eaLnBrk="1" hangingPunct="1"/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Writing a Resume</a:t>
            </a:r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 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457200" y="5486400"/>
            <a:ext cx="8274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>
                <a:latin typeface="Candara" pitchFamily="34" charset="0"/>
              </a:rPr>
              <a:t>Copyright © 2009, Thinking Media, a division of SAI Interactive, Inc. All rights reserved. The Career Ready 101 logo is a registered trademark and Career Ready 101 is a trademark of SAI Interactive, Inc.</a:t>
            </a:r>
            <a:endParaRPr lang="en-US" altLang="zh-CN" sz="800" b="1" i="1">
              <a:latin typeface="Candara" pitchFamily="34" charset="0"/>
            </a:endParaRPr>
          </a:p>
        </p:txBody>
      </p:sp>
      <p:pic>
        <p:nvPicPr>
          <p:cNvPr id="2054" name="Picture 6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906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4343400"/>
            <a:ext cx="6781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Lesson 2: Resume Formats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59EA9DA-D76C-4049-8270-1345B9FD0EF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9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9AE340F-DB6C-408F-A437-E1E0248E55C2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9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6" name="Rectangle 2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latin typeface="Candara" pitchFamily="34" charset="0"/>
              </a:rPr>
              <a:t>Selecting a Resume Format</a:t>
            </a:r>
            <a:r>
              <a:rPr lang="en-US" altLang="zh-CN" smtClean="0">
                <a:latin typeface="Candara" pitchFamily="34" charset="0"/>
              </a:rPr>
              <a:t> </a:t>
            </a:r>
            <a:endParaRPr lang="en-US" smtClean="0">
              <a:latin typeface="Candara" pitchFamily="34" charset="0"/>
            </a:endParaRPr>
          </a:p>
        </p:txBody>
      </p:sp>
      <p:sp>
        <p:nvSpPr>
          <p:cNvPr id="3077" name="Rectangle 3"/>
          <p:cNvSpPr>
            <a:spLocks noGrp="1"/>
          </p:cNvSpPr>
          <p:nvPr>
            <p:ph type="body" sz="half" idx="1"/>
          </p:nvPr>
        </p:nvSpPr>
        <p:spPr>
          <a:xfrm>
            <a:off x="469392" y="1219200"/>
            <a:ext cx="8229600" cy="4800600"/>
          </a:xfrm>
        </p:spPr>
        <p:txBody>
          <a:bodyPr/>
          <a:lstStyle/>
          <a:p>
            <a:pPr marL="0" indent="1588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</a:rPr>
              <a:t>Selecting a resume format is a critical </a:t>
            </a:r>
            <a:r>
              <a:rPr lang="en-US" sz="2800" b="1" dirty="0" smtClean="0">
                <a:latin typeface="Candara" pitchFamily="34" charset="0"/>
              </a:rPr>
              <a:t>for success.</a:t>
            </a:r>
            <a:endParaRPr lang="en-US" sz="2800" b="1" dirty="0" smtClean="0">
              <a:latin typeface="Candara" pitchFamily="34" charset="0"/>
            </a:endParaRPr>
          </a:p>
          <a:p>
            <a:pPr marL="0" indent="1588" eaLnBrk="1" hangingPunct="1">
              <a:lnSpc>
                <a:spcPct val="90000"/>
              </a:lnSpc>
              <a:buFont typeface="Arial" charset="0"/>
              <a:buNone/>
            </a:pPr>
            <a:endParaRPr lang="en-US" sz="1400" b="1" dirty="0" smtClean="0">
              <a:latin typeface="Candara" pitchFamily="34" charset="0"/>
            </a:endParaRPr>
          </a:p>
          <a:p>
            <a:pPr marL="0" indent="1588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</a:rPr>
              <a:t>There are </a:t>
            </a:r>
            <a:r>
              <a:rPr lang="en-US" sz="2800" b="1" dirty="0" smtClean="0">
                <a:latin typeface="Candara" pitchFamily="34" charset="0"/>
              </a:rPr>
              <a:t>three </a:t>
            </a:r>
            <a:r>
              <a:rPr lang="en-US" sz="2800" b="1" dirty="0" smtClean="0">
                <a:latin typeface="Candara" pitchFamily="34" charset="0"/>
              </a:rPr>
              <a:t>common formats:</a:t>
            </a:r>
          </a:p>
          <a:p>
            <a:pPr marL="0" indent="1588" eaLnBrk="1" hangingPunct="1">
              <a:lnSpc>
                <a:spcPct val="90000"/>
              </a:lnSpc>
              <a:buFont typeface="Arial" charset="0"/>
              <a:buNone/>
            </a:pPr>
            <a:endParaRPr lang="en-US" sz="800" b="1" dirty="0" smtClean="0">
              <a:latin typeface="Candara" pitchFamily="34" charset="0"/>
            </a:endParaRPr>
          </a:p>
          <a:p>
            <a:pPr marL="744538" lvl="1" eaLnBrk="1" hangingPunct="1">
              <a:lnSpc>
                <a:spcPct val="90000"/>
              </a:lnSpc>
              <a:buFontTx/>
              <a:buChar char="o"/>
            </a:pPr>
            <a:r>
              <a:rPr lang="en-US" b="1" dirty="0" smtClean="0">
                <a:solidFill>
                  <a:srgbClr val="C00000"/>
                </a:solidFill>
                <a:latin typeface="Candara" pitchFamily="34" charset="0"/>
              </a:rPr>
              <a:t>Chronological Format</a:t>
            </a:r>
          </a:p>
          <a:p>
            <a:pPr marL="744538" lvl="1" eaLnBrk="1" hangingPunct="1">
              <a:lnSpc>
                <a:spcPct val="90000"/>
              </a:lnSpc>
              <a:buFontTx/>
              <a:buChar char="o"/>
            </a:pPr>
            <a:r>
              <a:rPr lang="en-US" b="1" dirty="0" smtClean="0">
                <a:solidFill>
                  <a:srgbClr val="C00000"/>
                </a:solidFill>
                <a:latin typeface="Candara" pitchFamily="34" charset="0"/>
              </a:rPr>
              <a:t>Functional </a:t>
            </a:r>
            <a:r>
              <a:rPr lang="en-US" b="1" dirty="0" smtClean="0">
                <a:solidFill>
                  <a:srgbClr val="C00000"/>
                </a:solidFill>
                <a:latin typeface="Candara" pitchFamily="34" charset="0"/>
              </a:rPr>
              <a:t>Format</a:t>
            </a:r>
          </a:p>
          <a:p>
            <a:pPr marL="744538" lvl="1" eaLnBrk="1" hangingPunct="1">
              <a:lnSpc>
                <a:spcPct val="90000"/>
              </a:lnSpc>
              <a:buFontTx/>
              <a:buChar char="o"/>
            </a:pPr>
            <a:r>
              <a:rPr lang="en-US" b="1" dirty="0" smtClean="0">
                <a:solidFill>
                  <a:srgbClr val="C00000"/>
                </a:solidFill>
                <a:latin typeface="Candara" pitchFamily="34" charset="0"/>
              </a:rPr>
              <a:t>Combination Format</a:t>
            </a:r>
            <a:endParaRPr lang="en-US" b="1" dirty="0" smtClean="0">
              <a:solidFill>
                <a:srgbClr val="C00000"/>
              </a:solidFill>
              <a:latin typeface="Candara" pitchFamily="34" charset="0"/>
            </a:endParaRPr>
          </a:p>
          <a:p>
            <a:pPr marL="0" indent="1588" eaLnBrk="1" hangingPunct="1">
              <a:lnSpc>
                <a:spcPct val="90000"/>
              </a:lnSpc>
              <a:buFont typeface="Arial" charset="0"/>
              <a:buNone/>
            </a:pPr>
            <a:endParaRPr lang="en-US" sz="1400" b="1" dirty="0" smtClean="0">
              <a:latin typeface="Candara" pitchFamily="34" charset="0"/>
            </a:endParaRPr>
          </a:p>
          <a:p>
            <a:pPr marL="0" indent="1588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</a:rPr>
              <a:t>No single format is right for everyone.</a:t>
            </a:r>
          </a:p>
          <a:p>
            <a:pPr marL="0" indent="1588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</a:rPr>
              <a:t>Choosing a format </a:t>
            </a:r>
            <a:r>
              <a:rPr lang="en-US" sz="2800" b="1" dirty="0" smtClean="0">
                <a:latin typeface="Candara" pitchFamily="34" charset="0"/>
              </a:rPr>
              <a:t>depends </a:t>
            </a:r>
            <a:r>
              <a:rPr lang="en-US" sz="2800" b="1" dirty="0" smtClean="0">
                <a:latin typeface="Candara" pitchFamily="34" charset="0"/>
              </a:rPr>
              <a:t>on…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latin typeface="Candara" pitchFamily="34" charset="0"/>
              </a:rPr>
              <a:t> </a:t>
            </a:r>
            <a:r>
              <a:rPr lang="en-US" sz="2400" b="1" dirty="0" smtClean="0">
                <a:latin typeface="Candara" pitchFamily="34" charset="0"/>
              </a:rPr>
              <a:t>your career </a:t>
            </a:r>
            <a:r>
              <a:rPr lang="en-US" sz="2400" b="1" dirty="0" smtClean="0">
                <a:latin typeface="Candara" pitchFamily="34" charset="0"/>
              </a:rPr>
              <a:t>objectives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latin typeface="Candara" pitchFamily="34" charset="0"/>
              </a:rPr>
              <a:t> </a:t>
            </a:r>
            <a:r>
              <a:rPr lang="en-US" sz="2400" b="1" dirty="0" smtClean="0">
                <a:latin typeface="Candara" pitchFamily="34" charset="0"/>
              </a:rPr>
              <a:t>whether or not you </a:t>
            </a:r>
            <a:r>
              <a:rPr lang="en-US" sz="2400" b="1" dirty="0" smtClean="0">
                <a:latin typeface="Candara" pitchFamily="34" charset="0"/>
              </a:rPr>
              <a:t>have experience in that area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>
                <a:latin typeface="Candara" pitchFamily="34" charset="0"/>
              </a:rPr>
              <a:t> </a:t>
            </a:r>
            <a:r>
              <a:rPr lang="en-US" sz="2400" b="1" dirty="0" smtClean="0">
                <a:latin typeface="Candara" pitchFamily="34" charset="0"/>
              </a:rPr>
              <a:t>whether or not you are looking for your first job</a:t>
            </a:r>
            <a:endParaRPr lang="en-US" sz="2400" b="1" dirty="0" smtClean="0">
              <a:latin typeface="Candara" pitchFamily="34" charset="0"/>
            </a:endParaRPr>
          </a:p>
        </p:txBody>
      </p:sp>
      <p:pic>
        <p:nvPicPr>
          <p:cNvPr id="3078" name="Picture 4" descr="RW_Resume_Formats_P01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0800" y="2209800"/>
            <a:ext cx="2286000" cy="1524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8832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1368</Words>
  <Application>Microsoft Office PowerPoint</Application>
  <PresentationFormat>On-screen Show (4:3)</PresentationFormat>
  <Paragraphs>205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宋体</vt:lpstr>
      <vt:lpstr>Office Theme</vt:lpstr>
      <vt:lpstr>PowerPoint Presentation</vt:lpstr>
      <vt:lpstr>The Importance of a Resume</vt:lpstr>
      <vt:lpstr>PowerPoint Presentation</vt:lpstr>
      <vt:lpstr>The Purpose of a Resume </vt:lpstr>
      <vt:lpstr>PowerPoint Presentation</vt:lpstr>
      <vt:lpstr>Customize Resume </vt:lpstr>
      <vt:lpstr>Resume First Impression</vt:lpstr>
      <vt:lpstr>PowerPoint Presentation</vt:lpstr>
      <vt:lpstr>Selecting a Resume Format </vt:lpstr>
      <vt:lpstr>Common Resume Formats </vt:lpstr>
      <vt:lpstr>Common Resume Formats </vt:lpstr>
      <vt:lpstr>Chronological Format </vt:lpstr>
      <vt:lpstr>PowerPoint Presentation</vt:lpstr>
      <vt:lpstr>Common Resume Formats </vt:lpstr>
      <vt:lpstr>Functional Format</vt:lpstr>
      <vt:lpstr>PowerPoint Presentation</vt:lpstr>
      <vt:lpstr>Combination Format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Saylor</dc:creator>
  <cp:lastModifiedBy>Sarah</cp:lastModifiedBy>
  <cp:revision>41</cp:revision>
  <dcterms:created xsi:type="dcterms:W3CDTF">2008-03-21T15:53:12Z</dcterms:created>
  <dcterms:modified xsi:type="dcterms:W3CDTF">2013-06-22T11:14:26Z</dcterms:modified>
</cp:coreProperties>
</file>