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69" r:id="rId4"/>
    <p:sldId id="267" r:id="rId5"/>
    <p:sldId id="276" r:id="rId6"/>
    <p:sldId id="268" r:id="rId7"/>
    <p:sldId id="275" r:id="rId8"/>
    <p:sldId id="259" r:id="rId9"/>
    <p:sldId id="260" r:id="rId10"/>
    <p:sldId id="261" r:id="rId11"/>
    <p:sldId id="262" r:id="rId12"/>
    <p:sldId id="278" r:id="rId13"/>
    <p:sldId id="279" r:id="rId14"/>
    <p:sldId id="264" r:id="rId15"/>
    <p:sldId id="265" r:id="rId16"/>
    <p:sldId id="266" r:id="rId17"/>
    <p:sldId id="272" r:id="rId18"/>
    <p:sldId id="27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93" autoAdjust="0"/>
  </p:normalViewPr>
  <p:slideViewPr>
    <p:cSldViewPr>
      <p:cViewPr>
        <p:scale>
          <a:sx n="77" d="100"/>
          <a:sy n="77" d="100"/>
        </p:scale>
        <p:origin x="-1008" y="-7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103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F254829-57BB-44B5-A34E-19063E20ADC3}" type="datetimeFigureOut">
              <a:rPr lang="en-US"/>
              <a:pPr>
                <a:defRPr/>
              </a:pPr>
              <a:t>10/29/2014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C14FFD0-A606-4994-B244-B9EF8F5EABC7}" type="slidenum">
              <a:rPr lang="en-US"/>
              <a:pPr>
                <a:defRPr/>
              </a:pPr>
              <a:t>‹#›</a:t>
            </a:fld>
            <a:endParaRPr lang="en-US"/>
          </a:p>
        </p:txBody>
      </p:sp>
    </p:spTree>
    <p:extLst>
      <p:ext uri="{BB962C8B-B14F-4D97-AF65-F5344CB8AC3E}">
        <p14:creationId xmlns:p14="http://schemas.microsoft.com/office/powerpoint/2010/main" val="36630955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apps.leg.wa.gov/rcw/default.aspx?cite=28A.600.290"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B9EA4A-770B-4E0E-A61B-4FCC7215FBA6}"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10</a:t>
            </a:fld>
            <a:endParaRPr lang="en-US"/>
          </a:p>
        </p:txBody>
      </p:sp>
    </p:spTree>
    <p:extLst>
      <p:ext uri="{BB962C8B-B14F-4D97-AF65-F5344CB8AC3E}">
        <p14:creationId xmlns:p14="http://schemas.microsoft.com/office/powerpoint/2010/main" val="1918624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11</a:t>
            </a:fld>
            <a:endParaRPr lang="en-US"/>
          </a:p>
        </p:txBody>
      </p:sp>
    </p:spTree>
    <p:extLst>
      <p:ext uri="{BB962C8B-B14F-4D97-AF65-F5344CB8AC3E}">
        <p14:creationId xmlns:p14="http://schemas.microsoft.com/office/powerpoint/2010/main" val="2738351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12</a:t>
            </a:fld>
            <a:endParaRPr lang="en-US"/>
          </a:p>
        </p:txBody>
      </p:sp>
    </p:spTree>
    <p:extLst>
      <p:ext uri="{BB962C8B-B14F-4D97-AF65-F5344CB8AC3E}">
        <p14:creationId xmlns:p14="http://schemas.microsoft.com/office/powerpoint/2010/main" val="647784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13</a:t>
            </a:fld>
            <a:endParaRPr lang="en-US"/>
          </a:p>
        </p:txBody>
      </p:sp>
    </p:spTree>
    <p:extLst>
      <p:ext uri="{BB962C8B-B14F-4D97-AF65-F5344CB8AC3E}">
        <p14:creationId xmlns:p14="http://schemas.microsoft.com/office/powerpoint/2010/main" val="110904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When a student has completed all pre-requisites for the course</a:t>
            </a:r>
          </a:p>
          <a:p>
            <a:endParaRPr lang="en-US" sz="1400" dirty="0"/>
          </a:p>
          <a:p>
            <a:r>
              <a:rPr lang="en-US" sz="1400" dirty="0" smtClean="0"/>
              <a:t>When a </a:t>
            </a:r>
            <a:r>
              <a:rPr lang="en-US" sz="1400" b="1" dirty="0" smtClean="0"/>
              <a:t>student</a:t>
            </a:r>
            <a:r>
              <a:rPr lang="en-US" sz="1400" dirty="0" smtClean="0"/>
              <a:t> wants to take on the challenge of a more rigorous course and work load</a:t>
            </a:r>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14</a:t>
            </a:fld>
            <a:endParaRPr lang="en-US"/>
          </a:p>
        </p:txBody>
      </p:sp>
    </p:spTree>
    <p:extLst>
      <p:ext uri="{BB962C8B-B14F-4D97-AF65-F5344CB8AC3E}">
        <p14:creationId xmlns:p14="http://schemas.microsoft.com/office/powerpoint/2010/main" val="1538648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15</a:t>
            </a:fld>
            <a:endParaRPr lang="en-US"/>
          </a:p>
        </p:txBody>
      </p:sp>
    </p:spTree>
    <p:extLst>
      <p:ext uri="{BB962C8B-B14F-4D97-AF65-F5344CB8AC3E}">
        <p14:creationId xmlns:p14="http://schemas.microsoft.com/office/powerpoint/2010/main" val="3697746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16</a:t>
            </a:fld>
            <a:endParaRPr lang="en-US"/>
          </a:p>
        </p:txBody>
      </p:sp>
    </p:spTree>
    <p:extLst>
      <p:ext uri="{BB962C8B-B14F-4D97-AF65-F5344CB8AC3E}">
        <p14:creationId xmlns:p14="http://schemas.microsoft.com/office/powerpoint/2010/main" val="3708534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sz="1400" dirty="0" smtClean="0"/>
              <a:t>What will they accept as  far as  AP scores and/or college transcripts</a:t>
            </a:r>
          </a:p>
          <a:p>
            <a:pPr marL="342900" indent="-342900">
              <a:buFont typeface="+mj-lt"/>
              <a:buAutoNum type="arabicPeriod"/>
            </a:pPr>
            <a:r>
              <a:rPr lang="en-US" sz="1400" dirty="0" smtClean="0"/>
              <a:t>Will the subject-specific AP exam or college course transcript be accepted in your area of focus or major </a:t>
            </a:r>
          </a:p>
          <a:p>
            <a:pPr marL="342900" indent="-342900">
              <a:buFont typeface="+mj-lt"/>
              <a:buAutoNum type="arabicPeriod"/>
            </a:pPr>
            <a:r>
              <a:rPr lang="en-US" sz="1400" dirty="0" err="1" smtClean="0"/>
              <a:t>Dif</a:t>
            </a:r>
            <a:r>
              <a:rPr lang="en-US" sz="1400" dirty="0" smtClean="0"/>
              <a:t> btw </a:t>
            </a:r>
            <a:r>
              <a:rPr lang="en-US" sz="1400" dirty="0" err="1" smtClean="0"/>
              <a:t>GenEd</a:t>
            </a:r>
            <a:r>
              <a:rPr lang="en-US" sz="1400" dirty="0"/>
              <a:t> </a:t>
            </a:r>
            <a:r>
              <a:rPr lang="en-US" sz="1400" dirty="0" smtClean="0"/>
              <a:t>and degree requirements: </a:t>
            </a:r>
          </a:p>
          <a:p>
            <a:pPr marL="800100" lvl="1" indent="-342900">
              <a:buFont typeface="+mj-lt"/>
              <a:buAutoNum type="arabicPeriod"/>
            </a:pPr>
            <a:r>
              <a:rPr lang="en-US" sz="1400" dirty="0" smtClean="0"/>
              <a:t>All colleges require students to complete a specific # of </a:t>
            </a:r>
            <a:r>
              <a:rPr lang="en-US" sz="1400" dirty="0" err="1" smtClean="0"/>
              <a:t>genEd</a:t>
            </a:r>
            <a:r>
              <a:rPr lang="en-US" sz="1400" dirty="0" smtClean="0"/>
              <a:t> credits for graduation to insure students are becoming global citizens</a:t>
            </a:r>
          </a:p>
          <a:p>
            <a:pPr marL="800100" lvl="1" indent="-342900">
              <a:buFont typeface="+mj-lt"/>
              <a:buAutoNum type="arabicPeriod"/>
            </a:pPr>
            <a:r>
              <a:rPr lang="en-US" sz="1400" dirty="0" smtClean="0"/>
              <a:t>All colleges also require students to complete a specific # of major-specific  courses to obtain their specialized BA or BS degree </a:t>
            </a:r>
          </a:p>
          <a:p>
            <a:pPr marL="342900" indent="-342900">
              <a:buFont typeface="+mj-lt"/>
              <a:buAutoNum type="arabicPeriod"/>
            </a:pPr>
            <a:r>
              <a:rPr lang="en-US" sz="1400" dirty="0" smtClean="0"/>
              <a:t>Yes</a:t>
            </a:r>
          </a:p>
          <a:p>
            <a:pPr marL="800100" lvl="1" indent="-342900">
              <a:buFont typeface="+mj-lt"/>
              <a:buAutoNum type="arabicPeriod"/>
            </a:pPr>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17</a:t>
            </a:fld>
            <a:endParaRPr lang="en-US"/>
          </a:p>
        </p:txBody>
      </p:sp>
    </p:spTree>
    <p:extLst>
      <p:ext uri="{BB962C8B-B14F-4D97-AF65-F5344CB8AC3E}">
        <p14:creationId xmlns:p14="http://schemas.microsoft.com/office/powerpoint/2010/main" val="2234785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EE6E3D-DBCA-400C-97A7-6D849D29E230}" type="slidenum">
              <a:rPr lang="en-US">
                <a:cs typeface="Arial" charset="0"/>
              </a:rPr>
              <a:pPr fontAlgn="base">
                <a:spcBef>
                  <a:spcPct val="0"/>
                </a:spcBef>
                <a:spcAft>
                  <a:spcPct val="0"/>
                </a:spcAft>
              </a:pPr>
              <a:t>18</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t>WHY:</a:t>
            </a:r>
            <a:r>
              <a:rPr lang="en-US" sz="1400" dirty="0" smtClean="0"/>
              <a:t> what are the advantages to taking college level courses in high school</a:t>
            </a:r>
          </a:p>
          <a:p>
            <a:endParaRPr lang="en-US" sz="1400" b="1" dirty="0"/>
          </a:p>
          <a:p>
            <a:r>
              <a:rPr lang="en-US" sz="1400" b="1" dirty="0" smtClean="0"/>
              <a:t>WHO:</a:t>
            </a:r>
            <a:r>
              <a:rPr lang="en-US" sz="1400" dirty="0" smtClean="0"/>
              <a:t> what students are eligible to take these programs and what students will benefit from these programs</a:t>
            </a:r>
          </a:p>
          <a:p>
            <a:endParaRPr lang="en-US" sz="1400" b="1" dirty="0"/>
          </a:p>
          <a:p>
            <a:r>
              <a:rPr lang="en-US" sz="1400" b="1" dirty="0" smtClean="0"/>
              <a:t>WHAT:</a:t>
            </a:r>
            <a:r>
              <a:rPr lang="en-US" sz="1400" dirty="0" smtClean="0"/>
              <a:t>  what do these courses offer students in terms of experience, learning, and college readiness</a:t>
            </a:r>
          </a:p>
          <a:p>
            <a:endParaRPr lang="en-US" sz="1400" b="1" dirty="0"/>
          </a:p>
          <a:p>
            <a:r>
              <a:rPr lang="en-US" sz="1400" b="1" dirty="0" smtClean="0"/>
              <a:t>WHEN:</a:t>
            </a:r>
            <a:r>
              <a:rPr lang="en-US" sz="1400" dirty="0" smtClean="0"/>
              <a:t> when are students prepared to take these classes, and when are they offered</a:t>
            </a:r>
          </a:p>
          <a:p>
            <a:endParaRPr lang="en-US" sz="1400" b="1" dirty="0"/>
          </a:p>
          <a:p>
            <a:r>
              <a:rPr lang="en-US" sz="1400" b="1" dirty="0" smtClean="0"/>
              <a:t>WHERE:</a:t>
            </a:r>
            <a:r>
              <a:rPr lang="en-US" sz="1400" dirty="0" smtClean="0"/>
              <a:t> where does the student go or sit to take these classes?</a:t>
            </a:r>
          </a:p>
          <a:p>
            <a:endParaRPr lang="en-US" sz="1400" b="1" dirty="0"/>
          </a:p>
          <a:p>
            <a:r>
              <a:rPr lang="en-US" sz="1400" b="1" dirty="0" smtClean="0"/>
              <a:t>HOW:</a:t>
            </a:r>
            <a:r>
              <a:rPr lang="en-US" sz="1400" dirty="0" smtClean="0"/>
              <a:t> how do students register for these courses</a:t>
            </a:r>
            <a:endParaRPr lang="en-US" sz="1400" b="1"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2</a:t>
            </a:fld>
            <a:endParaRPr lang="en-US"/>
          </a:p>
        </p:txBody>
      </p:sp>
    </p:spTree>
    <p:extLst>
      <p:ext uri="{BB962C8B-B14F-4D97-AF65-F5344CB8AC3E}">
        <p14:creationId xmlns:p14="http://schemas.microsoft.com/office/powerpoint/2010/main" val="2277518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When students</a:t>
            </a:r>
            <a:r>
              <a:rPr lang="en-US" sz="1400" baseline="0" dirty="0" smtClean="0"/>
              <a:t> learn to sit in a challenging class, to participate in the learning, and to take ownership for their own learning, they become better learners and global citizens.</a:t>
            </a:r>
          </a:p>
          <a:p>
            <a:endParaRPr lang="en-US" sz="1400" baseline="0" dirty="0" smtClean="0"/>
          </a:p>
          <a:p>
            <a:r>
              <a:rPr lang="en-US" sz="1400" baseline="0" dirty="0" smtClean="0"/>
              <a:t>Challenging courses get more student buy-in, because students overall appreciate being challenged and engaging in their learning</a:t>
            </a:r>
          </a:p>
          <a:p>
            <a:endParaRPr lang="en-US" sz="1400" baseline="0" dirty="0" smtClean="0"/>
          </a:p>
          <a:p>
            <a:r>
              <a:rPr lang="en-US" sz="1400" baseline="0" dirty="0" smtClean="0"/>
              <a:t>48% of students who enter college their freshman year graduate within 5 years of entering…if a student goes into freshman year already having earned college credits, they are more likely to continue to completion</a:t>
            </a:r>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3</a:t>
            </a:fld>
            <a:endParaRPr lang="en-US"/>
          </a:p>
        </p:txBody>
      </p:sp>
    </p:spTree>
    <p:extLst>
      <p:ext uri="{BB962C8B-B14F-4D97-AF65-F5344CB8AC3E}">
        <p14:creationId xmlns:p14="http://schemas.microsoft.com/office/powerpoint/2010/main" val="2337438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Self-explanatory…..</a:t>
            </a:r>
            <a:endParaRPr lang="en-US"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4</a:t>
            </a:fld>
            <a:endParaRPr lang="en-US"/>
          </a:p>
        </p:txBody>
      </p:sp>
    </p:spTree>
    <p:extLst>
      <p:ext uri="{BB962C8B-B14F-4D97-AF65-F5344CB8AC3E}">
        <p14:creationId xmlns:p14="http://schemas.microsoft.com/office/powerpoint/2010/main" val="1507612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4800" y="4343400"/>
            <a:ext cx="6324600" cy="4572000"/>
          </a:xfrm>
        </p:spPr>
        <p:txBody>
          <a:bodyPr/>
          <a:lstStyle/>
          <a:p>
            <a:r>
              <a:rPr lang="en-US" sz="1400" dirty="0" smtClean="0">
                <a:effectLst/>
              </a:rPr>
              <a:t>At the same time that debt has been going up, colleges across the country have been hiking tuition</a:t>
            </a:r>
            <a:r>
              <a:rPr lang="en-US" sz="1400" dirty="0" smtClean="0"/>
              <a:t>, </a:t>
            </a:r>
            <a:r>
              <a:rPr lang="en-US" sz="1400" dirty="0" smtClean="0">
                <a:effectLst/>
              </a:rPr>
              <a:t>and fees and families' incomes have been shrinking.</a:t>
            </a:r>
            <a:endParaRPr lang="en-US" sz="1400" dirty="0">
              <a:effectLst/>
            </a:endParaRPr>
          </a:p>
          <a:p>
            <a:r>
              <a:rPr lang="en-US" sz="1400" dirty="0" smtClean="0"/>
              <a:t>S</a:t>
            </a:r>
            <a:r>
              <a:rPr lang="en-US" sz="1400" dirty="0" smtClean="0">
                <a:effectLst/>
              </a:rPr>
              <a:t>tudent loan debt has risen at an average rate of 6% per year from 2008 to 2012.</a:t>
            </a:r>
          </a:p>
          <a:p>
            <a:endParaRPr lang="en-US" sz="1400" dirty="0"/>
          </a:p>
          <a:p>
            <a:r>
              <a:rPr lang="en-US" sz="1400" dirty="0"/>
              <a:t>Seven in 10 seniors graduated with student loan debt, and a fifth of that debt was owed to private lenders, which often charge high interest rates. </a:t>
            </a:r>
            <a:endParaRPr lang="en-US" sz="1400" dirty="0" smtClean="0"/>
          </a:p>
          <a:p>
            <a:endParaRPr lang="en-US" sz="1400" dirty="0"/>
          </a:p>
          <a:p>
            <a:r>
              <a:rPr lang="en-US" sz="1400" dirty="0"/>
              <a:t>To make matters worse, the job market still hasn't recovered, leaving many graduates with little or no income</a:t>
            </a:r>
            <a:r>
              <a:rPr lang="en-US" sz="1400" dirty="0" smtClean="0"/>
              <a:t>.</a:t>
            </a:r>
          </a:p>
          <a:p>
            <a:endParaRPr lang="en-US" sz="1400" dirty="0"/>
          </a:p>
          <a:p>
            <a:r>
              <a:rPr lang="en-US" sz="1400" dirty="0"/>
              <a:t>Still, the employment prospects of college grads are a lot better than those without college education. High school grads without college degrees faced an unemployment rate of 17.9% in 2012, compared to 7.7% for young college graduates. </a:t>
            </a:r>
          </a:p>
          <a:p>
            <a:r>
              <a:rPr lang="en-US" sz="1400" dirty="0" smtClean="0">
                <a:effectLst/>
              </a:rPr>
              <a:t> </a:t>
            </a:r>
            <a:endParaRPr lang="en-US" sz="1400" dirty="0" smtClean="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5</a:t>
            </a:fld>
            <a:endParaRPr lang="en-US"/>
          </a:p>
        </p:txBody>
      </p:sp>
    </p:spTree>
    <p:extLst>
      <p:ext uri="{BB962C8B-B14F-4D97-AF65-F5344CB8AC3E}">
        <p14:creationId xmlns:p14="http://schemas.microsoft.com/office/powerpoint/2010/main" val="998606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CiHS</a:t>
            </a:r>
            <a:r>
              <a:rPr lang="en-US" dirty="0" smtClean="0"/>
              <a:t> tuition is ~</a:t>
            </a:r>
            <a:r>
              <a:rPr lang="en-US" smtClean="0"/>
              <a:t>1/3 to 1/4</a:t>
            </a:r>
            <a:r>
              <a:rPr lang="en-US" baseline="0" smtClean="0"/>
              <a:t> </a:t>
            </a:r>
            <a:r>
              <a:rPr lang="en-US" smtClean="0"/>
              <a:t>the </a:t>
            </a:r>
            <a:r>
              <a:rPr lang="en-US" dirty="0" smtClean="0"/>
              <a:t>cost of that same course’s tuition on campus.</a:t>
            </a:r>
          </a:p>
          <a:p>
            <a:endParaRPr lang="en-US"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6</a:t>
            </a:fld>
            <a:endParaRPr lang="en-US"/>
          </a:p>
        </p:txBody>
      </p:sp>
    </p:spTree>
    <p:extLst>
      <p:ext uri="{BB962C8B-B14F-4D97-AF65-F5344CB8AC3E}">
        <p14:creationId xmlns:p14="http://schemas.microsoft.com/office/powerpoint/2010/main" val="1772710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Top 10 list…</a:t>
            </a:r>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7</a:t>
            </a:fld>
            <a:endParaRPr lang="en-US"/>
          </a:p>
        </p:txBody>
      </p:sp>
    </p:spTree>
    <p:extLst>
      <p:ext uri="{BB962C8B-B14F-4D97-AF65-F5344CB8AC3E}">
        <p14:creationId xmlns:p14="http://schemas.microsoft.com/office/powerpoint/2010/main" val="3402663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343400"/>
            <a:ext cx="6400800" cy="4648200"/>
          </a:xfrm>
        </p:spPr>
        <p:txBody>
          <a:bodyPr/>
          <a:lstStyle/>
          <a:p>
            <a:r>
              <a:rPr lang="en-US" sz="1400" kern="1200" dirty="0" smtClean="0">
                <a:solidFill>
                  <a:schemeClr val="tx1"/>
                </a:solidFill>
                <a:effectLst/>
                <a:latin typeface="Times New Roman" panose="02020603050405020304" pitchFamily="18" charset="0"/>
                <a:cs typeface="Times New Roman" panose="02020603050405020304" pitchFamily="18" charset="0"/>
              </a:rPr>
              <a:t>Here is the state legislation regarding “college in the high school” programs: </a:t>
            </a:r>
            <a:r>
              <a:rPr lang="en-US" sz="1400" u="sng" kern="1200" dirty="0" smtClean="0">
                <a:solidFill>
                  <a:schemeClr val="tx1"/>
                </a:solidFill>
                <a:effectLst/>
                <a:latin typeface="Times New Roman" panose="02020603050405020304" pitchFamily="18" charset="0"/>
                <a:cs typeface="Times New Roman" panose="02020603050405020304" pitchFamily="18" charset="0"/>
                <a:hlinkClick r:id="rId3"/>
              </a:rPr>
              <a:t>http://apps.leg.wa.gov/rcw/default.aspx?cite=28A.600.290</a:t>
            </a:r>
            <a:endParaRPr lang="en-US" sz="1400" u="sng" kern="1200" dirty="0" smtClean="0">
              <a:solidFill>
                <a:schemeClr val="tx1"/>
              </a:solidFill>
              <a:effectLst/>
              <a:latin typeface="Times New Roman" panose="02020603050405020304" pitchFamily="18" charset="0"/>
              <a:cs typeface="Times New Roman" panose="02020603050405020304" pitchFamily="18" charset="0"/>
            </a:endParaRPr>
          </a:p>
          <a:p>
            <a:endParaRPr lang="en-US" sz="1400" u="sng"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The component regarding grade level eligibility, which had been interpreted in different ways, was clarified this past winter through legislative discussion and by OSPI. Legislative intent and agency agreement is that only students in 11</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and 12</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grade are eligible to register for college credit in “college in the high school” programs.</a:t>
            </a:r>
            <a:endParaRPr lang="en-US" sz="1400" u="sng" kern="1200" dirty="0" smtClean="0">
              <a:solidFill>
                <a:schemeClr val="tx1"/>
              </a:solidFill>
              <a:effectLst/>
              <a:latin typeface="Times New Roman" panose="02020603050405020304" pitchFamily="18" charset="0"/>
              <a:cs typeface="Times New Roman" panose="02020603050405020304" pitchFamily="18" charset="0"/>
            </a:endParaRPr>
          </a:p>
          <a:p>
            <a:endParaRPr lang="en-US" sz="1400" u="sng" kern="1200" dirty="0" smtClean="0">
              <a:solidFill>
                <a:schemeClr val="tx1"/>
              </a:solidFill>
              <a:effectLst/>
              <a:latin typeface="Times New Roman" panose="02020603050405020304" pitchFamily="18" charset="0"/>
              <a:cs typeface="Times New Roman" panose="02020603050405020304" pitchFamily="18" charset="0"/>
            </a:endParaRPr>
          </a:p>
          <a:p>
            <a:pPr lvl="0"/>
            <a:r>
              <a:rPr lang="en-US" sz="1400" kern="1200" dirty="0" smtClean="0">
                <a:solidFill>
                  <a:schemeClr val="tx1"/>
                </a:solidFill>
                <a:effectLst/>
                <a:latin typeface="Times New Roman" panose="02020603050405020304" pitchFamily="18" charset="0"/>
                <a:cs typeface="Times New Roman" panose="02020603050405020304" pitchFamily="18" charset="0"/>
              </a:rPr>
              <a:t>Because this is a state policy, there is no flexibility and there are no exceptions. </a:t>
            </a:r>
          </a:p>
          <a:p>
            <a:pPr marL="285750" lvl="0" indent="-285750">
              <a:buFont typeface="Arial" panose="020B0604020202020204" pitchFamily="34" charset="0"/>
              <a:buChar char="•"/>
            </a:pPr>
            <a:r>
              <a:rPr lang="en-US" sz="1400" kern="1200" dirty="0" smtClean="0">
                <a:solidFill>
                  <a:schemeClr val="tx1"/>
                </a:solidFill>
                <a:effectLst/>
                <a:latin typeface="Times New Roman" panose="02020603050405020304" pitchFamily="18" charset="0"/>
                <a:cs typeface="Times New Roman" panose="02020603050405020304" pitchFamily="18" charset="0"/>
              </a:rPr>
              <a:t>Only 11</a:t>
            </a:r>
            <a:r>
              <a:rPr lang="en-US" sz="1400" kern="1200" baseline="30000" dirty="0" smtClean="0">
                <a:solidFill>
                  <a:schemeClr val="tx1"/>
                </a:solidFill>
                <a:effectLst/>
                <a:latin typeface="Times New Roman" panose="02020603050405020304" pitchFamily="18" charset="0"/>
                <a:cs typeface="Times New Roman" panose="02020603050405020304" pitchFamily="18" charset="0"/>
              </a:rPr>
              <a:t>th</a:t>
            </a:r>
            <a:r>
              <a:rPr lang="en-US" sz="1400" kern="1200" dirty="0" smtClean="0">
                <a:solidFill>
                  <a:schemeClr val="tx1"/>
                </a:solidFill>
                <a:effectLst/>
                <a:latin typeface="Times New Roman" panose="02020603050405020304" pitchFamily="18" charset="0"/>
                <a:cs typeface="Times New Roman" panose="02020603050405020304" pitchFamily="18" charset="0"/>
              </a:rPr>
              <a:t> and 12</a:t>
            </a:r>
            <a:r>
              <a:rPr lang="en-US" sz="1400" kern="1200" baseline="30000" dirty="0" smtClean="0">
                <a:solidFill>
                  <a:schemeClr val="tx1"/>
                </a:solidFill>
                <a:effectLst/>
                <a:latin typeface="Times New Roman" panose="02020603050405020304" pitchFamily="18" charset="0"/>
                <a:cs typeface="Times New Roman" panose="02020603050405020304" pitchFamily="18" charset="0"/>
              </a:rPr>
              <a:t>th</a:t>
            </a:r>
            <a:r>
              <a:rPr lang="en-US" sz="1400" kern="1200" dirty="0" smtClean="0">
                <a:solidFill>
                  <a:schemeClr val="tx1"/>
                </a:solidFill>
                <a:effectLst/>
                <a:latin typeface="Times New Roman" panose="02020603050405020304" pitchFamily="18" charset="0"/>
                <a:cs typeface="Times New Roman" panose="02020603050405020304" pitchFamily="18" charset="0"/>
              </a:rPr>
              <a:t> graders can register for UW credit through our program this school year.  </a:t>
            </a:r>
          </a:p>
          <a:p>
            <a:pPr marL="285750" lvl="0" indent="-285750">
              <a:buFont typeface="Arial" panose="020B0604020202020204" pitchFamily="34" charset="0"/>
              <a:buChar char="•"/>
            </a:pPr>
            <a:r>
              <a:rPr lang="en-US" sz="1400" kern="1200" dirty="0" smtClean="0">
                <a:solidFill>
                  <a:schemeClr val="tx1"/>
                </a:solidFill>
                <a:effectLst/>
                <a:latin typeface="Times New Roman" panose="02020603050405020304" pitchFamily="18" charset="0"/>
                <a:cs typeface="Times New Roman" panose="02020603050405020304" pitchFamily="18" charset="0"/>
              </a:rPr>
              <a:t>Students in 9th and 10th grades who are taking courses available for UW credit this year will not be able to retroactively receive the UW credit when they enter the 11th or 12th grade or after the legislation changes.</a:t>
            </a:r>
          </a:p>
          <a:p>
            <a:pPr marL="285750" lvl="0" indent="-285750">
              <a:buFont typeface="Arial" panose="020B0604020202020204" pitchFamily="34" charset="0"/>
              <a:buChar char="•"/>
            </a:pPr>
            <a:r>
              <a:rPr lang="en-US" sz="1400" kern="1200" dirty="0" smtClean="0">
                <a:solidFill>
                  <a:schemeClr val="tx1"/>
                </a:solidFill>
                <a:effectLst/>
                <a:latin typeface="Times New Roman" panose="02020603050405020304" pitchFamily="18" charset="0"/>
                <a:cs typeface="Times New Roman" panose="02020603050405020304" pitchFamily="18" charset="0"/>
              </a:rPr>
              <a:t>The UW cannot change this legislation; only the legislature can do so. Parents and others with concerns and requests should contact their local legislators. </a:t>
            </a: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8</a:t>
            </a:fld>
            <a:endParaRPr lang="en-US"/>
          </a:p>
        </p:txBody>
      </p:sp>
    </p:spTree>
    <p:extLst>
      <p:ext uri="{BB962C8B-B14F-4D97-AF65-F5344CB8AC3E}">
        <p14:creationId xmlns:p14="http://schemas.microsoft.com/office/powerpoint/2010/main" val="996826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It is HIGHLY recommended students taking an AP course sit for the final AP exam in that subject area</a:t>
            </a:r>
            <a:r>
              <a:rPr lang="en-US" sz="1400" dirty="0" smtClean="0"/>
              <a:t>.</a:t>
            </a:r>
          </a:p>
          <a:p>
            <a:endParaRPr lang="en-US" sz="1400" dirty="0"/>
          </a:p>
          <a:p>
            <a:r>
              <a:rPr lang="en-US" sz="1400" dirty="0" smtClean="0"/>
              <a:t>ALL high stakes exams student will take, including ACT, SAT, MCAT, LSAT, etc. are timed, and the more practice, the better.</a:t>
            </a:r>
            <a:endParaRPr lang="en-US" sz="1400" dirty="0"/>
          </a:p>
          <a:p>
            <a:endParaRPr lang="en-US" sz="1400" dirty="0"/>
          </a:p>
          <a:p>
            <a:r>
              <a:rPr lang="en-US" sz="1400" dirty="0"/>
              <a:t>Latest research has shown that even students who score a 1 on the exam outperform their peers in college who took the AP course but did not sit for the exam</a:t>
            </a:r>
            <a:r>
              <a:rPr lang="en-US" sz="1400" dirty="0" smtClean="0"/>
              <a:t>.</a:t>
            </a:r>
          </a:p>
          <a:p>
            <a:endParaRPr lang="en-US" sz="1400" dirty="0"/>
          </a:p>
          <a:p>
            <a:r>
              <a:rPr lang="en-US" sz="1400" dirty="0" smtClean="0"/>
              <a:t>Added benefit: Student will receive college credit for passing the AP exam.</a:t>
            </a:r>
            <a:endParaRPr lang="en-US" sz="1400" dirty="0"/>
          </a:p>
          <a:p>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9</a:t>
            </a:fld>
            <a:endParaRPr lang="en-US"/>
          </a:p>
        </p:txBody>
      </p:sp>
    </p:spTree>
    <p:extLst>
      <p:ext uri="{BB962C8B-B14F-4D97-AF65-F5344CB8AC3E}">
        <p14:creationId xmlns:p14="http://schemas.microsoft.com/office/powerpoint/2010/main" val="3202863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F2CAA57-74D3-4241-B2AC-C26873554273}"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0C1EC9-AFA4-4853-A899-922352FAFB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633A01-4286-42B5-9AA2-F28E3AB24AB2}"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0DE27B-7D90-4AB1-BADF-73F6C65082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E6308C-4EC5-4D17-A79A-05925A001C15}"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F1163A-CAAB-4200-BA95-A0897EE9B0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FA3A5C-E772-4A66-B03A-A4D00A5D56C5}"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5A685F-70C7-4FE7-9BC7-BACDA58625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7B06D20-4A02-478F-ACCD-693BF72333F4}"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CC1AEA-D166-404D-9E63-8B50CA10D2E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15CD6E3-F201-4410-BAA4-5BDF07ADD3EC}"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4F5EDE-4336-496D-B738-5C4A5B99FAB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6E04E3C-6D74-4053-BD59-88020A781729}" type="datetimeFigureOut">
              <a:rPr lang="en-US"/>
              <a:pPr>
                <a:defRPr/>
              </a:pPr>
              <a:t>10/29/2014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78BAE97-8BD4-43DF-8898-740774CB4B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B99031D-A801-41FE-B1FB-260C6F955322}" type="datetimeFigureOut">
              <a:rPr lang="en-US"/>
              <a:pPr>
                <a:defRPr/>
              </a:pPr>
              <a:t>10/29/2014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41313B4-9FC5-492D-8325-14BEC99D8EC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3A58BC-E066-431A-99DC-62218F10560E}" type="datetimeFigureOut">
              <a:rPr lang="en-US"/>
              <a:pPr>
                <a:defRPr/>
              </a:pPr>
              <a:t>10/29/2014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1B5FFF-1459-40EE-9BF8-02E69F57B59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963041-E00A-4835-8F4A-DE2CC1E76602}"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510F919-A5C4-49BD-A615-CB47329C94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7D42DF-1D1B-4312-8608-67A5AA6E90B7}"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F9004C-4724-4549-8216-BBDDDEB024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4C05AFF-057C-40AA-96A7-F82D03D4CA03}" type="datetimeFigureOut">
              <a:rPr lang="en-US"/>
              <a:pPr>
                <a:defRPr/>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8416AA7-9C7E-4DE3-8D11-5AA31670CA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ocushare.everett.k12.wa.us/docushare/dsweb/View/Collection-266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outreach.washington.edu/uwhs/" TargetMode="External"/><Relationship Id="rId4" Type="http://schemas.openxmlformats.org/officeDocument/2006/relationships/hyperlink" Target="http://www.everettcc.edu/ccec/collegeinhs/index.cfm?id=2606"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7.wmf"/><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microsoft.com/office/2007/relationships/hdphoto" Target="../media/hdphoto1.wdp"/><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hyperlink" Target="https://apstudent.collegeboard.org/creditandplacement/search-credit-polici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09600" y="2362200"/>
            <a:ext cx="8229600" cy="1371600"/>
          </a:xfrm>
        </p:spPr>
        <p:txBody>
          <a:bodyPr/>
          <a:lstStyle/>
          <a:p>
            <a:r>
              <a:rPr lang="en-US" sz="6000" smtClean="0"/>
              <a:t>Early College Programs</a:t>
            </a:r>
          </a:p>
        </p:txBody>
      </p:sp>
      <p:sp>
        <p:nvSpPr>
          <p:cNvPr id="4" name="Subtitle 3"/>
          <p:cNvSpPr>
            <a:spLocks noGrp="1"/>
          </p:cNvSpPr>
          <p:nvPr>
            <p:ph type="subTitle" idx="1"/>
          </p:nvPr>
        </p:nvSpPr>
        <p:spPr>
          <a:xfrm>
            <a:off x="990600" y="3886200"/>
            <a:ext cx="5638800" cy="2133600"/>
          </a:xfrm>
        </p:spPr>
        <p:txBody>
          <a:bodyPr rtlCol="0">
            <a:normAutofit lnSpcReduction="10000"/>
          </a:bodyPr>
          <a:lstStyle/>
          <a:p>
            <a:pPr fontAlgn="auto">
              <a:spcAft>
                <a:spcPts val="0"/>
              </a:spcAft>
              <a:buFont typeface="Arial" pitchFamily="34" charset="0"/>
              <a:buNone/>
              <a:defRPr/>
            </a:pPr>
            <a:r>
              <a:rPr lang="en-US" dirty="0" smtClean="0"/>
              <a:t>Becky </a:t>
            </a:r>
            <a:r>
              <a:rPr lang="en-US" dirty="0" err="1" smtClean="0"/>
              <a:t>Ballbach</a:t>
            </a:r>
            <a:endParaRPr lang="en-US" dirty="0" smtClean="0"/>
          </a:p>
          <a:p>
            <a:pPr fontAlgn="auto">
              <a:spcAft>
                <a:spcPts val="0"/>
              </a:spcAft>
              <a:buFont typeface="Arial" pitchFamily="34" charset="0"/>
              <a:buNone/>
              <a:defRPr/>
            </a:pPr>
            <a:r>
              <a:rPr lang="en-US" dirty="0" smtClean="0"/>
              <a:t>Director of Student Support Programs</a:t>
            </a:r>
          </a:p>
          <a:p>
            <a:pPr fontAlgn="auto">
              <a:spcAft>
                <a:spcPts val="0"/>
              </a:spcAft>
              <a:buFont typeface="Arial" pitchFamily="34" charset="0"/>
              <a:buNone/>
              <a:defRPr/>
            </a:pPr>
            <a:r>
              <a:rPr lang="en-US" dirty="0" smtClean="0"/>
              <a:t>October 21, 2014</a:t>
            </a:r>
          </a:p>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a:p>
        </p:txBody>
      </p:sp>
      <p:pic>
        <p:nvPicPr>
          <p:cNvPr id="1026" name="Picture 1" descr="EPS-Primary-Logo-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
            <a:ext cx="20002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2" descr="C:\Users\Beverly\AppData\Local\Microsoft\Windows\Temporary Internet Files\Content.IE5\D11OAP9I\MC900439262[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399" y="3950043"/>
            <a:ext cx="2875005" cy="287500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2"/>
          <p:cNvSpPr>
            <a:spLocks noGrp="1"/>
          </p:cNvSpPr>
          <p:nvPr>
            <p:ph idx="1"/>
          </p:nvPr>
        </p:nvSpPr>
        <p:spPr>
          <a:xfrm>
            <a:off x="381000" y="1676401"/>
            <a:ext cx="8458200" cy="4876800"/>
          </a:xfrm>
        </p:spPr>
        <p:txBody>
          <a:bodyPr/>
          <a:lstStyle/>
          <a:p>
            <a:r>
              <a:rPr lang="en-US" sz="3600" dirty="0" smtClean="0"/>
              <a:t>Credits Vary</a:t>
            </a:r>
          </a:p>
          <a:p>
            <a:r>
              <a:rPr lang="en-US" sz="3600" dirty="0" smtClean="0"/>
              <a:t>Entry courses for certificate programs, Associates in Technical Arts, or Associates Transferable Degree</a:t>
            </a:r>
          </a:p>
          <a:p>
            <a:r>
              <a:rPr lang="en-US" sz="3600" dirty="0" smtClean="0"/>
              <a:t>Offered in partnership with Everett Community College, Skagit Valley Community College and Lake Washington Institute of Technology</a:t>
            </a:r>
          </a:p>
        </p:txBody>
      </p:sp>
      <p:sp>
        <p:nvSpPr>
          <p:cNvPr id="19458" name="TextBox 5"/>
          <p:cNvSpPr txBox="1">
            <a:spLocks noChangeArrowheads="1"/>
          </p:cNvSpPr>
          <p:nvPr/>
        </p:nvSpPr>
        <p:spPr bwMode="auto">
          <a:xfrm>
            <a:off x="3048000" y="381000"/>
            <a:ext cx="2971800" cy="1569660"/>
          </a:xfrm>
          <a:prstGeom prst="rect">
            <a:avLst/>
          </a:prstGeom>
          <a:noFill/>
          <a:ln w="9525">
            <a:noFill/>
            <a:miter lim="800000"/>
            <a:headEnd/>
            <a:tailEnd/>
          </a:ln>
        </p:spPr>
        <p:txBody>
          <a:bodyPr>
            <a:spAutoFit/>
          </a:bodyPr>
          <a:lstStyle/>
          <a:p>
            <a:r>
              <a:rPr lang="en-US" sz="4800" dirty="0">
                <a:latin typeface="Calibri" pitchFamily="34" charset="0"/>
              </a:rPr>
              <a:t>Tech Prep</a:t>
            </a:r>
          </a:p>
          <a:p>
            <a:endParaRPr lang="en-US" sz="4800" dirty="0">
              <a:latin typeface="Calibri" pitchFamily="34" charset="0"/>
            </a:endParaRPr>
          </a:p>
        </p:txBody>
      </p:sp>
      <p:sp>
        <p:nvSpPr>
          <p:cNvPr id="7" name="Rounded Rectangle 6"/>
          <p:cNvSpPr/>
          <p:nvPr/>
        </p:nvSpPr>
        <p:spPr>
          <a:xfrm>
            <a:off x="131763" y="152400"/>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pic>
        <p:nvPicPr>
          <p:cNvPr id="7170" name="Picture 2" descr="C:\Users\Beverly\AppData\Local\Microsoft\Windows\Temporary Internet Files\Content.IE5\G01ZNAJF\MC90019537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0"/>
            <a:ext cx="2514600" cy="25133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381000" y="1676400"/>
            <a:ext cx="8229600" cy="4800600"/>
          </a:xfrm>
        </p:spPr>
        <p:txBody>
          <a:bodyPr/>
          <a:lstStyle/>
          <a:p>
            <a:r>
              <a:rPr lang="en-US" sz="3600" dirty="0" smtClean="0"/>
              <a:t>Courses are 5 credits</a:t>
            </a:r>
          </a:p>
          <a:p>
            <a:r>
              <a:rPr lang="en-US" sz="3600" dirty="0" smtClean="0"/>
              <a:t>Often fulfills general and/or major-specific college graduation requirements</a:t>
            </a:r>
          </a:p>
          <a:p>
            <a:r>
              <a:rPr lang="en-US" sz="3600" dirty="0" smtClean="0"/>
              <a:t>Offered in partnership with Everett Community College and University of Washington</a:t>
            </a:r>
          </a:p>
        </p:txBody>
      </p:sp>
      <p:sp>
        <p:nvSpPr>
          <p:cNvPr id="20482" name="TextBox 5"/>
          <p:cNvSpPr txBox="1">
            <a:spLocks noChangeArrowheads="1"/>
          </p:cNvSpPr>
          <p:nvPr/>
        </p:nvSpPr>
        <p:spPr bwMode="auto">
          <a:xfrm>
            <a:off x="2743200" y="352425"/>
            <a:ext cx="5811838" cy="1569660"/>
          </a:xfrm>
          <a:prstGeom prst="rect">
            <a:avLst/>
          </a:prstGeom>
          <a:noFill/>
          <a:ln w="9525">
            <a:noFill/>
            <a:miter lim="800000"/>
            <a:headEnd/>
            <a:tailEnd/>
          </a:ln>
        </p:spPr>
        <p:txBody>
          <a:bodyPr>
            <a:spAutoFit/>
          </a:bodyPr>
          <a:lstStyle/>
          <a:p>
            <a:r>
              <a:rPr lang="en-US" sz="4800" dirty="0">
                <a:latin typeface="Calibri" pitchFamily="34" charset="0"/>
              </a:rPr>
              <a:t>College in High School</a:t>
            </a:r>
          </a:p>
          <a:p>
            <a:endParaRPr lang="en-US" sz="4800" dirty="0">
              <a:latin typeface="Calibri" pitchFamily="34" charset="0"/>
            </a:endParaRPr>
          </a:p>
        </p:txBody>
      </p:sp>
      <p:sp>
        <p:nvSpPr>
          <p:cNvPr id="7" name="Rounded Rectangle 6"/>
          <p:cNvSpPr/>
          <p:nvPr/>
        </p:nvSpPr>
        <p:spPr>
          <a:xfrm>
            <a:off x="228600" y="185738"/>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pic>
        <p:nvPicPr>
          <p:cNvPr id="8194" name="Picture 2" descr="C:\Users\Beverly\Desktop\UWblock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4775718"/>
            <a:ext cx="1716104" cy="1189832"/>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Beverly\Desktop\thN8SW62B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4702419"/>
            <a:ext cx="1371600" cy="13364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8"/>
          <p:cNvSpPr txBox="1">
            <a:spLocks noChangeArrowheads="1"/>
          </p:cNvSpPr>
          <p:nvPr/>
        </p:nvSpPr>
        <p:spPr bwMode="auto">
          <a:xfrm>
            <a:off x="2743200" y="363538"/>
            <a:ext cx="5811838" cy="769937"/>
          </a:xfrm>
          <a:prstGeom prst="rect">
            <a:avLst/>
          </a:prstGeom>
          <a:noFill/>
          <a:ln w="9525">
            <a:noFill/>
            <a:miter lim="800000"/>
            <a:headEnd/>
            <a:tailEnd/>
          </a:ln>
        </p:spPr>
        <p:txBody>
          <a:bodyPr>
            <a:spAutoFit/>
          </a:bodyPr>
          <a:lstStyle/>
          <a:p>
            <a:r>
              <a:rPr lang="en-US" sz="4400" dirty="0">
                <a:latin typeface="Calibri" pitchFamily="34" charset="0"/>
              </a:rPr>
              <a:t>Courses Offered at JHS</a:t>
            </a:r>
            <a:endParaRPr lang="en-US" dirty="0">
              <a:latin typeface="Calibri" pitchFamily="34" charset="0"/>
            </a:endParaRPr>
          </a:p>
        </p:txBody>
      </p:sp>
      <p:sp>
        <p:nvSpPr>
          <p:cNvPr id="10" name="Rounded Rectangle 9"/>
          <p:cNvSpPr/>
          <p:nvPr/>
        </p:nvSpPr>
        <p:spPr>
          <a:xfrm>
            <a:off x="247650" y="142875"/>
            <a:ext cx="2476500" cy="1212850"/>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sp>
        <p:nvSpPr>
          <p:cNvPr id="11" name="Rounded Rectangle 10"/>
          <p:cNvSpPr/>
          <p:nvPr/>
        </p:nvSpPr>
        <p:spPr>
          <a:xfrm>
            <a:off x="228600" y="1447800"/>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08" name="TextBox 11"/>
          <p:cNvSpPr txBox="1">
            <a:spLocks noChangeArrowheads="1"/>
          </p:cNvSpPr>
          <p:nvPr/>
        </p:nvSpPr>
        <p:spPr bwMode="auto">
          <a:xfrm>
            <a:off x="222250" y="1671638"/>
            <a:ext cx="2362200" cy="1200150"/>
          </a:xfrm>
          <a:prstGeom prst="rect">
            <a:avLst/>
          </a:prstGeom>
          <a:noFill/>
          <a:ln w="9525">
            <a:noFill/>
            <a:miter lim="800000"/>
            <a:headEnd/>
            <a:tailEnd/>
          </a:ln>
        </p:spPr>
        <p:txBody>
          <a:bodyPr>
            <a:spAutoFit/>
          </a:bodyPr>
          <a:lstStyle/>
          <a:p>
            <a:r>
              <a:rPr lang="en-US" sz="3600">
                <a:latin typeface="Calibri" pitchFamily="34" charset="0"/>
              </a:rPr>
              <a:t>Advanced</a:t>
            </a:r>
          </a:p>
          <a:p>
            <a:r>
              <a:rPr lang="en-US" sz="3600">
                <a:latin typeface="Calibri" pitchFamily="34" charset="0"/>
              </a:rPr>
              <a:t>Placement</a:t>
            </a:r>
          </a:p>
        </p:txBody>
      </p:sp>
      <p:sp>
        <p:nvSpPr>
          <p:cNvPr id="21509" name="TextBox 13"/>
          <p:cNvSpPr txBox="1">
            <a:spLocks noChangeArrowheads="1"/>
          </p:cNvSpPr>
          <p:nvPr/>
        </p:nvSpPr>
        <p:spPr bwMode="auto">
          <a:xfrm>
            <a:off x="4419600" y="1447800"/>
            <a:ext cx="2111375" cy="1774825"/>
          </a:xfrm>
          <a:prstGeom prst="rect">
            <a:avLst/>
          </a:prstGeom>
          <a:noFill/>
          <a:ln w="9525">
            <a:noFill/>
            <a:miter lim="800000"/>
            <a:headEnd/>
            <a:tailEnd/>
          </a:ln>
        </p:spPr>
        <p:txBody>
          <a:bodyPr wrap="none">
            <a:noAutofit/>
          </a:bodyPr>
          <a:lstStyle/>
          <a:p>
            <a:r>
              <a:rPr lang="en-US" sz="1400" dirty="0">
                <a:latin typeface="Calibri" pitchFamily="34" charset="0"/>
              </a:rPr>
              <a:t>AP Calculus </a:t>
            </a:r>
            <a:r>
              <a:rPr lang="en-US" sz="1400" dirty="0" smtClean="0">
                <a:latin typeface="Calibri" pitchFamily="34" charset="0"/>
              </a:rPr>
              <a:t>BC</a:t>
            </a:r>
            <a:endParaRPr lang="en-US" sz="1400" dirty="0">
              <a:latin typeface="Calibri" pitchFamily="34" charset="0"/>
            </a:endParaRPr>
          </a:p>
          <a:p>
            <a:r>
              <a:rPr lang="en-US" sz="1400" dirty="0">
                <a:latin typeface="Calibri" pitchFamily="34" charset="0"/>
              </a:rPr>
              <a:t>AP Statistics</a:t>
            </a:r>
          </a:p>
          <a:p>
            <a:r>
              <a:rPr lang="en-US" sz="1400" dirty="0">
                <a:latin typeface="Calibri" pitchFamily="34" charset="0"/>
              </a:rPr>
              <a:t>AP Biology</a:t>
            </a:r>
          </a:p>
          <a:p>
            <a:r>
              <a:rPr lang="en-US" sz="1400" dirty="0">
                <a:latin typeface="Calibri" pitchFamily="34" charset="0"/>
              </a:rPr>
              <a:t>AP </a:t>
            </a:r>
            <a:r>
              <a:rPr lang="en-US" sz="1400" dirty="0" smtClean="0">
                <a:latin typeface="Calibri" pitchFamily="34" charset="0"/>
              </a:rPr>
              <a:t>Chemistry</a:t>
            </a:r>
          </a:p>
          <a:p>
            <a:r>
              <a:rPr lang="en-US" sz="1400" dirty="0" smtClean="0">
                <a:latin typeface="Calibri" pitchFamily="34" charset="0"/>
              </a:rPr>
              <a:t>AP Environmental Science</a:t>
            </a:r>
          </a:p>
          <a:p>
            <a:r>
              <a:rPr lang="en-US" sz="1400" dirty="0" smtClean="0">
                <a:latin typeface="Calibri" pitchFamily="34" charset="0"/>
              </a:rPr>
              <a:t>AP Physics</a:t>
            </a:r>
          </a:p>
          <a:p>
            <a:r>
              <a:rPr lang="en-US" sz="1400" dirty="0" smtClean="0">
                <a:latin typeface="Calibri" pitchFamily="34" charset="0"/>
              </a:rPr>
              <a:t>AP Microeconomics</a:t>
            </a:r>
          </a:p>
          <a:p>
            <a:endParaRPr lang="en-US" dirty="0">
              <a:latin typeface="Calibri" pitchFamily="34" charset="0"/>
            </a:endParaRPr>
          </a:p>
        </p:txBody>
      </p:sp>
      <p:sp>
        <p:nvSpPr>
          <p:cNvPr id="21510" name="TextBox 15"/>
          <p:cNvSpPr txBox="1">
            <a:spLocks noChangeArrowheads="1"/>
          </p:cNvSpPr>
          <p:nvPr/>
        </p:nvSpPr>
        <p:spPr bwMode="auto">
          <a:xfrm>
            <a:off x="6512891" y="1486793"/>
            <a:ext cx="2237409" cy="1600438"/>
          </a:xfrm>
          <a:prstGeom prst="rect">
            <a:avLst/>
          </a:prstGeom>
          <a:noFill/>
          <a:ln w="9525">
            <a:noFill/>
            <a:miter lim="800000"/>
            <a:headEnd/>
            <a:tailEnd/>
          </a:ln>
        </p:spPr>
        <p:txBody>
          <a:bodyPr wrap="square">
            <a:spAutoFit/>
          </a:bodyPr>
          <a:lstStyle/>
          <a:p>
            <a:r>
              <a:rPr lang="en-US" sz="1400" dirty="0">
                <a:latin typeface="Calibri" pitchFamily="34" charset="0"/>
              </a:rPr>
              <a:t>AP Government and </a:t>
            </a:r>
            <a:endParaRPr lang="en-US" sz="1400" dirty="0" smtClean="0">
              <a:latin typeface="Calibri" pitchFamily="34" charset="0"/>
            </a:endParaRPr>
          </a:p>
          <a:p>
            <a:r>
              <a:rPr lang="en-US" sz="1400" dirty="0">
                <a:latin typeface="Calibri" pitchFamily="34" charset="0"/>
              </a:rPr>
              <a:t> </a:t>
            </a:r>
            <a:r>
              <a:rPr lang="en-US" sz="1400" dirty="0" smtClean="0">
                <a:latin typeface="Calibri" pitchFamily="34" charset="0"/>
              </a:rPr>
              <a:t>     Politics</a:t>
            </a:r>
            <a:r>
              <a:rPr lang="en-US" sz="1400" dirty="0">
                <a:latin typeface="Calibri" pitchFamily="34" charset="0"/>
              </a:rPr>
              <a:t>: US</a:t>
            </a:r>
          </a:p>
          <a:p>
            <a:r>
              <a:rPr lang="en-US" sz="1400" dirty="0">
                <a:latin typeface="Calibri" pitchFamily="34" charset="0"/>
              </a:rPr>
              <a:t>AP </a:t>
            </a:r>
            <a:r>
              <a:rPr lang="en-US" sz="1400" dirty="0" smtClean="0">
                <a:latin typeface="Calibri" pitchFamily="34" charset="0"/>
              </a:rPr>
              <a:t>Psychology</a:t>
            </a:r>
          </a:p>
          <a:p>
            <a:r>
              <a:rPr lang="en-US" sz="1400" dirty="0" smtClean="0">
                <a:latin typeface="Calibri" pitchFamily="34" charset="0"/>
              </a:rPr>
              <a:t>AP Spanish Language</a:t>
            </a:r>
            <a:endParaRPr lang="en-US" sz="1400" dirty="0">
              <a:latin typeface="Calibri" pitchFamily="34" charset="0"/>
            </a:endParaRPr>
          </a:p>
          <a:p>
            <a:r>
              <a:rPr lang="en-US" sz="1400" dirty="0" smtClean="0">
                <a:latin typeface="Calibri" pitchFamily="34" charset="0"/>
              </a:rPr>
              <a:t> AP </a:t>
            </a:r>
            <a:r>
              <a:rPr lang="en-US" sz="1400" dirty="0">
                <a:latin typeface="Calibri" pitchFamily="34" charset="0"/>
              </a:rPr>
              <a:t>US History</a:t>
            </a:r>
          </a:p>
          <a:p>
            <a:r>
              <a:rPr lang="en-US" sz="1400" dirty="0" smtClean="0">
                <a:latin typeface="Calibri" pitchFamily="34" charset="0"/>
              </a:rPr>
              <a:t> AP </a:t>
            </a:r>
            <a:r>
              <a:rPr lang="en-US" sz="1400" dirty="0">
                <a:latin typeface="Calibri" pitchFamily="34" charset="0"/>
              </a:rPr>
              <a:t>World </a:t>
            </a:r>
            <a:r>
              <a:rPr lang="en-US" sz="1400" dirty="0" smtClean="0">
                <a:latin typeface="Calibri" pitchFamily="34" charset="0"/>
              </a:rPr>
              <a:t>History</a:t>
            </a:r>
          </a:p>
          <a:p>
            <a:r>
              <a:rPr lang="en-US" sz="1400" dirty="0" smtClean="0">
                <a:latin typeface="Calibri" pitchFamily="34" charset="0"/>
              </a:rPr>
              <a:t>AP Art 2</a:t>
            </a:r>
            <a:r>
              <a:rPr lang="en-US" sz="1400" baseline="30000" dirty="0" smtClean="0">
                <a:latin typeface="Calibri" pitchFamily="34" charset="0"/>
              </a:rPr>
              <a:t>nd</a:t>
            </a:r>
            <a:r>
              <a:rPr lang="en-US" sz="1400" dirty="0" smtClean="0">
                <a:latin typeface="Calibri" pitchFamily="34" charset="0"/>
              </a:rPr>
              <a:t>/3rd</a:t>
            </a:r>
            <a:endParaRPr lang="en-US" sz="1400" dirty="0">
              <a:latin typeface="Calibri" pitchFamily="34" charset="0"/>
            </a:endParaRPr>
          </a:p>
        </p:txBody>
      </p:sp>
      <p:sp>
        <p:nvSpPr>
          <p:cNvPr id="3" name="Content Placeholder 2"/>
          <p:cNvSpPr>
            <a:spLocks noGrp="1"/>
          </p:cNvSpPr>
          <p:nvPr>
            <p:ph idx="1"/>
          </p:nvPr>
        </p:nvSpPr>
        <p:spPr>
          <a:xfrm>
            <a:off x="2362200" y="1447801"/>
            <a:ext cx="2590800" cy="1676400"/>
          </a:xfrm>
          <a:noFill/>
          <a:ln>
            <a:noFill/>
          </a:ln>
        </p:spPr>
        <p:style>
          <a:lnRef idx="2">
            <a:schemeClr val="accent5"/>
          </a:lnRef>
          <a:fillRef idx="1">
            <a:schemeClr val="lt1"/>
          </a:fillRef>
          <a:effectRef idx="0">
            <a:schemeClr val="accent5"/>
          </a:effectRef>
          <a:fontRef idx="minor">
            <a:schemeClr val="dk1"/>
          </a:fontRef>
        </p:style>
        <p:txBody>
          <a:bodyPr rtlCol="0">
            <a:noAutofit/>
          </a:bodyPr>
          <a:lstStyle/>
          <a:p>
            <a:pPr marL="0" indent="0" fontAlgn="auto">
              <a:spcAft>
                <a:spcPts val="0"/>
              </a:spcAft>
              <a:buFont typeface="Arial" pitchFamily="34" charset="0"/>
              <a:buNone/>
              <a:defRPr/>
            </a:pPr>
            <a:r>
              <a:rPr lang="en-US" sz="1400" dirty="0" smtClean="0">
                <a:latin typeface="Calibri" panose="020F0502020204030204" pitchFamily="34" charset="0"/>
                <a:cs typeface="Calibri" panose="020F0502020204030204" pitchFamily="34" charset="0"/>
              </a:rPr>
              <a:t>AP English Language and Composition</a:t>
            </a:r>
          </a:p>
          <a:p>
            <a:pPr marL="0" indent="0" fontAlgn="auto">
              <a:spcAft>
                <a:spcPts val="0"/>
              </a:spcAft>
              <a:buFont typeface="Arial" pitchFamily="34" charset="0"/>
              <a:buNone/>
              <a:defRPr/>
            </a:pPr>
            <a:r>
              <a:rPr lang="en-US" sz="1400" dirty="0" smtClean="0">
                <a:latin typeface="Calibri" panose="020F0502020204030204" pitchFamily="34" charset="0"/>
                <a:cs typeface="Calibri" panose="020F0502020204030204" pitchFamily="34" charset="0"/>
              </a:rPr>
              <a:t>AP English Literature and Composition</a:t>
            </a:r>
          </a:p>
          <a:p>
            <a:pPr marL="0" indent="0" fontAlgn="auto">
              <a:spcAft>
                <a:spcPts val="0"/>
              </a:spcAft>
              <a:buFont typeface="Arial" pitchFamily="34" charset="0"/>
              <a:buNone/>
              <a:defRPr/>
            </a:pPr>
            <a:r>
              <a:rPr lang="en-US" sz="1400" dirty="0" smtClean="0">
                <a:latin typeface="Calibri" panose="020F0502020204030204" pitchFamily="34" charset="0"/>
                <a:cs typeface="Calibri" panose="020F0502020204030204" pitchFamily="34" charset="0"/>
              </a:rPr>
              <a:t>AP Studio Art</a:t>
            </a:r>
          </a:p>
          <a:p>
            <a:pPr marL="0" indent="0" fontAlgn="auto">
              <a:spcAft>
                <a:spcPts val="0"/>
              </a:spcAft>
              <a:buFont typeface="Arial" pitchFamily="34" charset="0"/>
              <a:buNone/>
              <a:defRPr/>
            </a:pPr>
            <a:r>
              <a:rPr lang="en-US" sz="1400" dirty="0" smtClean="0">
                <a:latin typeface="Calibri" panose="020F0502020204030204" pitchFamily="34" charset="0"/>
                <a:cs typeface="Calibri" panose="020F0502020204030204" pitchFamily="34" charset="0"/>
              </a:rPr>
              <a:t>AP Calculus AB</a:t>
            </a:r>
          </a:p>
          <a:p>
            <a:pPr marL="0" indent="0" fontAlgn="auto">
              <a:spcAft>
                <a:spcPts val="0"/>
              </a:spcAft>
              <a:buFont typeface="Arial" pitchFamily="34" charset="0"/>
              <a:buNone/>
              <a:defRPr/>
            </a:pPr>
            <a:r>
              <a:rPr lang="en-US" sz="1400" dirty="0" smtClean="0">
                <a:latin typeface="Calibri" panose="020F0502020204030204" pitchFamily="34" charset="0"/>
                <a:cs typeface="Calibri" panose="020F0502020204030204" pitchFamily="34" charset="0"/>
              </a:rPr>
              <a:t>AP Computer Science</a:t>
            </a:r>
          </a:p>
          <a:p>
            <a:pPr marL="0" indent="0" fontAlgn="auto">
              <a:spcAft>
                <a:spcPts val="0"/>
              </a:spcAft>
              <a:buFont typeface="Arial" pitchFamily="34" charset="0"/>
              <a:buNone/>
              <a:defRPr/>
            </a:pPr>
            <a:endParaRPr lang="en-US" sz="1600" dirty="0" smtClean="0"/>
          </a:p>
        </p:txBody>
      </p:sp>
      <p:sp>
        <p:nvSpPr>
          <p:cNvPr id="17" name="Rounded Rectangle 16"/>
          <p:cNvSpPr/>
          <p:nvPr/>
        </p:nvSpPr>
        <p:spPr>
          <a:xfrm>
            <a:off x="258763" y="3222625"/>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18" name="Rounded Rectangle 17"/>
          <p:cNvSpPr/>
          <p:nvPr/>
        </p:nvSpPr>
        <p:spPr>
          <a:xfrm>
            <a:off x="249238" y="5033963"/>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14" name="TextBox 18"/>
          <p:cNvSpPr txBox="1">
            <a:spLocks noChangeArrowheads="1"/>
          </p:cNvSpPr>
          <p:nvPr/>
        </p:nvSpPr>
        <p:spPr bwMode="auto">
          <a:xfrm>
            <a:off x="298450" y="3460750"/>
            <a:ext cx="2381250" cy="1200150"/>
          </a:xfrm>
          <a:prstGeom prst="rect">
            <a:avLst/>
          </a:prstGeom>
          <a:noFill/>
          <a:ln w="9525">
            <a:noFill/>
            <a:miter lim="800000"/>
            <a:headEnd/>
            <a:tailEnd/>
          </a:ln>
        </p:spPr>
        <p:txBody>
          <a:bodyPr>
            <a:spAutoFit/>
          </a:bodyPr>
          <a:lstStyle/>
          <a:p>
            <a:r>
              <a:rPr lang="en-US" sz="3600" dirty="0">
                <a:latin typeface="Calibri" pitchFamily="34" charset="0"/>
              </a:rPr>
              <a:t>College In High School</a:t>
            </a:r>
          </a:p>
        </p:txBody>
      </p:sp>
      <p:sp>
        <p:nvSpPr>
          <p:cNvPr id="21515" name="TextBox 19"/>
          <p:cNvSpPr txBox="1">
            <a:spLocks noChangeArrowheads="1"/>
          </p:cNvSpPr>
          <p:nvPr/>
        </p:nvSpPr>
        <p:spPr bwMode="auto">
          <a:xfrm>
            <a:off x="2724150" y="4350603"/>
            <a:ext cx="3681521" cy="369332"/>
          </a:xfrm>
          <a:prstGeom prst="rect">
            <a:avLst/>
          </a:prstGeom>
          <a:noFill/>
          <a:ln w="9525">
            <a:noFill/>
            <a:miter lim="800000"/>
            <a:headEnd/>
            <a:tailEnd/>
          </a:ln>
        </p:spPr>
        <p:txBody>
          <a:bodyPr wrap="none">
            <a:spAutoFit/>
          </a:bodyPr>
          <a:lstStyle/>
          <a:p>
            <a:r>
              <a:rPr lang="en-US" dirty="0">
                <a:latin typeface="Calibri" pitchFamily="34" charset="0"/>
              </a:rPr>
              <a:t>UW IT Computer Science </a:t>
            </a:r>
            <a:r>
              <a:rPr lang="en-US" dirty="0" smtClean="0">
                <a:latin typeface="Calibri" pitchFamily="34" charset="0"/>
              </a:rPr>
              <a:t>Engineering</a:t>
            </a:r>
            <a:endParaRPr lang="en-US" dirty="0">
              <a:latin typeface="Calibri" pitchFamily="34" charset="0"/>
            </a:endParaRPr>
          </a:p>
        </p:txBody>
      </p:sp>
      <p:sp>
        <p:nvSpPr>
          <p:cNvPr id="21516" name="TextBox 20"/>
          <p:cNvSpPr txBox="1">
            <a:spLocks noChangeArrowheads="1"/>
          </p:cNvSpPr>
          <p:nvPr/>
        </p:nvSpPr>
        <p:spPr bwMode="auto">
          <a:xfrm>
            <a:off x="2730328" y="3253947"/>
            <a:ext cx="4013599" cy="1200329"/>
          </a:xfrm>
          <a:prstGeom prst="rect">
            <a:avLst/>
          </a:prstGeom>
          <a:noFill/>
          <a:ln w="9525">
            <a:noFill/>
            <a:miter lim="800000"/>
            <a:headEnd/>
            <a:tailEnd/>
          </a:ln>
        </p:spPr>
        <p:txBody>
          <a:bodyPr wrap="none">
            <a:spAutoFit/>
          </a:bodyPr>
          <a:lstStyle/>
          <a:p>
            <a:r>
              <a:rPr lang="en-US" dirty="0">
                <a:latin typeface="Calibri" pitchFamily="34" charset="0"/>
              </a:rPr>
              <a:t>ECC English (Literature and Composition</a:t>
            </a:r>
            <a:r>
              <a:rPr lang="en-US" dirty="0" smtClean="0">
                <a:latin typeface="Calibri" pitchFamily="34" charset="0"/>
              </a:rPr>
              <a:t>)</a:t>
            </a:r>
          </a:p>
          <a:p>
            <a:r>
              <a:rPr lang="en-US" dirty="0" smtClean="0">
                <a:latin typeface="Calibri" pitchFamily="34" charset="0"/>
              </a:rPr>
              <a:t>ECC Political Science</a:t>
            </a:r>
            <a:endParaRPr lang="en-US" dirty="0">
              <a:latin typeface="Calibri" pitchFamily="34" charset="0"/>
            </a:endParaRPr>
          </a:p>
          <a:p>
            <a:r>
              <a:rPr lang="en-US" dirty="0">
                <a:latin typeface="Calibri" pitchFamily="34" charset="0"/>
              </a:rPr>
              <a:t>UW English (Literature and Exposition</a:t>
            </a:r>
            <a:r>
              <a:rPr lang="en-US" dirty="0" smtClean="0">
                <a:latin typeface="Calibri" pitchFamily="34" charset="0"/>
              </a:rPr>
              <a:t>)</a:t>
            </a:r>
          </a:p>
          <a:p>
            <a:r>
              <a:rPr lang="en-US" dirty="0" smtClean="0">
                <a:latin typeface="Calibri" pitchFamily="34" charset="0"/>
              </a:rPr>
              <a:t>UW Psychology</a:t>
            </a:r>
            <a:endParaRPr lang="en-US" dirty="0">
              <a:latin typeface="Calibri" pitchFamily="34" charset="0"/>
            </a:endParaRPr>
          </a:p>
        </p:txBody>
      </p:sp>
      <p:sp>
        <p:nvSpPr>
          <p:cNvPr id="21517" name="TextBox 21"/>
          <p:cNvSpPr txBox="1">
            <a:spLocks noChangeArrowheads="1"/>
          </p:cNvSpPr>
          <p:nvPr/>
        </p:nvSpPr>
        <p:spPr bwMode="auto">
          <a:xfrm>
            <a:off x="7050131" y="3220136"/>
            <a:ext cx="1338263" cy="923925"/>
          </a:xfrm>
          <a:prstGeom prst="rect">
            <a:avLst/>
          </a:prstGeom>
          <a:noFill/>
          <a:ln w="9525">
            <a:noFill/>
            <a:miter lim="800000"/>
            <a:headEnd/>
            <a:tailEnd/>
          </a:ln>
        </p:spPr>
        <p:txBody>
          <a:bodyPr wrap="none">
            <a:spAutoFit/>
          </a:bodyPr>
          <a:lstStyle/>
          <a:p>
            <a:r>
              <a:rPr lang="en-US" dirty="0">
                <a:latin typeface="Calibri" pitchFamily="34" charset="0"/>
              </a:rPr>
              <a:t>Pre-Calculus</a:t>
            </a:r>
          </a:p>
          <a:p>
            <a:r>
              <a:rPr lang="en-US" dirty="0">
                <a:latin typeface="Calibri" pitchFamily="34" charset="0"/>
              </a:rPr>
              <a:t>Calculus</a:t>
            </a:r>
          </a:p>
          <a:p>
            <a:r>
              <a:rPr lang="en-US" dirty="0">
                <a:latin typeface="Calibri" pitchFamily="34" charset="0"/>
              </a:rPr>
              <a:t>Statistics</a:t>
            </a:r>
          </a:p>
        </p:txBody>
      </p:sp>
      <p:sp>
        <p:nvSpPr>
          <p:cNvPr id="4" name="TextBox 3"/>
          <p:cNvSpPr txBox="1"/>
          <p:nvPr/>
        </p:nvSpPr>
        <p:spPr>
          <a:xfrm>
            <a:off x="7077826" y="4009072"/>
            <a:ext cx="1989974" cy="1477328"/>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spAutoFit/>
          </a:bodyPr>
          <a:lstStyle/>
          <a:p>
            <a:pPr fontAlgn="auto">
              <a:spcBef>
                <a:spcPts val="0"/>
              </a:spcBef>
              <a:spcAft>
                <a:spcPts val="0"/>
              </a:spcAft>
              <a:defRPr/>
            </a:pPr>
            <a:r>
              <a:rPr lang="en-US" dirty="0"/>
              <a:t>French 2, 3 and </a:t>
            </a:r>
            <a:r>
              <a:rPr lang="en-US" dirty="0" smtClean="0"/>
              <a:t>4      Spanish </a:t>
            </a:r>
            <a:r>
              <a:rPr lang="en-US" dirty="0"/>
              <a:t>2, 3 and </a:t>
            </a:r>
            <a:r>
              <a:rPr lang="en-US" dirty="0" smtClean="0"/>
              <a:t>4     German </a:t>
            </a:r>
            <a:r>
              <a:rPr lang="en-US" dirty="0"/>
              <a:t>2, 3 and 4</a:t>
            </a:r>
          </a:p>
          <a:p>
            <a:pPr fontAlgn="auto">
              <a:spcBef>
                <a:spcPts val="0"/>
              </a:spcBef>
              <a:spcAft>
                <a:spcPts val="0"/>
              </a:spcAft>
              <a:defRPr/>
            </a:pPr>
            <a:endParaRPr lang="en-US" dirty="0"/>
          </a:p>
          <a:p>
            <a:pPr fontAlgn="auto">
              <a:spcBef>
                <a:spcPts val="0"/>
              </a:spcBef>
              <a:spcAft>
                <a:spcPts val="0"/>
              </a:spcAft>
              <a:defRPr/>
            </a:pPr>
            <a:endParaRPr lang="en-US" dirty="0"/>
          </a:p>
        </p:txBody>
      </p:sp>
      <p:sp>
        <p:nvSpPr>
          <p:cNvPr id="21519" name="TextBox 22"/>
          <p:cNvSpPr txBox="1">
            <a:spLocks noChangeArrowheads="1"/>
          </p:cNvSpPr>
          <p:nvPr/>
        </p:nvSpPr>
        <p:spPr bwMode="auto">
          <a:xfrm>
            <a:off x="260350" y="5181600"/>
            <a:ext cx="1295400" cy="1200150"/>
          </a:xfrm>
          <a:prstGeom prst="rect">
            <a:avLst/>
          </a:prstGeom>
          <a:noFill/>
          <a:ln w="9525">
            <a:noFill/>
            <a:miter lim="800000"/>
            <a:headEnd/>
            <a:tailEnd/>
          </a:ln>
        </p:spPr>
        <p:txBody>
          <a:bodyPr>
            <a:spAutoFit/>
          </a:bodyPr>
          <a:lstStyle/>
          <a:p>
            <a:r>
              <a:rPr lang="en-US" sz="3600">
                <a:latin typeface="Calibri" pitchFamily="34" charset="0"/>
              </a:rPr>
              <a:t>Tech</a:t>
            </a:r>
          </a:p>
          <a:p>
            <a:r>
              <a:rPr lang="en-US" sz="3600">
                <a:latin typeface="Calibri" pitchFamily="34" charset="0"/>
              </a:rPr>
              <a:t>Prep</a:t>
            </a:r>
          </a:p>
        </p:txBody>
      </p:sp>
      <p:sp>
        <p:nvSpPr>
          <p:cNvPr id="21522" name="TextBox 25"/>
          <p:cNvSpPr txBox="1">
            <a:spLocks noChangeArrowheads="1"/>
          </p:cNvSpPr>
          <p:nvPr/>
        </p:nvSpPr>
        <p:spPr bwMode="auto">
          <a:xfrm>
            <a:off x="6406534" y="5105400"/>
            <a:ext cx="2425344" cy="1384995"/>
          </a:xfrm>
          <a:prstGeom prst="rect">
            <a:avLst/>
          </a:prstGeom>
          <a:noFill/>
          <a:ln w="9525">
            <a:noFill/>
            <a:miter lim="800000"/>
            <a:headEnd/>
            <a:tailEnd/>
          </a:ln>
        </p:spPr>
        <p:txBody>
          <a:bodyPr wrap="none">
            <a:spAutoFit/>
          </a:bodyPr>
          <a:lstStyle/>
          <a:p>
            <a:r>
              <a:rPr lang="en-US" sz="1400" dirty="0">
                <a:latin typeface="Calibri" pitchFamily="34" charset="0"/>
              </a:rPr>
              <a:t>Introduction to Graphic Design</a:t>
            </a:r>
          </a:p>
          <a:p>
            <a:r>
              <a:rPr lang="en-US" sz="1400" dirty="0">
                <a:latin typeface="Calibri" pitchFamily="34" charset="0"/>
              </a:rPr>
              <a:t>Graphic Design I</a:t>
            </a:r>
          </a:p>
          <a:p>
            <a:r>
              <a:rPr lang="en-US" sz="1400" dirty="0">
                <a:latin typeface="Calibri" pitchFamily="34" charset="0"/>
              </a:rPr>
              <a:t>Graphic Design II</a:t>
            </a:r>
          </a:p>
          <a:p>
            <a:r>
              <a:rPr lang="en-US" sz="1400" dirty="0">
                <a:latin typeface="Calibri" pitchFamily="34" charset="0"/>
              </a:rPr>
              <a:t>Graphic Design </a:t>
            </a:r>
            <a:r>
              <a:rPr lang="en-US" sz="1400" dirty="0" smtClean="0">
                <a:latin typeface="Calibri" pitchFamily="34" charset="0"/>
              </a:rPr>
              <a:t>III</a:t>
            </a:r>
          </a:p>
          <a:p>
            <a:r>
              <a:rPr lang="en-US" sz="1400" dirty="0" smtClean="0">
                <a:latin typeface="Calibri" pitchFamily="34" charset="0"/>
              </a:rPr>
              <a:t>Sports Medicine I, II</a:t>
            </a:r>
          </a:p>
          <a:p>
            <a:r>
              <a:rPr lang="en-US" sz="1400" dirty="0" smtClean="0">
                <a:latin typeface="Calibri" pitchFamily="34" charset="0"/>
              </a:rPr>
              <a:t>Web Design</a:t>
            </a:r>
            <a:endParaRPr lang="en-US" sz="1400" dirty="0">
              <a:latin typeface="Calibri" pitchFamily="34" charset="0"/>
            </a:endParaRPr>
          </a:p>
        </p:txBody>
      </p:sp>
      <p:sp>
        <p:nvSpPr>
          <p:cNvPr id="21523" name="TextBox 26"/>
          <p:cNvSpPr txBox="1">
            <a:spLocks noChangeArrowheads="1"/>
          </p:cNvSpPr>
          <p:nvPr/>
        </p:nvSpPr>
        <p:spPr bwMode="auto">
          <a:xfrm>
            <a:off x="3512773" y="5105162"/>
            <a:ext cx="3505201" cy="1600438"/>
          </a:xfrm>
          <a:prstGeom prst="rect">
            <a:avLst/>
          </a:prstGeom>
          <a:noFill/>
          <a:ln w="9525">
            <a:noFill/>
            <a:miter lim="800000"/>
            <a:headEnd/>
            <a:tailEnd/>
          </a:ln>
        </p:spPr>
        <p:txBody>
          <a:bodyPr wrap="square">
            <a:spAutoFit/>
          </a:bodyPr>
          <a:lstStyle/>
          <a:p>
            <a:r>
              <a:rPr lang="en-US" sz="1400" dirty="0">
                <a:latin typeface="Calibri" pitchFamily="34" charset="0"/>
              </a:rPr>
              <a:t>Independent Living</a:t>
            </a:r>
          </a:p>
          <a:p>
            <a:r>
              <a:rPr lang="en-US" sz="1400" dirty="0">
                <a:latin typeface="Calibri" pitchFamily="34" charset="0"/>
              </a:rPr>
              <a:t>Career </a:t>
            </a:r>
            <a:r>
              <a:rPr lang="en-US" sz="1400" dirty="0" smtClean="0">
                <a:latin typeface="Calibri" pitchFamily="34" charset="0"/>
              </a:rPr>
              <a:t>Choices</a:t>
            </a:r>
          </a:p>
          <a:p>
            <a:r>
              <a:rPr lang="en-US" sz="1400" dirty="0">
                <a:latin typeface="Calibri" pitchFamily="34" charset="0"/>
              </a:rPr>
              <a:t>Computer </a:t>
            </a:r>
            <a:r>
              <a:rPr lang="en-US" sz="1400" dirty="0" smtClean="0">
                <a:latin typeface="Calibri" pitchFamily="34" charset="0"/>
              </a:rPr>
              <a:t>Applications:</a:t>
            </a:r>
          </a:p>
          <a:p>
            <a:r>
              <a:rPr lang="en-US" sz="1400" dirty="0" smtClean="0">
                <a:latin typeface="Calibri" pitchFamily="34" charset="0"/>
              </a:rPr>
              <a:t> Computer </a:t>
            </a:r>
            <a:r>
              <a:rPr lang="en-US" sz="1400" dirty="0">
                <a:latin typeface="Calibri" pitchFamily="34" charset="0"/>
              </a:rPr>
              <a:t>Literacy</a:t>
            </a:r>
          </a:p>
          <a:p>
            <a:r>
              <a:rPr lang="en-US" sz="1400" dirty="0">
                <a:latin typeface="Calibri" pitchFamily="34" charset="0"/>
              </a:rPr>
              <a:t>Computer Applications</a:t>
            </a:r>
            <a:r>
              <a:rPr lang="en-US" sz="1400" dirty="0" smtClean="0">
                <a:latin typeface="Calibri" pitchFamily="34" charset="0"/>
              </a:rPr>
              <a:t>:</a:t>
            </a:r>
          </a:p>
          <a:p>
            <a:r>
              <a:rPr lang="en-US" sz="1400" dirty="0" smtClean="0">
                <a:latin typeface="Calibri" pitchFamily="34" charset="0"/>
              </a:rPr>
              <a:t> PowerPoint</a:t>
            </a:r>
            <a:endParaRPr lang="en-US" sz="1400" dirty="0">
              <a:latin typeface="Calibri" pitchFamily="34" charset="0"/>
            </a:endParaRPr>
          </a:p>
          <a:p>
            <a:endParaRPr lang="en-US" sz="1400" dirty="0">
              <a:latin typeface="Calibri" pitchFamily="34" charset="0"/>
            </a:endParaRPr>
          </a:p>
        </p:txBody>
      </p:sp>
      <p:sp>
        <p:nvSpPr>
          <p:cNvPr id="5" name="TextBox 4"/>
          <p:cNvSpPr txBox="1"/>
          <p:nvPr/>
        </p:nvSpPr>
        <p:spPr>
          <a:xfrm>
            <a:off x="1633173" y="5105400"/>
            <a:ext cx="1879600" cy="1169551"/>
          </a:xfrm>
          <a:prstGeom prst="rect">
            <a:avLst/>
          </a:prstGeom>
          <a:noFill/>
          <a:ln>
            <a:noFill/>
          </a:ln>
        </p:spPr>
        <p:style>
          <a:lnRef idx="2">
            <a:schemeClr val="accent5"/>
          </a:lnRef>
          <a:fillRef idx="1">
            <a:schemeClr val="lt1"/>
          </a:fillRef>
          <a:effectRef idx="0">
            <a:schemeClr val="accent5"/>
          </a:effectRef>
          <a:fontRef idx="minor">
            <a:schemeClr val="dk1"/>
          </a:fontRef>
        </p:style>
        <p:txBody>
          <a:bodyPr>
            <a:spAutoFit/>
          </a:bodyPr>
          <a:lstStyle/>
          <a:p>
            <a:r>
              <a:rPr lang="en-US" sz="1400" dirty="0" smtClean="0">
                <a:solidFill>
                  <a:schemeClr val="tx1"/>
                </a:solidFill>
                <a:cs typeface="Arial" charset="0"/>
              </a:rPr>
              <a:t>Introduction </a:t>
            </a:r>
            <a:r>
              <a:rPr lang="en-US" sz="1400" dirty="0">
                <a:solidFill>
                  <a:schemeClr val="tx1"/>
                </a:solidFill>
                <a:cs typeface="Arial" charset="0"/>
              </a:rPr>
              <a:t>to Sports</a:t>
            </a:r>
          </a:p>
          <a:p>
            <a:r>
              <a:rPr lang="en-US" sz="1400" dirty="0">
                <a:solidFill>
                  <a:schemeClr val="tx1"/>
                </a:solidFill>
                <a:cs typeface="Arial" charset="0"/>
              </a:rPr>
              <a:t> Medicine</a:t>
            </a:r>
          </a:p>
          <a:p>
            <a:r>
              <a:rPr lang="en-US" sz="1400" dirty="0" smtClean="0">
                <a:solidFill>
                  <a:schemeClr val="tx1"/>
                </a:solidFill>
                <a:cs typeface="Arial" charset="0"/>
              </a:rPr>
              <a:t>Digital </a:t>
            </a:r>
            <a:r>
              <a:rPr lang="en-US" sz="1400" dirty="0">
                <a:solidFill>
                  <a:schemeClr val="tx1"/>
                </a:solidFill>
                <a:cs typeface="Arial" charset="0"/>
              </a:rPr>
              <a:t>Photography II</a:t>
            </a:r>
          </a:p>
          <a:p>
            <a:r>
              <a:rPr lang="en-US" sz="1400" dirty="0">
                <a:solidFill>
                  <a:schemeClr val="tx1"/>
                </a:solidFill>
                <a:cs typeface="Arial" charset="0"/>
              </a:rPr>
              <a:t>Publications I (Yearbook I)</a:t>
            </a:r>
          </a:p>
        </p:txBody>
      </p:sp>
    </p:spTree>
    <p:extLst>
      <p:ext uri="{BB962C8B-B14F-4D97-AF65-F5344CB8AC3E}">
        <p14:creationId xmlns:p14="http://schemas.microsoft.com/office/powerpoint/2010/main" val="416695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Everett Public Schools</a:t>
            </a:r>
          </a:p>
          <a:p>
            <a:pPr lvl="1"/>
            <a:r>
              <a:rPr lang="en-US" dirty="0">
                <a:hlinkClick r:id="rId3"/>
              </a:rPr>
              <a:t>http://</a:t>
            </a:r>
            <a:r>
              <a:rPr lang="en-US" dirty="0" smtClean="0">
                <a:hlinkClick r:id="rId3"/>
              </a:rPr>
              <a:t>docushare.everett.k12.wa.us/docushare/dsweb/View/Collection-2661</a:t>
            </a:r>
            <a:endParaRPr lang="en-US" dirty="0"/>
          </a:p>
          <a:p>
            <a:r>
              <a:rPr lang="en-US" dirty="0" smtClean="0"/>
              <a:t>Everett Community College</a:t>
            </a:r>
          </a:p>
          <a:p>
            <a:pPr lvl="1"/>
            <a:r>
              <a:rPr lang="en-US" dirty="0">
                <a:hlinkClick r:id="rId4"/>
              </a:rPr>
              <a:t>http://</a:t>
            </a:r>
            <a:r>
              <a:rPr lang="en-US" dirty="0" smtClean="0">
                <a:hlinkClick r:id="rId4"/>
              </a:rPr>
              <a:t>www.everettcc.edu/ccec/collegeinhs/index.cfm?id=2606</a:t>
            </a:r>
            <a:endParaRPr lang="en-US" dirty="0" smtClean="0"/>
          </a:p>
          <a:p>
            <a:r>
              <a:rPr lang="en-US" dirty="0" smtClean="0"/>
              <a:t>University of Washington</a:t>
            </a:r>
          </a:p>
          <a:p>
            <a:pPr lvl="1"/>
            <a:r>
              <a:rPr lang="en-US" dirty="0">
                <a:hlinkClick r:id="rId5"/>
              </a:rPr>
              <a:t>http://www.outreach.washington.edu/uwhs</a:t>
            </a:r>
            <a:r>
              <a:rPr lang="en-US" dirty="0" smtClean="0">
                <a:hlinkClick r:id="rId5"/>
              </a:rPr>
              <a:t>/</a:t>
            </a:r>
            <a:endParaRPr lang="en-US" dirty="0" smtClean="0"/>
          </a:p>
          <a:p>
            <a:pPr marL="457200" lvl="1" indent="0">
              <a:buNone/>
            </a:pPr>
            <a:endParaRPr lang="en-US" dirty="0"/>
          </a:p>
        </p:txBody>
      </p:sp>
    </p:spTree>
    <p:extLst>
      <p:ext uri="{BB962C8B-B14F-4D97-AF65-F5344CB8AC3E}">
        <p14:creationId xmlns:p14="http://schemas.microsoft.com/office/powerpoint/2010/main" val="3158056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276600"/>
          </a:xfrm>
        </p:spPr>
        <p:txBody>
          <a:bodyPr rtlCol="0">
            <a:noAutofit/>
          </a:bodyPr>
          <a:lstStyle/>
          <a:p>
            <a:pPr marL="0" indent="0" fontAlgn="auto">
              <a:spcAft>
                <a:spcPts val="0"/>
              </a:spcAft>
              <a:buFont typeface="Arial" pitchFamily="34" charset="0"/>
              <a:buNone/>
              <a:defRPr/>
            </a:pPr>
            <a:r>
              <a:rPr lang="en-US" sz="4000" dirty="0" smtClean="0"/>
              <a:t>Ready for classes:</a:t>
            </a:r>
          </a:p>
          <a:p>
            <a:pPr fontAlgn="auto">
              <a:spcAft>
                <a:spcPts val="0"/>
              </a:spcAft>
              <a:buFont typeface="Arial" pitchFamily="34" charset="0"/>
              <a:buChar char="•"/>
              <a:defRPr/>
            </a:pPr>
            <a:r>
              <a:rPr lang="en-US" sz="4000" dirty="0" smtClean="0"/>
              <a:t>Complete pre-requisites first</a:t>
            </a:r>
          </a:p>
          <a:p>
            <a:pPr fontAlgn="auto">
              <a:spcAft>
                <a:spcPts val="0"/>
              </a:spcAft>
              <a:buFont typeface="Arial" pitchFamily="34" charset="0"/>
              <a:buChar char="•"/>
              <a:defRPr/>
            </a:pPr>
            <a:r>
              <a:rPr lang="en-US" sz="4000" dirty="0" smtClean="0"/>
              <a:t>Match to High School Graduation Requirements</a:t>
            </a:r>
          </a:p>
          <a:p>
            <a:pPr marL="0" indent="0" fontAlgn="auto">
              <a:spcAft>
                <a:spcPts val="0"/>
              </a:spcAft>
              <a:buFont typeface="Arial" pitchFamily="34" charset="0"/>
              <a:buNone/>
              <a:defRPr/>
            </a:pPr>
            <a:endParaRPr lang="en-US" sz="4000" dirty="0" smtClean="0"/>
          </a:p>
          <a:p>
            <a:pPr marL="0" indent="0" fontAlgn="auto">
              <a:spcAft>
                <a:spcPts val="0"/>
              </a:spcAft>
              <a:buFont typeface="Arial" pitchFamily="34" charset="0"/>
              <a:buNone/>
              <a:defRPr/>
            </a:pPr>
            <a:r>
              <a:rPr lang="en-US" sz="4000" dirty="0" smtClean="0"/>
              <a:t>When to take classes:</a:t>
            </a:r>
          </a:p>
          <a:p>
            <a:pPr fontAlgn="auto">
              <a:spcAft>
                <a:spcPts val="0"/>
              </a:spcAft>
              <a:buFont typeface="Arial" pitchFamily="34" charset="0"/>
              <a:buChar char="•"/>
              <a:defRPr/>
            </a:pPr>
            <a:r>
              <a:rPr lang="en-US" sz="4000" dirty="0" smtClean="0"/>
              <a:t>During the regular school day</a:t>
            </a:r>
            <a:endParaRPr lang="en-US" sz="4000" dirty="0"/>
          </a:p>
        </p:txBody>
      </p:sp>
      <p:sp>
        <p:nvSpPr>
          <p:cNvPr id="7" name="Rounded Rectangle 6"/>
          <p:cNvSpPr/>
          <p:nvPr/>
        </p:nvSpPr>
        <p:spPr>
          <a:xfrm>
            <a:off x="152400" y="212725"/>
            <a:ext cx="2611438" cy="1196975"/>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6000" dirty="0">
                <a:solidFill>
                  <a:schemeClr val="bg1"/>
                </a:solidFill>
              </a:rPr>
              <a:t>When?</a:t>
            </a:r>
          </a:p>
          <a:p>
            <a:pPr algn="ctr" fontAlgn="auto">
              <a:spcBef>
                <a:spcPts val="0"/>
              </a:spcBef>
              <a:spcAft>
                <a:spcPts val="0"/>
              </a:spcAft>
              <a:defRPr/>
            </a:pPr>
            <a:endParaRPr lang="en-US" dirty="0"/>
          </a:p>
        </p:txBody>
      </p:sp>
      <p:pic>
        <p:nvPicPr>
          <p:cNvPr id="9218" name="Picture 2" descr="C:\Users\Beverly\AppData\Local\Microsoft\Windows\Temporary Internet Files\Content.IE5\G01ZNAJF\MC90005679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3505200"/>
            <a:ext cx="3041294" cy="22736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Beverly\Desktop\th5J4VLB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2799" y="177114"/>
            <a:ext cx="4755001" cy="416628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sz="4400" dirty="0" smtClean="0"/>
              <a:t>All three programs</a:t>
            </a:r>
          </a:p>
          <a:p>
            <a:pPr marL="0" indent="0" fontAlgn="auto">
              <a:spcAft>
                <a:spcPts val="0"/>
              </a:spcAft>
              <a:buNone/>
              <a:defRPr/>
            </a:pPr>
            <a:r>
              <a:rPr lang="en-US" sz="4400" dirty="0" smtClean="0"/>
              <a:t> are offered at the </a:t>
            </a:r>
          </a:p>
          <a:p>
            <a:pPr marL="0" indent="0" fontAlgn="auto">
              <a:spcAft>
                <a:spcPts val="0"/>
              </a:spcAft>
              <a:buNone/>
              <a:defRPr/>
            </a:pPr>
            <a:r>
              <a:rPr lang="en-US" sz="4400" dirty="0" smtClean="0"/>
              <a:t>high school.</a:t>
            </a:r>
          </a:p>
          <a:p>
            <a:pPr marL="0" indent="0" fontAlgn="auto">
              <a:spcAft>
                <a:spcPts val="0"/>
              </a:spcAft>
              <a:buFont typeface="Arial" pitchFamily="34" charset="0"/>
              <a:buNone/>
              <a:defRPr/>
            </a:pPr>
            <a:endParaRPr lang="en-US" sz="4400" dirty="0" smtClean="0"/>
          </a:p>
          <a:p>
            <a:pPr fontAlgn="auto">
              <a:spcAft>
                <a:spcPts val="0"/>
              </a:spcAft>
              <a:buFont typeface="Arial" pitchFamily="34" charset="0"/>
              <a:buChar char="•"/>
              <a:defRPr/>
            </a:pPr>
            <a:r>
              <a:rPr lang="en-US" sz="4400" dirty="0" smtClean="0"/>
              <a:t>Unlike Running Start, students can stay involved with their school.</a:t>
            </a:r>
            <a:endParaRPr lang="en-US" sz="4400" dirty="0"/>
          </a:p>
        </p:txBody>
      </p:sp>
      <p:sp>
        <p:nvSpPr>
          <p:cNvPr id="6" name="Rounded Rectangle 5"/>
          <p:cNvSpPr/>
          <p:nvPr/>
        </p:nvSpPr>
        <p:spPr>
          <a:xfrm>
            <a:off x="152400" y="152400"/>
            <a:ext cx="2895600" cy="1219200"/>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839200" cy="5410200"/>
          </a:xfrm>
        </p:spPr>
        <p:txBody>
          <a:bodyPr rtlCol="0">
            <a:noAutofit/>
          </a:bodyPr>
          <a:lstStyle/>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r>
              <a:rPr lang="en-US" dirty="0" smtClean="0"/>
              <a:t>Advanced Placement</a:t>
            </a:r>
          </a:p>
          <a:p>
            <a:pPr fontAlgn="auto">
              <a:spcAft>
                <a:spcPts val="0"/>
              </a:spcAft>
              <a:buFont typeface="Arial" pitchFamily="34" charset="0"/>
              <a:buChar char="•"/>
              <a:defRPr/>
            </a:pPr>
            <a:r>
              <a:rPr lang="en-US" dirty="0" smtClean="0"/>
              <a:t>Register for exam in the Spring</a:t>
            </a:r>
          </a:p>
          <a:p>
            <a:pPr fontAlgn="auto">
              <a:spcAft>
                <a:spcPts val="0"/>
              </a:spcAft>
              <a:buFont typeface="Arial" pitchFamily="34" charset="0"/>
              <a:buChar char="•"/>
              <a:defRPr/>
            </a:pPr>
            <a:r>
              <a:rPr lang="en-US" dirty="0" smtClean="0"/>
              <a:t>Scores reported to colleges selected by student</a:t>
            </a:r>
          </a:p>
          <a:p>
            <a:pPr fontAlgn="auto">
              <a:spcAft>
                <a:spcPts val="0"/>
              </a:spcAft>
              <a:buFont typeface="Arial" pitchFamily="34" charset="0"/>
              <a:buChar char="•"/>
              <a:defRPr/>
            </a:pPr>
            <a:endParaRPr lang="en-US" dirty="0" smtClean="0"/>
          </a:p>
          <a:p>
            <a:pPr marL="0" indent="0" fontAlgn="auto">
              <a:spcAft>
                <a:spcPts val="0"/>
              </a:spcAft>
              <a:buFont typeface="Arial" pitchFamily="34" charset="0"/>
              <a:buNone/>
              <a:defRPr/>
            </a:pPr>
            <a:r>
              <a:rPr lang="en-US" dirty="0" smtClean="0"/>
              <a:t>College in High School and Tech Prep</a:t>
            </a:r>
          </a:p>
          <a:p>
            <a:pPr fontAlgn="auto">
              <a:spcAft>
                <a:spcPts val="0"/>
              </a:spcAft>
              <a:buFont typeface="Arial" pitchFamily="34" charset="0"/>
              <a:buChar char="•"/>
              <a:defRPr/>
            </a:pPr>
            <a:r>
              <a:rPr lang="en-US" dirty="0" smtClean="0"/>
              <a:t>Register through teacher or online for college courses in Fall and Winter</a:t>
            </a:r>
          </a:p>
          <a:p>
            <a:pPr fontAlgn="auto">
              <a:spcAft>
                <a:spcPts val="0"/>
              </a:spcAft>
              <a:buFont typeface="Arial" pitchFamily="34" charset="0"/>
              <a:buChar char="•"/>
              <a:defRPr/>
            </a:pPr>
            <a:r>
              <a:rPr lang="en-US" dirty="0" smtClean="0"/>
              <a:t>Obtain transcript from college to transfer credits</a:t>
            </a:r>
            <a:endParaRPr lang="en-US" dirty="0"/>
          </a:p>
        </p:txBody>
      </p:sp>
      <p:sp>
        <p:nvSpPr>
          <p:cNvPr id="6" name="Rounded Rectangle 5"/>
          <p:cNvSpPr/>
          <p:nvPr/>
        </p:nvSpPr>
        <p:spPr>
          <a:xfrm>
            <a:off x="152400" y="152400"/>
            <a:ext cx="2209800" cy="1338263"/>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How?</a:t>
            </a:r>
          </a:p>
        </p:txBody>
      </p:sp>
      <p:sp>
        <p:nvSpPr>
          <p:cNvPr id="24579" name="TextBox 6"/>
          <p:cNvSpPr txBox="1">
            <a:spLocks noChangeArrowheads="1"/>
          </p:cNvSpPr>
          <p:nvPr/>
        </p:nvSpPr>
        <p:spPr bwMode="auto">
          <a:xfrm>
            <a:off x="2590800" y="188913"/>
            <a:ext cx="6096000" cy="1446550"/>
          </a:xfrm>
          <a:prstGeom prst="rect">
            <a:avLst/>
          </a:prstGeom>
          <a:noFill/>
          <a:ln w="9525">
            <a:noFill/>
            <a:miter lim="800000"/>
            <a:headEnd/>
            <a:tailEnd/>
          </a:ln>
        </p:spPr>
        <p:txBody>
          <a:bodyPr wrap="square">
            <a:spAutoFit/>
          </a:bodyPr>
          <a:lstStyle/>
          <a:p>
            <a:r>
              <a:rPr lang="en-US" sz="4400" dirty="0">
                <a:latin typeface="Calibri" pitchFamily="34" charset="0"/>
              </a:rPr>
              <a:t>Register for designated</a:t>
            </a:r>
          </a:p>
          <a:p>
            <a:r>
              <a:rPr lang="en-US" sz="4400" dirty="0">
                <a:latin typeface="Calibri" pitchFamily="34" charset="0"/>
              </a:rPr>
              <a:t> high school courses.</a:t>
            </a:r>
          </a:p>
        </p:txBody>
      </p:sp>
      <p:pic>
        <p:nvPicPr>
          <p:cNvPr id="11266" name="Picture 2" descr="C:\Users\Beverly\AppData\Local\Microsoft\Windows\Temporary Internet Files\Content.IE5\D11OAP9I\MC9000888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4853" y="1295399"/>
            <a:ext cx="2169147" cy="1894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p:cNvSpPr>
          <p:nvPr>
            <p:ph type="body" idx="1"/>
          </p:nvPr>
        </p:nvSpPr>
        <p:spPr/>
        <p:txBody>
          <a:bodyPr/>
          <a:lstStyle/>
          <a:p>
            <a:r>
              <a:rPr lang="en-US" sz="3600" dirty="0" smtClean="0"/>
              <a:t>Where are you going to college?</a:t>
            </a:r>
          </a:p>
          <a:p>
            <a:r>
              <a:rPr lang="en-US" sz="3600" dirty="0" smtClean="0"/>
              <a:t>What is your area of focus or major in college?</a:t>
            </a:r>
          </a:p>
          <a:p>
            <a:r>
              <a:rPr lang="en-US" sz="3600" dirty="0" smtClean="0"/>
              <a:t>What is the difference between college general education requirements and degree requirements?</a:t>
            </a:r>
          </a:p>
          <a:p>
            <a:r>
              <a:rPr lang="en-US" sz="3600" dirty="0" smtClean="0"/>
              <a:t>Do you have to pay for every Early College Class?</a:t>
            </a:r>
          </a:p>
        </p:txBody>
      </p:sp>
      <p:sp>
        <p:nvSpPr>
          <p:cNvPr id="7" name="Rounded Rectangle 6"/>
          <p:cNvSpPr/>
          <p:nvPr/>
        </p:nvSpPr>
        <p:spPr>
          <a:xfrm>
            <a:off x="457200" y="274638"/>
            <a:ext cx="8229600" cy="1143000"/>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a:solidFill>
                  <a:schemeClr val="bg1"/>
                </a:solidFill>
              </a:rPr>
              <a:t>Questions you should ask yourself:</a:t>
            </a:r>
          </a:p>
        </p:txBody>
      </p:sp>
      <p:pic>
        <p:nvPicPr>
          <p:cNvPr id="12290" name="Picture 2" descr="C:\Users\Beverly\AppData\Local\Microsoft\Windows\Temporary Internet Files\Content.IE5\G01ZNAJF\MC90044190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972" y="4191000"/>
            <a:ext cx="2077028" cy="2454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ctrTitle"/>
          </p:nvPr>
        </p:nvSpPr>
        <p:spPr>
          <a:xfrm>
            <a:off x="1524000" y="2133600"/>
            <a:ext cx="5791200" cy="1371600"/>
          </a:xfrm>
        </p:spPr>
        <p:txBody>
          <a:bodyPr/>
          <a:lstStyle/>
          <a:p>
            <a:r>
              <a:rPr lang="en-US" smtClean="0"/>
              <a:t>Early College Programs</a:t>
            </a:r>
          </a:p>
        </p:txBody>
      </p:sp>
      <p:sp>
        <p:nvSpPr>
          <p:cNvPr id="3" name="Subtitle 2"/>
          <p:cNvSpPr>
            <a:spLocks noGrp="1"/>
          </p:cNvSpPr>
          <p:nvPr>
            <p:ph type="subTitle" idx="1"/>
          </p:nvPr>
        </p:nvSpPr>
        <p:spPr>
          <a:xfrm>
            <a:off x="2209800" y="3581400"/>
            <a:ext cx="4343400" cy="685800"/>
          </a:xfrm>
        </p:spPr>
        <p:txBody>
          <a:bodyPr rtlCol="0">
            <a:normAutofit/>
          </a:bodyPr>
          <a:lstStyle/>
          <a:p>
            <a:pPr fontAlgn="auto">
              <a:spcAft>
                <a:spcPts val="0"/>
              </a:spcAft>
              <a:buFont typeface="Arial" pitchFamily="34" charset="0"/>
              <a:buNone/>
              <a:defRPr/>
            </a:pPr>
            <a:r>
              <a:rPr lang="en-US" dirty="0" smtClean="0"/>
              <a:t>?Questions?</a:t>
            </a:r>
            <a:endParaRPr lang="en-US" dirty="0"/>
          </a:p>
        </p:txBody>
      </p:sp>
      <p:pic>
        <p:nvPicPr>
          <p:cNvPr id="5" name="Picture 1" descr="EPS-Primary-Logo-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
            <a:ext cx="20002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descr="C:\Users\Beverly\AppData\Local\Microsoft\Windows\Temporary Internet Files\Content.IE5\FEQ0O0TY\MC9000786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773" y="1737831"/>
            <a:ext cx="2183027" cy="4696307"/>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C:\Users\Beverly\AppData\Local\Microsoft\Windows\Temporary Internet Files\Content.IE5\D11OAP9I\MC90007871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62799" y="885309"/>
            <a:ext cx="1865557" cy="452489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528638" y="1771650"/>
            <a:ext cx="2290762" cy="1203325"/>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How?</a:t>
            </a:r>
          </a:p>
        </p:txBody>
      </p:sp>
      <p:sp>
        <p:nvSpPr>
          <p:cNvPr id="15" name="Rounded Rectangle 14"/>
          <p:cNvSpPr/>
          <p:nvPr/>
        </p:nvSpPr>
        <p:spPr>
          <a:xfrm>
            <a:off x="3090863" y="228600"/>
            <a:ext cx="2611437" cy="1196975"/>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6000" dirty="0" smtClean="0">
                <a:solidFill>
                  <a:schemeClr val="bg1"/>
                </a:solidFill>
              </a:rPr>
              <a:t>Why?</a:t>
            </a:r>
            <a:endParaRPr lang="en-US" sz="6000" dirty="0">
              <a:solidFill>
                <a:schemeClr val="bg1"/>
              </a:solidFill>
            </a:endParaRPr>
          </a:p>
          <a:p>
            <a:pPr algn="ctr" fontAlgn="auto">
              <a:spcBef>
                <a:spcPts val="0"/>
              </a:spcBef>
              <a:spcAft>
                <a:spcPts val="0"/>
              </a:spcAft>
              <a:defRPr/>
            </a:pPr>
            <a:endParaRPr lang="en-US" dirty="0"/>
          </a:p>
        </p:txBody>
      </p:sp>
      <p:sp>
        <p:nvSpPr>
          <p:cNvPr id="17" name="Rounded Rectangle 16"/>
          <p:cNvSpPr/>
          <p:nvPr/>
        </p:nvSpPr>
        <p:spPr>
          <a:xfrm>
            <a:off x="5867400" y="1755775"/>
            <a:ext cx="2895600" cy="121920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smtClean="0">
                <a:solidFill>
                  <a:schemeClr val="bg1"/>
                </a:solidFill>
              </a:rPr>
              <a:t>Who?</a:t>
            </a:r>
            <a:endParaRPr lang="en-US" sz="6000" dirty="0">
              <a:solidFill>
                <a:schemeClr val="bg1"/>
              </a:solidFill>
            </a:endParaRPr>
          </a:p>
        </p:txBody>
      </p:sp>
      <p:sp>
        <p:nvSpPr>
          <p:cNvPr id="19" name="Rounded Rectangle 18"/>
          <p:cNvSpPr/>
          <p:nvPr/>
        </p:nvSpPr>
        <p:spPr>
          <a:xfrm>
            <a:off x="304993" y="3717067"/>
            <a:ext cx="2873375"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smtClean="0">
                <a:solidFill>
                  <a:schemeClr val="bg1"/>
                </a:solidFill>
              </a:rPr>
              <a:t>Where?</a:t>
            </a:r>
            <a:endParaRPr lang="en-US" sz="6000" dirty="0">
              <a:solidFill>
                <a:schemeClr val="bg1"/>
              </a:solidFill>
            </a:endParaRPr>
          </a:p>
        </p:txBody>
      </p:sp>
      <p:sp>
        <p:nvSpPr>
          <p:cNvPr id="20" name="Rounded Rectangle 19"/>
          <p:cNvSpPr/>
          <p:nvPr/>
        </p:nvSpPr>
        <p:spPr>
          <a:xfrm>
            <a:off x="3209581" y="4926227"/>
            <a:ext cx="2670176" cy="1338263"/>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smtClean="0">
                <a:solidFill>
                  <a:schemeClr val="bg1"/>
                </a:solidFill>
              </a:rPr>
              <a:t>When?</a:t>
            </a:r>
            <a:endParaRPr lang="en-US" sz="6000" dirty="0">
              <a:solidFill>
                <a:schemeClr val="bg1"/>
              </a:solidFill>
            </a:endParaRPr>
          </a:p>
        </p:txBody>
      </p:sp>
      <p:sp>
        <p:nvSpPr>
          <p:cNvPr id="21" name="Rounded Rectangle 20"/>
          <p:cNvSpPr/>
          <p:nvPr/>
        </p:nvSpPr>
        <p:spPr>
          <a:xfrm>
            <a:off x="6057900" y="3720757"/>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smtClean="0">
                <a:solidFill>
                  <a:schemeClr val="bg1"/>
                </a:solidFill>
              </a:rPr>
              <a:t>What?</a:t>
            </a:r>
            <a:endParaRPr lang="en-US" sz="6000" dirty="0">
              <a:solidFill>
                <a:schemeClr val="bg1"/>
              </a:solidFill>
            </a:endParaRPr>
          </a:p>
        </p:txBody>
      </p:sp>
      <p:pic>
        <p:nvPicPr>
          <p:cNvPr id="9" name="Picture 1" descr="EPS-Primary-Logo-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0863" y="2565400"/>
            <a:ext cx="266700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everly\AppData\Local\Microsoft\Windows\Temporary Internet Files\Content.IE5\G01ZNAJF\MP90042278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2286000"/>
            <a:ext cx="1547658" cy="2127250"/>
          </a:xfrm>
          <a:prstGeom prst="rect">
            <a:avLst/>
          </a:prstGeom>
          <a:noFill/>
          <a:extLst>
            <a:ext uri="{909E8E84-426E-40DD-AFC4-6F175D3DCCD1}">
              <a14:hiddenFill xmlns:a14="http://schemas.microsoft.com/office/drawing/2010/main">
                <a:solidFill>
                  <a:srgbClr val="FFFFFF"/>
                </a:solidFill>
              </a14:hiddenFill>
            </a:ext>
          </a:extLst>
        </p:spPr>
      </p:pic>
      <p:sp>
        <p:nvSpPr>
          <p:cNvPr id="27649" name="Title 1"/>
          <p:cNvSpPr>
            <a:spLocks noGrp="1"/>
          </p:cNvSpPr>
          <p:nvPr>
            <p:ph type="title"/>
          </p:nvPr>
        </p:nvSpPr>
        <p:spPr>
          <a:xfrm>
            <a:off x="2819400" y="255588"/>
            <a:ext cx="5943600" cy="1006475"/>
          </a:xfrm>
        </p:spPr>
        <p:txBody>
          <a:bodyPr/>
          <a:lstStyle/>
          <a:p>
            <a:pPr algn="l"/>
            <a:r>
              <a:rPr lang="en-US" sz="4800" dirty="0" smtClean="0"/>
              <a:t>Momentum for</a:t>
            </a:r>
            <a:br>
              <a:rPr lang="en-US" sz="4800" dirty="0" smtClean="0"/>
            </a:br>
            <a:r>
              <a:rPr lang="en-US" sz="4800" dirty="0" smtClean="0"/>
              <a:t>College and Career</a:t>
            </a:r>
          </a:p>
        </p:txBody>
      </p:sp>
      <p:sp>
        <p:nvSpPr>
          <p:cNvPr id="3" name="Content Placeholder 2"/>
          <p:cNvSpPr>
            <a:spLocks noGrp="1"/>
          </p:cNvSpPr>
          <p:nvPr>
            <p:ph idx="1"/>
          </p:nvPr>
        </p:nvSpPr>
        <p:spPr>
          <a:xfrm>
            <a:off x="381000" y="1524000"/>
            <a:ext cx="8229600" cy="5105400"/>
          </a:xfrm>
        </p:spPr>
        <p:txBody>
          <a:bodyPr>
            <a:normAutofit/>
          </a:bodyPr>
          <a:lstStyle/>
          <a:p>
            <a:pPr>
              <a:lnSpc>
                <a:spcPct val="80000"/>
              </a:lnSpc>
              <a:buFont typeface="Arial" charset="0"/>
              <a:buNone/>
            </a:pPr>
            <a:r>
              <a:rPr lang="en-US" sz="2200" b="1" dirty="0" smtClean="0"/>
              <a:t>Rigorous Coursework in High School</a:t>
            </a:r>
          </a:p>
          <a:p>
            <a:pPr>
              <a:lnSpc>
                <a:spcPct val="80000"/>
              </a:lnSpc>
              <a:buFont typeface="Arial" charset="0"/>
              <a:buNone/>
            </a:pPr>
            <a:r>
              <a:rPr lang="en-US" sz="1800" i="1" dirty="0" smtClean="0"/>
              <a:t>“The academic intensity of the student’s high school curriculum still counts more than anything else in </a:t>
            </a:r>
            <a:r>
              <a:rPr lang="en-US" sz="1800" i="1" dirty="0" err="1" smtClean="0"/>
              <a:t>precollegiate</a:t>
            </a:r>
            <a:r>
              <a:rPr lang="en-US" sz="1800" i="1" dirty="0" smtClean="0"/>
              <a:t> history in providing momentum toward completing a bachelor’s degree.” – The Toolbox Revisited (2006)</a:t>
            </a:r>
          </a:p>
          <a:p>
            <a:pPr>
              <a:lnSpc>
                <a:spcPct val="80000"/>
              </a:lnSpc>
            </a:pPr>
            <a:r>
              <a:rPr lang="en-US" sz="2200" dirty="0" smtClean="0"/>
              <a:t>Prepares students for college and career success</a:t>
            </a:r>
          </a:p>
          <a:p>
            <a:pPr>
              <a:lnSpc>
                <a:spcPct val="80000"/>
              </a:lnSpc>
            </a:pPr>
            <a:r>
              <a:rPr lang="en-US" sz="2200" dirty="0" smtClean="0"/>
              <a:t>Encourages engagement in school</a:t>
            </a:r>
          </a:p>
          <a:p>
            <a:pPr>
              <a:lnSpc>
                <a:spcPct val="80000"/>
              </a:lnSpc>
              <a:buFont typeface="Arial" charset="0"/>
              <a:buNone/>
            </a:pPr>
            <a:r>
              <a:rPr lang="en-US" sz="2200" b="1" dirty="0" smtClean="0"/>
              <a:t>Earning Credits toward College Graduation</a:t>
            </a:r>
          </a:p>
          <a:p>
            <a:r>
              <a:rPr lang="en-US" sz="2200" dirty="0" smtClean="0"/>
              <a:t>Student are more likely to complete a college degree if they complete 20 credits during the first year of enrollment.</a:t>
            </a:r>
          </a:p>
          <a:p>
            <a:pPr>
              <a:buFont typeface="Arial" charset="0"/>
              <a:buNone/>
            </a:pPr>
            <a:r>
              <a:rPr lang="en-US" sz="1800" i="1" dirty="0" smtClean="0"/>
              <a:t>“It is all the more reason to begin the transition process in high school with expanded dual enrollment programs offering true postsecondary course work so that students enter higher education with a minimum of 6 additive credits to help them cross that 20-credit line. Six is good, 9 is better, and 12 is a guarantee of momentum.” – The Toolbox Revisited (2006)</a:t>
            </a:r>
          </a:p>
          <a:p>
            <a:pPr>
              <a:buFont typeface="Arial" charset="0"/>
              <a:buNone/>
            </a:pPr>
            <a:endParaRPr lang="en-US" sz="1200" dirty="0" smtClean="0"/>
          </a:p>
          <a:p>
            <a:pPr>
              <a:buFont typeface="Arial" charset="0"/>
              <a:buNone/>
            </a:pPr>
            <a:r>
              <a:rPr lang="en-US" sz="1200" dirty="0" smtClean="0"/>
              <a:t>Adelman, C. (2006). </a:t>
            </a:r>
            <a:r>
              <a:rPr lang="en-US" sz="1200" i="1" dirty="0" smtClean="0"/>
              <a:t>The Toolbox Revisited: Path to Degree Completion from High School Through College. </a:t>
            </a:r>
            <a:r>
              <a:rPr lang="en-US" sz="1200" dirty="0" smtClean="0"/>
              <a:t>Washington, D.C.: U.S Department of Education.</a:t>
            </a:r>
          </a:p>
        </p:txBody>
      </p:sp>
      <p:sp>
        <p:nvSpPr>
          <p:cNvPr id="5" name="Rounded Rectangle 4"/>
          <p:cNvSpPr/>
          <p:nvPr/>
        </p:nvSpPr>
        <p:spPr>
          <a:xfrm>
            <a:off x="152400" y="152400"/>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52400" y="152400"/>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
        <p:nvSpPr>
          <p:cNvPr id="2" name="TextBox 1"/>
          <p:cNvSpPr txBox="1"/>
          <p:nvPr/>
        </p:nvSpPr>
        <p:spPr>
          <a:xfrm>
            <a:off x="250348" y="6149718"/>
            <a:ext cx="5868722" cy="461665"/>
          </a:xfrm>
          <a:prstGeom prst="rect">
            <a:avLst/>
          </a:prstGeom>
          <a:noFill/>
        </p:spPr>
        <p:txBody>
          <a:bodyPr wrap="none" rtlCol="0">
            <a:spAutoFit/>
          </a:bodyPr>
          <a:lstStyle/>
          <a:p>
            <a:r>
              <a:rPr lang="en-US" sz="1200" i="1" dirty="0" smtClean="0"/>
              <a:t>Source: Bureau of Labor Statics, Current Population Survey, downloaded 10072014</a:t>
            </a:r>
          </a:p>
          <a:p>
            <a:r>
              <a:rPr lang="en-US" sz="1200" i="1" dirty="0" smtClean="0"/>
              <a:t> from http</a:t>
            </a:r>
            <a:r>
              <a:rPr lang="en-US" sz="1200" i="1" dirty="0"/>
              <a:t>://www.bls.gov/emp/ep_chart_001.htm</a:t>
            </a:r>
          </a:p>
        </p:txBody>
      </p:sp>
      <p:pic>
        <p:nvPicPr>
          <p:cNvPr id="1026" name="Picture 2" descr="Chart. Earnings and unemployment rates by educational attain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318" y="1447800"/>
            <a:ext cx="8484661" cy="47019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Beverly\AppData\Local\Microsoft\Windows\Temporary Internet Files\Content.IE5\D11OAP9I\MP90044829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858832"/>
            <a:ext cx="4884218" cy="3246568"/>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52400" y="157163"/>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
        <p:nvSpPr>
          <p:cNvPr id="5" name="Content Placeholder 2"/>
          <p:cNvSpPr txBox="1">
            <a:spLocks/>
          </p:cNvSpPr>
          <p:nvPr/>
        </p:nvSpPr>
        <p:spPr>
          <a:xfrm>
            <a:off x="2921000" y="301625"/>
            <a:ext cx="4699000" cy="914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4800" dirty="0" smtClean="0"/>
              <a:t>  $</a:t>
            </a:r>
            <a:r>
              <a:rPr lang="en-US" sz="4800" dirty="0" err="1" smtClean="0"/>
              <a:t>aves</a:t>
            </a:r>
            <a:r>
              <a:rPr lang="en-US" sz="4800" dirty="0" smtClean="0"/>
              <a:t> Money </a:t>
            </a:r>
          </a:p>
          <a:p>
            <a:pPr fontAlgn="auto">
              <a:spcAft>
                <a:spcPts val="0"/>
              </a:spcAft>
              <a:defRPr/>
            </a:pPr>
            <a:endParaRPr lang="en-US" sz="4800" dirty="0"/>
          </a:p>
        </p:txBody>
      </p:sp>
      <p:sp>
        <p:nvSpPr>
          <p:cNvPr id="7" name="Content Placeholder 6"/>
          <p:cNvSpPr>
            <a:spLocks noGrp="1"/>
          </p:cNvSpPr>
          <p:nvPr>
            <p:ph idx="1"/>
          </p:nvPr>
        </p:nvSpPr>
        <p:spPr>
          <a:xfrm>
            <a:off x="228600" y="1376191"/>
            <a:ext cx="8686800" cy="5253209"/>
          </a:xfrm>
        </p:spPr>
        <p:txBody>
          <a:bodyPr/>
          <a:lstStyle/>
          <a:p>
            <a:r>
              <a:rPr lang="en-US" dirty="0" smtClean="0"/>
              <a:t>Washington State College Graduates Class of 2012 </a:t>
            </a:r>
          </a:p>
          <a:p>
            <a:pPr lvl="1"/>
            <a:r>
              <a:rPr lang="en-US" sz="2000" dirty="0" smtClean="0"/>
              <a:t>average debt upon graduation - $29,400</a:t>
            </a:r>
          </a:p>
          <a:p>
            <a:pPr lvl="1"/>
            <a:r>
              <a:rPr lang="en-US" sz="2000" dirty="0"/>
              <a:t>p</a:t>
            </a:r>
            <a:r>
              <a:rPr lang="en-US" sz="2000" dirty="0" smtClean="0"/>
              <a:t>roportion with debt – 71%</a:t>
            </a:r>
          </a:p>
          <a:p>
            <a:r>
              <a:rPr lang="en-US" dirty="0" smtClean="0"/>
              <a:t>National Unemployment</a:t>
            </a:r>
          </a:p>
          <a:p>
            <a:pPr lvl="1"/>
            <a:r>
              <a:rPr lang="en-US" sz="2000" dirty="0" smtClean="0"/>
              <a:t>Unemployment rate – 6.8%</a:t>
            </a:r>
          </a:p>
          <a:p>
            <a:pPr lvl="1"/>
            <a:r>
              <a:rPr lang="en-US" sz="2000" dirty="0" smtClean="0"/>
              <a:t>Underemployment rate – 14.7%</a:t>
            </a:r>
          </a:p>
          <a:p>
            <a:pPr lvl="1"/>
            <a:r>
              <a:rPr lang="en-US" sz="2000" dirty="0" smtClean="0"/>
              <a:t>Had jobs not requiring college degree – 28.4%</a:t>
            </a:r>
          </a:p>
          <a:p>
            <a:r>
              <a:rPr lang="en-US" dirty="0" smtClean="0"/>
              <a:t>Strong economic returns for investment in college degree</a:t>
            </a:r>
          </a:p>
          <a:p>
            <a:pPr lvl="1"/>
            <a:r>
              <a:rPr lang="en-US" sz="2000" dirty="0" smtClean="0"/>
              <a:t>Unemployment rate of HS grads is 17.9% compared to 7.7% for college graduates</a:t>
            </a:r>
          </a:p>
          <a:p>
            <a:pPr marL="57150" indent="0">
              <a:buNone/>
            </a:pPr>
            <a:r>
              <a:rPr lang="en-US" sz="1600" i="1" dirty="0" smtClean="0"/>
              <a:t>Source</a:t>
            </a:r>
            <a:r>
              <a:rPr lang="en-US" sz="1600" i="1" dirty="0"/>
              <a:t>: The Institute For College Access &amp; Success, The Project on Student Debt </a:t>
            </a:r>
            <a:r>
              <a:rPr lang="en-US" sz="1600" i="1" dirty="0" smtClean="0"/>
              <a:t>(October, 2014)</a:t>
            </a:r>
            <a:endParaRPr lang="en-US" sz="1600" i="1" dirty="0"/>
          </a:p>
          <a:p>
            <a:pPr lvl="1"/>
            <a:endParaRPr lang="en-US" dirty="0" smtClean="0"/>
          </a:p>
          <a:p>
            <a:pPr lvl="1"/>
            <a:endParaRPr lang="en-US" dirty="0" smtClean="0"/>
          </a:p>
        </p:txBody>
      </p:sp>
    </p:spTree>
    <p:extLst>
      <p:ext uri="{BB962C8B-B14F-4D97-AF65-F5344CB8AC3E}">
        <p14:creationId xmlns:p14="http://schemas.microsoft.com/office/powerpoint/2010/main" val="221823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2400" y="157163"/>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
        <p:nvSpPr>
          <p:cNvPr id="7" name="Content Placeholder 2"/>
          <p:cNvSpPr txBox="1">
            <a:spLocks/>
          </p:cNvSpPr>
          <p:nvPr/>
        </p:nvSpPr>
        <p:spPr>
          <a:xfrm>
            <a:off x="2921000" y="301625"/>
            <a:ext cx="5384800" cy="914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defRPr/>
            </a:pPr>
            <a:r>
              <a:rPr lang="en-US" sz="4800" dirty="0"/>
              <a:t>$</a:t>
            </a:r>
            <a:r>
              <a:rPr lang="en-US" sz="4800" dirty="0" err="1"/>
              <a:t>aves</a:t>
            </a:r>
            <a:r>
              <a:rPr lang="en-US" sz="4800" dirty="0"/>
              <a:t> Money </a:t>
            </a:r>
          </a:p>
          <a:p>
            <a:pPr fontAlgn="auto">
              <a:spcAft>
                <a:spcPts val="0"/>
              </a:spcAft>
              <a:defRPr/>
            </a:pP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15086968"/>
              </p:ext>
            </p:extLst>
          </p:nvPr>
        </p:nvGraphicFramePr>
        <p:xfrm>
          <a:off x="381000" y="1524000"/>
          <a:ext cx="8153400" cy="2494280"/>
        </p:xfrm>
        <a:graphic>
          <a:graphicData uri="http://schemas.openxmlformats.org/drawingml/2006/table">
            <a:tbl>
              <a:tblPr firstRow="1" bandRow="1">
                <a:tableStyleId>{5C22544A-7EE6-4342-B048-85BDC9FD1C3A}</a:tableStyleId>
              </a:tblPr>
              <a:tblGrid>
                <a:gridCol w="5791200"/>
                <a:gridCol w="2362200"/>
              </a:tblGrid>
              <a:tr h="370840">
                <a:tc>
                  <a:txBody>
                    <a:bodyPr/>
                    <a:lstStyle/>
                    <a:p>
                      <a:r>
                        <a:rPr lang="en-US" dirty="0" smtClean="0"/>
                        <a:t>Five Washington</a:t>
                      </a:r>
                      <a:r>
                        <a:rPr lang="en-US" baseline="0" dirty="0" smtClean="0"/>
                        <a:t> State Public Colleges and Universities</a:t>
                      </a:r>
                      <a:endParaRPr lang="en-US" dirty="0"/>
                    </a:p>
                  </a:txBody>
                  <a:tcPr anchor="ctr"/>
                </a:tc>
                <a:tc>
                  <a:txBody>
                    <a:bodyPr/>
                    <a:lstStyle/>
                    <a:p>
                      <a:pPr algn="ctr"/>
                      <a:r>
                        <a:rPr lang="en-US" dirty="0" smtClean="0"/>
                        <a:t>The Cost of 15 Credits (2014-15)</a:t>
                      </a:r>
                      <a:endParaRPr lang="en-US" dirty="0"/>
                    </a:p>
                  </a:txBody>
                  <a:tcPr/>
                </a:tc>
              </a:tr>
              <a:tr h="370840">
                <a:tc>
                  <a:txBody>
                    <a:bodyPr/>
                    <a:lstStyle/>
                    <a:p>
                      <a:r>
                        <a:rPr lang="en-US" dirty="0" smtClean="0"/>
                        <a:t>Everett Community College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$1333.35</a:t>
                      </a:r>
                    </a:p>
                  </a:txBody>
                  <a:tcPr/>
                </a:tc>
              </a:tr>
              <a:tr h="370840">
                <a:tc>
                  <a:txBody>
                    <a:bodyPr/>
                    <a:lstStyle/>
                    <a:p>
                      <a:r>
                        <a:rPr lang="en-US" dirty="0" smtClean="0"/>
                        <a:t>Central Washington University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$2647.00</a:t>
                      </a:r>
                    </a:p>
                  </a:txBody>
                  <a:tcPr/>
                </a:tc>
              </a:tr>
              <a:tr h="370840">
                <a:tc>
                  <a:txBody>
                    <a:bodyPr/>
                    <a:lstStyle/>
                    <a:p>
                      <a:r>
                        <a:rPr lang="en-US" dirty="0" smtClean="0"/>
                        <a:t>University of Washington</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$4132.00</a:t>
                      </a:r>
                    </a:p>
                  </a:txBody>
                  <a:tcPr/>
                </a:tc>
              </a:tr>
              <a:tr h="370840">
                <a:tc>
                  <a:txBody>
                    <a:bodyPr/>
                    <a:lstStyle/>
                    <a:p>
                      <a:r>
                        <a:rPr lang="en-US" dirty="0" smtClean="0"/>
                        <a:t>Western Washington University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$2501.00</a:t>
                      </a:r>
                    </a:p>
                  </a:txBody>
                  <a:tcPr/>
                </a:tc>
              </a:tr>
              <a:tr h="370840">
                <a:tc>
                  <a:txBody>
                    <a:bodyPr/>
                    <a:lstStyle/>
                    <a:p>
                      <a:r>
                        <a:rPr lang="en-US" dirty="0" smtClean="0"/>
                        <a:t>Washington State University (Semester</a:t>
                      </a:r>
                      <a:r>
                        <a:rPr lang="en-US" baseline="0" dirty="0" smtClean="0"/>
                        <a:t> System – 12 credits)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$5698.00</a:t>
                      </a:r>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64341854"/>
              </p:ext>
            </p:extLst>
          </p:nvPr>
        </p:nvGraphicFramePr>
        <p:xfrm>
          <a:off x="381000" y="4267200"/>
          <a:ext cx="8153400" cy="2169160"/>
        </p:xfrm>
        <a:graphic>
          <a:graphicData uri="http://schemas.openxmlformats.org/drawingml/2006/table">
            <a:tbl>
              <a:tblPr firstRow="1" bandRow="1">
                <a:tableStyleId>{5C22544A-7EE6-4342-B048-85BDC9FD1C3A}</a:tableStyleId>
              </a:tblPr>
              <a:tblGrid>
                <a:gridCol w="5791200"/>
                <a:gridCol w="2362200"/>
              </a:tblGrid>
              <a:tr h="685800">
                <a:tc>
                  <a:txBody>
                    <a:bodyPr/>
                    <a:lstStyle/>
                    <a:p>
                      <a:r>
                        <a:rPr lang="en-US" dirty="0" smtClean="0"/>
                        <a:t>Everett</a:t>
                      </a:r>
                      <a:r>
                        <a:rPr lang="en-US" baseline="0" dirty="0" smtClean="0"/>
                        <a:t> Public Schools Early College Programs</a:t>
                      </a:r>
                      <a:endParaRPr lang="en-US" dirty="0"/>
                    </a:p>
                  </a:txBody>
                  <a:tcPr anchor="ctr"/>
                </a:tc>
                <a:tc>
                  <a:txBody>
                    <a:bodyPr/>
                    <a:lstStyle/>
                    <a:p>
                      <a:pPr algn="ctr"/>
                      <a:r>
                        <a:rPr lang="en-US" dirty="0" smtClean="0"/>
                        <a:t>The Cost of 15 Credits (2014-15)</a:t>
                      </a:r>
                      <a:endParaRPr lang="en-US" dirty="0"/>
                    </a:p>
                  </a:txBody>
                  <a:tcPr/>
                </a:tc>
              </a:tr>
              <a:tr h="370840">
                <a:tc>
                  <a:txBody>
                    <a:bodyPr/>
                    <a:lstStyle/>
                    <a:p>
                      <a:r>
                        <a:rPr lang="en-US" dirty="0" smtClean="0"/>
                        <a:t>Advanced Placement (3 exams @ $89 each)</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$273.00</a:t>
                      </a:r>
                    </a:p>
                  </a:txBody>
                  <a:tcPr/>
                </a:tc>
              </a:tr>
              <a:tr h="370840">
                <a:tc>
                  <a:txBody>
                    <a:bodyPr/>
                    <a:lstStyle/>
                    <a:p>
                      <a:r>
                        <a:rPr lang="en-US" dirty="0" err="1" smtClean="0"/>
                        <a:t>EvCC</a:t>
                      </a:r>
                      <a:r>
                        <a:rPr lang="en-US" dirty="0" smtClean="0"/>
                        <a:t> College in High School (5 cr.</a:t>
                      </a:r>
                      <a:r>
                        <a:rPr lang="en-US" baseline="0" dirty="0" smtClean="0"/>
                        <a:t> class @ $198 each)</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$594.00</a:t>
                      </a:r>
                    </a:p>
                  </a:txBody>
                  <a:tcPr/>
                </a:tc>
              </a:tr>
              <a:tr h="370840">
                <a:tc>
                  <a:txBody>
                    <a:bodyPr/>
                    <a:lstStyle/>
                    <a:p>
                      <a:r>
                        <a:rPr lang="en-US" dirty="0" smtClean="0"/>
                        <a:t>UW in</a:t>
                      </a:r>
                      <a:r>
                        <a:rPr lang="en-US" baseline="0" dirty="0" smtClean="0"/>
                        <a:t> the High School (5 cr. class @ $320 each + $44 fee)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t>$1092.00</a:t>
                      </a:r>
                      <a:endParaRPr lang="en-US" dirty="0" smtClean="0"/>
                    </a:p>
                  </a:txBody>
                  <a:tcPr/>
                </a:tc>
              </a:tr>
              <a:tr h="370840">
                <a:tc>
                  <a:txBody>
                    <a:bodyPr/>
                    <a:lstStyle/>
                    <a:p>
                      <a:r>
                        <a:rPr lang="en-US" dirty="0" smtClean="0"/>
                        <a:t>Tech Prep (Most classes are free)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Free</a:t>
                      </a: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everly\AppData\Local\Microsoft\Windows\Temporary Internet Files\Content.IE5\FEQ0O0TY\MC900056794[1].wmf"/>
          <p:cNvPicPr>
            <a:picLocks noChangeAspect="1" noChangeArrowheads="1"/>
          </p:cNvPicPr>
          <p:nvPr/>
        </p:nvPicPr>
        <p:blipFill>
          <a:blip r:embed="rId3">
            <a:lum bright="19000" contrast="-74000"/>
            <a:extLst>
              <a:ext uri="{28A0092B-C50C-407E-A947-70E740481C1C}">
                <a14:useLocalDpi xmlns:a14="http://schemas.microsoft.com/office/drawing/2010/main" val="0"/>
              </a:ext>
            </a:extLst>
          </a:blip>
          <a:srcRect/>
          <a:stretch>
            <a:fillRect/>
          </a:stretch>
        </p:blipFill>
        <p:spPr bwMode="auto">
          <a:xfrm>
            <a:off x="173038" y="1828800"/>
            <a:ext cx="8653208" cy="4236070"/>
          </a:xfrm>
          <a:prstGeom prst="rect">
            <a:avLst/>
          </a:prstGeom>
          <a:noFill/>
          <a:extLst>
            <a:ext uri="{909E8E84-426E-40DD-AFC4-6F175D3DCCD1}">
              <a14:hiddenFill xmlns:a14="http://schemas.microsoft.com/office/drawing/2010/main">
                <a:solidFill>
                  <a:srgbClr val="FFFFFF"/>
                </a:solidFill>
              </a14:hiddenFill>
            </a:ext>
          </a:extLst>
        </p:spPr>
      </p:pic>
      <p:sp>
        <p:nvSpPr>
          <p:cNvPr id="28673" name="Content Placeholder 2"/>
          <p:cNvSpPr>
            <a:spLocks noGrp="1"/>
          </p:cNvSpPr>
          <p:nvPr>
            <p:ph idx="1"/>
          </p:nvPr>
        </p:nvSpPr>
        <p:spPr>
          <a:xfrm>
            <a:off x="1676400" y="1676400"/>
            <a:ext cx="5791200" cy="4953000"/>
          </a:xfrm>
        </p:spPr>
        <p:txBody>
          <a:bodyPr/>
          <a:lstStyle/>
          <a:p>
            <a:pPr marL="0" indent="0">
              <a:buFont typeface="Arial" charset="0"/>
              <a:buNone/>
            </a:pPr>
            <a:r>
              <a:rPr lang="en-US" sz="2800" dirty="0" smtClean="0"/>
              <a:t>1. University of Washington - Seattle</a:t>
            </a:r>
          </a:p>
          <a:p>
            <a:pPr marL="0" indent="0">
              <a:buFont typeface="Arial" charset="0"/>
              <a:buNone/>
            </a:pPr>
            <a:r>
              <a:rPr lang="en-US" sz="2800" dirty="0" smtClean="0"/>
              <a:t>2. Edmonds Community College</a:t>
            </a:r>
          </a:p>
          <a:p>
            <a:pPr marL="0" indent="0">
              <a:buFont typeface="Arial" charset="0"/>
              <a:buNone/>
            </a:pPr>
            <a:r>
              <a:rPr lang="en-US" sz="2800" dirty="0" smtClean="0"/>
              <a:t>3. Cascadia Community College</a:t>
            </a:r>
          </a:p>
          <a:p>
            <a:pPr marL="0" indent="0">
              <a:buNone/>
            </a:pPr>
            <a:r>
              <a:rPr lang="en-US" sz="2800" dirty="0" smtClean="0"/>
              <a:t>4. </a:t>
            </a:r>
            <a:r>
              <a:rPr lang="en-US" sz="2800" dirty="0"/>
              <a:t>Western Washington University</a:t>
            </a:r>
          </a:p>
          <a:p>
            <a:pPr marL="0" indent="0">
              <a:buFont typeface="Arial" charset="0"/>
              <a:buNone/>
            </a:pPr>
            <a:r>
              <a:rPr lang="en-US" sz="2800" dirty="0" smtClean="0"/>
              <a:t>5. Washington State University</a:t>
            </a:r>
          </a:p>
          <a:p>
            <a:pPr marL="0" indent="0">
              <a:buFont typeface="Arial" charset="0"/>
              <a:buNone/>
            </a:pPr>
            <a:r>
              <a:rPr lang="en-US" sz="2800" dirty="0"/>
              <a:t>6</a:t>
            </a:r>
            <a:r>
              <a:rPr lang="en-US" sz="2800" dirty="0" smtClean="0"/>
              <a:t>. Everett Community College</a:t>
            </a:r>
          </a:p>
          <a:p>
            <a:pPr marL="0" indent="0">
              <a:buNone/>
            </a:pPr>
            <a:r>
              <a:rPr lang="en-US" sz="2800" dirty="0" smtClean="0"/>
              <a:t>7. </a:t>
            </a:r>
            <a:r>
              <a:rPr lang="en-US" sz="2800" dirty="0"/>
              <a:t>Central Washington University</a:t>
            </a:r>
          </a:p>
          <a:p>
            <a:pPr marL="0" indent="0">
              <a:buNone/>
            </a:pPr>
            <a:r>
              <a:rPr lang="en-US" sz="2800" dirty="0" smtClean="0"/>
              <a:t>8. Shoreline Community College</a:t>
            </a:r>
          </a:p>
          <a:p>
            <a:pPr marL="0" indent="0">
              <a:buFont typeface="Arial" charset="0"/>
              <a:buNone/>
            </a:pPr>
            <a:r>
              <a:rPr lang="en-US" sz="2800" dirty="0" smtClean="0"/>
              <a:t>9. Bellevue College</a:t>
            </a:r>
          </a:p>
          <a:p>
            <a:pPr marL="0" indent="0">
              <a:buFont typeface="Arial" charset="0"/>
              <a:buNone/>
            </a:pPr>
            <a:r>
              <a:rPr lang="en-US" sz="2800" dirty="0" smtClean="0"/>
              <a:t>10. Seattle Pacific University</a:t>
            </a:r>
          </a:p>
        </p:txBody>
      </p:sp>
      <p:sp>
        <p:nvSpPr>
          <p:cNvPr id="28674" name="TextBox 5"/>
          <p:cNvSpPr txBox="1">
            <a:spLocks noChangeArrowheads="1"/>
          </p:cNvSpPr>
          <p:nvPr/>
        </p:nvSpPr>
        <p:spPr bwMode="auto">
          <a:xfrm>
            <a:off x="2743200" y="222250"/>
            <a:ext cx="6400800" cy="1200329"/>
          </a:xfrm>
          <a:prstGeom prst="rect">
            <a:avLst/>
          </a:prstGeom>
          <a:noFill/>
          <a:ln w="9525">
            <a:noFill/>
            <a:miter lim="800000"/>
            <a:headEnd/>
            <a:tailEnd/>
          </a:ln>
        </p:spPr>
        <p:txBody>
          <a:bodyPr>
            <a:spAutoFit/>
          </a:bodyPr>
          <a:lstStyle/>
          <a:p>
            <a:r>
              <a:rPr lang="en-US" sz="3600" dirty="0">
                <a:latin typeface="Calibri" pitchFamily="34" charset="0"/>
              </a:rPr>
              <a:t>Most common colleges for JHS students (initial enrollment):</a:t>
            </a:r>
          </a:p>
        </p:txBody>
      </p:sp>
      <p:sp>
        <p:nvSpPr>
          <p:cNvPr id="7" name="Rounded Rectangle 6"/>
          <p:cNvSpPr/>
          <p:nvPr/>
        </p:nvSpPr>
        <p:spPr>
          <a:xfrm>
            <a:off x="173038" y="222250"/>
            <a:ext cx="2514600" cy="1214438"/>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Tree>
    <p:extLst>
      <p:ext uri="{BB962C8B-B14F-4D97-AF65-F5344CB8AC3E}">
        <p14:creationId xmlns:p14="http://schemas.microsoft.com/office/powerpoint/2010/main" val="3350124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122" name="Picture 2" descr="C:\Users\Beverly\AppData\Local\Microsoft\Windows\Temporary Internet Files\Content.IE5\G01ZNAJF\MP900442359[1].jpg"/>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10000" contrast="-54000"/>
                    </a14:imgEffect>
                  </a14:imgLayer>
                </a14:imgProps>
              </a:ext>
              <a:ext uri="{28A0092B-C50C-407E-A947-70E740481C1C}">
                <a14:useLocalDpi xmlns:a14="http://schemas.microsoft.com/office/drawing/2010/main" val="0"/>
              </a:ext>
            </a:extLst>
          </a:blip>
          <a:srcRect/>
          <a:stretch>
            <a:fillRect/>
          </a:stretch>
        </p:blipFill>
        <p:spPr bwMode="auto">
          <a:xfrm>
            <a:off x="6705600" y="0"/>
            <a:ext cx="279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7409" name="Content Placeholder 2"/>
          <p:cNvSpPr>
            <a:spLocks noGrp="1"/>
          </p:cNvSpPr>
          <p:nvPr>
            <p:ph idx="1"/>
          </p:nvPr>
        </p:nvSpPr>
        <p:spPr>
          <a:xfrm>
            <a:off x="457200" y="1600200"/>
            <a:ext cx="8229600" cy="4876800"/>
          </a:xfrm>
        </p:spPr>
        <p:txBody>
          <a:bodyPr/>
          <a:lstStyle/>
          <a:p>
            <a:r>
              <a:rPr lang="en-US" sz="3600" dirty="0" smtClean="0"/>
              <a:t>10th Graders - AP World History</a:t>
            </a:r>
          </a:p>
          <a:p>
            <a:r>
              <a:rPr lang="en-US" sz="3600" dirty="0" smtClean="0"/>
              <a:t>11th and 12</a:t>
            </a:r>
            <a:r>
              <a:rPr lang="en-US" sz="3600" baseline="30000" dirty="0" smtClean="0"/>
              <a:t>th</a:t>
            </a:r>
            <a:r>
              <a:rPr lang="en-US" sz="3600" dirty="0" smtClean="0"/>
              <a:t> Graders – AP and College in High School courses</a:t>
            </a:r>
          </a:p>
          <a:p>
            <a:r>
              <a:rPr lang="en-US" sz="3600" dirty="0" smtClean="0"/>
              <a:t>All Grades – Tech Prep</a:t>
            </a:r>
          </a:p>
          <a:p>
            <a:r>
              <a:rPr lang="en-US" sz="3600" dirty="0" smtClean="0"/>
              <a:t>Students who are ready for challenging courses</a:t>
            </a:r>
          </a:p>
          <a:p>
            <a:r>
              <a:rPr lang="en-US" sz="3600" dirty="0" smtClean="0"/>
              <a:t>Students with strong reading, writing and math skills</a:t>
            </a:r>
          </a:p>
        </p:txBody>
      </p:sp>
      <p:sp>
        <p:nvSpPr>
          <p:cNvPr id="6" name="Rounded Rectangle 5"/>
          <p:cNvSpPr/>
          <p:nvPr/>
        </p:nvSpPr>
        <p:spPr>
          <a:xfrm>
            <a:off x="228600" y="228600"/>
            <a:ext cx="2290763" cy="1203325"/>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t>Who?</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381000" y="1752600"/>
            <a:ext cx="8458200" cy="4800600"/>
          </a:xfrm>
        </p:spPr>
        <p:txBody>
          <a:bodyPr/>
          <a:lstStyle/>
          <a:p>
            <a:r>
              <a:rPr lang="en-US" sz="4400" dirty="0" smtClean="0"/>
              <a:t>Each course culminates in an Exam</a:t>
            </a:r>
          </a:p>
          <a:p>
            <a:r>
              <a:rPr lang="en-US" sz="4400" dirty="0" smtClean="0"/>
              <a:t>Students earn college credit based on exam score</a:t>
            </a:r>
          </a:p>
          <a:p>
            <a:r>
              <a:rPr lang="en-US" sz="4400" dirty="0" smtClean="0">
                <a:hlinkClick r:id="rId3"/>
              </a:rPr>
              <a:t>Credits fulfill general and/or major-specific college graduation requirements</a:t>
            </a:r>
            <a:endParaRPr lang="en-US" sz="4400" dirty="0" smtClean="0"/>
          </a:p>
        </p:txBody>
      </p:sp>
      <p:sp>
        <p:nvSpPr>
          <p:cNvPr id="18434" name="TextBox 6"/>
          <p:cNvSpPr txBox="1">
            <a:spLocks noChangeArrowheads="1"/>
          </p:cNvSpPr>
          <p:nvPr/>
        </p:nvSpPr>
        <p:spPr bwMode="auto">
          <a:xfrm>
            <a:off x="2743200" y="223838"/>
            <a:ext cx="6096000" cy="1569660"/>
          </a:xfrm>
          <a:prstGeom prst="rect">
            <a:avLst/>
          </a:prstGeom>
          <a:noFill/>
          <a:ln w="9525">
            <a:noFill/>
            <a:miter lim="800000"/>
            <a:headEnd/>
            <a:tailEnd/>
          </a:ln>
        </p:spPr>
        <p:txBody>
          <a:bodyPr wrap="square">
            <a:spAutoFit/>
          </a:bodyPr>
          <a:lstStyle/>
          <a:p>
            <a:r>
              <a:rPr lang="en-US" sz="4800" dirty="0">
                <a:latin typeface="Calibri" pitchFamily="34" charset="0"/>
              </a:rPr>
              <a:t>Advanced Placement</a:t>
            </a:r>
          </a:p>
          <a:p>
            <a:endParaRPr lang="en-US" sz="4800" dirty="0">
              <a:latin typeface="Calibri" pitchFamily="34" charset="0"/>
            </a:endParaRPr>
          </a:p>
        </p:txBody>
      </p:sp>
      <p:sp>
        <p:nvSpPr>
          <p:cNvPr id="8" name="Rounded Rectangle 7"/>
          <p:cNvSpPr/>
          <p:nvPr/>
        </p:nvSpPr>
        <p:spPr>
          <a:xfrm>
            <a:off x="152400" y="155575"/>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pic>
        <p:nvPicPr>
          <p:cNvPr id="6146" name="Picture 2" descr="C:\Users\Beverly\AppData\Local\Microsoft\Windows\Temporary Internet Files\Content.IE5\FEQ0O0TY\MC9000483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91400" y="3276600"/>
            <a:ext cx="1565453" cy="14932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981</TotalTime>
  <Words>1653</Words>
  <Application>Microsoft Office PowerPoint</Application>
  <PresentationFormat>On-screen Show (4:3)</PresentationFormat>
  <Paragraphs>253</Paragraphs>
  <Slides>18</Slides>
  <Notes>18</Notes>
  <HiddenSlides>1</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Early College Programs</vt:lpstr>
      <vt:lpstr>PowerPoint Presentation</vt:lpstr>
      <vt:lpstr>Momentum for College and Career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Contacts</vt:lpstr>
      <vt:lpstr>PowerPoint Presentation</vt:lpstr>
      <vt:lpstr>PowerPoint Presentation</vt:lpstr>
      <vt:lpstr>PowerPoint Presentation</vt:lpstr>
      <vt:lpstr>PowerPoint Presentation</vt:lpstr>
      <vt:lpstr>Early College Programs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College Programs</dc:title>
  <dc:creator>Allison</dc:creator>
  <cp:lastModifiedBy>Ballbach, Rebecca</cp:lastModifiedBy>
  <cp:revision>96</cp:revision>
  <dcterms:created xsi:type="dcterms:W3CDTF">2011-10-18T05:32:21Z</dcterms:created>
  <dcterms:modified xsi:type="dcterms:W3CDTF">2014-10-29T23:00:33Z</dcterms:modified>
</cp:coreProperties>
</file>