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7"/>
  </p:notesMasterIdLst>
  <p:sldIdLst>
    <p:sldId id="256" r:id="rId2"/>
    <p:sldId id="263" r:id="rId3"/>
    <p:sldId id="307" r:id="rId4"/>
    <p:sldId id="312" r:id="rId5"/>
    <p:sldId id="308" r:id="rId6"/>
    <p:sldId id="311" r:id="rId7"/>
    <p:sldId id="309" r:id="rId8"/>
    <p:sldId id="313" r:id="rId9"/>
    <p:sldId id="258" r:id="rId10"/>
    <p:sldId id="337" r:id="rId11"/>
    <p:sldId id="336" r:id="rId12"/>
    <p:sldId id="261" r:id="rId13"/>
    <p:sldId id="264" r:id="rId14"/>
    <p:sldId id="271" r:id="rId15"/>
    <p:sldId id="260" r:id="rId16"/>
    <p:sldId id="345" r:id="rId17"/>
    <p:sldId id="346" r:id="rId18"/>
    <p:sldId id="347" r:id="rId19"/>
    <p:sldId id="348" r:id="rId20"/>
    <p:sldId id="349" r:id="rId21"/>
    <p:sldId id="350" r:id="rId22"/>
    <p:sldId id="286" r:id="rId23"/>
    <p:sldId id="351" r:id="rId24"/>
    <p:sldId id="352" r:id="rId25"/>
    <p:sldId id="353" r:id="rId26"/>
    <p:sldId id="276" r:id="rId27"/>
    <p:sldId id="278" r:id="rId28"/>
    <p:sldId id="280" r:id="rId29"/>
    <p:sldId id="285" r:id="rId30"/>
    <p:sldId id="367" r:id="rId31"/>
    <p:sldId id="368" r:id="rId32"/>
    <p:sldId id="369" r:id="rId33"/>
    <p:sldId id="370" r:id="rId34"/>
    <p:sldId id="292" r:id="rId35"/>
    <p:sldId id="371" r:id="rId36"/>
    <p:sldId id="372" r:id="rId37"/>
    <p:sldId id="270" r:id="rId38"/>
    <p:sldId id="365" r:id="rId39"/>
    <p:sldId id="366" r:id="rId40"/>
    <p:sldId id="373" r:id="rId41"/>
    <p:sldId id="374" r:id="rId42"/>
    <p:sldId id="354" r:id="rId43"/>
    <p:sldId id="294" r:id="rId44"/>
    <p:sldId id="299" r:id="rId45"/>
    <p:sldId id="30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3555" autoAdjust="0"/>
  </p:normalViewPr>
  <p:slideViewPr>
    <p:cSldViewPr>
      <p:cViewPr>
        <p:scale>
          <a:sx n="70" d="100"/>
          <a:sy n="70" d="100"/>
        </p:scale>
        <p:origin x="-1374" y="90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Kindergarten Letter Names and Sounds</a:t>
            </a:r>
          </a:p>
        </c:rich>
      </c:tx>
      <c:layout/>
      <c:overlay val="0"/>
    </c:title>
    <c:autoTitleDeleted val="0"/>
    <c:plotArea>
      <c:layout/>
      <c:barChart>
        <c:barDir val="col"/>
        <c:grouping val="clustered"/>
        <c:varyColors val="0"/>
        <c:ser>
          <c:idx val="0"/>
          <c:order val="0"/>
          <c:tx>
            <c:strRef>
              <c:f>Sheet2!$A$2</c:f>
              <c:strCache>
                <c:ptCount val="1"/>
                <c:pt idx="0">
                  <c:v>November</c:v>
                </c:pt>
              </c:strCache>
            </c:strRef>
          </c:tx>
          <c:invertIfNegative val="0"/>
          <c:cat>
            <c:strRef>
              <c:f>Sheet2!$B$1:$C$1</c:f>
              <c:strCache>
                <c:ptCount val="2"/>
                <c:pt idx="0">
                  <c:v>2013-2014</c:v>
                </c:pt>
                <c:pt idx="1">
                  <c:v>2014-2015</c:v>
                </c:pt>
              </c:strCache>
            </c:strRef>
          </c:cat>
          <c:val>
            <c:numRef>
              <c:f>Sheet2!$B$2:$C$2</c:f>
              <c:numCache>
                <c:formatCode>General</c:formatCode>
                <c:ptCount val="2"/>
                <c:pt idx="0">
                  <c:v>60</c:v>
                </c:pt>
                <c:pt idx="1">
                  <c:v>48</c:v>
                </c:pt>
              </c:numCache>
            </c:numRef>
          </c:val>
        </c:ser>
        <c:ser>
          <c:idx val="1"/>
          <c:order val="1"/>
          <c:tx>
            <c:strRef>
              <c:f>Sheet2!$A$3</c:f>
              <c:strCache>
                <c:ptCount val="1"/>
                <c:pt idx="0">
                  <c:v>January</c:v>
                </c:pt>
              </c:strCache>
            </c:strRef>
          </c:tx>
          <c:invertIfNegative val="0"/>
          <c:cat>
            <c:strRef>
              <c:f>Sheet2!$B$1:$C$1</c:f>
              <c:strCache>
                <c:ptCount val="2"/>
                <c:pt idx="0">
                  <c:v>2013-2014</c:v>
                </c:pt>
                <c:pt idx="1">
                  <c:v>2014-2015</c:v>
                </c:pt>
              </c:strCache>
            </c:strRef>
          </c:cat>
          <c:val>
            <c:numRef>
              <c:f>Sheet2!$B$3:$C$3</c:f>
              <c:numCache>
                <c:formatCode>General</c:formatCode>
                <c:ptCount val="2"/>
                <c:pt idx="0">
                  <c:v>54</c:v>
                </c:pt>
                <c:pt idx="1">
                  <c:v>71</c:v>
                </c:pt>
              </c:numCache>
            </c:numRef>
          </c:val>
        </c:ser>
        <c:dLbls>
          <c:showLegendKey val="0"/>
          <c:showVal val="0"/>
          <c:showCatName val="0"/>
          <c:showSerName val="0"/>
          <c:showPercent val="0"/>
          <c:showBubbleSize val="0"/>
        </c:dLbls>
        <c:gapWidth val="150"/>
        <c:axId val="124322560"/>
        <c:axId val="124324480"/>
      </c:barChart>
      <c:catAx>
        <c:axId val="124322560"/>
        <c:scaling>
          <c:orientation val="minMax"/>
        </c:scaling>
        <c:delete val="0"/>
        <c:axPos val="b"/>
        <c:title>
          <c:tx>
            <c:rich>
              <a:bodyPr/>
              <a:lstStyle/>
              <a:p>
                <a:pPr>
                  <a:defRPr/>
                </a:pPr>
                <a:r>
                  <a:rPr lang="en-US"/>
                  <a:t>School Year</a:t>
                </a:r>
              </a:p>
            </c:rich>
          </c:tx>
          <c:layout/>
          <c:overlay val="0"/>
        </c:title>
        <c:majorTickMark val="none"/>
        <c:minorTickMark val="none"/>
        <c:tickLblPos val="nextTo"/>
        <c:crossAx val="124324480"/>
        <c:crosses val="autoZero"/>
        <c:auto val="1"/>
        <c:lblAlgn val="ctr"/>
        <c:lblOffset val="100"/>
        <c:noMultiLvlLbl val="0"/>
      </c:catAx>
      <c:valAx>
        <c:axId val="124324480"/>
        <c:scaling>
          <c:orientation val="minMax"/>
        </c:scaling>
        <c:delete val="0"/>
        <c:axPos val="l"/>
        <c:majorGridlines/>
        <c:title>
          <c:tx>
            <c:rich>
              <a:bodyPr/>
              <a:lstStyle/>
              <a:p>
                <a:pPr>
                  <a:defRPr/>
                </a:pPr>
                <a:r>
                  <a:rPr lang="en-US"/>
                  <a:t>Percentage of Students on Standard</a:t>
                </a:r>
              </a:p>
            </c:rich>
          </c:tx>
          <c:layout>
            <c:manualLayout>
              <c:xMode val="edge"/>
              <c:yMode val="edge"/>
              <c:x val="3.0555555555555555E-2"/>
              <c:y val="0.1576505540974045"/>
            </c:manualLayout>
          </c:layout>
          <c:overlay val="0"/>
        </c:title>
        <c:numFmt formatCode="General" sourceLinked="1"/>
        <c:majorTickMark val="out"/>
        <c:minorTickMark val="none"/>
        <c:tickLblPos val="nextTo"/>
        <c:crossAx val="1243225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1st</a:t>
            </a:r>
            <a:r>
              <a:rPr lang="en-US" baseline="0"/>
              <a:t> Grade Winter DRA Scores</a:t>
            </a:r>
            <a:endParaRPr lang="en-US"/>
          </a:p>
        </c:rich>
      </c:tx>
      <c:layout/>
      <c:overlay val="0"/>
    </c:title>
    <c:autoTitleDeleted val="0"/>
    <c:plotArea>
      <c:layout>
        <c:manualLayout>
          <c:layoutTarget val="inner"/>
          <c:xMode val="edge"/>
          <c:yMode val="edge"/>
          <c:x val="0.1576196940899629"/>
          <c:y val="0.15437037037037038"/>
          <c:w val="0.6378570458865056"/>
          <c:h val="0.68598804316127149"/>
        </c:manualLayout>
      </c:layout>
      <c:barChart>
        <c:barDir val="col"/>
        <c:grouping val="clustered"/>
        <c:varyColors val="0"/>
        <c:ser>
          <c:idx val="0"/>
          <c:order val="0"/>
          <c:tx>
            <c:strRef>
              <c:f>Sheet1!$B$1</c:f>
              <c:strCache>
                <c:ptCount val="1"/>
                <c:pt idx="0">
                  <c:v>2012-2013</c:v>
                </c:pt>
              </c:strCache>
            </c:strRef>
          </c:tx>
          <c:invertIfNegative val="0"/>
          <c:cat>
            <c:strRef>
              <c:f>Sheet1!$A$2:$A$5</c:f>
              <c:strCache>
                <c:ptCount val="4"/>
                <c:pt idx="0">
                  <c:v>Level A</c:v>
                </c:pt>
                <c:pt idx="1">
                  <c:v>Level 1</c:v>
                </c:pt>
                <c:pt idx="2">
                  <c:v>Level 2</c:v>
                </c:pt>
                <c:pt idx="3">
                  <c:v>Level 3</c:v>
                </c:pt>
              </c:strCache>
            </c:strRef>
          </c:cat>
          <c:val>
            <c:numRef>
              <c:f>Sheet1!$B$2:$B$5</c:f>
              <c:numCache>
                <c:formatCode>General</c:formatCode>
                <c:ptCount val="4"/>
                <c:pt idx="0">
                  <c:v>2</c:v>
                </c:pt>
                <c:pt idx="1">
                  <c:v>1</c:v>
                </c:pt>
                <c:pt idx="2">
                  <c:v>1</c:v>
                </c:pt>
                <c:pt idx="3">
                  <c:v>9</c:v>
                </c:pt>
              </c:numCache>
            </c:numRef>
          </c:val>
        </c:ser>
        <c:ser>
          <c:idx val="1"/>
          <c:order val="1"/>
          <c:tx>
            <c:strRef>
              <c:f>Sheet1!$C$1</c:f>
              <c:strCache>
                <c:ptCount val="1"/>
                <c:pt idx="0">
                  <c:v>2013-2014</c:v>
                </c:pt>
              </c:strCache>
            </c:strRef>
          </c:tx>
          <c:invertIfNegative val="0"/>
          <c:cat>
            <c:strRef>
              <c:f>Sheet1!$A$2:$A$5</c:f>
              <c:strCache>
                <c:ptCount val="4"/>
                <c:pt idx="0">
                  <c:v>Level A</c:v>
                </c:pt>
                <c:pt idx="1">
                  <c:v>Level 1</c:v>
                </c:pt>
                <c:pt idx="2">
                  <c:v>Level 2</c:v>
                </c:pt>
                <c:pt idx="3">
                  <c:v>Level 3</c:v>
                </c:pt>
              </c:strCache>
            </c:strRef>
          </c:cat>
          <c:val>
            <c:numRef>
              <c:f>Sheet1!$C$2:$C$5</c:f>
              <c:numCache>
                <c:formatCode>General</c:formatCode>
                <c:ptCount val="4"/>
                <c:pt idx="0">
                  <c:v>0</c:v>
                </c:pt>
                <c:pt idx="1">
                  <c:v>4</c:v>
                </c:pt>
                <c:pt idx="2">
                  <c:v>4</c:v>
                </c:pt>
                <c:pt idx="3">
                  <c:v>12</c:v>
                </c:pt>
              </c:numCache>
            </c:numRef>
          </c:val>
        </c:ser>
        <c:ser>
          <c:idx val="2"/>
          <c:order val="2"/>
          <c:tx>
            <c:strRef>
              <c:f>Sheet1!$D$1</c:f>
              <c:strCache>
                <c:ptCount val="1"/>
                <c:pt idx="0">
                  <c:v>2014-2015</c:v>
                </c:pt>
              </c:strCache>
            </c:strRef>
          </c:tx>
          <c:invertIfNegative val="0"/>
          <c:cat>
            <c:strRef>
              <c:f>Sheet1!$A$2:$A$5</c:f>
              <c:strCache>
                <c:ptCount val="4"/>
                <c:pt idx="0">
                  <c:v>Level A</c:v>
                </c:pt>
                <c:pt idx="1">
                  <c:v>Level 1</c:v>
                </c:pt>
                <c:pt idx="2">
                  <c:v>Level 2</c:v>
                </c:pt>
                <c:pt idx="3">
                  <c:v>Level 3</c:v>
                </c:pt>
              </c:strCache>
            </c:strRef>
          </c:cat>
          <c:val>
            <c:numRef>
              <c:f>Sheet1!$D$2:$D$5</c:f>
              <c:numCache>
                <c:formatCode>General</c:formatCode>
                <c:ptCount val="4"/>
                <c:pt idx="0">
                  <c:v>0</c:v>
                </c:pt>
                <c:pt idx="1">
                  <c:v>0</c:v>
                </c:pt>
                <c:pt idx="2">
                  <c:v>0</c:v>
                </c:pt>
                <c:pt idx="3">
                  <c:v>16</c:v>
                </c:pt>
              </c:numCache>
            </c:numRef>
          </c:val>
        </c:ser>
        <c:dLbls>
          <c:showLegendKey val="0"/>
          <c:showVal val="0"/>
          <c:showCatName val="0"/>
          <c:showSerName val="0"/>
          <c:showPercent val="0"/>
          <c:showBubbleSize val="0"/>
        </c:dLbls>
        <c:gapWidth val="150"/>
        <c:axId val="124385152"/>
        <c:axId val="124522496"/>
      </c:barChart>
      <c:catAx>
        <c:axId val="124385152"/>
        <c:scaling>
          <c:orientation val="minMax"/>
        </c:scaling>
        <c:delete val="0"/>
        <c:axPos val="b"/>
        <c:title>
          <c:tx>
            <c:rich>
              <a:bodyPr/>
              <a:lstStyle/>
              <a:p>
                <a:pPr>
                  <a:defRPr/>
                </a:pPr>
                <a:r>
                  <a:rPr lang="en-US"/>
                  <a:t>DRA Level</a:t>
                </a:r>
              </a:p>
            </c:rich>
          </c:tx>
          <c:layout/>
          <c:overlay val="0"/>
        </c:title>
        <c:majorTickMark val="none"/>
        <c:minorTickMark val="none"/>
        <c:tickLblPos val="nextTo"/>
        <c:crossAx val="124522496"/>
        <c:crosses val="autoZero"/>
        <c:auto val="1"/>
        <c:lblAlgn val="ctr"/>
        <c:lblOffset val="100"/>
        <c:noMultiLvlLbl val="0"/>
      </c:catAx>
      <c:valAx>
        <c:axId val="124522496"/>
        <c:scaling>
          <c:orientation val="minMax"/>
        </c:scaling>
        <c:delete val="0"/>
        <c:axPos val="l"/>
        <c:majorGridlines/>
        <c:title>
          <c:tx>
            <c:rich>
              <a:bodyPr/>
              <a:lstStyle/>
              <a:p>
                <a:pPr>
                  <a:defRPr/>
                </a:pPr>
                <a:r>
                  <a:rPr lang="en-US"/>
                  <a:t>Number of students</a:t>
                </a:r>
              </a:p>
            </c:rich>
          </c:tx>
          <c:layout/>
          <c:overlay val="0"/>
        </c:title>
        <c:numFmt formatCode="General" sourceLinked="1"/>
        <c:majorTickMark val="out"/>
        <c:minorTickMark val="none"/>
        <c:tickLblPos val="nextTo"/>
        <c:crossAx val="124385152"/>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FC381-C48F-4E0F-A517-0720DE2485EA}" type="datetimeFigureOut">
              <a:rPr lang="en-US" smtClean="0"/>
              <a:t>2/16/2015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C69CC0-D065-47BD-A3E0-C5F4492BDF1B}" type="slidenum">
              <a:rPr lang="en-US" smtClean="0"/>
              <a:t>‹#›</a:t>
            </a:fld>
            <a:endParaRPr lang="en-US"/>
          </a:p>
        </p:txBody>
      </p:sp>
    </p:spTree>
    <p:extLst>
      <p:ext uri="{BB962C8B-B14F-4D97-AF65-F5344CB8AC3E}">
        <p14:creationId xmlns:p14="http://schemas.microsoft.com/office/powerpoint/2010/main" val="318534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a:t>
            </a:r>
          </a:p>
          <a:p>
            <a:endParaRPr lang="en-US" dirty="0" smtClean="0"/>
          </a:p>
          <a:p>
            <a:endParaRPr lang="en-US" baseline="0" dirty="0" smtClean="0"/>
          </a:p>
          <a:p>
            <a:r>
              <a:rPr lang="en-US" baseline="0" dirty="0" smtClean="0"/>
              <a:t>Welcome to Lowell built in ________ and remodeled in 1992. </a:t>
            </a:r>
          </a:p>
          <a:p>
            <a:endParaRPr lang="en-US" baseline="0" dirty="0" smtClean="0"/>
          </a:p>
          <a:p>
            <a:r>
              <a:rPr lang="en-US" baseline="0" dirty="0" smtClean="0"/>
              <a:t>We are so excited you are here today because we love our school, believe we have a great school and we can’t wait to share all of the wonderful things we are doing to help each and every student be successful.</a:t>
            </a:r>
          </a:p>
          <a:p>
            <a:endParaRPr lang="en-US" baseline="0" dirty="0" smtClean="0"/>
          </a:p>
          <a:p>
            <a:r>
              <a:rPr lang="en-US" baseline="0" dirty="0" smtClean="0"/>
              <a:t>Before we get started though, I want to set the structure for our presentation today. </a:t>
            </a:r>
            <a:endParaRPr lang="en-US" baseline="0" dirty="0" smtClean="0"/>
          </a:p>
          <a:p>
            <a:endParaRPr lang="en-US" baseline="0" dirty="0" smtClean="0"/>
          </a:p>
          <a:p>
            <a:r>
              <a:rPr lang="en-US" baseline="0" dirty="0" smtClean="0"/>
              <a:t>First </a:t>
            </a:r>
            <a:r>
              <a:rPr lang="en-US" baseline="0" dirty="0" smtClean="0"/>
              <a:t>of all, I want to emphasize that we see our SOSR as a collaboration with each of you. So, if you have any feedback or questions along the way, just let us know. </a:t>
            </a:r>
          </a:p>
          <a:p>
            <a:endParaRPr lang="en-US" baseline="0" dirty="0" smtClean="0"/>
          </a:p>
          <a:p>
            <a:r>
              <a:rPr lang="en-US" baseline="0" dirty="0" smtClean="0"/>
              <a:t>In addition, if you remember our SOSR from last year we took you on a journey to our past and reflected on our last five years of progress. We showed you how we have grown into a school that focuses on continuous improvement in, for example, our PLCs, our data analysis, our professional development, etc… We continue to do these great things, but today’s presentation will only focus on this year’s refinements to the great </a:t>
            </a:r>
            <a:r>
              <a:rPr lang="en-US" baseline="0" dirty="0" smtClean="0"/>
              <a:t>learning path </a:t>
            </a:r>
            <a:r>
              <a:rPr lang="en-US" baseline="0" dirty="0" smtClean="0"/>
              <a:t>we think we are already on. </a:t>
            </a:r>
            <a:endParaRPr lang="en-US" baseline="0" dirty="0" smtClean="0"/>
          </a:p>
          <a:p>
            <a:endParaRPr lang="en-US" baseline="0" dirty="0" smtClean="0"/>
          </a:p>
          <a:p>
            <a:r>
              <a:rPr lang="en-US" baseline="0" dirty="0" smtClean="0"/>
              <a:t>So, without further ado, let’s get started by first </a:t>
            </a:r>
            <a:r>
              <a:rPr lang="en-US" baseline="0" dirty="0" smtClean="0"/>
              <a:t>orienting </a:t>
            </a:r>
            <a:r>
              <a:rPr lang="en-US" baseline="0" dirty="0" smtClean="0"/>
              <a:t>you to the folder in front of you. </a:t>
            </a:r>
          </a:p>
          <a:p>
            <a:endParaRPr lang="en-US" baseline="0" dirty="0" smtClean="0"/>
          </a:p>
          <a:p>
            <a:r>
              <a:rPr lang="en-US" baseline="0" dirty="0" smtClean="0"/>
              <a:t>Inside, you will see…</a:t>
            </a:r>
          </a:p>
          <a:p>
            <a:r>
              <a:rPr lang="en-US" baseline="0" dirty="0" smtClean="0"/>
              <a:t>First, a packet of slides that list the </a:t>
            </a:r>
            <a:r>
              <a:rPr lang="en-US" baseline="0" dirty="0" smtClean="0"/>
              <a:t>refinements </a:t>
            </a:r>
            <a:r>
              <a:rPr lang="en-US" baseline="0" dirty="0" smtClean="0"/>
              <a:t>we have made in the areas of reading, math, writing and science this year. When we get to describing these in the presentation, we will remind you to take out these slides </a:t>
            </a:r>
            <a:r>
              <a:rPr lang="en-US" baseline="0" dirty="0" smtClean="0"/>
              <a:t>and you </a:t>
            </a:r>
            <a:r>
              <a:rPr lang="en-US" baseline="0" dirty="0" smtClean="0"/>
              <a:t>will have the opportunity to take notes. </a:t>
            </a:r>
          </a:p>
          <a:p>
            <a:endParaRPr lang="en-US" baseline="0" dirty="0" smtClean="0"/>
          </a:p>
          <a:p>
            <a:r>
              <a:rPr lang="en-US" baseline="0" dirty="0" smtClean="0"/>
              <a:t>Second, </a:t>
            </a:r>
            <a:r>
              <a:rPr lang="en-US" baseline="0" dirty="0" smtClean="0"/>
              <a:t>at the very back of your packet you </a:t>
            </a:r>
            <a:r>
              <a:rPr lang="en-US" baseline="0" dirty="0" smtClean="0"/>
              <a:t>will see a list of the support </a:t>
            </a:r>
            <a:r>
              <a:rPr lang="en-US" baseline="0" dirty="0" smtClean="0"/>
              <a:t>we are requesting and we </a:t>
            </a:r>
            <a:r>
              <a:rPr lang="en-US" baseline="0" dirty="0" smtClean="0"/>
              <a:t>will reference </a:t>
            </a:r>
            <a:r>
              <a:rPr lang="en-US" baseline="0" dirty="0" smtClean="0"/>
              <a:t>this list at </a:t>
            </a:r>
            <a:r>
              <a:rPr lang="en-US" baseline="0" dirty="0" smtClean="0"/>
              <a:t>the end of our presentation. </a:t>
            </a:r>
          </a:p>
          <a:p>
            <a:endParaRPr lang="en-US" baseline="0" dirty="0" smtClean="0"/>
          </a:p>
          <a:p>
            <a:r>
              <a:rPr lang="en-US" baseline="0" dirty="0" smtClean="0"/>
              <a:t>Finally, you will see an invitation to our upcoming school events. We welcome visitors to Lowell and in order to make this happen we wanted to make you aware of when </a:t>
            </a:r>
            <a:r>
              <a:rPr lang="en-US" baseline="0" dirty="0" smtClean="0"/>
              <a:t>the events are occurring</a:t>
            </a:r>
            <a:r>
              <a:rPr lang="en-US" baseline="0" dirty="0" smtClean="0"/>
              <a:t>.  </a:t>
            </a:r>
          </a:p>
          <a:p>
            <a:endParaRPr lang="en-US" baseline="0" dirty="0" smtClean="0"/>
          </a:p>
          <a:p>
            <a:r>
              <a:rPr lang="en-US" baseline="0" dirty="0" smtClean="0"/>
              <a:t>So, now that you are oriented to the folder, we will now move onto the presentation. </a:t>
            </a:r>
          </a:p>
          <a:p>
            <a:endParaRPr lang="en-US" baseline="0" dirty="0" smtClean="0"/>
          </a:p>
          <a:p>
            <a:r>
              <a:rPr lang="en-US" baseline="0" dirty="0" smtClean="0"/>
              <a:t>First of all, I want to begin by sharing with you some of the demographics of Lowell.</a:t>
            </a:r>
          </a:p>
          <a:p>
            <a:endParaRPr lang="en-US" baseline="0" dirty="0" smtClean="0"/>
          </a:p>
          <a:p>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1</a:t>
            </a:fld>
            <a:endParaRPr lang="en-US"/>
          </a:p>
        </p:txBody>
      </p:sp>
    </p:spTree>
    <p:extLst>
      <p:ext uri="{BB962C8B-B14F-4D97-AF65-F5344CB8AC3E}">
        <p14:creationId xmlns:p14="http://schemas.microsoft.com/office/powerpoint/2010/main" val="300782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dirty="0" smtClean="0"/>
          </a:p>
          <a:p>
            <a:r>
              <a:rPr lang="en-US" dirty="0" smtClean="0"/>
              <a:t>In addition</a:t>
            </a:r>
            <a:r>
              <a:rPr lang="en-US" baseline="0" dirty="0" smtClean="0"/>
              <a:t> to our focus on the 8 Steps, we also apply the idea of continuous improvement to the school improvement planning process we use here at Lowell. </a:t>
            </a:r>
            <a:endParaRPr lang="en-US" baseline="0" dirty="0" smtClean="0"/>
          </a:p>
          <a:p>
            <a:endParaRPr lang="en-US" baseline="0" dirty="0" smtClean="0"/>
          </a:p>
          <a:p>
            <a:r>
              <a:rPr lang="en-US" baseline="0" dirty="0" smtClean="0"/>
              <a:t>The </a:t>
            </a:r>
            <a:r>
              <a:rPr lang="en-US" baseline="0" dirty="0" smtClean="0"/>
              <a:t>School Improvement Plan we create each year for our school is not a static document. Instead, it drives our work. Our school improvement process is a year long endeavor. </a:t>
            </a:r>
            <a:endParaRPr lang="en-US" baseline="0" dirty="0" smtClean="0"/>
          </a:p>
          <a:p>
            <a:endParaRPr lang="en-US" baseline="0" dirty="0" smtClean="0"/>
          </a:p>
          <a:p>
            <a:r>
              <a:rPr lang="en-US" baseline="0" dirty="0" smtClean="0"/>
              <a:t>You </a:t>
            </a:r>
            <a:r>
              <a:rPr lang="en-US" baseline="0" dirty="0" smtClean="0"/>
              <a:t>can see on this visual we use to track the SIP process here at </a:t>
            </a:r>
            <a:r>
              <a:rPr lang="en-US" baseline="0" dirty="0" smtClean="0"/>
              <a:t>Lowell, </a:t>
            </a:r>
            <a:r>
              <a:rPr lang="en-US" baseline="0" dirty="0" smtClean="0"/>
              <a:t>that we are </a:t>
            </a:r>
            <a:r>
              <a:rPr lang="en-US" baseline="0" dirty="0" smtClean="0"/>
              <a:t>currently at </a:t>
            </a:r>
            <a:r>
              <a:rPr lang="en-US" baseline="0" dirty="0" smtClean="0"/>
              <a:t>the </a:t>
            </a:r>
            <a:r>
              <a:rPr lang="en-US" baseline="0" dirty="0" smtClean="0"/>
              <a:t>step where we present our SOSR </a:t>
            </a:r>
            <a:r>
              <a:rPr lang="en-US" baseline="0" dirty="0" smtClean="0"/>
              <a:t>and </a:t>
            </a:r>
            <a:r>
              <a:rPr lang="en-US" baseline="0" dirty="0" smtClean="0"/>
              <a:t>sharing our School Improvement Plan actions and the </a:t>
            </a:r>
            <a:r>
              <a:rPr lang="en-US" baseline="0" dirty="0" smtClean="0"/>
              <a:t>progress we have made on each of </a:t>
            </a:r>
            <a:r>
              <a:rPr lang="en-US" baseline="0" dirty="0" smtClean="0"/>
              <a:t>these actions. </a:t>
            </a:r>
          </a:p>
          <a:p>
            <a:endParaRPr lang="en-US"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10</a:t>
            </a:fld>
            <a:endParaRPr lang="en-US"/>
          </a:p>
        </p:txBody>
      </p:sp>
    </p:spTree>
    <p:extLst>
      <p:ext uri="{BB962C8B-B14F-4D97-AF65-F5344CB8AC3E}">
        <p14:creationId xmlns:p14="http://schemas.microsoft.com/office/powerpoint/2010/main" val="3534186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dirty="0" smtClean="0"/>
          </a:p>
          <a:p>
            <a:r>
              <a:rPr lang="en-US" dirty="0" smtClean="0"/>
              <a:t>So, each</a:t>
            </a:r>
            <a:r>
              <a:rPr lang="en-US" baseline="0" dirty="0" smtClean="0"/>
              <a:t> of the changes, refinements, you hear us talk about today in reading, math, writing and science, are not just random ideas we came up with, but instead systematic actions our staff proposed through our School Improvement planning process. </a:t>
            </a:r>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11</a:t>
            </a:fld>
            <a:endParaRPr lang="en-US"/>
          </a:p>
        </p:txBody>
      </p:sp>
    </p:spTree>
    <p:extLst>
      <p:ext uri="{BB962C8B-B14F-4D97-AF65-F5344CB8AC3E}">
        <p14:creationId xmlns:p14="http://schemas.microsoft.com/office/powerpoint/2010/main" val="3878370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baseline="0" dirty="0" smtClean="0"/>
              <a:t>However, before we begin sharing the SIP actions we have implemented, we are first going </a:t>
            </a:r>
            <a:r>
              <a:rPr lang="en-US" baseline="0" dirty="0" smtClean="0"/>
              <a:t>to </a:t>
            </a:r>
            <a:r>
              <a:rPr lang="en-US" baseline="0" dirty="0" smtClean="0"/>
              <a:t>share the </a:t>
            </a:r>
            <a:r>
              <a:rPr lang="en-US" baseline="0" dirty="0" smtClean="0"/>
              <a:t>academic data </a:t>
            </a:r>
            <a:r>
              <a:rPr lang="en-US" baseline="0" dirty="0" smtClean="0"/>
              <a:t>that drove the need for these actions. </a:t>
            </a:r>
          </a:p>
          <a:p>
            <a:endParaRPr lang="en-US" baseline="0" dirty="0" smtClean="0"/>
          </a:p>
          <a:p>
            <a:r>
              <a:rPr lang="en-US" baseline="0" dirty="0" smtClean="0"/>
              <a:t>We will begin by looking </a:t>
            </a:r>
            <a:r>
              <a:rPr lang="en-US" baseline="0" dirty="0" smtClean="0"/>
              <a:t>at the 2014 Reading MSP results for our school. </a:t>
            </a:r>
          </a:p>
          <a:p>
            <a:endParaRPr lang="en-US" baseline="0" dirty="0" smtClean="0"/>
          </a:p>
          <a:p>
            <a:r>
              <a:rPr lang="en-US" baseline="0" dirty="0" smtClean="0"/>
              <a:t>This slide shows you the results for last year’s 3</a:t>
            </a:r>
            <a:r>
              <a:rPr lang="en-US" baseline="30000" dirty="0" smtClean="0"/>
              <a:t>rd</a:t>
            </a:r>
            <a:r>
              <a:rPr lang="en-US" baseline="0" dirty="0" smtClean="0"/>
              <a:t> grade students. </a:t>
            </a:r>
          </a:p>
          <a:p>
            <a:endParaRPr lang="en-US" dirty="0" smtClean="0"/>
          </a:p>
          <a:p>
            <a:r>
              <a:rPr lang="en-US" dirty="0" smtClean="0"/>
              <a:t>Their</a:t>
            </a:r>
            <a:r>
              <a:rPr lang="en-US" baseline="0" dirty="0" smtClean="0"/>
              <a:t> passing rate last year </a:t>
            </a:r>
            <a:r>
              <a:rPr lang="en-US" dirty="0" smtClean="0"/>
              <a:t>was 67.1%</a:t>
            </a:r>
            <a:br>
              <a:rPr lang="en-US" dirty="0" smtClean="0"/>
            </a:br>
            <a:endParaRPr lang="en-US" dirty="0" smtClean="0"/>
          </a:p>
          <a:p>
            <a:r>
              <a:rPr lang="en-US" dirty="0" smtClean="0"/>
              <a:t>Looking</a:t>
            </a:r>
            <a:r>
              <a:rPr lang="en-US" baseline="0" dirty="0" smtClean="0"/>
              <a:t> at the l</a:t>
            </a:r>
            <a:r>
              <a:rPr lang="en-US" dirty="0" smtClean="0"/>
              <a:t>ast five</a:t>
            </a:r>
            <a:r>
              <a:rPr lang="en-US" baseline="0" dirty="0" smtClean="0"/>
              <a:t> years our 3</a:t>
            </a:r>
            <a:r>
              <a:rPr lang="en-US" baseline="30000" dirty="0" smtClean="0"/>
              <a:t>rd</a:t>
            </a:r>
            <a:r>
              <a:rPr lang="en-US" baseline="0" dirty="0" smtClean="0"/>
              <a:t> grade reading has been up and down from 63% to 67% and has dipped to a low of 52.8% in 2012</a:t>
            </a:r>
            <a:br>
              <a:rPr lang="en-US" baseline="0" dirty="0" smtClean="0"/>
            </a:br>
            <a:endParaRPr lang="en-US" baseline="0" dirty="0" smtClean="0"/>
          </a:p>
          <a:p>
            <a:r>
              <a:rPr lang="en-US" baseline="0" dirty="0" smtClean="0"/>
              <a:t>We have seen a large increase in Level 4s over the last 5 years from 22% at last year where 41% of our 3</a:t>
            </a:r>
            <a:r>
              <a:rPr lang="en-US" baseline="30000" dirty="0" smtClean="0"/>
              <a:t>rd</a:t>
            </a:r>
            <a:r>
              <a:rPr lang="en-US" baseline="0" dirty="0" smtClean="0"/>
              <a:t> graders scored at a level 4. </a:t>
            </a:r>
          </a:p>
          <a:p>
            <a:endParaRPr lang="en-US" baseline="0" dirty="0" smtClean="0"/>
          </a:p>
          <a:p>
            <a:r>
              <a:rPr lang="en-US" baseline="0" dirty="0" smtClean="0"/>
              <a:t>Also, we have stayed stable in Level 2 and saw a decrease in our Level 1s</a:t>
            </a:r>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12</a:t>
            </a:fld>
            <a:endParaRPr lang="en-US"/>
          </a:p>
        </p:txBody>
      </p:sp>
    </p:spTree>
    <p:extLst>
      <p:ext uri="{BB962C8B-B14F-4D97-AF65-F5344CB8AC3E}">
        <p14:creationId xmlns:p14="http://schemas.microsoft.com/office/powerpoint/2010/main" val="429339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Moving onto 4</a:t>
            </a:r>
            <a:r>
              <a:rPr lang="en-US" baseline="30000" dirty="0" smtClean="0"/>
              <a:t>th</a:t>
            </a:r>
            <a:r>
              <a:rPr lang="en-US" dirty="0" smtClean="0"/>
              <a:t> grade reading,</a:t>
            </a:r>
          </a:p>
          <a:p>
            <a:endParaRPr lang="en-US" dirty="0" smtClean="0"/>
          </a:p>
          <a:p>
            <a:r>
              <a:rPr lang="en-US" dirty="0" smtClean="0"/>
              <a:t>Last year’s 4</a:t>
            </a:r>
            <a:r>
              <a:rPr lang="en-US" baseline="30000" dirty="0" smtClean="0"/>
              <a:t>th</a:t>
            </a:r>
            <a:r>
              <a:rPr lang="en-US" dirty="0" smtClean="0"/>
              <a:t> graders had a passing rate</a:t>
            </a:r>
            <a:r>
              <a:rPr lang="en-US" baseline="0" dirty="0" smtClean="0"/>
              <a:t> of</a:t>
            </a:r>
            <a:r>
              <a:rPr lang="en-US" dirty="0" smtClean="0"/>
              <a:t> 70.7%</a:t>
            </a:r>
          </a:p>
          <a:p>
            <a:endParaRPr lang="en-US" dirty="0" smtClean="0"/>
          </a:p>
          <a:p>
            <a:r>
              <a:rPr lang="en-US" dirty="0" smtClean="0"/>
              <a:t>The</a:t>
            </a:r>
            <a:r>
              <a:rPr lang="en-US" baseline="0" dirty="0" smtClean="0"/>
              <a:t> l</a:t>
            </a:r>
            <a:r>
              <a:rPr lang="en-US" dirty="0" smtClean="0"/>
              <a:t>ast five years</a:t>
            </a:r>
            <a:r>
              <a:rPr lang="en-US" baseline="0" dirty="0" smtClean="0"/>
              <a:t> we have seen a steady increase in the 4</a:t>
            </a:r>
            <a:r>
              <a:rPr lang="en-US" baseline="30000" dirty="0" smtClean="0"/>
              <a:t>th</a:t>
            </a:r>
            <a:r>
              <a:rPr lang="en-US" baseline="0" dirty="0" smtClean="0"/>
              <a:t> grade passing rate from 62% to 70.7%, with a high of 80.3% in 2013</a:t>
            </a:r>
          </a:p>
          <a:p>
            <a:r>
              <a:rPr lang="en-US" baseline="0" dirty="0" smtClean="0"/>
              <a:t>There has been an increase in Level 4s- from 28% to 34%</a:t>
            </a:r>
          </a:p>
          <a:p>
            <a:r>
              <a:rPr lang="en-US" baseline="0" dirty="0" smtClean="0"/>
              <a:t>Also, an increase in Level 2s from 14% to 20%</a:t>
            </a:r>
          </a:p>
          <a:p>
            <a:endParaRPr lang="en-US" baseline="0" dirty="0" smtClean="0"/>
          </a:p>
          <a:p>
            <a:r>
              <a:rPr lang="en-US" baseline="0" dirty="0" smtClean="0"/>
              <a:t>If asked- looks like L3s dropped to 2s</a:t>
            </a:r>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13</a:t>
            </a:fld>
            <a:endParaRPr lang="en-US"/>
          </a:p>
        </p:txBody>
      </p:sp>
    </p:spTree>
    <p:extLst>
      <p:ext uri="{BB962C8B-B14F-4D97-AF65-F5344CB8AC3E}">
        <p14:creationId xmlns:p14="http://schemas.microsoft.com/office/powerpoint/2010/main" val="831717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Finally,</a:t>
            </a:r>
            <a:r>
              <a:rPr lang="en-US" baseline="0" dirty="0" smtClean="0"/>
              <a:t> our last year 5</a:t>
            </a:r>
            <a:r>
              <a:rPr lang="en-US" baseline="30000" dirty="0" smtClean="0"/>
              <a:t>th</a:t>
            </a:r>
            <a:r>
              <a:rPr lang="en-US" baseline="0" dirty="0" smtClean="0"/>
              <a:t> graders had a MSP passing rate of </a:t>
            </a:r>
            <a:r>
              <a:rPr lang="en-US" dirty="0" smtClean="0"/>
              <a:t>73.5%</a:t>
            </a:r>
          </a:p>
          <a:p>
            <a:endParaRPr lang="en-US" dirty="0" smtClean="0"/>
          </a:p>
          <a:p>
            <a:r>
              <a:rPr lang="en-US" dirty="0" smtClean="0"/>
              <a:t>Over the last five years</a:t>
            </a:r>
            <a:r>
              <a:rPr lang="en-US" baseline="0" dirty="0" smtClean="0"/>
              <a:t> there has been a steady increase in the percentage of students passing the 5</a:t>
            </a:r>
            <a:r>
              <a:rPr lang="en-US" baseline="30000" dirty="0" smtClean="0"/>
              <a:t>th</a:t>
            </a:r>
            <a:r>
              <a:rPr lang="en-US" baseline="0" dirty="0" smtClean="0"/>
              <a:t> grade reading MSP from 50.7% to 73.5%</a:t>
            </a:r>
          </a:p>
          <a:p>
            <a:endParaRPr lang="en-US" baseline="0" dirty="0" smtClean="0"/>
          </a:p>
          <a:p>
            <a:r>
              <a:rPr lang="en-US" baseline="0" dirty="0" smtClean="0"/>
              <a:t>From 2013 to 2014 we stayed stable in our Level 1 through Level 4 percentages</a:t>
            </a:r>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14</a:t>
            </a:fld>
            <a:endParaRPr lang="en-US"/>
          </a:p>
        </p:txBody>
      </p:sp>
    </p:spTree>
    <p:extLst>
      <p:ext uri="{BB962C8B-B14F-4D97-AF65-F5344CB8AC3E}">
        <p14:creationId xmlns:p14="http://schemas.microsoft.com/office/powerpoint/2010/main" val="20939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In</a:t>
            </a:r>
            <a:r>
              <a:rPr lang="en-US" baseline="0" dirty="0" smtClean="0"/>
              <a:t> terms of growth from one grade to the next grade, you can see that when 3</a:t>
            </a:r>
            <a:r>
              <a:rPr lang="en-US" baseline="30000" dirty="0" smtClean="0"/>
              <a:t>rd</a:t>
            </a:r>
            <a:r>
              <a:rPr lang="en-US" baseline="0" dirty="0" smtClean="0"/>
              <a:t> graders moved onto 4</a:t>
            </a:r>
            <a:r>
              <a:rPr lang="en-US" baseline="30000" dirty="0" smtClean="0"/>
              <a:t>th</a:t>
            </a:r>
            <a:r>
              <a:rPr lang="en-US" baseline="0" dirty="0" smtClean="0"/>
              <a:t> grade and took the reading MSP there was an</a:t>
            </a:r>
            <a:endParaRPr lang="en-US" dirty="0" smtClean="0"/>
          </a:p>
          <a:p>
            <a:r>
              <a:rPr lang="en-US" baseline="0" dirty="0" smtClean="0"/>
              <a:t>	Increase in Level 4s</a:t>
            </a:r>
          </a:p>
          <a:p>
            <a:r>
              <a:rPr lang="en-US" baseline="0" dirty="0" smtClean="0"/>
              <a:t>	That we  stayed stable in Level 3s</a:t>
            </a:r>
          </a:p>
          <a:p>
            <a:r>
              <a:rPr lang="en-US" baseline="0" dirty="0" smtClean="0"/>
              <a:t>	And had a decrease in Level 1s- they moved up to Level 2</a:t>
            </a:r>
          </a:p>
          <a:p>
            <a:endParaRPr lang="en-US" baseline="0" dirty="0" smtClean="0"/>
          </a:p>
          <a:p>
            <a:r>
              <a:rPr lang="en-US" baseline="0" dirty="0" smtClean="0"/>
              <a:t>When our 4</a:t>
            </a:r>
            <a:r>
              <a:rPr lang="en-US" baseline="30000" dirty="0" smtClean="0"/>
              <a:t>th</a:t>
            </a:r>
            <a:r>
              <a:rPr lang="en-US" baseline="0" dirty="0" smtClean="0"/>
              <a:t> grade readers moved up to 5</a:t>
            </a:r>
            <a:r>
              <a:rPr lang="en-US" baseline="30000" dirty="0" smtClean="0"/>
              <a:t>th</a:t>
            </a:r>
            <a:r>
              <a:rPr lang="en-US" baseline="0" dirty="0" smtClean="0"/>
              <a:t> grade there was a </a:t>
            </a:r>
          </a:p>
          <a:p>
            <a:r>
              <a:rPr lang="en-US" baseline="0" dirty="0" smtClean="0"/>
              <a:t>	Big increase in Level 4s- from 31%  to 45%</a:t>
            </a:r>
          </a:p>
          <a:p>
            <a:r>
              <a:rPr lang="en-US" baseline="0" dirty="0" smtClean="0"/>
              <a:t>	6% decrease in Level 2s </a:t>
            </a:r>
          </a:p>
          <a:p>
            <a:r>
              <a:rPr lang="en-US" baseline="0" dirty="0" smtClean="0"/>
              <a:t>	Slight increase in Level 1s</a:t>
            </a:r>
          </a:p>
          <a:p>
            <a:endParaRPr lang="en-US" baseline="0" dirty="0" smtClean="0"/>
          </a:p>
          <a:p>
            <a:r>
              <a:rPr lang="en-US" baseline="0" dirty="0" smtClean="0"/>
              <a:t>*** Make sure to have handy in paper form the 2012- 2013 slides just in case are asked, maybe have them also in a separate PPT in case asked</a:t>
            </a:r>
            <a:endParaRPr lang="en-US"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15</a:t>
            </a:fld>
            <a:endParaRPr lang="en-US"/>
          </a:p>
        </p:txBody>
      </p:sp>
    </p:spTree>
    <p:extLst>
      <p:ext uri="{BB962C8B-B14F-4D97-AF65-F5344CB8AC3E}">
        <p14:creationId xmlns:p14="http://schemas.microsoft.com/office/powerpoint/2010/main" val="1283982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Thank you Anne.</a:t>
            </a:r>
            <a:r>
              <a:rPr lang="en-US" sz="1200" baseline="0" dirty="0" smtClean="0"/>
              <a:t>  We’ve done a lot in reading, but as Cindy and Anne have said, we’re only going to focus on a few of the refinements we’ve made.  I’d like to introduce you to our reading team.  Going from left to right is Colleen Rader, Wendy Shaver, me, Debbie Rutherford, and Francis Fritze.  Between the five of us we provide small group reading intervention to 107 students.   These groups occur in addition to the core reading  instruction provided by the classroom teachers.  I also work with teachers during Professional Learning Community meetings, which we call PLCs.  I do literacy coaching with the teachers that can involve co-planning, brainstorming, discussions and modeling lessons.  Lisa will be telling you more about coaching a little later.</a:t>
            </a:r>
            <a:endParaRPr lang="en-US" sz="1200" dirty="0"/>
          </a:p>
        </p:txBody>
      </p:sp>
      <p:sp>
        <p:nvSpPr>
          <p:cNvPr id="4" name="Slide Number Placeholder 3"/>
          <p:cNvSpPr>
            <a:spLocks noGrp="1"/>
          </p:cNvSpPr>
          <p:nvPr>
            <p:ph type="sldNum" sz="quarter" idx="10"/>
          </p:nvPr>
        </p:nvSpPr>
        <p:spPr/>
        <p:txBody>
          <a:bodyPr/>
          <a:lstStyle/>
          <a:p>
            <a:fld id="{60C69CC0-D065-47BD-A3E0-C5F4492BDF1B}" type="slidenum">
              <a:rPr lang="en-US" smtClean="0"/>
              <a:t>16</a:t>
            </a:fld>
            <a:endParaRPr lang="en-US"/>
          </a:p>
        </p:txBody>
      </p:sp>
    </p:spTree>
    <p:extLst>
      <p:ext uri="{BB962C8B-B14F-4D97-AF65-F5344CB8AC3E}">
        <p14:creationId xmlns:p14="http://schemas.microsoft.com/office/powerpoint/2010/main" val="532766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One main change we made is to emphasize early intervention in reading.  </a:t>
            </a:r>
          </a:p>
          <a:p>
            <a:endParaRPr lang="en-US" sz="1200" baseline="0" dirty="0" smtClean="0"/>
          </a:p>
          <a:p>
            <a:r>
              <a:rPr lang="en-US" sz="1200" baseline="0" dirty="0" smtClean="0"/>
              <a:t>When we created our school schedule we started with Success Time and made sure that kindergarten classes were included.  In October, I used the letter names and sounds data from the assessment done by the kindergarten teachers to create intervention groups using a curriculum called Explode the Code which focuses on learning letter names and sounds.  I looked at our data from last year and in Nov. of 2013 we had 60% of kindergarten students on standard for letter names and sounds, by Jan. of 2014 it had dropped to 54%.  This does not necessarily mean that they forgot letters, the goal for number of letter names and sound increased.  So they didn’t learn anything more between Nov. and Jan.  This year we had 48% on standard in Nov. and 71% on standard in Jan so I feel that it was a successful intervention. </a:t>
            </a:r>
          </a:p>
          <a:p>
            <a:endParaRPr lang="en-US" sz="1200" baseline="0" dirty="0" smtClean="0"/>
          </a:p>
          <a:p>
            <a:r>
              <a:rPr lang="en-US" sz="1200" baseline="0" dirty="0" smtClean="0"/>
              <a:t>We also tested all of the kindergarteners in January using the Developmental Reading Assessment or DRA.  The students who were below the winter target of level 1 on the DRA were placed in Leveled Literacy Intervention groups, LLI, I’ll tell you more about that curriculum in a moment.  We are serving 100% of students who are below standard on the DRA in Kindergarten and 1</a:t>
            </a:r>
            <a:r>
              <a:rPr lang="en-US" sz="1200" baseline="30000" dirty="0" smtClean="0"/>
              <a:t>st</a:t>
            </a:r>
            <a:r>
              <a:rPr lang="en-US" sz="1200" baseline="0" dirty="0" smtClean="0"/>
              <a:t> grade. We are focusing on early intervention to close the achievement gap while that gap is still small. The literacy coaching in the primary grades has focused on guided reading plans that accelerate the learning of struggling readers.</a:t>
            </a:r>
          </a:p>
          <a:p>
            <a:endParaRPr lang="en-US" sz="1200" baseline="0" dirty="0" smtClean="0"/>
          </a:p>
          <a:p>
            <a:endParaRPr lang="en-US" sz="1200"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17</a:t>
            </a:fld>
            <a:endParaRPr lang="en-US"/>
          </a:p>
        </p:txBody>
      </p:sp>
    </p:spTree>
    <p:extLst>
      <p:ext uri="{BB962C8B-B14F-4D97-AF65-F5344CB8AC3E}">
        <p14:creationId xmlns:p14="http://schemas.microsoft.com/office/powerpoint/2010/main" val="2723039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Leveled Literacy Intervention is a curriculum that our district purchased last year.  We had increases in reading levels the  last two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For instance, we usually have a “winter dip” in scores in the 1</a:t>
            </a:r>
            <a:r>
              <a:rPr lang="en-US" sz="1200" baseline="30000" dirty="0" smtClean="0"/>
              <a:t>st</a:t>
            </a:r>
            <a:r>
              <a:rPr lang="en-US" sz="1200" baseline="0" dirty="0" smtClean="0"/>
              <a:t> grade. You can see on the graph that in the 2012-2013 school year we had 1</a:t>
            </a:r>
            <a:r>
              <a:rPr lang="en-US" sz="1200" baseline="30000" dirty="0" smtClean="0"/>
              <a:t>st</a:t>
            </a:r>
            <a:r>
              <a:rPr lang="en-US" sz="1200" baseline="0" dirty="0" smtClean="0"/>
              <a:t> graders scoring at levels A, 1 and 2 during the winter testing window.  Levels A, 1, and 2 are at the kindergarten level on the  DRA. In the 2013-2014 school year we had no 1</a:t>
            </a:r>
            <a:r>
              <a:rPr lang="en-US" sz="1200" baseline="30000" dirty="0" smtClean="0"/>
              <a:t>st</a:t>
            </a:r>
            <a:r>
              <a:rPr lang="en-US" sz="1200" baseline="0" dirty="0" smtClean="0"/>
              <a:t> graders at level A. This year, for the first time ever, we have no 1</a:t>
            </a:r>
            <a:r>
              <a:rPr lang="en-US" sz="1200" baseline="30000" dirty="0" smtClean="0"/>
              <a:t>st</a:t>
            </a:r>
            <a:r>
              <a:rPr lang="en-US" sz="1200" baseline="0" dirty="0" smtClean="0"/>
              <a:t> graders at levels A, 1, or 2.  The lowest scores are at level 3, which is beginning 1</a:t>
            </a:r>
            <a:r>
              <a:rPr lang="en-US" sz="1200" baseline="30000" dirty="0" smtClean="0"/>
              <a:t>st</a:t>
            </a:r>
            <a:r>
              <a:rPr lang="en-US" sz="1200" baseline="0" dirty="0" smtClean="0"/>
              <a:t> grade level.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We are serving students in Kindergarten through 4</a:t>
            </a:r>
            <a:r>
              <a:rPr lang="en-US" sz="1200" baseline="30000" dirty="0" smtClean="0"/>
              <a:t>th</a:t>
            </a:r>
            <a:r>
              <a:rPr lang="en-US" sz="1200" baseline="0" dirty="0" smtClean="0"/>
              <a:t> grade in LLI groups.  The students love it because they are actually reading, the teachers love it because they are seeing increases in reading 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In order to help the classroom teachers monitor the LLI students’ progress I modified the recording forms that came with the curriculum so that they included DRA equivalents, a DRA aim line to show where the student should be, and the actual DRA test scores for that student along with the test data from LLI.  I created files for all of the students in  LLI groups  and put the files into our shared reading folder so that the classroom teachers would be able to access this data.</a:t>
            </a:r>
          </a:p>
        </p:txBody>
      </p:sp>
      <p:sp>
        <p:nvSpPr>
          <p:cNvPr id="4" name="Slide Number Placeholder 3"/>
          <p:cNvSpPr>
            <a:spLocks noGrp="1"/>
          </p:cNvSpPr>
          <p:nvPr>
            <p:ph type="sldNum" sz="quarter" idx="10"/>
          </p:nvPr>
        </p:nvSpPr>
        <p:spPr/>
        <p:txBody>
          <a:bodyPr/>
          <a:lstStyle/>
          <a:p>
            <a:fld id="{60C69CC0-D065-47BD-A3E0-C5F4492BDF1B}" type="slidenum">
              <a:rPr lang="en-US" smtClean="0"/>
              <a:t>18</a:t>
            </a:fld>
            <a:endParaRPr lang="en-US"/>
          </a:p>
        </p:txBody>
      </p:sp>
    </p:spTree>
    <p:extLst>
      <p:ext uri="{BB962C8B-B14F-4D97-AF65-F5344CB8AC3E}">
        <p14:creationId xmlns:p14="http://schemas.microsoft.com/office/powerpoint/2010/main" val="3906635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With</a:t>
            </a:r>
            <a:r>
              <a:rPr lang="en-US" sz="1200" baseline="0" dirty="0" smtClean="0"/>
              <a:t> the way we set up our schedule we were able to maximize the time that the paras have for small group instruction.  All five of us are working with groups from 8:40 to 11:00, with Francis and Debbie working with groups throughout the day.  This is the form that I use for scheduling and tracking of students.  If a student qualifies for an LLI group next year or is moved out this year and then we need to move him back in, I can check my form to see where he left off and place him in the best possible group.</a:t>
            </a:r>
            <a:endParaRPr lang="en-US" sz="1200" dirty="0"/>
          </a:p>
        </p:txBody>
      </p:sp>
      <p:sp>
        <p:nvSpPr>
          <p:cNvPr id="4" name="Slide Number Placeholder 3"/>
          <p:cNvSpPr>
            <a:spLocks noGrp="1"/>
          </p:cNvSpPr>
          <p:nvPr>
            <p:ph type="sldNum" sz="quarter" idx="10"/>
          </p:nvPr>
        </p:nvSpPr>
        <p:spPr/>
        <p:txBody>
          <a:bodyPr/>
          <a:lstStyle/>
          <a:p>
            <a:fld id="{60C69CC0-D065-47BD-A3E0-C5F4492BDF1B}" type="slidenum">
              <a:rPr lang="en-US" smtClean="0"/>
              <a:t>19</a:t>
            </a:fld>
            <a:endParaRPr lang="en-US"/>
          </a:p>
        </p:txBody>
      </p:sp>
    </p:spTree>
    <p:extLst>
      <p:ext uri="{BB962C8B-B14F-4D97-AF65-F5344CB8AC3E}">
        <p14:creationId xmlns:p14="http://schemas.microsoft.com/office/powerpoint/2010/main" val="291507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Cindy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Overall, you can</a:t>
            </a:r>
            <a:r>
              <a:rPr lang="en-US" sz="1200" kern="1200" baseline="0" dirty="0" smtClean="0">
                <a:solidFill>
                  <a:schemeClr val="tx1"/>
                </a:solidFill>
                <a:effectLst/>
                <a:latin typeface="+mn-lt"/>
                <a:ea typeface="+mn-ea"/>
                <a:cs typeface="+mn-cs"/>
              </a:rPr>
              <a:t> see our…</a:t>
            </a:r>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Enrollment has remained pretty steady at about 500 students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note, our </a:t>
            </a:r>
            <a:r>
              <a:rPr lang="en-US" sz="1200" kern="1200" dirty="0" smtClean="0">
                <a:solidFill>
                  <a:schemeClr val="tx1"/>
                </a:solidFill>
                <a:effectLst/>
                <a:latin typeface="+mn-lt"/>
                <a:ea typeface="+mn-ea"/>
                <a:cs typeface="+mn-cs"/>
              </a:rPr>
              <a:t>Hispanic enrollment</a:t>
            </a:r>
            <a:r>
              <a:rPr lang="en-US" sz="1200" kern="1200" baseline="0" dirty="0" smtClean="0">
                <a:solidFill>
                  <a:schemeClr val="tx1"/>
                </a:solidFill>
                <a:effectLst/>
                <a:latin typeface="+mn-lt"/>
                <a:ea typeface="+mn-ea"/>
                <a:cs typeface="+mn-cs"/>
              </a:rPr>
              <a:t> increased from last year </a:t>
            </a:r>
            <a:r>
              <a:rPr lang="en-US" sz="1200" kern="1200" dirty="0" smtClean="0">
                <a:solidFill>
                  <a:schemeClr val="tx1"/>
                </a:solidFill>
                <a:effectLst/>
                <a:latin typeface="+mn-lt"/>
                <a:ea typeface="+mn-ea"/>
                <a:cs typeface="+mn-cs"/>
              </a:rPr>
              <a:t>1.38%</a:t>
            </a:r>
            <a:r>
              <a:rPr lang="en-US" sz="1200" kern="1200" baseline="0" dirty="0" smtClean="0">
                <a:solidFill>
                  <a:schemeClr val="tx1"/>
                </a:solidFill>
                <a:effectLst/>
                <a:latin typeface="+mn-lt"/>
                <a:ea typeface="+mn-ea"/>
                <a:cs typeface="+mn-cs"/>
              </a:rPr>
              <a:t> and has been </a:t>
            </a:r>
            <a:r>
              <a:rPr lang="en-US" sz="1200" kern="1200" dirty="0" smtClean="0">
                <a:solidFill>
                  <a:schemeClr val="tx1"/>
                </a:solidFill>
                <a:effectLst/>
                <a:latin typeface="+mn-lt"/>
                <a:ea typeface="+mn-ea"/>
                <a:cs typeface="+mn-cs"/>
              </a:rPr>
              <a:t>increasing over</a:t>
            </a:r>
            <a:r>
              <a:rPr lang="en-US" sz="1200" kern="1200" baseline="0" dirty="0" smtClean="0">
                <a:solidFill>
                  <a:schemeClr val="tx1"/>
                </a:solidFill>
                <a:effectLst/>
                <a:latin typeface="+mn-lt"/>
                <a:ea typeface="+mn-ea"/>
                <a:cs typeface="+mn-cs"/>
              </a:rPr>
              <a:t> the last</a:t>
            </a:r>
            <a:r>
              <a:rPr lang="en-US" sz="1200" kern="1200" dirty="0" smtClean="0">
                <a:solidFill>
                  <a:schemeClr val="tx1"/>
                </a:solidFill>
                <a:effectLst/>
                <a:latin typeface="+mn-lt"/>
                <a:ea typeface="+mn-ea"/>
                <a:cs typeface="+mn-cs"/>
              </a:rPr>
              <a:t> six years from a total Hispanic</a:t>
            </a:r>
            <a:r>
              <a:rPr lang="en-US" sz="1200" kern="1200" baseline="0" dirty="0" smtClean="0">
                <a:solidFill>
                  <a:schemeClr val="tx1"/>
                </a:solidFill>
                <a:effectLst/>
                <a:latin typeface="+mn-lt"/>
                <a:ea typeface="+mn-ea"/>
                <a:cs typeface="+mn-cs"/>
              </a:rPr>
              <a:t> population of </a:t>
            </a:r>
            <a:r>
              <a:rPr lang="en-US" sz="1200" kern="1200" dirty="0" smtClean="0">
                <a:solidFill>
                  <a:schemeClr val="tx1"/>
                </a:solidFill>
                <a:effectLst/>
                <a:latin typeface="+mn-lt"/>
                <a:ea typeface="+mn-ea"/>
                <a:cs typeface="+mn-cs"/>
              </a:rPr>
              <a:t>18.4% to now 25.9%</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Lowell’s free and reduced lunch rate is now 70.6%, an increase of 3.02 percentage points over last</a:t>
            </a:r>
            <a:r>
              <a:rPr lang="en-US" sz="1200" kern="1200" baseline="0" dirty="0" smtClean="0">
                <a:solidFill>
                  <a:schemeClr val="tx1"/>
                </a:solidFill>
                <a:effectLst/>
                <a:latin typeface="+mn-lt"/>
                <a:ea typeface="+mn-ea"/>
                <a:cs typeface="+mn-cs"/>
              </a:rPr>
              <a:t> year</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had an a</a:t>
            </a:r>
            <a:r>
              <a:rPr lang="en-US" sz="1200" kern="1200" dirty="0" smtClean="0">
                <a:solidFill>
                  <a:schemeClr val="tx1"/>
                </a:solidFill>
                <a:effectLst/>
                <a:latin typeface="+mn-lt"/>
                <a:ea typeface="+mn-ea"/>
                <a:cs typeface="+mn-cs"/>
              </a:rPr>
              <a:t>lmost 1% decrease in white students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a:t>
            </a:r>
            <a:r>
              <a:rPr lang="en-US" sz="1200" kern="1200" baseline="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1.46% increase in students identifying as two or more races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is a quick overview of our demographics at Lowell, now I want to take you deeper and allow you to see the specific people that make Lowell special.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2</a:t>
            </a:fld>
            <a:endParaRPr lang="en-US"/>
          </a:p>
        </p:txBody>
      </p:sp>
    </p:spTree>
    <p:extLst>
      <p:ext uri="{BB962C8B-B14F-4D97-AF65-F5344CB8AC3E}">
        <p14:creationId xmlns:p14="http://schemas.microsoft.com/office/powerpoint/2010/main" val="2688226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We’ve also been</a:t>
            </a:r>
            <a:r>
              <a:rPr lang="en-US" sz="1200" baseline="0" dirty="0" smtClean="0"/>
              <a:t> working on increasing the volume of reading done by our students.  One way we are increasing reading is through Accelerated Reader, or AR for short.  A big change we made is in introducing Certification Awards.  In order to earn a certificate a student must earn a certain number of points by reading a certain number of books in a certain reading level and getting at least 80% correct on the quiz. </a:t>
            </a:r>
            <a:r>
              <a:rPr lang="en-US" sz="1200" dirty="0" smtClean="0"/>
              <a:t>2</a:t>
            </a:r>
            <a:r>
              <a:rPr lang="en-US" sz="1200" baseline="30000" dirty="0" smtClean="0"/>
              <a:t>nd</a:t>
            </a:r>
            <a:r>
              <a:rPr lang="en-US" sz="1200" baseline="0" dirty="0" smtClean="0"/>
              <a:t> grade students can also earn the Einstein Award for reading and passing quizzes on non-fiction books.</a:t>
            </a:r>
            <a:endParaRPr lang="en-US" sz="1200" dirty="0" smtClean="0"/>
          </a:p>
          <a:p>
            <a:endParaRPr lang="en-US" sz="1200" baseline="0" dirty="0" smtClean="0"/>
          </a:p>
          <a:p>
            <a:r>
              <a:rPr lang="en-US" sz="1200" baseline="0" dirty="0" smtClean="0"/>
              <a:t>We started having grade level assemblies to celebrate these accomplishments.  When students earn a certificate they also earn a reading charm.  </a:t>
            </a:r>
          </a:p>
          <a:p>
            <a:endParaRPr lang="en-US" sz="1200" baseline="0" dirty="0" smtClean="0"/>
          </a:p>
          <a:p>
            <a:r>
              <a:rPr lang="en-US" sz="1200" baseline="0" dirty="0" smtClean="0"/>
              <a:t>I have worked with teachers on how to use the AR reports to monitor their classes, confer with students,  and set certification goals.  Rob Raymond, our librarian, has worked with 1</a:t>
            </a:r>
            <a:r>
              <a:rPr lang="en-US" sz="1200" baseline="30000" dirty="0" smtClean="0"/>
              <a:t>st</a:t>
            </a:r>
            <a:r>
              <a:rPr lang="en-US" sz="1200" baseline="0" dirty="0" smtClean="0"/>
              <a:t> and 2</a:t>
            </a:r>
            <a:r>
              <a:rPr lang="en-US" sz="1200" baseline="30000" dirty="0" smtClean="0"/>
              <a:t>nd</a:t>
            </a:r>
            <a:r>
              <a:rPr lang="en-US" sz="1200" baseline="0" dirty="0" smtClean="0"/>
              <a:t> grade students to train them on how to find a good fit book, and how to log onto the AR website and take an AR quiz.</a:t>
            </a:r>
            <a:endParaRPr lang="en-US" sz="1200" dirty="0" smtClean="0"/>
          </a:p>
          <a:p>
            <a:endParaRPr lang="en-US" sz="1400"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20</a:t>
            </a:fld>
            <a:endParaRPr lang="en-US"/>
          </a:p>
        </p:txBody>
      </p:sp>
    </p:spTree>
    <p:extLst>
      <p:ext uri="{BB962C8B-B14F-4D97-AF65-F5344CB8AC3E}">
        <p14:creationId xmlns:p14="http://schemas.microsoft.com/office/powerpoint/2010/main" val="4083301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As</a:t>
            </a:r>
            <a:r>
              <a:rPr lang="en-US" sz="1200" baseline="0" dirty="0" smtClean="0"/>
              <a:t> you can see from the data in the top bar graph, we have a pattern of lower at the beginning of the year, higher in the middle and then sloping down at the end of the year.  It makes sense that it’s low at the beginning, kindergarteners are not reading yet, nor are many of the first graders.  June is usually lower because it’s not a whole month of reading and the library shuts down for inventory.  Our big months are January through May.  I hope that with the grade level assemblies, certificates and charms, the students will be motivated to read more.</a:t>
            </a:r>
          </a:p>
          <a:p>
            <a:endParaRPr lang="en-US" sz="1200" baseline="0" dirty="0" smtClean="0"/>
          </a:p>
          <a:p>
            <a:r>
              <a:rPr lang="en-US" sz="1200" baseline="0" dirty="0" smtClean="0"/>
              <a:t>The second bar graph shows how are students do on the quizzes in AR.  We tend to hover right around 50% of our students with an average of 85% on quizzes.  If a student has an average of between 85% and 92% that means that he’s reading books that are just right for him.  I’m hoping that now that we are focusing on Certification goals, more students will be scoring in that just right range.</a:t>
            </a:r>
            <a:endParaRPr lang="en-US" sz="1200" dirty="0"/>
          </a:p>
        </p:txBody>
      </p:sp>
      <p:sp>
        <p:nvSpPr>
          <p:cNvPr id="4" name="Slide Number Placeholder 3"/>
          <p:cNvSpPr>
            <a:spLocks noGrp="1"/>
          </p:cNvSpPr>
          <p:nvPr>
            <p:ph type="sldNum" sz="quarter" idx="10"/>
          </p:nvPr>
        </p:nvSpPr>
        <p:spPr/>
        <p:txBody>
          <a:bodyPr/>
          <a:lstStyle/>
          <a:p>
            <a:fld id="{60C69CC0-D065-47BD-A3E0-C5F4492BDF1B}" type="slidenum">
              <a:rPr lang="en-US" smtClean="0"/>
              <a:t>21</a:t>
            </a:fld>
            <a:endParaRPr lang="en-US"/>
          </a:p>
        </p:txBody>
      </p:sp>
    </p:spTree>
    <p:extLst>
      <p:ext uri="{BB962C8B-B14F-4D97-AF65-F5344CB8AC3E}">
        <p14:creationId xmlns:p14="http://schemas.microsoft.com/office/powerpoint/2010/main" val="1737793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Cindy</a:t>
            </a:r>
          </a:p>
          <a:p>
            <a:endParaRPr lang="en-US" sz="1800" dirty="0" smtClean="0"/>
          </a:p>
          <a:p>
            <a:r>
              <a:rPr lang="en-US" sz="1800" dirty="0" smtClean="0"/>
              <a:t>Thank</a:t>
            </a:r>
            <a:r>
              <a:rPr lang="en-US" sz="1800" baseline="0" dirty="0" smtClean="0"/>
              <a:t> you Mary for highlighting the important refinements we are making in the area of reading.</a:t>
            </a:r>
          </a:p>
          <a:p>
            <a:endParaRPr lang="en-US" sz="1800" baseline="0" dirty="0" smtClean="0"/>
          </a:p>
          <a:p>
            <a:r>
              <a:rPr lang="en-US" sz="1800" baseline="0" dirty="0" smtClean="0"/>
              <a:t>Now, I am moving us on to look at our MSP writing data. As you can see, last year was another increase in our students meeting standard in writing. Our last y</a:t>
            </a:r>
            <a:r>
              <a:rPr lang="en-US" sz="1800" dirty="0" smtClean="0"/>
              <a:t>ear’s passing rate was</a:t>
            </a:r>
            <a:r>
              <a:rPr lang="en-US" sz="1800" baseline="0" dirty="0" smtClean="0"/>
              <a:t> 56.1%.</a:t>
            </a:r>
          </a:p>
          <a:p>
            <a:r>
              <a:rPr lang="en-US" sz="1800" baseline="0" dirty="0" smtClean="0"/>
              <a:t>The last five years we have seen a steady increase in our writing assessment passing rate percentage- from 35% to 56.1%</a:t>
            </a:r>
          </a:p>
          <a:p>
            <a:r>
              <a:rPr lang="en-US" sz="1800" baseline="0" dirty="0" smtClean="0"/>
              <a:t>Also notice there has been a large decrease in our L1s from 44% to 15%.</a:t>
            </a:r>
            <a:endParaRPr lang="en-US" sz="1800" dirty="0"/>
          </a:p>
        </p:txBody>
      </p:sp>
      <p:sp>
        <p:nvSpPr>
          <p:cNvPr id="4" name="Slide Number Placeholder 3"/>
          <p:cNvSpPr>
            <a:spLocks noGrp="1"/>
          </p:cNvSpPr>
          <p:nvPr>
            <p:ph type="sldNum" sz="quarter" idx="10"/>
          </p:nvPr>
        </p:nvSpPr>
        <p:spPr/>
        <p:txBody>
          <a:bodyPr/>
          <a:lstStyle/>
          <a:p>
            <a:fld id="{60C69CC0-D065-47BD-A3E0-C5F4492BDF1B}" type="slidenum">
              <a:rPr lang="en-US" smtClean="0"/>
              <a:t>22</a:t>
            </a:fld>
            <a:endParaRPr lang="en-US"/>
          </a:p>
        </p:txBody>
      </p:sp>
    </p:spTree>
    <p:extLst>
      <p:ext uri="{BB962C8B-B14F-4D97-AF65-F5344CB8AC3E}">
        <p14:creationId xmlns:p14="http://schemas.microsoft.com/office/powerpoint/2010/main" val="689750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Mary</a:t>
            </a:r>
          </a:p>
          <a:p>
            <a:endParaRPr lang="en-US" sz="1200" dirty="0" smtClean="0"/>
          </a:p>
          <a:p>
            <a:r>
              <a:rPr lang="en-US" sz="1200" dirty="0" smtClean="0"/>
              <a:t>There</a:t>
            </a:r>
            <a:r>
              <a:rPr lang="en-US" sz="1200" baseline="0" dirty="0" smtClean="0"/>
              <a:t> are two main ways we’re working on increasing the volume of writing at Lowell.  The first way is with David Matteson writing, Building Foundations that Last.   This is the focus for the primary grades  </a:t>
            </a:r>
            <a:r>
              <a:rPr lang="en-US" sz="1200" dirty="0" smtClean="0"/>
              <a:t>Nearly all of our K</a:t>
            </a:r>
            <a:r>
              <a:rPr lang="en-US" sz="1200" baseline="0" dirty="0" smtClean="0"/>
              <a:t> and 1</a:t>
            </a:r>
            <a:r>
              <a:rPr lang="en-US" sz="1200" baseline="30000" dirty="0" smtClean="0"/>
              <a:t>st</a:t>
            </a:r>
            <a:r>
              <a:rPr lang="en-US" sz="1200" baseline="0" dirty="0" smtClean="0"/>
              <a:t> teachers are trained in David Matteson writing.  The one teacher who is not trained is working with his grade level observing and planning during PLC to learn as much as he can.  One of our former 1</a:t>
            </a:r>
            <a:r>
              <a:rPr lang="en-US" sz="1200" baseline="30000" dirty="0" smtClean="0"/>
              <a:t>st</a:t>
            </a:r>
            <a:r>
              <a:rPr lang="en-US" sz="1200" baseline="0" dirty="0" smtClean="0"/>
              <a:t> grade teachers is now teaching 2</a:t>
            </a:r>
            <a:r>
              <a:rPr lang="en-US" sz="1200" baseline="30000" dirty="0" smtClean="0"/>
              <a:t>nd</a:t>
            </a:r>
            <a:r>
              <a:rPr lang="en-US" sz="1200" baseline="0" dirty="0" smtClean="0"/>
              <a:t> grade and teaching her team how to implement this also.  We’re very excited about  the amount of writing that our younger students are doing as well as how organized that writing is.  </a:t>
            </a:r>
          </a:p>
          <a:p>
            <a:endParaRPr lang="en-US" sz="1200" baseline="0" dirty="0" smtClean="0"/>
          </a:p>
          <a:p>
            <a:endParaRPr lang="en-US" sz="1200" dirty="0"/>
          </a:p>
        </p:txBody>
      </p:sp>
      <p:sp>
        <p:nvSpPr>
          <p:cNvPr id="4" name="Slide Number Placeholder 3"/>
          <p:cNvSpPr>
            <a:spLocks noGrp="1"/>
          </p:cNvSpPr>
          <p:nvPr>
            <p:ph type="sldNum" sz="quarter" idx="10"/>
          </p:nvPr>
        </p:nvSpPr>
        <p:spPr/>
        <p:txBody>
          <a:bodyPr/>
          <a:lstStyle/>
          <a:p>
            <a:fld id="{60C69CC0-D065-47BD-A3E0-C5F4492BDF1B}" type="slidenum">
              <a:rPr lang="en-US" smtClean="0"/>
              <a:t>23</a:t>
            </a:fld>
            <a:endParaRPr lang="en-US"/>
          </a:p>
        </p:txBody>
      </p:sp>
    </p:spTree>
    <p:extLst>
      <p:ext uri="{BB962C8B-B14F-4D97-AF65-F5344CB8AC3E}">
        <p14:creationId xmlns:p14="http://schemas.microsoft.com/office/powerpoint/2010/main" val="1228826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second way we’re increasing writing is at the intermediate level.</a:t>
            </a:r>
            <a:r>
              <a:rPr lang="en-US" sz="1200" baseline="0" dirty="0" smtClean="0"/>
              <a:t>  We are having our students </a:t>
            </a:r>
            <a:r>
              <a:rPr lang="en-US" sz="1200" dirty="0" smtClean="0"/>
              <a:t>write across the subject areas from sources. </a:t>
            </a:r>
            <a:r>
              <a:rPr lang="en-US" sz="1200" baseline="0" dirty="0" smtClean="0"/>
              <a:t> 3, 4, and 5</a:t>
            </a:r>
            <a:r>
              <a:rPr lang="en-US" sz="1200" baseline="30000" dirty="0" smtClean="0"/>
              <a:t>th</a:t>
            </a:r>
            <a:r>
              <a:rPr lang="en-US" sz="1200" baseline="0" dirty="0" smtClean="0"/>
              <a:t> grade teachers came together and developed a unified approach to note taking.  I’ve gone in and modeled note taking lessons.  We are creating anchor posters for the students so that they know what is expected in a finished piece of writing.  The first challenge we had was in teaching the students how to take notes.  They need practice in choosing words and short phrases and not copying full sentences from the text onto their note taking page.  The next challenge we face is teaching our students how to integrate the information from their notes into their writing.  Finally, we are teaching them how to use the same notes for narrative, informational, and opinion pieces.</a:t>
            </a:r>
            <a:endParaRPr lang="en-US" sz="120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24</a:t>
            </a:fld>
            <a:endParaRPr lang="en-US"/>
          </a:p>
        </p:txBody>
      </p:sp>
    </p:spTree>
    <p:extLst>
      <p:ext uri="{BB962C8B-B14F-4D97-AF65-F5344CB8AC3E}">
        <p14:creationId xmlns:p14="http://schemas.microsoft.com/office/powerpoint/2010/main" val="114995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The 345 literacy teachers and I had a full release day to learn more about the Smarter Balanced Assessment for English Language Arts, the Digital Library, and planning and creating materials for writing instruction.  We’ve studied the SBA rubrics for writing and had some time to do common scoring of short writing pieces.  I think this day did a lot to calm the teachers’ fears about the new test.</a:t>
            </a:r>
          </a:p>
        </p:txBody>
      </p:sp>
      <p:sp>
        <p:nvSpPr>
          <p:cNvPr id="4" name="Slide Number Placeholder 3"/>
          <p:cNvSpPr>
            <a:spLocks noGrp="1"/>
          </p:cNvSpPr>
          <p:nvPr>
            <p:ph type="sldNum" sz="quarter" idx="10"/>
          </p:nvPr>
        </p:nvSpPr>
        <p:spPr/>
        <p:txBody>
          <a:bodyPr/>
          <a:lstStyle/>
          <a:p>
            <a:fld id="{60C69CC0-D065-47BD-A3E0-C5F4492BDF1B}" type="slidenum">
              <a:rPr lang="en-US" smtClean="0"/>
              <a:t>25</a:t>
            </a:fld>
            <a:endParaRPr lang="en-US"/>
          </a:p>
        </p:txBody>
      </p:sp>
    </p:spTree>
    <p:extLst>
      <p:ext uri="{BB962C8B-B14F-4D97-AF65-F5344CB8AC3E}">
        <p14:creationId xmlns:p14="http://schemas.microsoft.com/office/powerpoint/2010/main" val="2830833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Thank</a:t>
            </a:r>
            <a:r>
              <a:rPr lang="en-US" baseline="0" dirty="0" smtClean="0"/>
              <a:t> you Mary for highlighting the refinements we are making at Lowell in writing. </a:t>
            </a:r>
            <a:r>
              <a:rPr lang="en-US" dirty="0" smtClean="0"/>
              <a:t>Now,</a:t>
            </a:r>
            <a:r>
              <a:rPr lang="en-US" baseline="0" dirty="0" smtClean="0"/>
              <a:t> we are going to move onto math and look at the data for math and the important enhancements we are making this year to make our math instruction even stronger.</a:t>
            </a:r>
          </a:p>
          <a:p>
            <a:endParaRPr lang="en-US" baseline="0" dirty="0" smtClean="0"/>
          </a:p>
          <a:p>
            <a:r>
              <a:rPr lang="en-US" baseline="0" dirty="0" smtClean="0"/>
              <a:t>Starting with the 3</a:t>
            </a:r>
            <a:r>
              <a:rPr lang="en-US" baseline="30000" dirty="0" smtClean="0"/>
              <a:t>rd</a:t>
            </a:r>
            <a:r>
              <a:rPr lang="en-US" baseline="0" dirty="0" smtClean="0"/>
              <a:t> grade, l</a:t>
            </a:r>
            <a:r>
              <a:rPr lang="en-US" dirty="0" smtClean="0"/>
              <a:t>ast year our MSP passing rate</a:t>
            </a:r>
            <a:r>
              <a:rPr lang="en-US" baseline="0" dirty="0" smtClean="0"/>
              <a:t> in math was</a:t>
            </a:r>
            <a:r>
              <a:rPr lang="en-US" dirty="0" smtClean="0"/>
              <a:t> 65.8%</a:t>
            </a:r>
          </a:p>
          <a:p>
            <a:endParaRPr lang="en-US" dirty="0" smtClean="0"/>
          </a:p>
          <a:p>
            <a:r>
              <a:rPr lang="en-US" dirty="0" smtClean="0"/>
              <a:t>The last five years we have seen a stead</a:t>
            </a:r>
            <a:r>
              <a:rPr lang="en-US" baseline="0" dirty="0" smtClean="0"/>
              <a:t>y increase in passing rate- 49.3 to 65.8</a:t>
            </a:r>
          </a:p>
          <a:p>
            <a:r>
              <a:rPr lang="en-US" baseline="0" dirty="0" smtClean="0"/>
              <a:t>Also, there has been a decrease in L2s</a:t>
            </a:r>
          </a:p>
          <a:p>
            <a:r>
              <a:rPr lang="en-US" baseline="0" dirty="0" smtClean="0"/>
              <a:t>And an increase in our L3s and L4s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26</a:t>
            </a:fld>
            <a:endParaRPr lang="en-US"/>
          </a:p>
        </p:txBody>
      </p:sp>
    </p:spTree>
    <p:extLst>
      <p:ext uri="{BB962C8B-B14F-4D97-AF65-F5344CB8AC3E}">
        <p14:creationId xmlns:p14="http://schemas.microsoft.com/office/powerpoint/2010/main" val="115794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In 4</a:t>
            </a:r>
            <a:r>
              <a:rPr lang="en-US" baseline="30000" dirty="0" smtClean="0"/>
              <a:t>th</a:t>
            </a:r>
            <a:r>
              <a:rPr lang="en-US" dirty="0" smtClean="0"/>
              <a:t> grade we had a passing percentage</a:t>
            </a:r>
            <a:r>
              <a:rPr lang="en-US" baseline="0" dirty="0" smtClean="0"/>
              <a:t> of </a:t>
            </a:r>
            <a:r>
              <a:rPr lang="en-US" dirty="0" smtClean="0"/>
              <a:t>68.3%</a:t>
            </a:r>
          </a:p>
          <a:p>
            <a:r>
              <a:rPr lang="en-US" dirty="0" smtClean="0"/>
              <a:t>Over the last five years</a:t>
            </a:r>
            <a:r>
              <a:rPr lang="en-US" baseline="0" dirty="0" smtClean="0"/>
              <a:t> we’ve had a steady increase from a low of 42% to 68.3%</a:t>
            </a:r>
          </a:p>
          <a:p>
            <a:r>
              <a:rPr lang="en-US" baseline="0" dirty="0" smtClean="0"/>
              <a:t>We have seen an increase in our L1s and L3s- some L2s moved to ones, but we also had some of those L2s move up to L3. </a:t>
            </a:r>
          </a:p>
        </p:txBody>
      </p:sp>
      <p:sp>
        <p:nvSpPr>
          <p:cNvPr id="4" name="Slide Number Placeholder 3"/>
          <p:cNvSpPr>
            <a:spLocks noGrp="1"/>
          </p:cNvSpPr>
          <p:nvPr>
            <p:ph type="sldNum" sz="quarter" idx="10"/>
          </p:nvPr>
        </p:nvSpPr>
        <p:spPr/>
        <p:txBody>
          <a:bodyPr/>
          <a:lstStyle/>
          <a:p>
            <a:fld id="{60C69CC0-D065-47BD-A3E0-C5F4492BDF1B}" type="slidenum">
              <a:rPr lang="en-US" smtClean="0"/>
              <a:t>27</a:t>
            </a:fld>
            <a:endParaRPr lang="en-US"/>
          </a:p>
        </p:txBody>
      </p:sp>
    </p:spTree>
    <p:extLst>
      <p:ext uri="{BB962C8B-B14F-4D97-AF65-F5344CB8AC3E}">
        <p14:creationId xmlns:p14="http://schemas.microsoft.com/office/powerpoint/2010/main" val="321423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In 5</a:t>
            </a:r>
            <a:r>
              <a:rPr lang="en-US" baseline="30000" dirty="0" smtClean="0"/>
              <a:t>th</a:t>
            </a:r>
            <a:r>
              <a:rPr lang="en-US" dirty="0" smtClean="0"/>
              <a:t> grade, our passing rate</a:t>
            </a:r>
            <a:r>
              <a:rPr lang="en-US" baseline="0" dirty="0" smtClean="0"/>
              <a:t> last year was 61.8%</a:t>
            </a:r>
          </a:p>
          <a:p>
            <a:r>
              <a:rPr lang="en-US" baseline="0" dirty="0" smtClean="0"/>
              <a:t>Our last five years in 5</a:t>
            </a:r>
            <a:r>
              <a:rPr lang="en-US" baseline="30000" dirty="0" smtClean="0"/>
              <a:t>th</a:t>
            </a:r>
            <a:r>
              <a:rPr lang="en-US" baseline="0" dirty="0" smtClean="0"/>
              <a:t> grade math have been up and down- from a low of 49.3% to a high of 69.4%. Last year we rebounded from a passing rate of 53.9% in 2013 to a passing rate last year of 61.8%</a:t>
            </a:r>
          </a:p>
          <a:p>
            <a:r>
              <a:rPr lang="en-US" baseline="0" dirty="0" smtClean="0"/>
              <a:t>Unfortunately, we had an increase in L1s from 18 to 22%</a:t>
            </a:r>
          </a:p>
          <a:p>
            <a:r>
              <a:rPr lang="en-US" baseline="0" dirty="0" smtClean="0"/>
              <a:t>Alternatively, we were fortunate to also have an increase in L4s from 18 to 29%</a:t>
            </a:r>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28</a:t>
            </a:fld>
            <a:endParaRPr lang="en-US"/>
          </a:p>
        </p:txBody>
      </p:sp>
    </p:spTree>
    <p:extLst>
      <p:ext uri="{BB962C8B-B14F-4D97-AF65-F5344CB8AC3E}">
        <p14:creationId xmlns:p14="http://schemas.microsoft.com/office/powerpoint/2010/main" val="211805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baseline="0" dirty="0" smtClean="0"/>
          </a:p>
          <a:p>
            <a:r>
              <a:rPr lang="en-US" baseline="0" dirty="0" smtClean="0"/>
              <a:t>Looking at growth from one grade to the next grade, you can see that when 3</a:t>
            </a:r>
            <a:r>
              <a:rPr lang="en-US" baseline="30000" dirty="0" smtClean="0"/>
              <a:t>rd</a:t>
            </a:r>
            <a:r>
              <a:rPr lang="en-US" baseline="0" dirty="0" smtClean="0"/>
              <a:t> graders moved onto 4</a:t>
            </a:r>
            <a:r>
              <a:rPr lang="en-US" baseline="30000" dirty="0" smtClean="0"/>
              <a:t>th</a:t>
            </a:r>
            <a:r>
              <a:rPr lang="en-US" baseline="0" dirty="0" smtClean="0"/>
              <a:t> grade and took the math MSP there was an</a:t>
            </a:r>
            <a:endParaRPr lang="en-US" dirty="0" smtClean="0"/>
          </a:p>
          <a:p>
            <a:r>
              <a:rPr lang="en-US" baseline="0" dirty="0" smtClean="0"/>
              <a:t>	</a:t>
            </a:r>
            <a:r>
              <a:rPr lang="en-US" dirty="0" smtClean="0"/>
              <a:t>Increase</a:t>
            </a:r>
            <a:r>
              <a:rPr lang="en-US" baseline="0" dirty="0" smtClean="0"/>
              <a:t> in L1s</a:t>
            </a:r>
          </a:p>
          <a:p>
            <a:r>
              <a:rPr lang="en-US" baseline="0" dirty="0" smtClean="0"/>
              <a:t>	And we stayed stable in L3 and L4</a:t>
            </a:r>
          </a:p>
          <a:p>
            <a:endParaRPr lang="en-US" baseline="0" dirty="0" smtClean="0"/>
          </a:p>
          <a:p>
            <a:r>
              <a:rPr lang="en-US" baseline="0" dirty="0" smtClean="0"/>
              <a:t>When our 4</a:t>
            </a:r>
            <a:r>
              <a:rPr lang="en-US" baseline="30000" dirty="0" smtClean="0"/>
              <a:t>th</a:t>
            </a:r>
            <a:r>
              <a:rPr lang="en-US" baseline="0" dirty="0" smtClean="0"/>
              <a:t> grade mathematicians moved up to 5</a:t>
            </a:r>
            <a:r>
              <a:rPr lang="en-US" baseline="30000" dirty="0" smtClean="0"/>
              <a:t>th</a:t>
            </a:r>
            <a:r>
              <a:rPr lang="en-US" baseline="0" dirty="0" smtClean="0"/>
              <a:t> grade we stayed stable in all levels- L1- L4. This shows that even when the math gets harder, the passing rates at each score level can maintain.</a:t>
            </a:r>
          </a:p>
          <a:p>
            <a:endParaRPr lang="en-US" baseline="0" dirty="0" smtClean="0"/>
          </a:p>
          <a:p>
            <a:r>
              <a:rPr lang="en-US" baseline="0" dirty="0" smtClean="0"/>
              <a:t>Those are our MSP math results from 2014, now Lisa is going do discuss how we are refining our math instruction to move even more students to standard.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29</a:t>
            </a:fld>
            <a:endParaRPr lang="en-US"/>
          </a:p>
        </p:txBody>
      </p:sp>
    </p:spTree>
    <p:extLst>
      <p:ext uri="{BB962C8B-B14F-4D97-AF65-F5344CB8AC3E}">
        <p14:creationId xmlns:p14="http://schemas.microsoft.com/office/powerpoint/2010/main" val="369584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a:t>
            </a:r>
          </a:p>
          <a:p>
            <a:endParaRPr lang="en-US" dirty="0" smtClean="0"/>
          </a:p>
          <a:p>
            <a:r>
              <a:rPr lang="en-US" baseline="0" dirty="0" smtClean="0"/>
              <a:t>First off, we think it vital we start our SOSR off with our parents and community partners. They do so much to support us and we think it fitting to honor them first. </a:t>
            </a:r>
          </a:p>
          <a:p>
            <a:endParaRPr lang="en-US" dirty="0" smtClean="0"/>
          </a:p>
          <a:p>
            <a:r>
              <a:rPr lang="en-US" baseline="0" dirty="0" smtClean="0"/>
              <a:t>Since I started at Lowell five years ago, I was amazed at the great parent and community support. For example, you can see right in the middle of the slide two volunteers, Dave and Anita, who serve our students every day with unwavering support. They are amazing people and there are many more of them here at Lowell. </a:t>
            </a:r>
          </a:p>
          <a:p>
            <a:endParaRPr lang="en-US" baseline="0" dirty="0" smtClean="0"/>
          </a:p>
          <a:p>
            <a:r>
              <a:rPr lang="en-US" baseline="0" dirty="0" smtClean="0"/>
              <a:t>Unfortunately, today I won’t get to speak about everything our parents and community do for us, but let me highlight a few of the enhancements we have made from last year to this year </a:t>
            </a:r>
            <a:r>
              <a:rPr lang="en-US" baseline="0" dirty="0" smtClean="0"/>
              <a:t>in order to </a:t>
            </a:r>
            <a:r>
              <a:rPr lang="en-US" baseline="0" dirty="0" smtClean="0"/>
              <a:t>build an even stronger parent and community support system. </a:t>
            </a:r>
          </a:p>
          <a:p>
            <a:endParaRPr lang="en-US" baseline="0" dirty="0" smtClean="0"/>
          </a:p>
          <a:p>
            <a:r>
              <a:rPr lang="en-US" baseline="0" dirty="0" smtClean="0"/>
              <a:t>One thing we are especially proud of this year is the expansion of our parent group. </a:t>
            </a:r>
            <a:r>
              <a:rPr lang="en-US" baseline="0" dirty="0" smtClean="0"/>
              <a:t>Besides our PTA, </a:t>
            </a:r>
            <a:r>
              <a:rPr lang="en-US" baseline="0" dirty="0" smtClean="0"/>
              <a:t>we have parent focus groups who provide feedback about our school climate and if we are a welcoming environment. </a:t>
            </a:r>
          </a:p>
          <a:p>
            <a:endParaRPr lang="en-US" baseline="0" dirty="0" smtClean="0"/>
          </a:p>
          <a:p>
            <a:r>
              <a:rPr lang="en-US" baseline="0" dirty="0" smtClean="0"/>
              <a:t>This year, the enhancement </a:t>
            </a:r>
            <a:r>
              <a:rPr lang="en-US" baseline="0" dirty="0" smtClean="0"/>
              <a:t>we made was to expand </a:t>
            </a:r>
            <a:r>
              <a:rPr lang="en-US" baseline="0" dirty="0" smtClean="0"/>
              <a:t>our parent focus groups </a:t>
            </a:r>
            <a:r>
              <a:rPr lang="en-US" baseline="0" dirty="0" smtClean="0"/>
              <a:t>and we </a:t>
            </a:r>
            <a:r>
              <a:rPr lang="en-US" baseline="0" dirty="0" smtClean="0"/>
              <a:t>added Hispanic, Russian and Arabic groups. </a:t>
            </a:r>
            <a:endParaRPr lang="en-US" baseline="0" dirty="0" smtClean="0"/>
          </a:p>
          <a:p>
            <a:endParaRPr lang="en-US" baseline="0" dirty="0" smtClean="0"/>
          </a:p>
          <a:p>
            <a:r>
              <a:rPr lang="en-US" baseline="0" dirty="0" smtClean="0"/>
              <a:t>So </a:t>
            </a:r>
            <a:r>
              <a:rPr lang="en-US" baseline="0" dirty="0" smtClean="0"/>
              <a:t>far, we </a:t>
            </a:r>
            <a:r>
              <a:rPr lang="en-US" baseline="0" dirty="0" smtClean="0"/>
              <a:t>have held </a:t>
            </a:r>
            <a:r>
              <a:rPr lang="en-US" baseline="0" dirty="0" smtClean="0"/>
              <a:t>the Hispanic focus group meeting (point to picture) and it was a huge success. For example, through this meeting I was able to clarify many misunderstandings about volunteering and our Make Your Day citizenship program. </a:t>
            </a:r>
          </a:p>
          <a:p>
            <a:endParaRPr lang="en-US" baseline="0" dirty="0" smtClean="0"/>
          </a:p>
          <a:p>
            <a:r>
              <a:rPr lang="en-US" baseline="0" dirty="0" smtClean="0"/>
              <a:t>Another community and family involvement expansion we are very proud of is our Watchdog Program headed by Dave Deubler, our health room assistant. Last year we had about 20 Watchdogs assist at school and most of them volunteered more than three times. This </a:t>
            </a:r>
            <a:r>
              <a:rPr lang="en-US" baseline="0" dirty="0" smtClean="0"/>
              <a:t>year though our Watch Dog program has blown up. We </a:t>
            </a:r>
            <a:r>
              <a:rPr lang="en-US" baseline="0" dirty="0" smtClean="0"/>
              <a:t>had over 100 dads and dad like figures attend our kick off event and we will have a total of over 50 male volunteers serve in our </a:t>
            </a:r>
            <a:r>
              <a:rPr lang="en-US" baseline="0" dirty="0" smtClean="0"/>
              <a:t>building this year. </a:t>
            </a:r>
            <a:r>
              <a:rPr lang="en-US" baseline="0" dirty="0" smtClean="0"/>
              <a:t>And many of these Watch dogs are repeat volunteers coming to our school multiple times to help out. </a:t>
            </a:r>
          </a:p>
          <a:p>
            <a:endParaRPr lang="en-US" baseline="0" dirty="0" smtClean="0"/>
          </a:p>
          <a:p>
            <a:r>
              <a:rPr lang="en-US" baseline="0" dirty="0" smtClean="0"/>
              <a:t>Next, we have also made a concerted effort this year to invite in outside diverse perspectives to positively influence our students. For example, we had</a:t>
            </a:r>
            <a:r>
              <a:rPr lang="en-US" baseline="0" dirty="0" smtClean="0"/>
              <a:t>…</a:t>
            </a:r>
          </a:p>
          <a:p>
            <a:endParaRPr lang="en-US" baseline="0" dirty="0" smtClean="0"/>
          </a:p>
          <a:p>
            <a:pPr marL="171450" indent="-171450">
              <a:buFont typeface="Arial" panose="020B0604020202020204" pitchFamily="34" charset="0"/>
              <a:buChar char="•"/>
            </a:pPr>
            <a:r>
              <a:rPr lang="en-US" baseline="0" dirty="0" smtClean="0"/>
              <a:t>John </a:t>
            </a:r>
            <a:r>
              <a:rPr lang="en-US" baseline="0" dirty="0" err="1" smtClean="0"/>
              <a:t>Lovick</a:t>
            </a:r>
            <a:r>
              <a:rPr lang="en-US" baseline="0" dirty="0" smtClean="0"/>
              <a:t> the Snohomish County Executive speak at our Vet Day assembly</a:t>
            </a:r>
          </a:p>
          <a:p>
            <a:pPr marL="171450" indent="-171450">
              <a:buFont typeface="Arial" panose="020B0604020202020204" pitchFamily="34" charset="0"/>
              <a:buChar char="•"/>
            </a:pPr>
            <a:r>
              <a:rPr lang="en-US" baseline="0" dirty="0" smtClean="0"/>
              <a:t>Shannon O Donnell from KOMO 4 speak to our 2</a:t>
            </a:r>
            <a:r>
              <a:rPr lang="en-US" baseline="30000" dirty="0" smtClean="0"/>
              <a:t>nd</a:t>
            </a:r>
            <a:r>
              <a:rPr lang="en-US" baseline="0" dirty="0" smtClean="0"/>
              <a:t>  graders about weather</a:t>
            </a:r>
          </a:p>
          <a:p>
            <a:pPr marL="171450" indent="-171450">
              <a:buFont typeface="Arial" panose="020B0604020202020204" pitchFamily="34" charset="0"/>
              <a:buChar char="•"/>
            </a:pPr>
            <a:r>
              <a:rPr lang="en-US" baseline="0" dirty="0" smtClean="0"/>
              <a:t>We partnered </a:t>
            </a:r>
            <a:r>
              <a:rPr lang="en-US" baseline="0" dirty="0" smtClean="0"/>
              <a:t>with Molina Health to run a Family Fitness Night</a:t>
            </a:r>
          </a:p>
          <a:p>
            <a:pPr marL="171450" indent="-171450">
              <a:buFont typeface="Arial" panose="020B0604020202020204" pitchFamily="34" charset="0"/>
              <a:buChar char="•"/>
            </a:pPr>
            <a:r>
              <a:rPr lang="en-US" baseline="0" dirty="0" smtClean="0"/>
              <a:t>We had </a:t>
            </a:r>
            <a:r>
              <a:rPr lang="en-US" baseline="0" dirty="0" smtClean="0"/>
              <a:t>a Jackson HS and UW student come to our MLK assembly and speak about diversity</a:t>
            </a:r>
          </a:p>
          <a:p>
            <a:pPr marL="171450" indent="-171450">
              <a:buFont typeface="Arial" panose="020B0604020202020204" pitchFamily="34" charset="0"/>
              <a:buChar char="•"/>
            </a:pPr>
            <a:r>
              <a:rPr lang="en-US" baseline="0" dirty="0" smtClean="0"/>
              <a:t>We partnered </a:t>
            </a:r>
            <a:r>
              <a:rPr lang="en-US" baseline="0" dirty="0" smtClean="0"/>
              <a:t>with two local churches, Madison Community Church and New Life Center</a:t>
            </a:r>
          </a:p>
          <a:p>
            <a:pPr marL="171450" indent="-171450">
              <a:buFont typeface="Arial" panose="020B0604020202020204" pitchFamily="34" charset="0"/>
              <a:buChar char="•"/>
            </a:pPr>
            <a:r>
              <a:rPr lang="en-US" baseline="0" dirty="0" smtClean="0"/>
              <a:t>And </a:t>
            </a:r>
            <a:r>
              <a:rPr lang="en-US" baseline="0" dirty="0" smtClean="0"/>
              <a:t>have utilized </a:t>
            </a:r>
            <a:r>
              <a:rPr lang="en-US" baseline="0" dirty="0" smtClean="0"/>
              <a:t>retired Lowell teachers and former Lowell students (EHS Sidekicks</a:t>
            </a:r>
            <a:r>
              <a:rPr lang="en-US" baseline="0" dirty="0" smtClean="0"/>
              <a:t>) to come into our school and assist. </a:t>
            </a: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We are proud of these new partnerships and believe they will continue to grow positive perceptions of our school. </a:t>
            </a:r>
            <a:endParaRPr lang="en-US"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3</a:t>
            </a:fld>
            <a:endParaRPr lang="en-US"/>
          </a:p>
        </p:txBody>
      </p:sp>
    </p:spTree>
    <p:extLst>
      <p:ext uri="{BB962C8B-B14F-4D97-AF65-F5344CB8AC3E}">
        <p14:creationId xmlns:p14="http://schemas.microsoft.com/office/powerpoint/2010/main" val="642137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Meet the Marvelous Math Team!</a:t>
            </a:r>
          </a:p>
          <a:p>
            <a:r>
              <a:rPr lang="en-US" sz="1600" baseline="0" dirty="0" smtClean="0"/>
              <a:t>Lowell’s Math team consists of a Part time math </a:t>
            </a:r>
            <a:r>
              <a:rPr lang="en-US" sz="1600" baseline="0" dirty="0" err="1" smtClean="0"/>
              <a:t>para</a:t>
            </a:r>
            <a:r>
              <a:rPr lang="en-US" sz="1600" baseline="0" dirty="0" smtClean="0"/>
              <a:t>, Michelle Gordon, who  pulls K-3 math groups  during morning Success Times</a:t>
            </a:r>
          </a:p>
          <a:p>
            <a:endParaRPr lang="en-US" sz="1600" baseline="0" dirty="0" smtClean="0"/>
          </a:p>
          <a:p>
            <a:r>
              <a:rPr lang="en-US" sz="1600" baseline="0" dirty="0" smtClean="0"/>
              <a:t>Cindy Kuntz who  pulls K-3 math groups during success time, runs the ambassador program Cindy referred to earlier, preps for our monthly math award assemblies,  and so much more.</a:t>
            </a:r>
          </a:p>
          <a:p>
            <a:endParaRPr lang="en-US" sz="1600" baseline="0" dirty="0" smtClean="0"/>
          </a:p>
          <a:p>
            <a:pPr algn="l"/>
            <a:r>
              <a:rPr lang="en-US" sz="1600" baseline="0" dirty="0" smtClean="0"/>
              <a:t>As my teammates work on interventions and prep work, I have transitioned this year into making my role more about the opportunity to assist teachers in strengthening their core math instruction, in the hopes of eventually reducing the need for intervention and re-teaching.  We are hoping to make changes through the use of instructional coaching. Instructional coaching is the most successful when there is trust and respect amongst  teaching colleagues. Mary in reading and myself in math have built that trust and respect.  We also worked on honing our own coaching knowledge, by reading  books and  articles and meeting with Coach Chris from </a:t>
            </a:r>
            <a:r>
              <a:rPr lang="en-US" sz="1600" baseline="0" dirty="0" err="1" smtClean="0"/>
              <a:t>Abeo</a:t>
            </a:r>
            <a:r>
              <a:rPr lang="en-US" sz="1600" baseline="0" dirty="0" smtClean="0"/>
              <a:t>.  This year it seems to have all come together and we can now utilize that trust and apply those coaching skills.</a:t>
            </a:r>
            <a:endParaRPr lang="en-US" sz="1600" dirty="0" smtClean="0"/>
          </a:p>
          <a:p>
            <a:endParaRPr lang="en-US" baseline="0" dirty="0" smtClean="0"/>
          </a:p>
          <a:p>
            <a:endParaRPr lang="en-US" sz="1600" dirty="0"/>
          </a:p>
        </p:txBody>
      </p:sp>
      <p:sp>
        <p:nvSpPr>
          <p:cNvPr id="4" name="Slide Number Placeholder 3"/>
          <p:cNvSpPr>
            <a:spLocks noGrp="1"/>
          </p:cNvSpPr>
          <p:nvPr>
            <p:ph type="sldNum" sz="quarter" idx="10"/>
          </p:nvPr>
        </p:nvSpPr>
        <p:spPr/>
        <p:txBody>
          <a:bodyPr/>
          <a:lstStyle/>
          <a:p>
            <a:fld id="{60C69CC0-D065-47BD-A3E0-C5F4492BDF1B}" type="slidenum">
              <a:rPr lang="en-US" smtClean="0"/>
              <a:t>30</a:t>
            </a:fld>
            <a:endParaRPr lang="en-US"/>
          </a:p>
        </p:txBody>
      </p:sp>
    </p:spTree>
    <p:extLst>
      <p:ext uri="{BB962C8B-B14F-4D97-AF65-F5344CB8AC3E}">
        <p14:creationId xmlns:p14="http://schemas.microsoft.com/office/powerpoint/2010/main" val="193054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coaching</a:t>
            </a:r>
            <a:r>
              <a:rPr lang="en-US" baseline="0" dirty="0" smtClean="0"/>
              <a:t> </a:t>
            </a:r>
            <a:r>
              <a:rPr lang="en-US" dirty="0" smtClean="0"/>
              <a:t>quote that stood</a:t>
            </a:r>
            <a:r>
              <a:rPr lang="en-US" baseline="0" dirty="0" smtClean="0"/>
              <a:t> out for me was  </a:t>
            </a:r>
            <a:r>
              <a:rPr lang="en-US" dirty="0" smtClean="0"/>
              <a:t>“…there is no more powerful way to initiate significant</a:t>
            </a:r>
            <a:r>
              <a:rPr lang="en-US" baseline="0" dirty="0" smtClean="0"/>
              <a:t> change than to convene a conversation (Wheatley)</a:t>
            </a:r>
          </a:p>
          <a:p>
            <a:endParaRPr lang="en-US" baseline="0" dirty="0" smtClean="0"/>
          </a:p>
          <a:p>
            <a:r>
              <a:rPr lang="en-US" baseline="0" dirty="0" smtClean="0"/>
              <a:t>Coaching and PLCs this year have been changed to revolve around discussion.  Mary and I have been spending less time giving information and more time helping teachers process through information and best teaching  practices. This year we began ‘coaching cycles’, which model the continuous  improvement cycle and demonstrate all aspects of the 8 step instructional process.    We  spend 8-9 weeks coaching two grade levels.  From September thru November, I worked with first and third grade  teachers on math instruction,  while Mary worked with K and 2</a:t>
            </a:r>
            <a:r>
              <a:rPr lang="en-US" baseline="30000" dirty="0" smtClean="0"/>
              <a:t>nd</a:t>
            </a:r>
            <a:r>
              <a:rPr lang="en-US" baseline="0" dirty="0" smtClean="0"/>
              <a:t> on reading.  During a coaching cycle, we meet only with the grades we are coaching during our Friday PLC time.</a:t>
            </a:r>
          </a:p>
          <a:p>
            <a:endParaRPr lang="en-US" baseline="0" dirty="0" smtClean="0"/>
          </a:p>
          <a:p>
            <a:r>
              <a:rPr lang="en-US" baseline="0" dirty="0" smtClean="0"/>
              <a:t>In a math coaching cycle, the grade level team reflects on the upcoming topic and each teacher chooses a standard that they would like help with.  After discussing that standard we set a goal on what best practice we could use to increase the number of students reaching that standard.  We then planned backwards to think through the curriculum and lessons to ensure that every student meets that learning target.  The time I spend  in the classrooms is collecting evidence of student learning around this standard, supporting teachers using best practices, modeling instruction, and getting a deeper understanding of  the class context.  I am in each of the teacher’s  classrooms at least twice a week during their math instruction.  In the past I have pulled kids out for intervention services so have never seen the core curriculum being delivered. This year  I am in the classrooms and this has made a huge difference.  At PLCS we can discuss the student’s response to the curriculum, what we need to do differently, and plan accordingly.  Since I am in all of the classrooms during instruction I can be involved in the discussion, in the planning, in enforcing best practices, and highlight teachers and students in their learning process. We can assist each other in identifying and addressing student misconceptions and share ideas to strengthen the lessons.   In Friday PLC we reflect on that  week and on its specific lessons .  At the end of our cycle we reflected on how the entire cycle went to improve the next one.   Here is an example of one teacher’s reflection – and my two stars and a wish for them as they go forth.  This year I have seen the increase in excitement for math, the increase knowledge in math content and  student learning progression.  I have been part of the planning and instruction team and together we have created a stronger math curriculum for our students.  </a:t>
            </a:r>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31</a:t>
            </a:fld>
            <a:endParaRPr lang="en-US"/>
          </a:p>
        </p:txBody>
      </p:sp>
    </p:spTree>
    <p:extLst>
      <p:ext uri="{BB962C8B-B14F-4D97-AF65-F5344CB8AC3E}">
        <p14:creationId xmlns:p14="http://schemas.microsoft.com/office/powerpoint/2010/main" val="3654774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p>
          <a:p>
            <a:r>
              <a:rPr lang="en-US" dirty="0" smtClean="0"/>
              <a:t>Two</a:t>
            </a:r>
            <a:r>
              <a:rPr lang="en-US" baseline="0" dirty="0" smtClean="0"/>
              <a:t> of the areas we put emphasis on throughout the whole coaching process were the need for teachers and students to reflect and engage in accountable talk.</a:t>
            </a:r>
            <a:endParaRPr lang="en-US" dirty="0" smtClean="0"/>
          </a:p>
          <a:p>
            <a:endParaRPr lang="en-US" dirty="0" smtClean="0"/>
          </a:p>
          <a:p>
            <a:r>
              <a:rPr lang="en-US" dirty="0" smtClean="0"/>
              <a:t>Reflection</a:t>
            </a:r>
            <a:r>
              <a:rPr lang="en-US" baseline="0" dirty="0" smtClean="0"/>
              <a:t> is woven throughout everything we do here at Lowell, and has become an integral part of our staff interactions as Cindy stated earlier.    We’ve always  reflected on lessons, practices, climate, student behavior and growth.  We reflect in our daily staff bulletin, weekly PLCs, staff meeting, CAST, and daily conversations.   Students have been reflecting  on their formative, summative assessments, and their progress reports.  This year we are trying to better  include the primary students in this successful strategy of reflection  and goal setting.  Here is an example of a first grader who used a simple template and colored their results then were able to understand and reflect independently on their results.  </a:t>
            </a:r>
          </a:p>
          <a:p>
            <a:endParaRPr lang="en-US" baseline="0" dirty="0" smtClean="0"/>
          </a:p>
          <a:p>
            <a:r>
              <a:rPr lang="en-US" baseline="0" dirty="0" smtClean="0"/>
              <a:t>Another Teaching practice our staff is  focusing on is accountable talk.  It has many different names but can be applied through out all content areas.  Last year Jana rained us on how to have accountable talk in math. This year Christy shared reading ideas and Allison presented science applications for accountable talk.  Teachers are  using student  anchor charts on what accountable  talk looks like and sentence starters to help students  structure their accountable talk discussions.  During my coaching, I am seeing this best practice used in all classrooms and am seeing  improvement in the way kids talk to each other, listen to each other, clearer explanation of  their thinking , and better overall increased accountability for the content.  Students know that at any time they could be asked to either add on, repeat or restate what was just said by teacher or another  student.  At any time, they can ask questions or have something repeated to check their own understanding.  Our staff has spent time setting the groundwork for this important skill and now can benefit from its regular use.  Teachers are able to ask higher level, more complex questions in all content areas as students now have the skills to respond. </a:t>
            </a:r>
          </a:p>
        </p:txBody>
      </p:sp>
      <p:sp>
        <p:nvSpPr>
          <p:cNvPr id="4" name="Slide Number Placeholder 3"/>
          <p:cNvSpPr>
            <a:spLocks noGrp="1"/>
          </p:cNvSpPr>
          <p:nvPr>
            <p:ph type="sldNum" sz="quarter" idx="10"/>
          </p:nvPr>
        </p:nvSpPr>
        <p:spPr/>
        <p:txBody>
          <a:bodyPr/>
          <a:lstStyle/>
          <a:p>
            <a:fld id="{60C69CC0-D065-47BD-A3E0-C5F4492BDF1B}" type="slidenum">
              <a:rPr lang="en-US" smtClean="0"/>
              <a:t>32</a:t>
            </a:fld>
            <a:endParaRPr lang="en-US"/>
          </a:p>
        </p:txBody>
      </p:sp>
    </p:spTree>
    <p:extLst>
      <p:ext uri="{BB962C8B-B14F-4D97-AF65-F5344CB8AC3E}">
        <p14:creationId xmlns:p14="http://schemas.microsoft.com/office/powerpoint/2010/main" val="1598747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p>
          <a:p>
            <a:r>
              <a:rPr lang="en-US" dirty="0" smtClean="0"/>
              <a:t>One</a:t>
            </a:r>
            <a:r>
              <a:rPr lang="en-US" baseline="0" dirty="0" smtClean="0"/>
              <a:t> more thing I wanted to mention in math was our intentional work on helping teachers and students prepare for the SBA and in turn relieve some of the stress surrounding this new mandated test.  Our technology teachers have increased keyboarding practice and have been purposefully teaching the online SBA testing  tools.  Teachers have been using Chromebooks regularly in their classrooms for various reasons including taking every  Math topic test.  Grades 3 – 5 math teachers have been meeting regularly during LIF to collaboratively complete the modules on SBAC, to navigate through the digital library and to discuss the process of taking a practice test.  All 3</a:t>
            </a:r>
            <a:r>
              <a:rPr lang="en-US" baseline="30000" dirty="0" smtClean="0"/>
              <a:t>rd</a:t>
            </a:r>
            <a:r>
              <a:rPr lang="en-US" baseline="0" dirty="0" smtClean="0"/>
              <a:t> thru 5</a:t>
            </a:r>
            <a:r>
              <a:rPr lang="en-US" baseline="30000" dirty="0" smtClean="0"/>
              <a:t>th</a:t>
            </a:r>
            <a:r>
              <a:rPr lang="en-US" baseline="0" dirty="0" smtClean="0"/>
              <a:t> grade students  have already practiced multiple times logging on using their state id.  Recently those teachers, the special  education teacher, me, and the newly hired math intervention met for a day to better get to know the test and to discuss prioritized standards that students need to master.  We planned how and when to give the interim tests and the practice performance assessments.  We want our teachers and students to have a working knowledge of the test so that they can focus on the job of doing their best to show mastery of the math content.  As a school, we have worked on best teaching practices for solving word problems and have agreed on rubrics for each grade level so that we are aligned and articulated on the   K – 5 vocabulary and procedures  for problem solving.  CAST and staff meetings were used to help with this endeavor – you can see the results on our GO FOR THE GREEN chart in the hallway on the way out today if interested.  Our slogan “go for the Green!” is used as the title and also as a mantra for each and every student at Lowell.  We will give you the knowledge so that you can be successful, reach standard , and reach the green.</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33</a:t>
            </a:fld>
            <a:endParaRPr lang="en-US"/>
          </a:p>
        </p:txBody>
      </p:sp>
    </p:spTree>
    <p:extLst>
      <p:ext uri="{BB962C8B-B14F-4D97-AF65-F5344CB8AC3E}">
        <p14:creationId xmlns:p14="http://schemas.microsoft.com/office/powerpoint/2010/main" val="1703947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Finally, the last content area MSP</a:t>
            </a:r>
            <a:r>
              <a:rPr lang="en-US" baseline="0" dirty="0" smtClean="0"/>
              <a:t> data we would like to share with you is science. </a:t>
            </a:r>
          </a:p>
          <a:p>
            <a:r>
              <a:rPr lang="en-US" dirty="0" smtClean="0"/>
              <a:t>Last year</a:t>
            </a:r>
            <a:r>
              <a:rPr lang="en-US" baseline="0" dirty="0" smtClean="0"/>
              <a:t> our science MSP</a:t>
            </a:r>
            <a:r>
              <a:rPr lang="en-US" dirty="0" smtClean="0"/>
              <a:t> passing</a:t>
            </a:r>
            <a:r>
              <a:rPr lang="en-US" baseline="0" dirty="0" smtClean="0"/>
              <a:t> rate was 61.8%</a:t>
            </a:r>
          </a:p>
          <a:p>
            <a:r>
              <a:rPr lang="en-US" baseline="0" dirty="0" smtClean="0"/>
              <a:t>Over the last five years we have had big increases in our passing percentages- from 32.8% to 75%,  however, last year when we had a dip in our scores</a:t>
            </a:r>
          </a:p>
          <a:p>
            <a:r>
              <a:rPr lang="en-US" baseline="0" dirty="0" smtClean="0"/>
              <a:t>This moved some of our L3 students to move down to L2, causing an increase in the percentage of students at L2. However, even with the drop in scores last year we did see an increase in L4. We also noticed when looking at our science MSP sub scores that we maintained a </a:t>
            </a:r>
            <a:r>
              <a:rPr lang="en-US" u="none" baseline="0" dirty="0" smtClean="0"/>
              <a:t>75% </a:t>
            </a:r>
            <a:r>
              <a:rPr lang="en-US" baseline="0" dirty="0" smtClean="0"/>
              <a:t>passing rate in the area of scientific procedure, but where we took the hit was in science content knowledge where our passing percentage was only 52%. Now, Lisa is going to talk about how we are addressing this content knowledge gap and other ways we are looking to increase science achievement. </a:t>
            </a:r>
          </a:p>
          <a:p>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34</a:t>
            </a:fld>
            <a:endParaRPr lang="en-US"/>
          </a:p>
        </p:txBody>
      </p:sp>
    </p:spTree>
    <p:extLst>
      <p:ext uri="{BB962C8B-B14F-4D97-AF65-F5344CB8AC3E}">
        <p14:creationId xmlns:p14="http://schemas.microsoft.com/office/powerpoint/2010/main" val="1895721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Meet</a:t>
            </a:r>
            <a:r>
              <a:rPr lang="en-US" baseline="0" dirty="0" smtClean="0"/>
              <a:t> our STEM Team which includes representation from each grade level.  This team is facilitated by our fifth grade science teacher, Brent Radcliff.  This team meets regularly during LIF time to discuss how to improve Lowell’s science instruction.  This year at a staff meeting, they  presented the scientific process and ways to incorporate teaching this process at every grade level.  You can see the first grade chant and scientific process work  sample here.  </a:t>
            </a:r>
          </a:p>
          <a:p>
            <a:endParaRPr lang="en-US" baseline="0" dirty="0" smtClean="0"/>
          </a:p>
          <a:p>
            <a:r>
              <a:rPr lang="en-US" baseline="0" dirty="0" smtClean="0"/>
              <a:t>Hence even primary students are now using the scientific process and terminology  - at their level.  The team shares science chants and templates that help students solidity and transfer their knowledge through the grades.  The Stem Team decided this year that they needed to set clear expectations for science instruction and asked staff to teach at least one hour of science from the kits to be taught weekly.  They narrowed the focus and prioritized  science lessons for each grade level to make this more doable.   This work has led to more intentional and more aligned teaching of science content at earlier grades.  We hope This background knowledge will help our fifth graders be more successful on the science  MSP and reach standard in science. </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35</a:t>
            </a:fld>
            <a:endParaRPr lang="en-US"/>
          </a:p>
        </p:txBody>
      </p:sp>
    </p:spTree>
    <p:extLst>
      <p:ext uri="{BB962C8B-B14F-4D97-AF65-F5344CB8AC3E}">
        <p14:creationId xmlns:p14="http://schemas.microsoft.com/office/powerpoint/2010/main" val="3746306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year,</a:t>
            </a:r>
            <a:r>
              <a:rPr lang="en-US" baseline="0" dirty="0" smtClean="0"/>
              <a:t> one enhancement to 5</a:t>
            </a:r>
            <a:r>
              <a:rPr lang="en-US" baseline="30000" dirty="0" smtClean="0"/>
              <a:t>th</a:t>
            </a:r>
            <a:r>
              <a:rPr lang="en-US" baseline="0" dirty="0" smtClean="0"/>
              <a:t> grade science has been the teacher’s  emphasis on increasing the amount of writing in science.   Mr. Radcliff  has incorporated writing standards into his science expectations, and daily has students work and reflect in their science journals</a:t>
            </a:r>
            <a:r>
              <a:rPr lang="en-US" b="0" baseline="0" dirty="0" smtClean="0"/>
              <a:t>.  </a:t>
            </a:r>
            <a:r>
              <a:rPr lang="en-US" baseline="0" dirty="0" smtClean="0"/>
              <a:t>His sharing and models of this has increased writing in science in all grade levels.  In addition, Allison Greenburg and Christy Clausen presented to our staff a lesson that integrated  science and ELA content. This training provided more ideas for our staff to consider ways to integrate content areas.  Note taking was encouraged, using science articles, student s highlight the main ideas in one color, details in another color. They take notes from this highlighting to help them understand the text.</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Last year,</a:t>
            </a:r>
            <a:r>
              <a:rPr lang="en-US" baseline="0" dirty="0" smtClean="0"/>
              <a:t> in its first year, we had </a:t>
            </a:r>
            <a:r>
              <a:rPr lang="en-US" dirty="0" smtClean="0"/>
              <a:t>four kids from fifth</a:t>
            </a:r>
            <a:r>
              <a:rPr lang="en-US" baseline="0" dirty="0" smtClean="0"/>
              <a:t> grade participate in the STEM expo.  Those four students put many hours in after school to prepare their projects.  Allan-Michel even took home first place in his category.  Th</a:t>
            </a:r>
            <a:r>
              <a:rPr lang="en-US" dirty="0" smtClean="0"/>
              <a:t>is year fourth and </a:t>
            </a:r>
            <a:r>
              <a:rPr lang="en-US" baseline="0" dirty="0" smtClean="0"/>
              <a:t> fifth grade will participate and  we hope to increase the number of students to </a:t>
            </a:r>
            <a:r>
              <a:rPr lang="en-US" dirty="0" smtClean="0"/>
              <a:t> 12 science</a:t>
            </a:r>
            <a:r>
              <a:rPr lang="en-US" baseline="0" dirty="0" smtClean="0"/>
              <a:t> students.  </a:t>
            </a:r>
          </a:p>
          <a:p>
            <a:endParaRPr lang="en-US" baseline="0" dirty="0" smtClean="0"/>
          </a:p>
          <a:p>
            <a:endParaRPr lang="en-US" dirty="0" smtClean="0"/>
          </a:p>
          <a:p>
            <a:pPr lvl="1"/>
            <a:r>
              <a:rPr lang="en-US" dirty="0" smtClean="0"/>
              <a:t>Another science opportunity</a:t>
            </a:r>
            <a:r>
              <a:rPr lang="en-US" baseline="0" dirty="0" smtClean="0"/>
              <a:t> </a:t>
            </a:r>
            <a:r>
              <a:rPr lang="en-US" dirty="0" smtClean="0"/>
              <a:t>in our building is our </a:t>
            </a:r>
            <a:r>
              <a:rPr lang="en-US" baseline="0" dirty="0" smtClean="0"/>
              <a:t>on site </a:t>
            </a:r>
            <a:r>
              <a:rPr lang="en-US" dirty="0" smtClean="0"/>
              <a:t>Robotics Club that meets twice a week and is very motivating</a:t>
            </a:r>
            <a:r>
              <a:rPr lang="en-US" baseline="0" dirty="0" smtClean="0"/>
              <a:t> to our students.  We are very thankful for the support the district t has provided to fund this highly successful club.</a:t>
            </a:r>
            <a:endParaRPr lang="en-US" dirty="0" smtClean="0"/>
          </a:p>
          <a:p>
            <a:pPr lvl="1"/>
            <a:endParaRPr lang="en-US" baseline="0" dirty="0" smtClean="0"/>
          </a:p>
          <a:p>
            <a:pPr lvl="1"/>
            <a:endParaRPr lang="en-US" baseline="0" dirty="0" smtClean="0"/>
          </a:p>
          <a:p>
            <a:pPr lvl="1"/>
            <a:r>
              <a:rPr lang="en-US" baseline="0" dirty="0" smtClean="0"/>
              <a:t>As you can see, science instruction is moving forward and being fine tuned across  the grade levels. </a:t>
            </a:r>
            <a:endParaRPr lang="en-US"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36</a:t>
            </a:fld>
            <a:endParaRPr lang="en-US"/>
          </a:p>
        </p:txBody>
      </p:sp>
    </p:spTree>
    <p:extLst>
      <p:ext uri="{BB962C8B-B14F-4D97-AF65-F5344CB8AC3E}">
        <p14:creationId xmlns:p14="http://schemas.microsoft.com/office/powerpoint/2010/main" val="3746306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a:t>
            </a:r>
          </a:p>
          <a:p>
            <a:endParaRPr lang="en-US" dirty="0" smtClean="0"/>
          </a:p>
          <a:p>
            <a:r>
              <a:rPr lang="en-US" dirty="0" smtClean="0"/>
              <a:t>We have</a:t>
            </a:r>
            <a:r>
              <a:rPr lang="en-US" baseline="0" dirty="0" smtClean="0"/>
              <a:t> looked at the content area data, but now I want to speak specifically about how our sub groups performed on the MSP. </a:t>
            </a:r>
          </a:p>
          <a:p>
            <a:endParaRPr lang="en-US" baseline="0" dirty="0" smtClean="0"/>
          </a:p>
          <a:p>
            <a:r>
              <a:rPr lang="en-US" baseline="0" dirty="0" smtClean="0"/>
              <a:t>Today, I am only going to focus on the sub groups that we are accountable for under the No Child Left Behind law and the sub groups we need to make Adequate Yearly Progress or AYP. </a:t>
            </a:r>
            <a:endParaRPr lang="en-US" baseline="0" dirty="0" smtClean="0"/>
          </a:p>
          <a:p>
            <a:endParaRPr lang="en-US" baseline="0" dirty="0" smtClean="0"/>
          </a:p>
          <a:p>
            <a:r>
              <a:rPr lang="en-US" baseline="0" dirty="0" smtClean="0"/>
              <a:t>These </a:t>
            </a:r>
            <a:r>
              <a:rPr lang="en-US" baseline="0" dirty="0" smtClean="0"/>
              <a:t>sub groups are- Hispanic, White, ELL, Low Income and Special Education. </a:t>
            </a:r>
            <a:endParaRPr lang="en-US" baseline="0" dirty="0" smtClean="0"/>
          </a:p>
          <a:p>
            <a:endParaRPr lang="en-US" baseline="0" dirty="0" smtClean="0"/>
          </a:p>
          <a:p>
            <a:r>
              <a:rPr lang="en-US" baseline="0" dirty="0" smtClean="0"/>
              <a:t>This </a:t>
            </a:r>
            <a:r>
              <a:rPr lang="en-US" baseline="0" dirty="0" smtClean="0"/>
              <a:t>is not to say other sub groups represented at some grade levels in our data, for example African American, are not important. </a:t>
            </a:r>
            <a:endParaRPr lang="en-US" baseline="0" dirty="0" smtClean="0"/>
          </a:p>
          <a:p>
            <a:endParaRPr lang="en-US" baseline="0" dirty="0" smtClean="0"/>
          </a:p>
          <a:p>
            <a:r>
              <a:rPr lang="en-US" baseline="0" dirty="0" smtClean="0"/>
              <a:t>We </a:t>
            </a:r>
            <a:r>
              <a:rPr lang="en-US" baseline="0" dirty="0" smtClean="0"/>
              <a:t>are adamant here at Lowell that all children count and are equally important. </a:t>
            </a:r>
            <a:endParaRPr lang="en-US" baseline="0" dirty="0" smtClean="0"/>
          </a:p>
          <a:p>
            <a:endParaRPr lang="en-US" baseline="0" dirty="0" smtClean="0"/>
          </a:p>
          <a:p>
            <a:r>
              <a:rPr lang="en-US" baseline="0" dirty="0" smtClean="0"/>
              <a:t>But </a:t>
            </a:r>
            <a:r>
              <a:rPr lang="en-US" baseline="0" dirty="0" smtClean="0"/>
              <a:t>for this presentation we will only highlight our AYP sub groups and specifically in reading and math. </a:t>
            </a:r>
          </a:p>
          <a:p>
            <a:endParaRPr lang="en-US"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37</a:t>
            </a:fld>
            <a:endParaRPr lang="en-US"/>
          </a:p>
        </p:txBody>
      </p:sp>
    </p:spTree>
    <p:extLst>
      <p:ext uri="{BB962C8B-B14F-4D97-AF65-F5344CB8AC3E}">
        <p14:creationId xmlns:p14="http://schemas.microsoft.com/office/powerpoint/2010/main" val="550858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baseline="0" dirty="0" smtClean="0"/>
          </a:p>
          <a:p>
            <a:r>
              <a:rPr lang="en-US" baseline="0" dirty="0" smtClean="0"/>
              <a:t>So, I will s</a:t>
            </a:r>
            <a:r>
              <a:rPr lang="en-US" dirty="0" smtClean="0"/>
              <a:t>tart</a:t>
            </a:r>
            <a:r>
              <a:rPr lang="en-US" baseline="0" dirty="0" smtClean="0"/>
              <a:t> </a:t>
            </a:r>
            <a:r>
              <a:rPr lang="en-US" baseline="0" dirty="0" smtClean="0"/>
              <a:t>out with </a:t>
            </a:r>
            <a:r>
              <a:rPr lang="en-US" baseline="0" dirty="0" smtClean="0"/>
              <a:t>our reading MSP ethnic and program gaps.</a:t>
            </a:r>
          </a:p>
          <a:p>
            <a:endParaRPr lang="en-US" baseline="0" dirty="0" smtClean="0"/>
          </a:p>
          <a:p>
            <a:r>
              <a:rPr lang="en-US" baseline="0" dirty="0" smtClean="0"/>
              <a:t>Looking at 3</a:t>
            </a:r>
            <a:r>
              <a:rPr lang="en-US" baseline="30000" dirty="0" smtClean="0"/>
              <a:t>rd</a:t>
            </a:r>
            <a:r>
              <a:rPr lang="en-US" baseline="0" dirty="0" smtClean="0"/>
              <a:t>- 5</a:t>
            </a:r>
            <a:r>
              <a:rPr lang="en-US" baseline="30000" dirty="0" smtClean="0"/>
              <a:t>th</a:t>
            </a:r>
            <a:r>
              <a:rPr lang="en-US" baseline="0" dirty="0" smtClean="0"/>
              <a:t> grade reading starting with our Hispanics students…</a:t>
            </a:r>
          </a:p>
          <a:p>
            <a:endParaRPr lang="en-US" baseline="0" dirty="0" smtClean="0"/>
          </a:p>
          <a:p>
            <a:r>
              <a:rPr lang="en-US" baseline="0" dirty="0" smtClean="0"/>
              <a:t>In 3</a:t>
            </a:r>
            <a:r>
              <a:rPr lang="en-US" baseline="30000" dirty="0" smtClean="0"/>
              <a:t>rd</a:t>
            </a:r>
            <a:r>
              <a:rPr lang="en-US" baseline="0" dirty="0" smtClean="0"/>
              <a:t> grade there was only a 7% gap between Hispanics and the overall passing rate.</a:t>
            </a:r>
          </a:p>
          <a:p>
            <a:r>
              <a:rPr lang="en-US" baseline="0" dirty="0" smtClean="0"/>
              <a:t>In 4</a:t>
            </a:r>
            <a:r>
              <a:rPr lang="en-US" baseline="30000" dirty="0" smtClean="0"/>
              <a:t>th</a:t>
            </a:r>
            <a:r>
              <a:rPr lang="en-US" baseline="0" dirty="0" smtClean="0"/>
              <a:t> grade, there was approximately a 10% gap. And </a:t>
            </a:r>
          </a:p>
          <a:p>
            <a:r>
              <a:rPr lang="en-US" baseline="0" dirty="0" smtClean="0"/>
              <a:t>In 5</a:t>
            </a:r>
            <a:r>
              <a:rPr lang="en-US" baseline="30000" dirty="0" smtClean="0"/>
              <a:t>th</a:t>
            </a:r>
            <a:r>
              <a:rPr lang="en-US" baseline="0" dirty="0" smtClean="0"/>
              <a:t> grade, there was a 20% gap in between Hispanics and the overall passing rate. </a:t>
            </a:r>
          </a:p>
          <a:p>
            <a:endParaRPr lang="en-US" baseline="0" dirty="0" smtClean="0"/>
          </a:p>
          <a:p>
            <a:r>
              <a:rPr lang="en-US" baseline="0" dirty="0" smtClean="0"/>
              <a:t>As for our white students on last year’s reading MSP…</a:t>
            </a:r>
          </a:p>
          <a:p>
            <a:endParaRPr lang="en-US" baseline="0" dirty="0" smtClean="0"/>
          </a:p>
          <a:p>
            <a:r>
              <a:rPr lang="en-US" baseline="0" dirty="0" smtClean="0"/>
              <a:t>Our 3</a:t>
            </a:r>
            <a:r>
              <a:rPr lang="en-US" baseline="30000" dirty="0" smtClean="0"/>
              <a:t>rd</a:t>
            </a:r>
            <a:r>
              <a:rPr lang="en-US" baseline="0" dirty="0" smtClean="0"/>
              <a:t> grade white students had a 7% gap compared to the overall passing rate of 67.1%</a:t>
            </a:r>
          </a:p>
          <a:p>
            <a:r>
              <a:rPr lang="en-US" baseline="0" dirty="0" smtClean="0"/>
              <a:t>In 4</a:t>
            </a:r>
            <a:r>
              <a:rPr lang="en-US" baseline="30000" dirty="0" smtClean="0"/>
              <a:t>th</a:t>
            </a:r>
            <a:r>
              <a:rPr lang="en-US" baseline="0" dirty="0" smtClean="0"/>
              <a:t> grade and 5</a:t>
            </a:r>
            <a:r>
              <a:rPr lang="en-US" baseline="30000" dirty="0" smtClean="0"/>
              <a:t>th</a:t>
            </a:r>
            <a:r>
              <a:rPr lang="en-US" baseline="0" dirty="0" smtClean="0"/>
              <a:t> grade the white students outperformed the overall passing rate by about 8% in both grades</a:t>
            </a:r>
          </a:p>
          <a:p>
            <a:endParaRPr lang="en-US" dirty="0" smtClean="0"/>
          </a:p>
          <a:p>
            <a:r>
              <a:rPr lang="en-US" dirty="0" smtClean="0"/>
              <a:t>Looking</a:t>
            </a:r>
            <a:r>
              <a:rPr lang="en-US" baseline="0" dirty="0" smtClean="0"/>
              <a:t> at our ELL students….</a:t>
            </a:r>
          </a:p>
          <a:p>
            <a:endParaRPr lang="en-US" baseline="0" dirty="0" smtClean="0"/>
          </a:p>
          <a:p>
            <a:r>
              <a:rPr lang="en-US" baseline="0" dirty="0" smtClean="0"/>
              <a:t>In 3</a:t>
            </a:r>
            <a:r>
              <a:rPr lang="en-US" baseline="30000" dirty="0" smtClean="0"/>
              <a:t>rd</a:t>
            </a:r>
            <a:r>
              <a:rPr lang="en-US" baseline="0" dirty="0" smtClean="0"/>
              <a:t> grade there was a 10% gap between the ELL passing rate and the overall passing rate</a:t>
            </a:r>
          </a:p>
          <a:p>
            <a:r>
              <a:rPr lang="en-US" baseline="0" dirty="0" smtClean="0"/>
              <a:t>In 4</a:t>
            </a:r>
            <a:r>
              <a:rPr lang="en-US" baseline="30000" dirty="0" smtClean="0"/>
              <a:t>th</a:t>
            </a:r>
            <a:r>
              <a:rPr lang="en-US" baseline="0" dirty="0" smtClean="0"/>
              <a:t> grade a 12% gap was realized </a:t>
            </a:r>
          </a:p>
          <a:p>
            <a:r>
              <a:rPr lang="en-US" baseline="0" dirty="0" smtClean="0"/>
              <a:t>And in 5</a:t>
            </a:r>
            <a:r>
              <a:rPr lang="en-US" baseline="30000" dirty="0" smtClean="0"/>
              <a:t>th</a:t>
            </a:r>
            <a:r>
              <a:rPr lang="en-US" baseline="0" dirty="0" smtClean="0"/>
              <a:t> grade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ELL and special education passing rate was the same at 33%, this shows a large gap in passing between ELL and Sped and compared to our overall passing rate of 73%, this is a 40% passing rate gap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far as our 3</a:t>
            </a:r>
            <a:r>
              <a:rPr lang="en-US" baseline="30000" dirty="0" smtClean="0"/>
              <a:t>rd</a:t>
            </a:r>
            <a:r>
              <a:rPr lang="en-US" baseline="0" dirty="0" smtClean="0"/>
              <a:t> and 4</a:t>
            </a:r>
            <a:r>
              <a:rPr lang="en-US" baseline="30000" dirty="0" smtClean="0"/>
              <a:t>th</a:t>
            </a:r>
            <a:r>
              <a:rPr lang="en-US" baseline="0" dirty="0" smtClean="0"/>
              <a:t> grade special education students on the reading MSP, there was also a significant gap.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3</a:t>
            </a:r>
            <a:r>
              <a:rPr lang="en-US" baseline="30000" dirty="0" smtClean="0"/>
              <a:t>rd</a:t>
            </a:r>
            <a:r>
              <a:rPr lang="en-US" baseline="0" dirty="0" smtClean="0"/>
              <a:t> grade the gap was approximately 20%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in 4</a:t>
            </a:r>
            <a:r>
              <a:rPr lang="en-US" baseline="30000" dirty="0" smtClean="0"/>
              <a:t>th</a:t>
            </a:r>
            <a:r>
              <a:rPr lang="en-US" baseline="0" dirty="0" smtClean="0"/>
              <a:t> grade the gap was a little over 30%</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our low income students 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3</a:t>
            </a:r>
            <a:r>
              <a:rPr lang="en-US" baseline="30000" dirty="0" smtClean="0"/>
              <a:t>rd</a:t>
            </a:r>
            <a:r>
              <a:rPr lang="en-US" baseline="0" dirty="0" smtClean="0"/>
              <a:t> grade we had about a 7% gap in their passing rate compared to the overall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4</a:t>
            </a:r>
            <a:r>
              <a:rPr lang="en-US" baseline="30000" dirty="0" smtClean="0"/>
              <a:t>th</a:t>
            </a:r>
            <a:r>
              <a:rPr lang="en-US" baseline="0" dirty="0" smtClean="0"/>
              <a:t> grade had a 8% gap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5</a:t>
            </a:r>
            <a:r>
              <a:rPr lang="en-US" baseline="30000" dirty="0" smtClean="0"/>
              <a:t>th</a:t>
            </a:r>
            <a:r>
              <a:rPr lang="en-US" baseline="0" dirty="0" smtClean="0"/>
              <a:t> grade a 6% gap.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Anne will share our ethnic and program gaps on last year’s math MSP.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_____________________________________________________________________________________</a:t>
            </a:r>
          </a:p>
          <a:p>
            <a:r>
              <a:rPr lang="en-US" dirty="0" smtClean="0"/>
              <a:t>As </a:t>
            </a:r>
            <a:r>
              <a:rPr lang="en-US" baseline="0" dirty="0" smtClean="0"/>
              <a:t>a reminder, our overall passing rate in 3</a:t>
            </a:r>
            <a:r>
              <a:rPr lang="en-US" baseline="30000" dirty="0" smtClean="0"/>
              <a:t>rd</a:t>
            </a:r>
            <a:r>
              <a:rPr lang="en-US" baseline="0" dirty="0" smtClean="0"/>
              <a:t> grade reading was 67.1%</a:t>
            </a:r>
            <a:endParaRPr lang="en-US" dirty="0" smtClean="0"/>
          </a:p>
          <a:p>
            <a:endParaRPr lang="en-US" dirty="0" smtClean="0"/>
          </a:p>
          <a:p>
            <a:r>
              <a:rPr lang="en-US" dirty="0" smtClean="0"/>
              <a:t>So, starting</a:t>
            </a:r>
            <a:r>
              <a:rPr lang="en-US" baseline="0" dirty="0" smtClean="0"/>
              <a:t> with our </a:t>
            </a:r>
            <a:r>
              <a:rPr lang="en-US" dirty="0" smtClean="0"/>
              <a:t>3</a:t>
            </a:r>
            <a:r>
              <a:rPr lang="en-US" baseline="30000" dirty="0" smtClean="0"/>
              <a:t>rd</a:t>
            </a:r>
            <a:r>
              <a:rPr lang="en-US" dirty="0" smtClean="0"/>
              <a:t> grade reading ethnic gap-</a:t>
            </a:r>
          </a:p>
          <a:p>
            <a:r>
              <a:rPr lang="en-US" dirty="0" smtClean="0"/>
              <a:t>Hispanics</a:t>
            </a:r>
            <a:r>
              <a:rPr lang="en-US" baseline="0" dirty="0" smtClean="0"/>
              <a:t> </a:t>
            </a:r>
            <a:r>
              <a:rPr lang="en-US" baseline="0" dirty="0" smtClean="0"/>
              <a:t>very little gap with their white peers- both in the 60% passing range</a:t>
            </a:r>
          </a:p>
          <a:p>
            <a:endParaRPr lang="en-US" baseline="0" dirty="0" smtClean="0"/>
          </a:p>
          <a:p>
            <a:r>
              <a:rPr lang="en-US" baseline="0" dirty="0" smtClean="0"/>
              <a:t>Our 3</a:t>
            </a:r>
            <a:r>
              <a:rPr lang="en-US" baseline="30000" dirty="0" smtClean="0"/>
              <a:t>rd</a:t>
            </a:r>
            <a:r>
              <a:rPr lang="en-US" baseline="0" dirty="0" smtClean="0"/>
              <a:t> grade program gap data shows us that </a:t>
            </a:r>
          </a:p>
          <a:p>
            <a:r>
              <a:rPr lang="en-US" baseline="0" dirty="0" smtClean="0"/>
              <a:t>Low income passed a bit above 60% </a:t>
            </a:r>
          </a:p>
          <a:p>
            <a:r>
              <a:rPr lang="en-US" baseline="0" dirty="0" smtClean="0"/>
              <a:t>57% of our ELL students passed the reading MSP</a:t>
            </a:r>
          </a:p>
          <a:p>
            <a:r>
              <a:rPr lang="en-US" baseline="0" dirty="0" smtClean="0"/>
              <a:t>Special education had a passing percentage of 35% </a:t>
            </a:r>
          </a:p>
          <a:p>
            <a:r>
              <a:rPr lang="en-US" baseline="0" dirty="0" smtClean="0"/>
              <a:t>This passing rate demonstrates a large gap with our special </a:t>
            </a:r>
            <a:r>
              <a:rPr lang="en-US" baseline="0" dirty="0" err="1" smtClean="0"/>
              <a:t>ed</a:t>
            </a:r>
            <a:r>
              <a:rPr lang="en-US" baseline="0" dirty="0" smtClean="0"/>
              <a:t> 3</a:t>
            </a:r>
            <a:r>
              <a:rPr lang="en-US" baseline="30000" dirty="0" smtClean="0"/>
              <a:t>rd</a:t>
            </a:r>
            <a:r>
              <a:rPr lang="en-US" baseline="0" dirty="0" smtClean="0"/>
              <a:t> graders</a:t>
            </a:r>
          </a:p>
          <a:p>
            <a:r>
              <a:rPr lang="en-US" baseline="0" dirty="0" smtClean="0"/>
              <a:t>______</a:t>
            </a:r>
          </a:p>
          <a:p>
            <a:endParaRPr lang="en-US" baseline="0" dirty="0" smtClean="0"/>
          </a:p>
          <a:p>
            <a:r>
              <a:rPr lang="en-US" baseline="0" dirty="0" smtClean="0"/>
              <a:t>Moving onto 4</a:t>
            </a:r>
            <a:r>
              <a:rPr lang="en-US" baseline="30000" dirty="0" smtClean="0"/>
              <a:t>th</a:t>
            </a:r>
            <a:r>
              <a:rPr lang="en-US" baseline="0" dirty="0" smtClean="0"/>
              <a:t> grade reading</a:t>
            </a:r>
          </a:p>
          <a:p>
            <a:r>
              <a:rPr lang="en-US" baseline="0" dirty="0" smtClean="0"/>
              <a:t>Our 4</a:t>
            </a:r>
            <a:r>
              <a:rPr lang="en-US" baseline="30000" dirty="0" smtClean="0"/>
              <a:t>th</a:t>
            </a:r>
            <a:r>
              <a:rPr lang="en-US" baseline="0" dirty="0" smtClean="0"/>
              <a:t> grade overall passing rate was 70.7%</a:t>
            </a:r>
          </a:p>
          <a:p>
            <a:endParaRPr lang="en-US" baseline="0" dirty="0" smtClean="0"/>
          </a:p>
          <a:p>
            <a:r>
              <a:rPr lang="en-US" baseline="0" dirty="0" smtClean="0"/>
              <a:t>For our </a:t>
            </a:r>
            <a:endParaRPr lang="en-US" dirty="0" smtClean="0"/>
          </a:p>
          <a:p>
            <a:r>
              <a:rPr lang="en-US" dirty="0" smtClean="0"/>
              <a:t>4</a:t>
            </a:r>
            <a:r>
              <a:rPr lang="en-US" baseline="30000" dirty="0" smtClean="0"/>
              <a:t>th</a:t>
            </a:r>
            <a:r>
              <a:rPr lang="en-US" dirty="0" smtClean="0"/>
              <a:t> grade Ethnic Gap we see</a:t>
            </a:r>
            <a:r>
              <a:rPr lang="en-US" baseline="0" dirty="0" smtClean="0"/>
              <a:t> that </a:t>
            </a:r>
            <a:endParaRPr lang="en-US" dirty="0" smtClean="0"/>
          </a:p>
          <a:p>
            <a:r>
              <a:rPr lang="en-US" dirty="0" smtClean="0"/>
              <a:t>Hispanic had</a:t>
            </a:r>
            <a:r>
              <a:rPr lang="en-US" baseline="0" dirty="0" smtClean="0"/>
              <a:t> a </a:t>
            </a:r>
            <a:r>
              <a:rPr lang="en-US" dirty="0" smtClean="0"/>
              <a:t>passing</a:t>
            </a:r>
            <a:r>
              <a:rPr lang="en-US" baseline="0" dirty="0" smtClean="0"/>
              <a:t> rate of 60%, the white passing rate was 78% out performing the overall passing rate</a:t>
            </a:r>
          </a:p>
          <a:p>
            <a:endParaRPr lang="en-US" baseline="0" dirty="0" smtClean="0"/>
          </a:p>
          <a:p>
            <a:r>
              <a:rPr lang="en-US" baseline="0" dirty="0" smtClean="0"/>
              <a:t>For </a:t>
            </a:r>
            <a:r>
              <a:rPr lang="en-US" baseline="0" dirty="0" smtClean="0"/>
              <a:t>the 4</a:t>
            </a:r>
            <a:r>
              <a:rPr lang="en-US" baseline="30000" dirty="0" smtClean="0"/>
              <a:t>th</a:t>
            </a:r>
            <a:r>
              <a:rPr lang="en-US" baseline="0" dirty="0" smtClean="0"/>
              <a:t> grade Program Gap</a:t>
            </a:r>
          </a:p>
          <a:p>
            <a:r>
              <a:rPr lang="en-US" baseline="0" dirty="0" smtClean="0"/>
              <a:t>Low Income had a 62% passing rate </a:t>
            </a:r>
          </a:p>
          <a:p>
            <a:r>
              <a:rPr lang="en-US" baseline="0" dirty="0" smtClean="0"/>
              <a:t>ELL passed with 58% </a:t>
            </a:r>
          </a:p>
          <a:p>
            <a:r>
              <a:rPr lang="en-US" baseline="0" dirty="0" smtClean="0"/>
              <a:t>And Special education had a 37% passing rate________________________</a:t>
            </a:r>
          </a:p>
          <a:p>
            <a:endParaRPr lang="en-US" baseline="0" dirty="0" smtClean="0"/>
          </a:p>
          <a:p>
            <a:r>
              <a:rPr lang="en-US" baseline="0" dirty="0" smtClean="0"/>
              <a:t>Lastly, our 5</a:t>
            </a:r>
            <a:r>
              <a:rPr lang="en-US" baseline="30000" dirty="0" smtClean="0"/>
              <a:t>th</a:t>
            </a:r>
            <a:r>
              <a:rPr lang="en-US" baseline="0" dirty="0" smtClean="0"/>
              <a:t> grade reading gaps</a:t>
            </a:r>
          </a:p>
          <a:p>
            <a:r>
              <a:rPr lang="en-US" dirty="0" smtClean="0"/>
              <a:t>As a reminder we had</a:t>
            </a:r>
            <a:r>
              <a:rPr lang="en-US" baseline="0" dirty="0" smtClean="0"/>
              <a:t> an overall passing rate of 73.5%</a:t>
            </a:r>
          </a:p>
          <a:p>
            <a:endParaRPr lang="en-US" baseline="0" dirty="0" smtClean="0"/>
          </a:p>
          <a:p>
            <a:r>
              <a:rPr lang="en-US" baseline="0" dirty="0" smtClean="0"/>
              <a:t>For our </a:t>
            </a:r>
            <a:endParaRPr lang="en-US" dirty="0" smtClean="0"/>
          </a:p>
          <a:p>
            <a:r>
              <a:rPr lang="en-US" baseline="0" dirty="0" smtClean="0"/>
              <a:t>5</a:t>
            </a:r>
            <a:r>
              <a:rPr lang="en-US" baseline="30000" dirty="0" smtClean="0"/>
              <a:t>th</a:t>
            </a:r>
            <a:r>
              <a:rPr lang="en-US" dirty="0" smtClean="0"/>
              <a:t> grade Ethnic Gap</a:t>
            </a:r>
          </a:p>
          <a:p>
            <a:r>
              <a:rPr lang="en-US" dirty="0" smtClean="0"/>
              <a:t>The Hispanic passing</a:t>
            </a:r>
            <a:r>
              <a:rPr lang="en-US" baseline="0" dirty="0" smtClean="0"/>
              <a:t> rate was 52%, white students passed with 80%, this demonstrates a large gap between success on the MSP between white and Hispanic students</a:t>
            </a:r>
          </a:p>
          <a:p>
            <a:endParaRPr lang="en-US" baseline="0" dirty="0" smtClean="0"/>
          </a:p>
          <a:p>
            <a:r>
              <a:rPr lang="en-US" baseline="0" dirty="0" smtClean="0"/>
              <a:t>For our </a:t>
            </a:r>
          </a:p>
          <a:p>
            <a:r>
              <a:rPr lang="en-US" baseline="0" dirty="0" smtClean="0"/>
              <a:t>5</a:t>
            </a:r>
            <a:r>
              <a:rPr lang="en-US" baseline="30000" dirty="0" smtClean="0"/>
              <a:t>th</a:t>
            </a:r>
            <a:r>
              <a:rPr lang="en-US" baseline="0" dirty="0" smtClean="0"/>
              <a:t> grade Program Gap</a:t>
            </a:r>
          </a:p>
          <a:p>
            <a:r>
              <a:rPr lang="en-US" baseline="0" dirty="0" smtClean="0"/>
              <a:t>Low Income students had a 67% passing rate, this demonstrates a small gap compared to the overall passing rate of 73%</a:t>
            </a:r>
          </a:p>
          <a:p>
            <a:endParaRPr lang="en-US" baseline="0" dirty="0" smtClean="0"/>
          </a:p>
          <a:p>
            <a:r>
              <a:rPr lang="en-US" baseline="0" dirty="0" smtClean="0"/>
              <a:t>Now Anne will summarize our ethnic and program gaps in math</a:t>
            </a:r>
          </a:p>
          <a:p>
            <a:endParaRPr lang="en-US"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38</a:t>
            </a:fld>
            <a:endParaRPr lang="en-US"/>
          </a:p>
        </p:txBody>
      </p:sp>
    </p:spTree>
    <p:extLst>
      <p:ext uri="{BB962C8B-B14F-4D97-AF65-F5344CB8AC3E}">
        <p14:creationId xmlns:p14="http://schemas.microsoft.com/office/powerpoint/2010/main" val="3091212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 </a:t>
            </a:r>
          </a:p>
          <a:p>
            <a:endParaRPr lang="en-US" dirty="0" smtClean="0"/>
          </a:p>
          <a:p>
            <a:r>
              <a:rPr lang="en-US" dirty="0" smtClean="0"/>
              <a:t>Moving</a:t>
            </a:r>
            <a:r>
              <a:rPr lang="en-US" baseline="0" dirty="0" smtClean="0"/>
              <a:t> onto math,</a:t>
            </a:r>
          </a:p>
          <a:p>
            <a:r>
              <a:rPr lang="en-US" baseline="0" dirty="0" smtClean="0"/>
              <a:t>The overall passing rate was 65.8%</a:t>
            </a:r>
          </a:p>
          <a:p>
            <a:endParaRPr lang="en-US" dirty="0" smtClean="0"/>
          </a:p>
          <a:p>
            <a:r>
              <a:rPr lang="en-US" baseline="0" dirty="0" smtClean="0"/>
              <a:t>For the 3</a:t>
            </a:r>
            <a:r>
              <a:rPr lang="en-US" baseline="30000" dirty="0" smtClean="0"/>
              <a:t>rd</a:t>
            </a:r>
            <a:r>
              <a:rPr lang="en-US" baseline="0" dirty="0" smtClean="0"/>
              <a:t> </a:t>
            </a:r>
            <a:r>
              <a:rPr lang="en-US" dirty="0" smtClean="0"/>
              <a:t>grade Ethnic Gap</a:t>
            </a:r>
          </a:p>
          <a:p>
            <a:r>
              <a:rPr lang="en-US" dirty="0" smtClean="0"/>
              <a:t>The Hispanic passing</a:t>
            </a:r>
            <a:r>
              <a:rPr lang="en-US" baseline="0" dirty="0" smtClean="0"/>
              <a:t> rate was 62%, the white passing rate was 70%. This shows no real gap between Hispanics and the overall passing rate, 8% gap between white and Hispanic, white outperformed the overall passing rate</a:t>
            </a:r>
          </a:p>
          <a:p>
            <a:endParaRPr lang="en-US" baseline="0" dirty="0" smtClean="0"/>
          </a:p>
          <a:p>
            <a:r>
              <a:rPr lang="en-US" baseline="0" dirty="0" smtClean="0"/>
              <a:t>For the 3</a:t>
            </a:r>
            <a:r>
              <a:rPr lang="en-US" baseline="30000" dirty="0" smtClean="0"/>
              <a:t>rd</a:t>
            </a:r>
            <a:r>
              <a:rPr lang="en-US" baseline="0" dirty="0" smtClean="0"/>
              <a:t> grade Program Gap</a:t>
            </a:r>
          </a:p>
          <a:p>
            <a:r>
              <a:rPr lang="en-US" baseline="0" dirty="0" smtClean="0"/>
              <a:t>The Low Income passing rate was 69%. They outperformed the overall passing rate.</a:t>
            </a:r>
          </a:p>
          <a:p>
            <a:r>
              <a:rPr lang="en-US" baseline="0" dirty="0" smtClean="0"/>
              <a:t>The ELL students had a passing rate of 57% showing just a small gap</a:t>
            </a:r>
          </a:p>
          <a:p>
            <a:r>
              <a:rPr lang="en-US" baseline="0" dirty="0" smtClean="0"/>
              <a:t>The Special education students had a 50% passing rate , a gap of 15%____________________</a:t>
            </a:r>
          </a:p>
          <a:p>
            <a:endParaRPr lang="en-US" baseline="0" dirty="0" smtClean="0"/>
          </a:p>
          <a:p>
            <a:r>
              <a:rPr lang="en-US" dirty="0" smtClean="0"/>
              <a:t>For 4</a:t>
            </a:r>
            <a:r>
              <a:rPr lang="en-US" baseline="30000" dirty="0" smtClean="0"/>
              <a:t>th</a:t>
            </a:r>
            <a:r>
              <a:rPr lang="en-US" dirty="0" smtClean="0"/>
              <a:t> grade the overall passing rate</a:t>
            </a:r>
            <a:r>
              <a:rPr lang="en-US" baseline="0" dirty="0" smtClean="0"/>
              <a:t> was 68.3%</a:t>
            </a:r>
            <a:endParaRPr lang="en-US" dirty="0" smtClean="0"/>
          </a:p>
          <a:p>
            <a:endParaRPr lang="en-US" baseline="0" dirty="0" smtClean="0"/>
          </a:p>
          <a:p>
            <a:r>
              <a:rPr lang="en-US" baseline="0" dirty="0" smtClean="0"/>
              <a:t>For the 4th</a:t>
            </a:r>
            <a:r>
              <a:rPr lang="en-US" dirty="0" smtClean="0"/>
              <a:t> grade Ethnic Gap</a:t>
            </a:r>
          </a:p>
          <a:p>
            <a:r>
              <a:rPr lang="en-US" dirty="0" smtClean="0"/>
              <a:t>The Hispanic passing</a:t>
            </a:r>
            <a:r>
              <a:rPr lang="en-US" baseline="0" dirty="0" smtClean="0"/>
              <a:t> rate was 80%, the white students passed at 63%. The Hispanics outperformed the overall passing rate, by a wide margin. </a:t>
            </a:r>
          </a:p>
          <a:p>
            <a:endParaRPr lang="en-US" baseline="0" dirty="0" smtClean="0"/>
          </a:p>
          <a:p>
            <a:r>
              <a:rPr lang="en-US" baseline="0" dirty="0" smtClean="0"/>
              <a:t>For the 4th grade Program Gap</a:t>
            </a:r>
          </a:p>
          <a:p>
            <a:r>
              <a:rPr lang="en-US" baseline="0" dirty="0" smtClean="0"/>
              <a:t>The Low Income passing rate was 59% , approximate a 10% gap compared to the overall passing rate of 68%</a:t>
            </a:r>
          </a:p>
          <a:p>
            <a:r>
              <a:rPr lang="en-US" baseline="0" dirty="0" smtClean="0"/>
              <a:t>The ELL 61% passing rate showed a slight gap between overall and ELL</a:t>
            </a:r>
          </a:p>
          <a:p>
            <a:r>
              <a:rPr lang="en-US" baseline="0" dirty="0" smtClean="0"/>
              <a:t>The Special education students had a 27% passing rate </a:t>
            </a:r>
          </a:p>
          <a:p>
            <a:r>
              <a:rPr lang="en-US" baseline="0" dirty="0" smtClean="0"/>
              <a:t>The shows a large gap in passing between Sped and overall passing rate______________________</a:t>
            </a:r>
          </a:p>
          <a:p>
            <a:endParaRPr lang="en-US" baseline="0" dirty="0" smtClean="0"/>
          </a:p>
          <a:p>
            <a:r>
              <a:rPr lang="en-US" dirty="0" smtClean="0"/>
              <a:t>Moving onto 5</a:t>
            </a:r>
            <a:r>
              <a:rPr lang="en-US" baseline="30000" dirty="0" smtClean="0"/>
              <a:t>th</a:t>
            </a:r>
            <a:r>
              <a:rPr lang="en-US" dirty="0" smtClean="0"/>
              <a:t> grade, as a reminder,</a:t>
            </a:r>
            <a:r>
              <a:rPr lang="en-US" baseline="0" dirty="0" smtClean="0"/>
              <a:t> </a:t>
            </a:r>
            <a:r>
              <a:rPr lang="en-US" dirty="0" smtClean="0"/>
              <a:t>the overall</a:t>
            </a:r>
            <a:r>
              <a:rPr lang="en-US" baseline="0" dirty="0" smtClean="0"/>
              <a:t> passing rate was 61.8% </a:t>
            </a:r>
          </a:p>
          <a:p>
            <a:endParaRPr lang="en-US" dirty="0" smtClean="0"/>
          </a:p>
          <a:p>
            <a:r>
              <a:rPr lang="en-US" baseline="0" dirty="0" smtClean="0"/>
              <a:t>For the 5</a:t>
            </a:r>
            <a:r>
              <a:rPr lang="en-US" baseline="30000" dirty="0" smtClean="0"/>
              <a:t>th</a:t>
            </a:r>
            <a:r>
              <a:rPr lang="en-US" dirty="0" smtClean="0"/>
              <a:t> grade Ethnic Gap</a:t>
            </a:r>
          </a:p>
          <a:p>
            <a:r>
              <a:rPr lang="en-US" dirty="0" smtClean="0"/>
              <a:t>The Hispanic passing</a:t>
            </a:r>
            <a:r>
              <a:rPr lang="en-US" baseline="0" dirty="0" smtClean="0"/>
              <a:t> rate was 58%, the white 62%,. There was a small gap for Hispanics to overall and when compared to whites, no real gap for whites compared to overall.</a:t>
            </a:r>
          </a:p>
          <a:p>
            <a:endParaRPr lang="en-US" baseline="0" dirty="0" smtClean="0"/>
          </a:p>
          <a:p>
            <a:endParaRPr lang="en-US" baseline="0" dirty="0" smtClean="0"/>
          </a:p>
          <a:p>
            <a:r>
              <a:rPr lang="en-US" baseline="0" dirty="0" smtClean="0"/>
              <a:t>For the 5</a:t>
            </a:r>
            <a:r>
              <a:rPr lang="en-US" baseline="30000" dirty="0" smtClean="0"/>
              <a:t>th</a:t>
            </a:r>
            <a:r>
              <a:rPr lang="en-US" baseline="0" dirty="0" smtClean="0"/>
              <a:t> grade Program Gap</a:t>
            </a:r>
          </a:p>
          <a:p>
            <a:r>
              <a:rPr lang="en-US" baseline="0" dirty="0" smtClean="0"/>
              <a:t>The Low Income passing rate was 60% passing rate showing no significant gap compared to overall</a:t>
            </a:r>
          </a:p>
          <a:p>
            <a:r>
              <a:rPr lang="en-US" baseline="0" dirty="0" smtClean="0"/>
              <a:t>The ELL passing rate was 45% </a:t>
            </a:r>
          </a:p>
          <a:p>
            <a:r>
              <a:rPr lang="en-US" baseline="0" dirty="0" smtClean="0"/>
              <a:t>The Special education passing rate was 17% </a:t>
            </a:r>
          </a:p>
          <a:p>
            <a:r>
              <a:rPr lang="en-US" baseline="0" dirty="0" smtClean="0"/>
              <a:t>Again this shows a large gap in passing between Sped and overall passing rate</a:t>
            </a:r>
          </a:p>
          <a:p>
            <a:endParaRPr lang="en-US" baseline="0" dirty="0" smtClean="0"/>
          </a:p>
          <a:p>
            <a:r>
              <a:rPr lang="en-US" baseline="0" dirty="0" smtClean="0"/>
              <a:t>Lisa and Mary will now talk about what we are doing this year to hopefully minimize the gaps in math and reading performance of our sub groups compared to the general population.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39</a:t>
            </a:fld>
            <a:endParaRPr lang="en-US"/>
          </a:p>
        </p:txBody>
      </p:sp>
    </p:spTree>
    <p:extLst>
      <p:ext uri="{BB962C8B-B14F-4D97-AF65-F5344CB8AC3E}">
        <p14:creationId xmlns:p14="http://schemas.microsoft.com/office/powerpoint/2010/main" val="212075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a:t>
            </a:r>
          </a:p>
          <a:p>
            <a:endParaRPr lang="en-US" dirty="0" smtClean="0"/>
          </a:p>
          <a:p>
            <a:r>
              <a:rPr lang="en-US" dirty="0" smtClean="0"/>
              <a:t>This </a:t>
            </a:r>
            <a:r>
              <a:rPr lang="en-US" dirty="0" smtClean="0"/>
              <a:t>positive perception</a:t>
            </a:r>
            <a:r>
              <a:rPr lang="en-US" baseline="0" dirty="0" smtClean="0"/>
              <a:t> is shown quite clearly in our 2014 Educational Effectiveness Survey results.</a:t>
            </a:r>
          </a:p>
          <a:p>
            <a:endParaRPr lang="en-US" dirty="0" smtClean="0"/>
          </a:p>
          <a:p>
            <a:r>
              <a:rPr lang="en-US" baseline="0" dirty="0" smtClean="0"/>
              <a:t>Even with large increase in the amount of EES surveys returned, from under 50 in 2012 to 232 respondents in 2014, o</a:t>
            </a:r>
            <a:r>
              <a:rPr lang="en-US" dirty="0" smtClean="0"/>
              <a:t>ur parents continue to feel</a:t>
            </a:r>
            <a:r>
              <a:rPr lang="en-US" baseline="0" dirty="0" smtClean="0"/>
              <a:t> o</a:t>
            </a:r>
            <a:r>
              <a:rPr lang="en-US" dirty="0" smtClean="0"/>
              <a:t>verwhelmingly</a:t>
            </a:r>
            <a:r>
              <a:rPr lang="en-US" baseline="0" dirty="0" smtClean="0"/>
              <a:t> positive about our school. </a:t>
            </a:r>
            <a:endParaRPr lang="en-US" baseline="0" dirty="0" smtClean="0"/>
          </a:p>
          <a:p>
            <a:endParaRPr lang="en-US" baseline="0" dirty="0" smtClean="0"/>
          </a:p>
          <a:p>
            <a:r>
              <a:rPr lang="en-US" baseline="0" dirty="0" smtClean="0"/>
              <a:t>On </a:t>
            </a:r>
            <a:r>
              <a:rPr lang="en-US" baseline="0" dirty="0" smtClean="0"/>
              <a:t>all the categories for characteristics of high improving </a:t>
            </a:r>
            <a:r>
              <a:rPr lang="en-US" baseline="0" dirty="0" smtClean="0"/>
              <a:t>schools, </a:t>
            </a:r>
            <a:r>
              <a:rPr lang="en-US" baseline="0" dirty="0" smtClean="0"/>
              <a:t>parents over 80% of the time feel it is </a:t>
            </a:r>
            <a:r>
              <a:rPr lang="en-US" baseline="0" dirty="0" smtClean="0"/>
              <a:t>‘almost </a:t>
            </a:r>
            <a:r>
              <a:rPr lang="en-US" baseline="0" dirty="0" smtClean="0"/>
              <a:t>always </a:t>
            </a:r>
            <a:r>
              <a:rPr lang="en-US" baseline="0" dirty="0" smtClean="0"/>
              <a:t>true’ </a:t>
            </a:r>
            <a:r>
              <a:rPr lang="en-US" baseline="0" dirty="0" smtClean="0"/>
              <a:t>or </a:t>
            </a:r>
            <a:r>
              <a:rPr lang="en-US" baseline="0" dirty="0" smtClean="0"/>
              <a:t>‘often true’ </a:t>
            </a:r>
            <a:r>
              <a:rPr lang="en-US" baseline="0" dirty="0" smtClean="0"/>
              <a:t>that we exhibit each one of these categories. </a:t>
            </a:r>
            <a:endParaRPr lang="en-US" baseline="0" dirty="0" smtClean="0"/>
          </a:p>
          <a:p>
            <a:endParaRPr lang="en-US" baseline="0" dirty="0" smtClean="0"/>
          </a:p>
          <a:p>
            <a:r>
              <a:rPr lang="en-US" baseline="0" dirty="0" smtClean="0"/>
              <a:t>As </a:t>
            </a:r>
            <a:r>
              <a:rPr lang="en-US" baseline="0" dirty="0" smtClean="0"/>
              <a:t>you can see, we are on par with high improving schools. It is almost a perfect match. Our parents are telling us we are doing a good job and positive perceptions are high. </a:t>
            </a:r>
          </a:p>
          <a:p>
            <a:endParaRPr lang="en-US" baseline="0" dirty="0" smtClean="0"/>
          </a:p>
          <a:p>
            <a:r>
              <a:rPr lang="en-US" baseline="0" dirty="0" smtClean="0"/>
              <a:t>In addition to parents and community, we have another great group of people who are working hard for our students. Meet our Lowell staff. </a:t>
            </a:r>
          </a:p>
        </p:txBody>
      </p:sp>
      <p:sp>
        <p:nvSpPr>
          <p:cNvPr id="4" name="Slide Number Placeholder 3"/>
          <p:cNvSpPr>
            <a:spLocks noGrp="1"/>
          </p:cNvSpPr>
          <p:nvPr>
            <p:ph type="sldNum" sz="quarter" idx="10"/>
          </p:nvPr>
        </p:nvSpPr>
        <p:spPr/>
        <p:txBody>
          <a:bodyPr/>
          <a:lstStyle/>
          <a:p>
            <a:fld id="{60C69CC0-D065-47BD-A3E0-C5F4492BDF1B}" type="slidenum">
              <a:rPr lang="en-US" smtClean="0"/>
              <a:t>4</a:t>
            </a:fld>
            <a:endParaRPr lang="en-US"/>
          </a:p>
        </p:txBody>
      </p:sp>
    </p:spTree>
    <p:extLst>
      <p:ext uri="{BB962C8B-B14F-4D97-AF65-F5344CB8AC3E}">
        <p14:creationId xmlns:p14="http://schemas.microsoft.com/office/powerpoint/2010/main" val="3826694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Lisa</a:t>
            </a:r>
          </a:p>
          <a:p>
            <a:endParaRPr lang="en-US" dirty="0" smtClean="0"/>
          </a:p>
          <a:p>
            <a:pPr lvl="1"/>
            <a:r>
              <a:rPr lang="en-US" baseline="0" dirty="0" smtClean="0"/>
              <a:t>We continue to use a template to tr</a:t>
            </a:r>
            <a:r>
              <a:rPr lang="en-US" dirty="0" smtClean="0"/>
              <a:t>ack</a:t>
            </a:r>
            <a:r>
              <a:rPr lang="en-US" baseline="0" dirty="0" smtClean="0"/>
              <a:t> our math, writing and reading data for our  </a:t>
            </a:r>
            <a:r>
              <a:rPr lang="en-US" dirty="0" smtClean="0"/>
              <a:t>sub groups – Each</a:t>
            </a:r>
            <a:r>
              <a:rPr lang="en-US" baseline="0" dirty="0" smtClean="0"/>
              <a:t> t</a:t>
            </a:r>
            <a:r>
              <a:rPr lang="en-US" dirty="0" smtClean="0"/>
              <a:t>eacher</a:t>
            </a:r>
            <a:r>
              <a:rPr lang="en-US" baseline="0" dirty="0" smtClean="0"/>
              <a:t> uses the data on the CAST sheets to </a:t>
            </a:r>
            <a:r>
              <a:rPr lang="en-US" dirty="0" smtClean="0"/>
              <a:t>graph students by sub groups</a:t>
            </a:r>
            <a:r>
              <a:rPr lang="en-US" baseline="0" dirty="0" smtClean="0"/>
              <a:t> (POINT TO GRAPH AND READ All, Low income, special education, </a:t>
            </a:r>
            <a:r>
              <a:rPr lang="en-US" baseline="0" dirty="0" err="1" smtClean="0"/>
              <a:t>hispanic</a:t>
            </a:r>
            <a:r>
              <a:rPr lang="en-US" baseline="0" dirty="0" smtClean="0"/>
              <a:t>, white, English Language Learners ELL) which allows the teacher  to better know the class, the students, and the students’ abilities.  Percentages are calculated on how many students are on standard in each sub group and how many more students are needed to reach our safe harbor goal for that sub group.   Staff creates these charts four times a year using current data and then share the changes in the data during their CAST meetings.  Their grade level team, the principal, reading specialist, math specialist and special education teacher are all at CAST to discuss  the results and offer suggestions.  Documentation is made on suggestions and actions to be tried. </a:t>
            </a:r>
          </a:p>
          <a:p>
            <a:pPr lvl="1"/>
            <a:endParaRPr lang="en-US" dirty="0" smtClean="0"/>
          </a:p>
          <a:p>
            <a:pPr lvl="1"/>
            <a:r>
              <a:rPr lang="en-US" dirty="0" smtClean="0"/>
              <a:t>Another refinement we are trying out to address sub group gaps is our Learning Lab – every Wednesday</a:t>
            </a:r>
            <a:r>
              <a:rPr lang="en-US" baseline="0" dirty="0" smtClean="0"/>
              <a:t> 7:45 – 8:25 students can come to our computer lab and  get help on homework, get help on a math concept, or practice math facts.  Many of the students who come are ELL students  who need help understanding the directions or who need the concept re-taught to them.  This  optional tutoring  gives students another opportunity to receive extra help. </a:t>
            </a:r>
          </a:p>
          <a:p>
            <a:pPr lvl="1"/>
            <a:endParaRPr lang="en-US" dirty="0" smtClean="0"/>
          </a:p>
          <a:p>
            <a:pPr lvl="1"/>
            <a:r>
              <a:rPr lang="en-US" dirty="0" smtClean="0"/>
              <a:t>For our low income sub group, we put a big emphasis on capitalizing</a:t>
            </a:r>
            <a:r>
              <a:rPr lang="en-US" baseline="0" dirty="0" smtClean="0"/>
              <a:t> on the free tutoring available  to our free and reduced students through the No Child Left Behind </a:t>
            </a:r>
            <a:r>
              <a:rPr lang="en-US" baseline="0" dirty="0" err="1" smtClean="0"/>
              <a:t>Legistration</a:t>
            </a:r>
            <a:r>
              <a:rPr lang="en-US" baseline="0" dirty="0" smtClean="0"/>
              <a:t>. </a:t>
            </a:r>
            <a:r>
              <a:rPr lang="en-US" dirty="0" smtClean="0"/>
              <a:t>Over</a:t>
            </a:r>
            <a:r>
              <a:rPr lang="en-US" baseline="0" dirty="0" smtClean="0"/>
              <a:t> 110 of those  students  signed up for free tutoring this year!  </a:t>
            </a:r>
          </a:p>
          <a:p>
            <a:pPr lvl="1"/>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40</a:t>
            </a:fld>
            <a:endParaRPr lang="en-US"/>
          </a:p>
        </p:txBody>
      </p:sp>
    </p:spTree>
    <p:extLst>
      <p:ext uri="{BB962C8B-B14F-4D97-AF65-F5344CB8AC3E}">
        <p14:creationId xmlns:p14="http://schemas.microsoft.com/office/powerpoint/2010/main" val="657609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p>
          <a:p>
            <a:endParaRPr lang="en-US" dirty="0" smtClean="0"/>
          </a:p>
          <a:p>
            <a:r>
              <a:rPr lang="en-US" dirty="0" smtClean="0"/>
              <a:t>To work with our special education subgroup,</a:t>
            </a:r>
            <a:r>
              <a:rPr lang="en-US" baseline="0" dirty="0" smtClean="0"/>
              <a:t> we have an awesome </a:t>
            </a:r>
            <a:r>
              <a:rPr lang="en-US" dirty="0" smtClean="0"/>
              <a:t>Special Education Team which</a:t>
            </a:r>
            <a:r>
              <a:rPr lang="en-US" baseline="0" dirty="0" smtClean="0"/>
              <a:t> </a:t>
            </a:r>
            <a:r>
              <a:rPr lang="en-US" dirty="0" smtClean="0"/>
              <a:t>includes our psychologist</a:t>
            </a:r>
            <a:r>
              <a:rPr lang="en-US" baseline="0" dirty="0" smtClean="0"/>
              <a:t> Robin Arnold, our  Speech Language Pathologist  Laurie Muller, our  Occupational therapist  Grace </a:t>
            </a:r>
            <a:r>
              <a:rPr lang="en-US" baseline="0" dirty="0" err="1" smtClean="0"/>
              <a:t>Jarchow</a:t>
            </a:r>
            <a:r>
              <a:rPr lang="en-US" baseline="0" dirty="0" smtClean="0"/>
              <a:t>,  and our two resource room  teachers..  Some of the refinements made with the special education team this year is  having the two teachers specialize in grade bands.  Meet our part time Terry Norris who works with all of our primary K-2 special education students.  Meet Doreen Khan-Calhoun who works with our intermediate 3-5 special education students.   This year these teachers  pull their groups during success time.  This ensures that their students will not miss any core curriculum instruction.</a:t>
            </a:r>
          </a:p>
          <a:p>
            <a:r>
              <a:rPr lang="en-US" baseline="0" dirty="0" smtClean="0"/>
              <a:t>  </a:t>
            </a:r>
          </a:p>
          <a:p>
            <a:r>
              <a:rPr lang="en-US" baseline="0" dirty="0" smtClean="0"/>
              <a:t>As a staff we have been working  on less disconnect between general and special education.  Our two special education teachers are now attending  our PLCs and are an integral part of our CAST meetings.  LIF time has been used to discuss ways to better meet the needs of this sub group, for example we have met several times to plan accommodations for our fact fluency knighting program and this year have seen quite a few special education students honored.   Overall our staff feels we have been increasing communication and working closer  together to bridge the special  education gap.</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41</a:t>
            </a:fld>
            <a:endParaRPr lang="en-US"/>
          </a:p>
        </p:txBody>
      </p:sp>
    </p:spTree>
    <p:extLst>
      <p:ext uri="{BB962C8B-B14F-4D97-AF65-F5344CB8AC3E}">
        <p14:creationId xmlns:p14="http://schemas.microsoft.com/office/powerpoint/2010/main" val="170434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Another</a:t>
            </a:r>
            <a:r>
              <a:rPr lang="en-US" sz="1200" baseline="0" dirty="0" smtClean="0"/>
              <a:t> one of our AYP sub groups is English Language Learners.  This is our ELL team.  Barbara Lie has been our ELL para for many years.  Because we have 130 ELL students now, we were able to hire Gabby Sleeman.  Now we’re able to serve all of our students  more frequently during the week.</a:t>
            </a:r>
          </a:p>
          <a:p>
            <a:endParaRPr lang="en-US" sz="1200" baseline="0" dirty="0" smtClean="0"/>
          </a:p>
          <a:p>
            <a:r>
              <a:rPr lang="en-US" sz="1200" baseline="0" dirty="0" smtClean="0"/>
              <a:t>46 of our ELL students are also served in LLI groups.  </a:t>
            </a:r>
          </a:p>
          <a:p>
            <a:endParaRPr lang="en-US" sz="1200" baseline="0" dirty="0"/>
          </a:p>
          <a:p>
            <a:r>
              <a:rPr lang="en-US" sz="1200" baseline="0" dirty="0" smtClean="0"/>
              <a:t>Many of our ELL students use the Imagine Learning English computer program.  I noticed that it was hard for teachers to make sense of the report on how much time the student is working on the program, so I started transferring the data into spreadsheets for each teacher.  The spread sheet is color coded so that the teacher can quickly look and see if the students are spending an adequate amount of time on the program each week.</a:t>
            </a:r>
          </a:p>
          <a:p>
            <a:endParaRPr lang="en-US" sz="1200" baseline="0" dirty="0" smtClean="0"/>
          </a:p>
          <a:p>
            <a:r>
              <a:rPr lang="en-US" sz="1200" baseline="0" dirty="0" smtClean="0"/>
              <a:t>We also received 9 additional ILE licenses.  The licenses go to students who are level 2 ELL according to their WELPA (Washington English Language Proficiency Assessment) test scores.   Barbara and I looked at the reading data for all eligible students to decide who would be added.  We chose </a:t>
            </a:r>
            <a:r>
              <a:rPr lang="en-US" sz="1200" kern="1200" dirty="0" smtClean="0">
                <a:solidFill>
                  <a:schemeClr val="tx1"/>
                </a:solidFill>
                <a:effectLst/>
                <a:latin typeface="+mn-lt"/>
                <a:ea typeface="+mn-ea"/>
                <a:cs typeface="+mn-cs"/>
              </a:rPr>
              <a:t>3 Native Americans, and the other 6 licenses</a:t>
            </a:r>
            <a:r>
              <a:rPr lang="en-US" sz="1200" kern="1200" baseline="0" dirty="0" smtClean="0">
                <a:solidFill>
                  <a:schemeClr val="tx1"/>
                </a:solidFill>
                <a:effectLst/>
                <a:latin typeface="+mn-lt"/>
                <a:ea typeface="+mn-ea"/>
                <a:cs typeface="+mn-cs"/>
              </a:rPr>
              <a:t> are being used by students who are ELL level 3 but below standard in reading. </a:t>
            </a:r>
            <a:endParaRPr lang="en-US" sz="1200"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42</a:t>
            </a:fld>
            <a:endParaRPr lang="en-US"/>
          </a:p>
        </p:txBody>
      </p:sp>
    </p:spTree>
    <p:extLst>
      <p:ext uri="{BB962C8B-B14F-4D97-AF65-F5344CB8AC3E}">
        <p14:creationId xmlns:p14="http://schemas.microsoft.com/office/powerpoint/2010/main" val="3842126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r>
              <a:rPr lang="en-US" dirty="0" smtClean="0"/>
              <a:t>So,</a:t>
            </a:r>
            <a:r>
              <a:rPr lang="en-US" baseline="0" dirty="0" smtClean="0"/>
              <a:t> to wrap up our presentation, we want to end on this data chart. </a:t>
            </a:r>
          </a:p>
          <a:p>
            <a:endParaRPr lang="en-US" baseline="0" dirty="0" smtClean="0"/>
          </a:p>
          <a:p>
            <a:r>
              <a:rPr lang="en-US" baseline="0" dirty="0" smtClean="0"/>
              <a:t>We feel it summarizes well our efforts here at Lowell. </a:t>
            </a:r>
            <a:r>
              <a:rPr lang="en-US" dirty="0" smtClean="0"/>
              <a:t>Our emphasis</a:t>
            </a:r>
            <a:r>
              <a:rPr lang="en-US" baseline="0" dirty="0" smtClean="0"/>
              <a:t> on early intervention, improving core instruction and intentionally targeting our AYP sub groups we feel is paying off. You can see Lowell is in the gaining section and this is exactly what we feel we are doing- gaining.</a:t>
            </a:r>
          </a:p>
          <a:p>
            <a:endParaRPr lang="en-US" baseline="0" dirty="0" smtClean="0"/>
          </a:p>
          <a:p>
            <a:r>
              <a:rPr lang="en-US" baseline="0" dirty="0" smtClean="0"/>
              <a:t>We use all elements of the continuous improvement model and the 8 step instructional process to help us improve. We really believe we are on the right path and with refinements will continue to help more students reach standard. We are open and reflective educators always open to improve what we do. We work very hard each and every day to make sure all of our students gain the skills and knowledge necessary for them to have a successful future.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43</a:t>
            </a:fld>
            <a:endParaRPr lang="en-US"/>
          </a:p>
        </p:txBody>
      </p:sp>
    </p:spTree>
    <p:extLst>
      <p:ext uri="{BB962C8B-B14F-4D97-AF65-F5344CB8AC3E}">
        <p14:creationId xmlns:p14="http://schemas.microsoft.com/office/powerpoint/2010/main" val="2533163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dirty="0" smtClean="0"/>
          </a:p>
          <a:p>
            <a:r>
              <a:rPr lang="en-US" dirty="0" smtClean="0"/>
              <a:t>Now we woul</a:t>
            </a:r>
            <a:r>
              <a:rPr lang="en-US" baseline="0" dirty="0" smtClean="0"/>
              <a:t>d </a:t>
            </a:r>
            <a:r>
              <a:rPr lang="en-US" baseline="0" dirty="0" smtClean="0"/>
              <a:t>want to </a:t>
            </a:r>
            <a:r>
              <a:rPr lang="en-US" baseline="0" dirty="0" smtClean="0"/>
              <a:t>present </a:t>
            </a:r>
            <a:r>
              <a:rPr lang="en-US" baseline="0" dirty="0" smtClean="0"/>
              <a:t>the </a:t>
            </a:r>
            <a:r>
              <a:rPr lang="en-US" baseline="0" dirty="0" smtClean="0"/>
              <a:t>support we would like </a:t>
            </a:r>
            <a:r>
              <a:rPr lang="en-US" baseline="0" dirty="0" smtClean="0"/>
              <a:t>from </a:t>
            </a:r>
            <a:r>
              <a:rPr lang="en-US" baseline="0" dirty="0" smtClean="0"/>
              <a:t>the district. However, we first want to start out stating what we are thankful for.</a:t>
            </a:r>
          </a:p>
          <a:p>
            <a:endParaRPr lang="en-US" baseline="0" dirty="0" smtClean="0"/>
          </a:p>
          <a:p>
            <a:r>
              <a:rPr lang="en-US" baseline="0" dirty="0" smtClean="0"/>
              <a:t>Each year that we have stated our needs in the SOSR, you have responded. </a:t>
            </a:r>
            <a:r>
              <a:rPr lang="en-US" baseline="0" dirty="0" smtClean="0"/>
              <a:t>So, we want to acknowledge those things you have given us and that we </a:t>
            </a:r>
            <a:r>
              <a:rPr lang="en-US" baseline="0" dirty="0" smtClean="0"/>
              <a:t>are </a:t>
            </a:r>
            <a:r>
              <a:rPr lang="en-US" baseline="0" dirty="0" smtClean="0"/>
              <a:t>very thankful </a:t>
            </a:r>
            <a:r>
              <a:rPr lang="en-US" baseline="0" dirty="0" smtClean="0"/>
              <a:t>for-</a:t>
            </a:r>
            <a:endParaRPr lang="en-US" dirty="0" smtClean="0"/>
          </a:p>
          <a:p>
            <a:endParaRPr lang="en-US" baseline="0" dirty="0" smtClean="0"/>
          </a:p>
          <a:p>
            <a:r>
              <a:rPr lang="en-US" baseline="0" dirty="0" smtClean="0"/>
              <a:t>Thank you for the </a:t>
            </a:r>
            <a:r>
              <a:rPr lang="en-US" baseline="0" dirty="0" err="1" smtClean="0"/>
              <a:t>the</a:t>
            </a:r>
            <a:r>
              <a:rPr lang="en-US" baseline="0" dirty="0" smtClean="0"/>
              <a:t> </a:t>
            </a:r>
            <a:r>
              <a:rPr lang="en-US" baseline="0" dirty="0" smtClean="0"/>
              <a:t>Leveled Literacy Intervention (LLI) program- finally we have a proven reading intervention and we are seeing results in our student’s improving reading skills</a:t>
            </a:r>
          </a:p>
          <a:p>
            <a:endParaRPr lang="en-US" baseline="0" dirty="0" smtClean="0"/>
          </a:p>
          <a:p>
            <a:r>
              <a:rPr lang="en-US" baseline="0" dirty="0" smtClean="0"/>
              <a:t>Thank you for funding our extended day programs- Robotics and Soccer Club. These extended learning opportunities are providing much needed </a:t>
            </a:r>
            <a:r>
              <a:rPr lang="en-US" baseline="0" dirty="0" smtClean="0"/>
              <a:t>and meaningful </a:t>
            </a:r>
            <a:r>
              <a:rPr lang="en-US" baseline="0" dirty="0" smtClean="0"/>
              <a:t>activities for our students after school. </a:t>
            </a:r>
          </a:p>
          <a:p>
            <a:endParaRPr lang="en-US" baseline="0" dirty="0" smtClean="0"/>
          </a:p>
          <a:p>
            <a:r>
              <a:rPr lang="en-US" baseline="0" dirty="0" smtClean="0"/>
              <a:t>Also, thank you for responding when we have come to you with programs that require support. </a:t>
            </a:r>
          </a:p>
          <a:p>
            <a:endParaRPr lang="en-US" baseline="0" dirty="0" smtClean="0"/>
          </a:p>
          <a:p>
            <a:r>
              <a:rPr lang="en-US" baseline="0" dirty="0" smtClean="0"/>
              <a:t>You </a:t>
            </a:r>
            <a:r>
              <a:rPr lang="en-US" baseline="0" dirty="0" smtClean="0"/>
              <a:t>have given us ELL support in the form of an additional para which helps with our 130 student caseload and allows us to maintain vital </a:t>
            </a:r>
            <a:r>
              <a:rPr lang="en-US" baseline="0" dirty="0" smtClean="0"/>
              <a:t>services.</a:t>
            </a:r>
          </a:p>
          <a:p>
            <a:endParaRPr lang="en-US" baseline="0" dirty="0" smtClean="0"/>
          </a:p>
          <a:p>
            <a:r>
              <a:rPr lang="en-US" baseline="0" dirty="0" smtClean="0"/>
              <a:t>You </a:t>
            </a:r>
            <a:r>
              <a:rPr lang="en-US" baseline="0" dirty="0" smtClean="0"/>
              <a:t>have given us another Sped Ed .5 teacher, Terry Norris, to assist with our large special </a:t>
            </a:r>
            <a:r>
              <a:rPr lang="en-US" baseline="0" dirty="0" err="1" smtClean="0"/>
              <a:t>ed</a:t>
            </a:r>
            <a:r>
              <a:rPr lang="en-US" baseline="0" dirty="0" smtClean="0"/>
              <a:t> </a:t>
            </a:r>
            <a:r>
              <a:rPr lang="en-US" baseline="0" dirty="0" smtClean="0"/>
              <a:t>numbers.</a:t>
            </a:r>
            <a:endParaRPr lang="en-US" baseline="0" dirty="0" smtClean="0"/>
          </a:p>
          <a:p>
            <a:endParaRPr lang="en-US" baseline="0" dirty="0" smtClean="0"/>
          </a:p>
          <a:p>
            <a:r>
              <a:rPr lang="en-US" baseline="0" dirty="0" smtClean="0"/>
              <a:t>This </a:t>
            </a:r>
            <a:r>
              <a:rPr lang="en-US" baseline="0" dirty="0" smtClean="0"/>
              <a:t>year, we were given another reading LLI paraeducator and this has allowed us to run more reading intervention groups, therefore, serving more students</a:t>
            </a:r>
          </a:p>
          <a:p>
            <a:endParaRPr lang="en-US" baseline="0" dirty="0" smtClean="0"/>
          </a:p>
          <a:p>
            <a:r>
              <a:rPr lang="en-US" baseline="0" dirty="0" smtClean="0"/>
              <a:t>And </a:t>
            </a:r>
            <a:r>
              <a:rPr lang="en-US" baseline="0" dirty="0" smtClean="0"/>
              <a:t>finally, </a:t>
            </a:r>
            <a:r>
              <a:rPr lang="en-US" baseline="0" dirty="0" smtClean="0"/>
              <a:t>we want to say thank you for the wonderful </a:t>
            </a:r>
            <a:r>
              <a:rPr lang="en-US" baseline="0" dirty="0" smtClean="0"/>
              <a:t>part time assistant principal, Ms. </a:t>
            </a:r>
            <a:r>
              <a:rPr lang="en-US" baseline="0" dirty="0" smtClean="0"/>
              <a:t>Carnell. She has been so helpful in so many ways. </a:t>
            </a:r>
            <a:endParaRPr lang="en-US" baseline="0" dirty="0" smtClean="0"/>
          </a:p>
          <a:p>
            <a:endParaRPr lang="en-US" baseline="0" dirty="0" smtClean="0"/>
          </a:p>
          <a:p>
            <a:r>
              <a:rPr lang="en-US" baseline="0" dirty="0" smtClean="0"/>
              <a:t>Now, moving onto other ways you can support the continued academic growth here at </a:t>
            </a:r>
            <a:r>
              <a:rPr lang="en-US" baseline="0" dirty="0" smtClean="0"/>
              <a:t>Lowell-</a:t>
            </a:r>
          </a:p>
          <a:p>
            <a:endParaRPr lang="en-US" baseline="0" dirty="0" smtClean="0"/>
          </a:p>
          <a:p>
            <a:pPr marL="171450" indent="-171450">
              <a:buFont typeface="Arial" panose="020B0604020202020204" pitchFamily="34" charset="0"/>
              <a:buChar char="•"/>
            </a:pPr>
            <a:r>
              <a:rPr lang="en-US" baseline="0" dirty="0" smtClean="0"/>
              <a:t>We would love to maintain and in some cases, lower our primary class </a:t>
            </a:r>
            <a:r>
              <a:rPr lang="en-US" baseline="0" dirty="0" smtClean="0"/>
              <a:t>sizes</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Provide instructional coaching resources- for example, help fund our </a:t>
            </a:r>
            <a:r>
              <a:rPr lang="en-US" baseline="0" dirty="0" smtClean="0"/>
              <a:t>work </a:t>
            </a:r>
            <a:r>
              <a:rPr lang="en-US" baseline="0" dirty="0" smtClean="0"/>
              <a:t>with </a:t>
            </a:r>
            <a:r>
              <a:rPr lang="en-US" baseline="0" dirty="0" err="1" smtClean="0"/>
              <a:t>Abeo</a:t>
            </a:r>
            <a:endParaRPr lang="en-US" baseline="0" dirty="0" smtClean="0"/>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We need additional </a:t>
            </a:r>
            <a:r>
              <a:rPr lang="en-US" baseline="0" dirty="0" smtClean="0"/>
              <a:t>Success Time </a:t>
            </a:r>
            <a:r>
              <a:rPr lang="en-US" baseline="0" dirty="0" smtClean="0"/>
              <a:t>resources for our enrichment </a:t>
            </a:r>
            <a:r>
              <a:rPr lang="en-US" baseline="0" dirty="0" smtClean="0"/>
              <a:t>groups</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You saw and heard that we have a special education gap in terms of achievement and we would love any assistance you can provide on instructional models that work with special education </a:t>
            </a:r>
            <a:r>
              <a:rPr lang="en-US" baseline="0" dirty="0" smtClean="0"/>
              <a:t>students</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Increase the instruction for our ELL students by providing those services in </a:t>
            </a:r>
            <a:r>
              <a:rPr lang="en-US" baseline="0" dirty="0" smtClean="0"/>
              <a:t>kindergarten, focusing on early intervention- We would like Imagine </a:t>
            </a:r>
            <a:r>
              <a:rPr lang="en-US" baseline="0" dirty="0" smtClean="0"/>
              <a:t>Learning English licenses and instructional </a:t>
            </a:r>
            <a:r>
              <a:rPr lang="en-US" baseline="0" dirty="0" smtClean="0"/>
              <a:t>ELL groups</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We would love assistance </a:t>
            </a:r>
            <a:r>
              <a:rPr lang="en-US" baseline="0" dirty="0" smtClean="0"/>
              <a:t>with behavior support- we have many students, particularly in the primary grades, who struggle with behavior issues. We would </a:t>
            </a:r>
            <a:r>
              <a:rPr lang="en-US" baseline="0" dirty="0" smtClean="0"/>
              <a:t>like more </a:t>
            </a:r>
            <a:r>
              <a:rPr lang="en-US" baseline="0" dirty="0" smtClean="0"/>
              <a:t>paraeducator support to do things like, monitor our high flyers, </a:t>
            </a:r>
            <a:r>
              <a:rPr lang="en-US" baseline="0" dirty="0" smtClean="0"/>
              <a:t>do </a:t>
            </a:r>
            <a:r>
              <a:rPr lang="en-US" baseline="0" dirty="0" smtClean="0"/>
              <a:t>check ins with students who struggle daily </a:t>
            </a:r>
            <a:r>
              <a:rPr lang="en-US" baseline="0" dirty="0" smtClean="0"/>
              <a:t>with following </a:t>
            </a:r>
            <a:r>
              <a:rPr lang="en-US" baseline="0" dirty="0" smtClean="0"/>
              <a:t>expectations, etc… </a:t>
            </a:r>
          </a:p>
          <a:p>
            <a:endParaRPr lang="en-US" baseline="0" dirty="0" smtClean="0"/>
          </a:p>
          <a:p>
            <a:pPr marL="171450" indent="-171450">
              <a:buFont typeface="Arial" panose="020B0604020202020204" pitchFamily="34" charset="0"/>
              <a:buChar char="•"/>
            </a:pPr>
            <a:r>
              <a:rPr lang="en-US" baseline="0" dirty="0" smtClean="0"/>
              <a:t>Clocks???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____________________________________________________________________________________________________________</a:t>
            </a:r>
            <a:endParaRPr lang="en-US" baseline="0" dirty="0" smtClean="0"/>
          </a:p>
          <a:p>
            <a:endParaRPr lang="en-US" baseline="0" dirty="0" smtClean="0"/>
          </a:p>
          <a:p>
            <a:r>
              <a:rPr lang="en-US" baseline="0" dirty="0" smtClean="0"/>
              <a:t>If audience mentions using the digital library during Success Time- Our response….</a:t>
            </a:r>
          </a:p>
          <a:p>
            <a:r>
              <a:rPr lang="en-US" baseline="0" dirty="0" smtClean="0"/>
              <a:t>Trying to use digital library- but would need time and training to use it effectively during ST as an intervention and enrichment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44</a:t>
            </a:fld>
            <a:endParaRPr lang="en-US"/>
          </a:p>
        </p:txBody>
      </p:sp>
    </p:spTree>
    <p:extLst>
      <p:ext uri="{BB962C8B-B14F-4D97-AF65-F5344CB8AC3E}">
        <p14:creationId xmlns:p14="http://schemas.microsoft.com/office/powerpoint/2010/main" val="128004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r>
              <a:rPr lang="en-US" dirty="0" smtClean="0"/>
              <a:t>Thank</a:t>
            </a:r>
            <a:r>
              <a:rPr lang="en-US" baseline="0" dirty="0" smtClean="0"/>
              <a:t> you so much for your attention to our presentation and we would now like to receive your feedback and questions about what you heard. </a:t>
            </a:r>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45</a:t>
            </a:fld>
            <a:endParaRPr lang="en-US"/>
          </a:p>
        </p:txBody>
      </p:sp>
    </p:spTree>
    <p:extLst>
      <p:ext uri="{BB962C8B-B14F-4D97-AF65-F5344CB8AC3E}">
        <p14:creationId xmlns:p14="http://schemas.microsoft.com/office/powerpoint/2010/main" val="225348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dirty="0" smtClean="0"/>
          </a:p>
          <a:p>
            <a:r>
              <a:rPr lang="en-US" dirty="0" smtClean="0"/>
              <a:t>One of the most outstanding</a:t>
            </a:r>
            <a:r>
              <a:rPr lang="en-US" baseline="0" dirty="0" smtClean="0"/>
              <a:t> things about the Lowell staff is we are a group of people who really like and care about each other. </a:t>
            </a:r>
            <a:endParaRPr lang="en-US" baseline="0" dirty="0" smtClean="0"/>
          </a:p>
          <a:p>
            <a:endParaRPr lang="en-US" baseline="0" dirty="0" smtClean="0"/>
          </a:p>
          <a:p>
            <a:r>
              <a:rPr lang="en-US" baseline="0" dirty="0" smtClean="0"/>
              <a:t>However</a:t>
            </a:r>
            <a:r>
              <a:rPr lang="en-US" baseline="0" dirty="0" smtClean="0"/>
              <a:t>, this hasn’t happened by chance. Our Lowell Leadership Team, LLT, has done a lot of intentional work to build a positive climate and a strong culture of respect. We know that in order for a school to thrive, staff have to have relationships with each other and truly care about each other. </a:t>
            </a:r>
          </a:p>
          <a:p>
            <a:endParaRPr lang="en-US" baseline="0" dirty="0" smtClean="0"/>
          </a:p>
          <a:p>
            <a:r>
              <a:rPr lang="en-US" baseline="0" dirty="0" smtClean="0"/>
              <a:t>How has the LLT built this positive, trusting atmosphere? </a:t>
            </a:r>
          </a:p>
          <a:p>
            <a:endParaRPr lang="en-US" baseline="0" dirty="0" smtClean="0"/>
          </a:p>
          <a:p>
            <a:r>
              <a:rPr lang="en-US" baseline="0" dirty="0" smtClean="0"/>
              <a:t>We have made sure to add fun, relationship building activities into our school. </a:t>
            </a:r>
          </a:p>
          <a:p>
            <a:endParaRPr lang="en-US" baseline="0" dirty="0" smtClean="0"/>
          </a:p>
          <a:p>
            <a:r>
              <a:rPr lang="en-US" baseline="0" dirty="0" smtClean="0"/>
              <a:t>For example, this year we created a Staff Climate Activity </a:t>
            </a:r>
            <a:r>
              <a:rPr lang="en-US" baseline="0" dirty="0" smtClean="0"/>
              <a:t>calendar </a:t>
            </a:r>
            <a:r>
              <a:rPr lang="en-US" baseline="0" dirty="0" smtClean="0"/>
              <a:t>where different work groups volunteered to sponsor at least one climate building activity each month. </a:t>
            </a:r>
          </a:p>
          <a:p>
            <a:endParaRPr lang="en-US" baseline="0" dirty="0" smtClean="0"/>
          </a:p>
          <a:p>
            <a:r>
              <a:rPr lang="en-US" baseline="0" dirty="0" smtClean="0"/>
              <a:t>Four of those activities are featured on the slide-</a:t>
            </a:r>
          </a:p>
          <a:p>
            <a:r>
              <a:rPr lang="en-US" baseline="0" dirty="0" smtClean="0"/>
              <a:t>the special education sponsored a holiday party (</a:t>
            </a:r>
            <a:r>
              <a:rPr lang="en-US" baseline="0" dirty="0" smtClean="0"/>
              <a:t>featuring a fun dice game for gift prizes)</a:t>
            </a:r>
            <a:endParaRPr lang="en-US" baseline="0" dirty="0" smtClean="0"/>
          </a:p>
          <a:p>
            <a:r>
              <a:rPr lang="en-US" baseline="0" dirty="0" smtClean="0"/>
              <a:t>you can see the welcome back to school party at Craig </a:t>
            </a:r>
            <a:r>
              <a:rPr lang="en-US" baseline="0" dirty="0" smtClean="0"/>
              <a:t>Langley, our PE teacher’s, house</a:t>
            </a:r>
            <a:endParaRPr lang="en-US" baseline="0" dirty="0" smtClean="0"/>
          </a:p>
          <a:p>
            <a:r>
              <a:rPr lang="en-US" baseline="0" dirty="0" smtClean="0"/>
              <a:t>the Valentine’s Day party the </a:t>
            </a:r>
            <a:r>
              <a:rPr lang="en-US" baseline="0" dirty="0" err="1" smtClean="0"/>
              <a:t>paraeducators</a:t>
            </a:r>
            <a:r>
              <a:rPr lang="en-US" baseline="0" dirty="0" smtClean="0"/>
              <a:t> </a:t>
            </a:r>
            <a:r>
              <a:rPr lang="en-US" baseline="0" dirty="0" smtClean="0"/>
              <a:t>just sponsored </a:t>
            </a:r>
            <a:r>
              <a:rPr lang="en-US" baseline="0" dirty="0" smtClean="0"/>
              <a:t>helping us to celebrate </a:t>
            </a:r>
            <a:r>
              <a:rPr lang="en-US" baseline="0" dirty="0" smtClean="0"/>
              <a:t>Valentine’s Day</a:t>
            </a:r>
          </a:p>
          <a:p>
            <a:r>
              <a:rPr lang="en-US" baseline="0" dirty="0" smtClean="0"/>
              <a:t>and </a:t>
            </a:r>
            <a:r>
              <a:rPr lang="en-US" baseline="0" dirty="0" smtClean="0"/>
              <a:t>here is the </a:t>
            </a:r>
            <a:r>
              <a:rPr lang="en-US" baseline="0" dirty="0" smtClean="0"/>
              <a:t>specialists event last month featuring a some fun games in </a:t>
            </a:r>
            <a:r>
              <a:rPr lang="en-US" baseline="0" dirty="0" smtClean="0"/>
              <a:t>the gym </a:t>
            </a:r>
            <a:r>
              <a:rPr lang="en-US" baseline="0" dirty="0" smtClean="0"/>
              <a:t>and </a:t>
            </a:r>
            <a:r>
              <a:rPr lang="en-US" baseline="0" dirty="0" smtClean="0"/>
              <a:t>even this even involved </a:t>
            </a:r>
            <a:r>
              <a:rPr lang="en-US" baseline="0" dirty="0" smtClean="0"/>
              <a:t>a bit of dancing. </a:t>
            </a:r>
            <a:endParaRPr lang="en-US" baseline="0" dirty="0" smtClean="0"/>
          </a:p>
          <a:p>
            <a:endParaRPr lang="en-US" baseline="0" dirty="0" smtClean="0"/>
          </a:p>
          <a:p>
            <a:r>
              <a:rPr lang="en-US" baseline="0" dirty="0" smtClean="0"/>
              <a:t>Although fun, we believe events like these are crucial in keeping in positive morale. </a:t>
            </a:r>
          </a:p>
          <a:p>
            <a:endParaRPr lang="en-US" baseline="0" dirty="0" smtClean="0"/>
          </a:p>
          <a:p>
            <a:r>
              <a:rPr lang="en-US" baseline="0" dirty="0" smtClean="0"/>
              <a:t>In addition to fun events, the LLT spends time each month reviewing school climate and any concerns that may be hurting this climate.  </a:t>
            </a:r>
          </a:p>
          <a:p>
            <a:endParaRPr lang="en-US" baseline="0" dirty="0" smtClean="0"/>
          </a:p>
          <a:p>
            <a:r>
              <a:rPr lang="en-US" baseline="0" dirty="0" smtClean="0"/>
              <a:t>You can see here (point to slide) a problem/solution document we used at our December leadership team meeting to highlight concerns and possible solutions to these concerns. For example, </a:t>
            </a:r>
            <a:r>
              <a:rPr lang="en-US" baseline="0" dirty="0" smtClean="0"/>
              <a:t>anxiety </a:t>
            </a:r>
            <a:r>
              <a:rPr lang="en-US" baseline="0" dirty="0" smtClean="0"/>
              <a:t>was high in December and we looked to figure out all of the stressors and solutions for reducing </a:t>
            </a:r>
            <a:r>
              <a:rPr lang="en-US" baseline="0" dirty="0" smtClean="0"/>
              <a:t>this </a:t>
            </a:r>
            <a:r>
              <a:rPr lang="en-US" baseline="0" dirty="0" smtClean="0"/>
              <a:t>stress. </a:t>
            </a:r>
          </a:p>
          <a:p>
            <a:endParaRPr lang="en-US" baseline="0" dirty="0" smtClean="0"/>
          </a:p>
          <a:p>
            <a:r>
              <a:rPr lang="en-US" baseline="0" dirty="0" smtClean="0"/>
              <a:t>In addition, this year the leadership team decided to carry throughout the year the theme of filling each other’s buckets. This idea was taken from the book- How Full is Your Bucket?- and it puts intentional focus on looking for the good in each other and making public this recognition. For example, we have a bucket filler display </a:t>
            </a:r>
            <a:r>
              <a:rPr lang="en-US" baseline="0" dirty="0" smtClean="0"/>
              <a:t>in the office and </a:t>
            </a:r>
            <a:r>
              <a:rPr lang="en-US" baseline="0" dirty="0" smtClean="0"/>
              <a:t>bucket filler compliments posted each day in our daily staff bulletin. </a:t>
            </a:r>
          </a:p>
          <a:p>
            <a:endParaRPr lang="en-US" baseline="0" dirty="0" smtClean="0"/>
          </a:p>
          <a:p>
            <a:r>
              <a:rPr lang="en-US" baseline="0" dirty="0" smtClean="0"/>
              <a:t>We actively work to keep a positive climate at Lowell. This is only successful due to the hard work of our leadership team. We want to make sure nothing undercuts the good work that is happening at Lowell. </a:t>
            </a:r>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5</a:t>
            </a:fld>
            <a:endParaRPr lang="en-US"/>
          </a:p>
        </p:txBody>
      </p:sp>
    </p:spTree>
    <p:extLst>
      <p:ext uri="{BB962C8B-B14F-4D97-AF65-F5344CB8AC3E}">
        <p14:creationId xmlns:p14="http://schemas.microsoft.com/office/powerpoint/2010/main" val="179458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dirty="0" smtClean="0"/>
          </a:p>
          <a:p>
            <a:r>
              <a:rPr lang="en-US" baseline="0" dirty="0" smtClean="0"/>
              <a:t>Here you can see in our EES data that this hard work seems to be paying off. Our staff feel very positively about our school. </a:t>
            </a:r>
            <a:endParaRPr lang="en-US" baseline="0" dirty="0" smtClean="0"/>
          </a:p>
          <a:p>
            <a:endParaRPr lang="en-US" baseline="0" dirty="0" smtClean="0"/>
          </a:p>
          <a:p>
            <a:r>
              <a:rPr lang="en-US" baseline="0" dirty="0" smtClean="0"/>
              <a:t>In </a:t>
            </a:r>
            <a:r>
              <a:rPr lang="en-US" baseline="0" dirty="0" smtClean="0"/>
              <a:t>fact, our staff’s perceptions are o</a:t>
            </a:r>
            <a:r>
              <a:rPr lang="en-US" dirty="0" smtClean="0"/>
              <a:t>utperforming high improving</a:t>
            </a:r>
            <a:r>
              <a:rPr lang="en-US" baseline="0" dirty="0" smtClean="0"/>
              <a:t> schools. </a:t>
            </a:r>
            <a:endParaRPr lang="en-US" baseline="0" dirty="0" smtClean="0"/>
          </a:p>
          <a:p>
            <a:endParaRPr lang="en-US" baseline="0" dirty="0" smtClean="0"/>
          </a:p>
          <a:p>
            <a:r>
              <a:rPr lang="en-US" baseline="0" dirty="0" smtClean="0"/>
              <a:t>This </a:t>
            </a:r>
            <a:r>
              <a:rPr lang="en-US" baseline="0" dirty="0" smtClean="0"/>
              <a:t>isn’t a one time thing either. </a:t>
            </a:r>
            <a:endParaRPr lang="en-US" baseline="0" dirty="0" smtClean="0"/>
          </a:p>
          <a:p>
            <a:endParaRPr lang="en-US" baseline="0" dirty="0" smtClean="0"/>
          </a:p>
          <a:p>
            <a:r>
              <a:rPr lang="en-US" baseline="0" dirty="0" smtClean="0"/>
              <a:t>You </a:t>
            </a:r>
            <a:r>
              <a:rPr lang="en-US" baseline="0" dirty="0" smtClean="0"/>
              <a:t>can see on the longitudinal graph that we have consistently maintained a high rate of positive staff perception of our school over multiple years. </a:t>
            </a:r>
            <a:endParaRPr lang="en-US" dirty="0"/>
          </a:p>
        </p:txBody>
      </p:sp>
      <p:sp>
        <p:nvSpPr>
          <p:cNvPr id="4" name="Slide Number Placeholder 3"/>
          <p:cNvSpPr>
            <a:spLocks noGrp="1"/>
          </p:cNvSpPr>
          <p:nvPr>
            <p:ph type="sldNum" sz="quarter" idx="10"/>
          </p:nvPr>
        </p:nvSpPr>
        <p:spPr/>
        <p:txBody>
          <a:bodyPr/>
          <a:lstStyle/>
          <a:p>
            <a:fld id="{60C69CC0-D065-47BD-A3E0-C5F4492BDF1B}" type="slidenum">
              <a:rPr lang="en-US" smtClean="0"/>
              <a:t>6</a:t>
            </a:fld>
            <a:endParaRPr lang="en-US"/>
          </a:p>
        </p:txBody>
      </p:sp>
    </p:spTree>
    <p:extLst>
      <p:ext uri="{BB962C8B-B14F-4D97-AF65-F5344CB8AC3E}">
        <p14:creationId xmlns:p14="http://schemas.microsoft.com/office/powerpoint/2010/main" val="28907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dirty="0" smtClean="0"/>
          </a:p>
          <a:p>
            <a:r>
              <a:rPr lang="en-US" dirty="0" smtClean="0"/>
              <a:t>Finally, I also</a:t>
            </a:r>
            <a:r>
              <a:rPr lang="en-US" baseline="0" dirty="0" smtClean="0"/>
              <a:t> want you to meet our fabulous Lowell students. We have amazing students here at Lowell and we could share a multitude of examples proving this to you. But today, I am going to just focus on some of the things we are doing this year to enhance the student experience at Lowell. </a:t>
            </a:r>
            <a:endParaRPr lang="en-US" baseline="0" dirty="0" smtClean="0"/>
          </a:p>
          <a:p>
            <a:endParaRPr lang="en-US" baseline="0" dirty="0" smtClean="0"/>
          </a:p>
          <a:p>
            <a:endParaRPr lang="en-US" baseline="0" dirty="0" smtClean="0"/>
          </a:p>
          <a:p>
            <a:r>
              <a:rPr lang="en-US" baseline="0" dirty="0" smtClean="0"/>
              <a:t>We are extremely proud of our increase in having students take leadership roles. For example, we have started an Ambassadors program where students serve as ambassadors welcoming students and parents into our school each morning and to each assembly we have. </a:t>
            </a:r>
          </a:p>
          <a:p>
            <a:endParaRPr lang="en-US" baseline="0" dirty="0" smtClean="0"/>
          </a:p>
          <a:p>
            <a:r>
              <a:rPr lang="en-US" baseline="0" dirty="0" smtClean="0"/>
              <a:t>In addition, </a:t>
            </a:r>
            <a:r>
              <a:rPr lang="en-US" baseline="0" dirty="0" smtClean="0"/>
              <a:t>we have student leaders who participate in assemblies, here is a picture of 4</a:t>
            </a:r>
            <a:r>
              <a:rPr lang="en-US" baseline="30000" dirty="0" smtClean="0"/>
              <a:t>th</a:t>
            </a:r>
            <a:r>
              <a:rPr lang="en-US" baseline="0" dirty="0" smtClean="0"/>
              <a:t> graders leading the school in singing the National Anthem.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also we have students assist with morning announcements (point to picture). We know that student leadership is a growth area for us and we continue to look for </a:t>
            </a:r>
            <a:r>
              <a:rPr lang="en-US" baseline="0" dirty="0" smtClean="0"/>
              <a:t>opportunities for more of our students. </a:t>
            </a:r>
            <a:endParaRPr lang="en-US" baseline="0" dirty="0" smtClean="0"/>
          </a:p>
          <a:p>
            <a:endParaRPr lang="en-US" baseline="0" dirty="0" smtClean="0"/>
          </a:p>
          <a:p>
            <a:endParaRPr lang="en-US" baseline="0" dirty="0" smtClean="0"/>
          </a:p>
          <a:p>
            <a:r>
              <a:rPr lang="en-US" baseline="0" dirty="0" smtClean="0"/>
              <a:t>Also, we </a:t>
            </a:r>
            <a:r>
              <a:rPr lang="en-US" baseline="0" dirty="0" smtClean="0"/>
              <a:t>have seen a tremendous increase in our soccer club and PTA art reflections participation. Currently, we have an average of about 100 students participating in the 4</a:t>
            </a:r>
            <a:r>
              <a:rPr lang="en-US" baseline="30000" dirty="0" smtClean="0"/>
              <a:t>th</a:t>
            </a:r>
            <a:r>
              <a:rPr lang="en-US" baseline="0" dirty="0" smtClean="0"/>
              <a:t>/5</a:t>
            </a:r>
            <a:r>
              <a:rPr lang="en-US" baseline="30000" dirty="0" smtClean="0"/>
              <a:t>th</a:t>
            </a:r>
            <a:r>
              <a:rPr lang="en-US" baseline="0" dirty="0" smtClean="0"/>
              <a:t> grade soccer club. This over half of the total students. Since we no longer have art class, we hosted an art class after school so students could create art to submit to the PTA reflections contest and attendance at this event was also sky high. </a:t>
            </a:r>
            <a:endParaRPr lang="en-US" baseline="0" dirty="0" smtClean="0"/>
          </a:p>
          <a:p>
            <a:endParaRPr lang="en-US" baseline="0" dirty="0" smtClean="0"/>
          </a:p>
          <a:p>
            <a:r>
              <a:rPr lang="en-US" baseline="0" dirty="0" smtClean="0"/>
              <a:t>Finally</a:t>
            </a:r>
            <a:r>
              <a:rPr lang="en-US" baseline="0" dirty="0" smtClean="0"/>
              <a:t>, later on in our presentation Lisa is going to speak to you about our new robotics club and our great success with this. </a:t>
            </a:r>
            <a:endParaRPr lang="en-US" baseline="0" dirty="0" smtClean="0"/>
          </a:p>
          <a:p>
            <a:endParaRPr lang="en-US" baseline="0" dirty="0" smtClean="0"/>
          </a:p>
          <a:p>
            <a:r>
              <a:rPr lang="en-US" baseline="0" dirty="0" smtClean="0"/>
              <a:t>Our </a:t>
            </a:r>
            <a:r>
              <a:rPr lang="en-US" baseline="0" dirty="0" smtClean="0"/>
              <a:t>students need engaging after school activities and we are very proud that this year we can offer more opportunities for our students. </a:t>
            </a:r>
          </a:p>
          <a:p>
            <a:endParaRPr lang="en-US"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7</a:t>
            </a:fld>
            <a:endParaRPr lang="en-US"/>
          </a:p>
        </p:txBody>
      </p:sp>
    </p:spTree>
    <p:extLst>
      <p:ext uri="{BB962C8B-B14F-4D97-AF65-F5344CB8AC3E}">
        <p14:creationId xmlns:p14="http://schemas.microsoft.com/office/powerpoint/2010/main" val="220071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baseline="0" dirty="0" smtClean="0"/>
          </a:p>
          <a:p>
            <a:r>
              <a:rPr lang="en-US" baseline="0" dirty="0" smtClean="0"/>
              <a:t>We love our students and our students love our school. </a:t>
            </a:r>
            <a:endParaRPr lang="en-US" baseline="0" dirty="0" smtClean="0"/>
          </a:p>
          <a:p>
            <a:endParaRPr lang="en-US" baseline="0" dirty="0" smtClean="0"/>
          </a:p>
          <a:p>
            <a:r>
              <a:rPr lang="en-US" baseline="0" dirty="0" smtClean="0"/>
              <a:t>They </a:t>
            </a:r>
            <a:r>
              <a:rPr lang="en-US" baseline="0" dirty="0" smtClean="0"/>
              <a:t>f</a:t>
            </a:r>
            <a:r>
              <a:rPr lang="en-US" dirty="0" smtClean="0"/>
              <a:t>eel good about school</a:t>
            </a:r>
            <a:r>
              <a:rPr lang="en-US" baseline="0" dirty="0" smtClean="0"/>
              <a:t> and like being here. </a:t>
            </a:r>
            <a:endParaRPr lang="en-US" baseline="0" dirty="0" smtClean="0"/>
          </a:p>
          <a:p>
            <a:endParaRPr lang="en-US" baseline="0" dirty="0" smtClean="0"/>
          </a:p>
          <a:p>
            <a:r>
              <a:rPr lang="en-US" baseline="0" dirty="0" smtClean="0"/>
              <a:t>Our </a:t>
            </a:r>
            <a:r>
              <a:rPr lang="en-US" baseline="0" dirty="0" smtClean="0"/>
              <a:t>EES survey results are quite positive. </a:t>
            </a:r>
            <a:endParaRPr lang="en-US" baseline="0" dirty="0" smtClean="0"/>
          </a:p>
          <a:p>
            <a:endParaRPr lang="en-US" baseline="0" dirty="0" smtClean="0"/>
          </a:p>
          <a:p>
            <a:r>
              <a:rPr lang="en-US" baseline="0" dirty="0" smtClean="0"/>
              <a:t>Like </a:t>
            </a:r>
            <a:r>
              <a:rPr lang="en-US" baseline="0" dirty="0" smtClean="0"/>
              <a:t>our parents and staff, a majority of our students score us high on the characteristics of high performing schools. </a:t>
            </a:r>
            <a:endParaRPr lang="en-US" baseline="0" dirty="0" smtClean="0"/>
          </a:p>
          <a:p>
            <a:endParaRPr lang="en-US" baseline="0" dirty="0" smtClean="0"/>
          </a:p>
          <a:p>
            <a:r>
              <a:rPr lang="en-US" baseline="0" dirty="0" smtClean="0"/>
              <a:t>Although </a:t>
            </a:r>
            <a:r>
              <a:rPr lang="en-US" baseline="0" dirty="0" smtClean="0"/>
              <a:t>we are always looking for ways to improve the student experience at Lowell, we are encouraged that we are doing the right things for our students. </a:t>
            </a:r>
          </a:p>
        </p:txBody>
      </p:sp>
      <p:sp>
        <p:nvSpPr>
          <p:cNvPr id="4" name="Slide Number Placeholder 3"/>
          <p:cNvSpPr>
            <a:spLocks noGrp="1"/>
          </p:cNvSpPr>
          <p:nvPr>
            <p:ph type="sldNum" sz="quarter" idx="10"/>
          </p:nvPr>
        </p:nvSpPr>
        <p:spPr/>
        <p:txBody>
          <a:bodyPr/>
          <a:lstStyle/>
          <a:p>
            <a:fld id="{60C69CC0-D065-47BD-A3E0-C5F4492BDF1B}" type="slidenum">
              <a:rPr lang="en-US" smtClean="0"/>
              <a:t>8</a:t>
            </a:fld>
            <a:endParaRPr lang="en-US"/>
          </a:p>
        </p:txBody>
      </p:sp>
    </p:spTree>
    <p:extLst>
      <p:ext uri="{BB962C8B-B14F-4D97-AF65-F5344CB8AC3E}">
        <p14:creationId xmlns:p14="http://schemas.microsoft.com/office/powerpoint/2010/main" val="164514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a:t>
            </a:r>
          </a:p>
          <a:p>
            <a:endParaRPr lang="en-US" dirty="0" smtClean="0"/>
          </a:p>
          <a:p>
            <a:r>
              <a:rPr lang="en-US" dirty="0" smtClean="0"/>
              <a:t>So, those are the great people who make Lowell special. We</a:t>
            </a:r>
            <a:r>
              <a:rPr lang="en-US" baseline="0" dirty="0" smtClean="0"/>
              <a:t> wanted to start with them so that when we move on now you keep these people in your mind and remember it is their hard work on a daily basis that </a:t>
            </a:r>
            <a:r>
              <a:rPr lang="en-US" baseline="0" dirty="0" smtClean="0"/>
              <a:t>make all of the good things happen.</a:t>
            </a:r>
            <a:endParaRPr lang="en-US" baseline="0" dirty="0" smtClean="0"/>
          </a:p>
          <a:p>
            <a:endParaRPr lang="en-US" baseline="0" dirty="0" smtClean="0"/>
          </a:p>
          <a:p>
            <a:r>
              <a:rPr lang="en-US" baseline="0" dirty="0" smtClean="0"/>
              <a:t>Lowell is an 8 Step school. Without a doubt, Lowell systematically integrates the 8 Step Instructional Process into everything we do. We have made the 8 Step process a part </a:t>
            </a:r>
            <a:r>
              <a:rPr lang="en-US" baseline="0" dirty="0" smtClean="0"/>
              <a:t>of our every </a:t>
            </a:r>
            <a:r>
              <a:rPr lang="en-US" baseline="0" dirty="0" smtClean="0"/>
              <a:t>day and it is not something we have to remind teachers of. The 8 Steps are embedded. </a:t>
            </a:r>
            <a:endParaRPr lang="en-US" baseline="0" dirty="0" smtClean="0"/>
          </a:p>
          <a:p>
            <a:endParaRPr lang="en-US" baseline="0" dirty="0" smtClean="0"/>
          </a:p>
          <a:p>
            <a:r>
              <a:rPr lang="en-US" baseline="0" dirty="0" smtClean="0"/>
              <a:t>The 8 Steps are how we structure our school because we believe so strongly in the continuous improvement model. We know in order to be a successful school we have to continually implement best practices. </a:t>
            </a:r>
          </a:p>
          <a:p>
            <a:endParaRPr lang="en-US" baseline="0" dirty="0" smtClean="0"/>
          </a:p>
          <a:p>
            <a:r>
              <a:rPr lang="en-US" baseline="0" dirty="0" smtClean="0"/>
              <a:t>It </a:t>
            </a:r>
            <a:r>
              <a:rPr lang="en-US" baseline="0" dirty="0" smtClean="0"/>
              <a:t>is because of this that we are not going to overtly go step by step today and point out everything we do in each step. However, you will see the 8 Steps integrated in our </a:t>
            </a:r>
            <a:r>
              <a:rPr lang="en-US" baseline="0" dirty="0" smtClean="0"/>
              <a:t>presentation. </a:t>
            </a:r>
          </a:p>
          <a:p>
            <a:endParaRPr lang="en-US" baseline="0" dirty="0" smtClean="0"/>
          </a:p>
          <a:p>
            <a:r>
              <a:rPr lang="en-US" baseline="0" dirty="0" smtClean="0"/>
              <a:t>However, on this slide you can see a few </a:t>
            </a:r>
            <a:r>
              <a:rPr lang="en-US" baseline="0" dirty="0" smtClean="0"/>
              <a:t>examples of the eight steps. </a:t>
            </a:r>
          </a:p>
          <a:p>
            <a:endParaRPr lang="en-US" baseline="0" dirty="0" smtClean="0"/>
          </a:p>
          <a:p>
            <a:r>
              <a:rPr lang="en-US" baseline="0" dirty="0" smtClean="0"/>
              <a:t>Step 1, disaggregating </a:t>
            </a:r>
            <a:r>
              <a:rPr lang="en-US" baseline="0" dirty="0" smtClean="0"/>
              <a:t>data, </a:t>
            </a:r>
            <a:r>
              <a:rPr lang="en-US" baseline="0" dirty="0" smtClean="0"/>
              <a:t>drives everything we do. You already know that we create CAST sheets </a:t>
            </a:r>
            <a:r>
              <a:rPr lang="en-US" baseline="0" dirty="0" smtClean="0"/>
              <a:t>containing </a:t>
            </a:r>
            <a:r>
              <a:rPr lang="en-US" baseline="0" dirty="0" smtClean="0"/>
              <a:t>academic data and teachers here are still breaking down this data into student sub group categories. </a:t>
            </a:r>
            <a:endParaRPr lang="en-US" baseline="0" dirty="0" smtClean="0"/>
          </a:p>
          <a:p>
            <a:endParaRPr lang="en-US" baseline="0" dirty="0" smtClean="0"/>
          </a:p>
          <a:p>
            <a:r>
              <a:rPr lang="en-US" baseline="0" dirty="0" smtClean="0"/>
              <a:t>We </a:t>
            </a:r>
            <a:r>
              <a:rPr lang="en-US" baseline="0" dirty="0" smtClean="0"/>
              <a:t>hold CAST meetings to monitor</a:t>
            </a:r>
            <a:r>
              <a:rPr lang="en-US" baseline="0" dirty="0" smtClean="0"/>
              <a:t>, which is </a:t>
            </a:r>
            <a:r>
              <a:rPr lang="en-US" baseline="0" dirty="0" smtClean="0"/>
              <a:t>Step 8, this data. </a:t>
            </a:r>
            <a:endParaRPr lang="en-US" baseline="0" dirty="0" smtClean="0"/>
          </a:p>
          <a:p>
            <a:endParaRPr lang="en-US" baseline="0" dirty="0" smtClean="0"/>
          </a:p>
          <a:p>
            <a:r>
              <a:rPr lang="en-US" baseline="0" dirty="0" smtClean="0"/>
              <a:t>We </a:t>
            </a:r>
            <a:r>
              <a:rPr lang="en-US" baseline="0" dirty="0" smtClean="0"/>
              <a:t>also still make sure we have instructional focus, Step 2, and teachers post I Can statements and visual strategy charts, like the one here, that expand on each I Can statement.</a:t>
            </a:r>
          </a:p>
          <a:p>
            <a:endParaRPr lang="en-US" baseline="0" dirty="0" smtClean="0"/>
          </a:p>
          <a:p>
            <a:r>
              <a:rPr lang="en-US" baseline="0" dirty="0" smtClean="0"/>
              <a:t>Because of our focus on continuous improvement, we always look to reflect and refine. We never settle, always looking for ways to push farther using the 8 Steps as our instructional model. </a:t>
            </a:r>
          </a:p>
          <a:p>
            <a:endParaRPr lang="en-US" baseline="0" dirty="0" smtClean="0"/>
          </a:p>
        </p:txBody>
      </p:sp>
      <p:sp>
        <p:nvSpPr>
          <p:cNvPr id="4" name="Slide Number Placeholder 3"/>
          <p:cNvSpPr>
            <a:spLocks noGrp="1"/>
          </p:cNvSpPr>
          <p:nvPr>
            <p:ph type="sldNum" sz="quarter" idx="10"/>
          </p:nvPr>
        </p:nvSpPr>
        <p:spPr/>
        <p:txBody>
          <a:bodyPr/>
          <a:lstStyle/>
          <a:p>
            <a:fld id="{60C69CC0-D065-47BD-A3E0-C5F4492BDF1B}" type="slidenum">
              <a:rPr lang="en-US" smtClean="0"/>
              <a:t>9</a:t>
            </a:fld>
            <a:endParaRPr lang="en-US"/>
          </a:p>
        </p:txBody>
      </p:sp>
    </p:spTree>
    <p:extLst>
      <p:ext uri="{BB962C8B-B14F-4D97-AF65-F5344CB8AC3E}">
        <p14:creationId xmlns:p14="http://schemas.microsoft.com/office/powerpoint/2010/main" val="28523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290D3A8C-FB75-40CF-9432-BE89784D687E}" type="datetimeFigureOut">
              <a:rPr lang="en-US" smtClean="0"/>
              <a:t>2/16/2015</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FB2D7FB4-7192-4D35-9370-3782013E15D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90D3A8C-FB75-40CF-9432-BE89784D687E}"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90D3A8C-FB75-40CF-9432-BE89784D687E}"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Footer Placeholder 8"/>
          <p:cNvSpPr>
            <a:spLocks noGrp="1"/>
          </p:cNvSpPr>
          <p:nvPr>
            <p:ph type="ftr" sz="quarter" idx="3"/>
          </p:nvPr>
        </p:nvSpPr>
        <p:spPr>
          <a:xfrm>
            <a:off x="2565647" y="6477000"/>
            <a:ext cx="4108881" cy="3238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Tahoma" pitchFamily="34" charset="0"/>
                <a:ea typeface="Tahoma" pitchFamily="34" charset="0"/>
                <a:cs typeface="Tahoma" pitchFamily="34" charset="0"/>
              </a:rPr>
              <a:t>Compiled by the Center for Educational Effectiveness</a:t>
            </a:r>
          </a:p>
          <a:p>
            <a:endParaRPr lang="en-US" dirty="0">
              <a:solidFill>
                <a:prstClr val="black">
                  <a:tint val="75000"/>
                </a:prstClr>
              </a:solidFill>
            </a:endParaRPr>
          </a:p>
        </p:txBody>
      </p:sp>
      <p:sp>
        <p:nvSpPr>
          <p:cNvPr id="8" name="Slide Number Placeholder 9"/>
          <p:cNvSpPr>
            <a:spLocks noGrp="1"/>
          </p:cNvSpPr>
          <p:nvPr>
            <p:ph type="sldNum" sz="quarter" idx="4"/>
          </p:nvPr>
        </p:nvSpPr>
        <p:spPr>
          <a:xfrm>
            <a:off x="7924800" y="6400800"/>
            <a:ext cx="967667" cy="365125"/>
          </a:xfrm>
          <a:prstGeom prst="rect">
            <a:avLst/>
          </a:prstGeom>
        </p:spPr>
        <p:txBody>
          <a:bodyPr vert="horz" lIns="91440" tIns="45720" rIns="91440" bIns="45720" rtlCol="0" anchor="ctr"/>
          <a:lstStyle>
            <a:lvl1pPr algn="r">
              <a:defRPr sz="1100" baseline="0">
                <a:solidFill>
                  <a:schemeClr val="tx1">
                    <a:tint val="75000"/>
                  </a:schemeClr>
                </a:solidFill>
                <a:latin typeface="Tahoma" pitchFamily="34" charset="0"/>
              </a:defRPr>
            </a:lvl1pPr>
          </a:lstStyle>
          <a:p>
            <a:fld id="{B999F817-F5D2-4A26-96AD-1211DCAE6C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417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90D3A8C-FB75-40CF-9432-BE89784D687E}"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90D3A8C-FB75-40CF-9432-BE89784D687E}"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90D3A8C-FB75-40CF-9432-BE89784D687E}" type="datetimeFigureOut">
              <a:rPr lang="en-US" smtClean="0"/>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290D3A8C-FB75-40CF-9432-BE89784D687E}" type="datetimeFigureOut">
              <a:rPr lang="en-US" smtClean="0"/>
              <a:t>2/16/2015</a:t>
            </a:fld>
            <a:endParaRPr lang="en-US"/>
          </a:p>
        </p:txBody>
      </p:sp>
      <p:sp>
        <p:nvSpPr>
          <p:cNvPr id="27" name="Slide Number Placeholder 26"/>
          <p:cNvSpPr>
            <a:spLocks noGrp="1"/>
          </p:cNvSpPr>
          <p:nvPr>
            <p:ph type="sldNum" sz="quarter" idx="11"/>
          </p:nvPr>
        </p:nvSpPr>
        <p:spPr/>
        <p:txBody>
          <a:bodyPr rtlCol="0"/>
          <a:lstStyle/>
          <a:p>
            <a:fld id="{FB2D7FB4-7192-4D35-9370-3782013E15DF}"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290D3A8C-FB75-40CF-9432-BE89784D687E}" type="datetimeFigureOut">
              <a:rPr lang="en-US" smtClean="0"/>
              <a:t>2/16/2015</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FB2D7FB4-7192-4D35-9370-3782013E15D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D3A8C-FB75-40CF-9432-BE89784D687E}" type="datetimeFigureOut">
              <a:rPr lang="en-US" smtClean="0"/>
              <a:t>2/16/2015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90D3A8C-FB75-40CF-9432-BE89784D687E}" type="datetimeFigureOut">
              <a:rPr lang="en-US" smtClean="0"/>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90D3A8C-FB75-40CF-9432-BE89784D687E}" type="datetimeFigureOut">
              <a:rPr lang="en-US" smtClean="0"/>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D7FB4-7192-4D35-9370-3782013E15D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290D3A8C-FB75-40CF-9432-BE89784D687E}" type="datetimeFigureOut">
              <a:rPr lang="en-US" smtClean="0"/>
              <a:t>2/16/2015</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B2D7FB4-7192-4D35-9370-3782013E15D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tmp"/></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4.tmp"/><Relationship Id="rId5" Type="http://schemas.openxmlformats.org/officeDocument/2006/relationships/image" Target="../media/image63.tmp"/><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3.jpeg"/><Relationship Id="rId5" Type="http://schemas.microsoft.com/office/2007/relationships/hdphoto" Target="../media/hdphoto2.wdp"/><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3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12" Type="http://schemas.openxmlformats.org/officeDocument/2006/relationships/image" Target="../media/image11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5.JPG"/><Relationship Id="rId4" Type="http://schemas.openxmlformats.org/officeDocument/2006/relationships/image" Target="../media/image124.jpeg"/></Relationships>
</file>

<file path=ppt/slides/_rels/slide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4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tmp"/></Relationships>
</file>

<file path=ppt/slides/_rels/slide4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7200" dirty="0" smtClean="0">
                <a:latin typeface="Batang" panose="02030600000101010101" pitchFamily="18" charset="-127"/>
                <a:ea typeface="Batang" panose="02030600000101010101" pitchFamily="18" charset="-127"/>
              </a:rPr>
              <a:t> Welcome to Lowell</a:t>
            </a:r>
            <a:endParaRPr lang="en-US" sz="7200" dirty="0">
              <a:latin typeface="Batang" panose="02030600000101010101" pitchFamily="18" charset="-127"/>
              <a:ea typeface="Batang" panose="02030600000101010101" pitchFamily="18" charset="-127"/>
            </a:endParaRPr>
          </a:p>
        </p:txBody>
      </p:sp>
      <p:pic>
        <p:nvPicPr>
          <p:cNvPr id="1026" name="Picture 2" descr="D:\07313\My Pictures\2013-09-09\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343400"/>
            <a:ext cx="3149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16" y="315686"/>
            <a:ext cx="806658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922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91" y="628652"/>
            <a:ext cx="8087223" cy="622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2429009">
            <a:off x="158994" y="2254592"/>
            <a:ext cx="1083606" cy="6546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114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7161621"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768" y="1854200"/>
            <a:ext cx="1720850" cy="500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362200" y="914400"/>
            <a:ext cx="4800600" cy="939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390368" y="1676400"/>
            <a:ext cx="914400"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353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99" y="1524000"/>
            <a:ext cx="9166299"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637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361" y="1524000"/>
            <a:ext cx="9126639"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662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205" y="1524000"/>
            <a:ext cx="910579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764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47" y="533400"/>
            <a:ext cx="8229600" cy="332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3776457"/>
            <a:ext cx="7645400" cy="307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238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066800"/>
          </a:xfrm>
        </p:spPr>
        <p:txBody>
          <a:bodyPr/>
          <a:lstStyle/>
          <a:p>
            <a:r>
              <a:rPr lang="en-US" dirty="0" smtClean="0"/>
              <a:t>Meet the Reading </a:t>
            </a:r>
            <a:r>
              <a:rPr lang="en-US" dirty="0"/>
              <a:t>T</a:t>
            </a:r>
            <a:r>
              <a:rPr lang="en-US" dirty="0" smtClean="0"/>
              <a:t>eam</a:t>
            </a:r>
            <a:endParaRPr lang="en-US" dirty="0"/>
          </a:p>
        </p:txBody>
      </p:sp>
      <p:pic>
        <p:nvPicPr>
          <p:cNvPr id="1026" name="Picture 2" descr="I:\Reading pictures\Reading Departmen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562100"/>
            <a:ext cx="65532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70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Early Intervention</a:t>
            </a:r>
            <a:endParaRPr lang="en-US" dirty="0"/>
          </a:p>
        </p:txBody>
      </p:sp>
      <p:pic>
        <p:nvPicPr>
          <p:cNvPr id="1026" name="Picture 2" descr="D:\03665\My Pictures\2015-02-10 Explode the Code\Explode the Code 0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00200"/>
            <a:ext cx="4394200" cy="3295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p:cNvGraphicFramePr>
            <a:graphicFrameLocks/>
          </p:cNvGraphicFramePr>
          <p:nvPr>
            <p:extLst>
              <p:ext uri="{D42A27DB-BD31-4B8C-83A1-F6EECF244321}">
                <p14:modId xmlns:p14="http://schemas.microsoft.com/office/powerpoint/2010/main" val="3279284855"/>
              </p:ext>
            </p:extLst>
          </p:nvPr>
        </p:nvGraphicFramePr>
        <p:xfrm>
          <a:off x="5181600" y="2362200"/>
          <a:ext cx="3581400" cy="3581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9092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dirty="0" smtClean="0"/>
              <a:t>Leveled Literacy Intervention</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10000"/>
            <a:ext cx="3810000" cy="2826392"/>
          </a:xfrm>
          <a:prstGeom prst="rect">
            <a:avLst/>
          </a:prstGeom>
        </p:spPr>
      </p:pic>
      <p:pic>
        <p:nvPicPr>
          <p:cNvPr id="2050" name="Picture 2" descr="I:\Reading pictures\LLI group 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464865"/>
            <a:ext cx="3025248" cy="22689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p:cNvGraphicFramePr>
            <a:graphicFrameLocks/>
          </p:cNvGraphicFramePr>
          <p:nvPr>
            <p:extLst>
              <p:ext uri="{D42A27DB-BD31-4B8C-83A1-F6EECF244321}">
                <p14:modId xmlns:p14="http://schemas.microsoft.com/office/powerpoint/2010/main" val="3948392990"/>
              </p:ext>
            </p:extLst>
          </p:nvPr>
        </p:nvGraphicFramePr>
        <p:xfrm>
          <a:off x="4648200" y="1905000"/>
          <a:ext cx="4419600" cy="3581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87928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1114" y="3200400"/>
            <a:ext cx="6034579" cy="3413334"/>
          </a:xfrm>
          <a:prstGeom prst="rect">
            <a:avLst/>
          </a:prstGeom>
        </p:spPr>
      </p:pic>
      <p:sp>
        <p:nvSpPr>
          <p:cNvPr id="6" name="Title 1"/>
          <p:cNvSpPr>
            <a:spLocks noGrp="1"/>
          </p:cNvSpPr>
          <p:nvPr>
            <p:ph type="title"/>
          </p:nvPr>
        </p:nvSpPr>
        <p:spPr>
          <a:xfrm>
            <a:off x="457200" y="533400"/>
            <a:ext cx="8229600" cy="1066800"/>
          </a:xfrm>
        </p:spPr>
        <p:txBody>
          <a:bodyPr/>
          <a:lstStyle/>
          <a:p>
            <a:r>
              <a:rPr lang="en-US" dirty="0" smtClean="0"/>
              <a:t>Leveled Literacy Intervention</a:t>
            </a:r>
            <a:endParaRPr lang="en-US" dirty="0"/>
          </a:p>
        </p:txBody>
      </p:sp>
      <p:pic>
        <p:nvPicPr>
          <p:cNvPr id="7" name="Picture 4" descr="I:\Reading pictures\LLI group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371600"/>
            <a:ext cx="3251199"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985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381000"/>
            <a:ext cx="7266728" cy="633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949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dirty="0" smtClean="0"/>
              <a:t>Accelerated Reader</a:t>
            </a:r>
            <a:endParaRPr lang="en-US" dirty="0"/>
          </a:p>
        </p:txBody>
      </p:sp>
      <p:pic>
        <p:nvPicPr>
          <p:cNvPr id="5" name="Picture 2" descr="D:\07313\My Pictures\AR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21031"/>
            <a:ext cx="3141292" cy="23559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6" y="1066332"/>
            <a:ext cx="5527964" cy="3054699"/>
          </a:xfrm>
          <a:prstGeom prst="rect">
            <a:avLst/>
          </a:prstGeom>
        </p:spPr>
      </p:pic>
      <p:pic>
        <p:nvPicPr>
          <p:cNvPr id="1026" name="Picture 2" descr="D:\03665\My Pictures\2015-02-10 Reading Charms\Reading Charms 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7366" y="4686053"/>
            <a:ext cx="2333667" cy="1750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07313\My Pictures\AR 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866" y="1066332"/>
            <a:ext cx="2143301" cy="28577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07313\My Pictures\Einstein awards 20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36" y="4155497"/>
            <a:ext cx="3093644" cy="231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945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solidFill>
                  <a:prstClr val="black">
                    <a:tint val="75000"/>
                  </a:prstClr>
                </a:solidFill>
                <a:latin typeface="Tahoma" pitchFamily="34" charset="0"/>
                <a:ea typeface="Tahoma" pitchFamily="34" charset="0"/>
                <a:cs typeface="Tahoma" pitchFamily="34" charset="0"/>
              </a:rPr>
              <a:t>Compiled by the Center for Educational Effectiveness</a:t>
            </a:r>
          </a:p>
          <a:p>
            <a:endParaRPr lang="en-US" dirty="0">
              <a:solidFill>
                <a:prstClr val="black">
                  <a:tint val="75000"/>
                </a:prstClr>
              </a:solidFill>
            </a:endParaRPr>
          </a:p>
        </p:txBody>
      </p:sp>
      <p:sp>
        <p:nvSpPr>
          <p:cNvPr id="3" name="Slide Number Placeholder 2"/>
          <p:cNvSpPr>
            <a:spLocks noGrp="1"/>
          </p:cNvSpPr>
          <p:nvPr>
            <p:ph type="sldNum" sz="quarter" idx="4"/>
          </p:nvPr>
        </p:nvSpPr>
        <p:spPr/>
        <p:txBody>
          <a:bodyPr/>
          <a:lstStyle/>
          <a:p>
            <a:fld id="{B999F817-F5D2-4A26-96AD-1211DCAE6C1D}" type="slidenum">
              <a:rPr lang="en-US" smtClean="0">
                <a:solidFill>
                  <a:prstClr val="black">
                    <a:tint val="75000"/>
                  </a:prstClr>
                </a:solidFill>
              </a:rPr>
              <a:pPr/>
              <a:t>21</a:t>
            </a:fld>
            <a:endParaRPr lang="en-US" dirty="0">
              <a:solidFill>
                <a:prstClr val="black">
                  <a:tint val="75000"/>
                </a:prstClr>
              </a:solidFill>
            </a:endParaRPr>
          </a:p>
        </p:txBody>
      </p:sp>
      <p:sp>
        <p:nvSpPr>
          <p:cNvPr id="5" name="TextBox 4"/>
          <p:cNvSpPr txBox="1"/>
          <p:nvPr/>
        </p:nvSpPr>
        <p:spPr>
          <a:xfrm>
            <a:off x="-76200" y="391571"/>
            <a:ext cx="8421582" cy="707886"/>
          </a:xfrm>
          <a:prstGeom prst="rect">
            <a:avLst/>
          </a:prstGeom>
          <a:noFill/>
        </p:spPr>
        <p:txBody>
          <a:bodyPr wrap="square" rtlCol="0">
            <a:spAutoFit/>
          </a:bodyPr>
          <a:lstStyle/>
          <a:p>
            <a:pPr algn="ctr"/>
            <a:r>
              <a:rPr lang="en-US" sz="4000" b="1" dirty="0" smtClean="0">
                <a:solidFill>
                  <a:schemeClr val="tx2"/>
                </a:solidFill>
                <a:latin typeface="Trebuchet MS" panose="020B0603020202020204" pitchFamily="34" charset="0"/>
              </a:rPr>
              <a:t>AR Data</a:t>
            </a:r>
            <a:endParaRPr lang="en-US" sz="4000" b="1" dirty="0">
              <a:solidFill>
                <a:schemeClr val="tx2"/>
              </a:solidFill>
              <a:latin typeface="Trebuchet MS" panose="020B0603020202020204" pitchFamily="34" charset="0"/>
            </a:endParaRPr>
          </a:p>
        </p:txBody>
      </p:sp>
      <p:pic>
        <p:nvPicPr>
          <p:cNvPr id="307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219200"/>
            <a:ext cx="5334000" cy="236220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514" y="3701143"/>
            <a:ext cx="5344886" cy="251460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1332082"/>
            <a:ext cx="2705435" cy="2136435"/>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3868512"/>
            <a:ext cx="3024557" cy="2179861"/>
          </a:xfrm>
          <a:prstGeom prst="rect">
            <a:avLst/>
          </a:prstGeom>
        </p:spPr>
      </p:pic>
    </p:spTree>
    <p:extLst>
      <p:ext uri="{BB962C8B-B14F-4D97-AF65-F5344CB8AC3E}">
        <p14:creationId xmlns:p14="http://schemas.microsoft.com/office/powerpoint/2010/main" val="2665126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24000"/>
            <a:ext cx="9055929"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4049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smtClean="0"/>
              <a:t>David Matteson Writing</a:t>
            </a:r>
            <a:endParaRPr lang="en-US" dirty="0"/>
          </a:p>
        </p:txBody>
      </p:sp>
      <p:pic>
        <p:nvPicPr>
          <p:cNvPr id="3074" name="Picture 2" descr="I:\Reading pictures\DM writing student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614488"/>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I:\Reading pictures\DM writing students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500188"/>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I:\Reading pictures\DM teacher model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924135"/>
            <a:ext cx="2112168" cy="28162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Reading pictures\Carpet tim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899" y="417922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Reading pictures\DM student book w-hand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3048000"/>
            <a:ext cx="26670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16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07313\My Pictures\Evidence based ter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1"/>
            <a:ext cx="266700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03665\My Pictures\2015-02-10 Note Taking\Note Taking 00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60756" y="1298024"/>
            <a:ext cx="3654101" cy="274057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685800"/>
            <a:ext cx="8229600" cy="10668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smtClean="0"/>
              <a:t>Writing From Sources</a:t>
            </a:r>
            <a:endParaRPr lang="en-US" dirty="0"/>
          </a:p>
        </p:txBody>
      </p:sp>
      <p:pic>
        <p:nvPicPr>
          <p:cNvPr id="10245" name="Picture 5" descr="D:\07313\My Pictures\Kids read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581400"/>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D:\07313\My Pictures\Show me evid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515912"/>
            <a:ext cx="2895600"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75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Learning About the SBA</a:t>
            </a:r>
            <a:endParaRPr lang="en-US" dirty="0"/>
          </a:p>
        </p:txBody>
      </p:sp>
      <p:pic>
        <p:nvPicPr>
          <p:cNvPr id="4" name="Content Placeholder 3" descr="C:\Users\07313\AppData\Local\Microsoft\Windows\Temporary Internet Files\Content.Outlook\QTGRJRLZ\FullSizeRender (6).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4950" y="1649082"/>
            <a:ext cx="3263900" cy="2459038"/>
          </a:xfrm>
          <a:prstGeom prst="rect">
            <a:avLst/>
          </a:prstGeom>
          <a:noFill/>
          <a:ln>
            <a:noFill/>
          </a:ln>
        </p:spPr>
      </p:pic>
      <p:pic>
        <p:nvPicPr>
          <p:cNvPr id="4098" name="Picture 2" descr="I:\Reading pictures\SBA ELA poster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209800"/>
            <a:ext cx="50292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Reading pictures\345 lit release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278" y="4195329"/>
            <a:ext cx="3245922" cy="243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79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37715" cy="286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746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828800"/>
            <a:ext cx="9060096" cy="281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756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892945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903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75" y="6096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216" y="3872753"/>
            <a:ext cx="736978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819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050" y="3633981"/>
            <a:ext cx="1367839" cy="163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381000"/>
            <a:ext cx="8229600" cy="1066800"/>
          </a:xfrm>
        </p:spPr>
        <p:txBody>
          <a:bodyPr/>
          <a:lstStyle/>
          <a:p>
            <a:r>
              <a:rPr lang="en-US" dirty="0" smtClean="0"/>
              <a:t>Meet our Parents and Community</a:t>
            </a:r>
            <a:endParaRPr lang="en-US" dirty="0"/>
          </a:p>
        </p:txBody>
      </p:sp>
      <p:pic>
        <p:nvPicPr>
          <p:cNvPr id="7" name="Picture 2" descr="D:\07313\My Pictures\_MG_52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265432"/>
            <a:ext cx="2332635" cy="14782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07313\My Pictures\Fitness Night 2015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0427" y="3655067"/>
            <a:ext cx="2054572" cy="1540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07313\My Pictures\Watch dogs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4999" y="1287202"/>
            <a:ext cx="3062001" cy="22965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07313\My Pictures\Weather presentat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271" y="3672516"/>
            <a:ext cx="1197604" cy="159680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LOEShared\Instructors\Leadership\SOSR\SOSR 2014-15\math pics\for Foster\DSC0027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9122" y="4621659"/>
            <a:ext cx="2535370" cy="14261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OEShared\Instructors\Leadership\SOSR\SOSR 2014-15\_MG_694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7118" y="2796001"/>
            <a:ext cx="2577198" cy="1718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LOEShared\Instructors\Leadership\SOSR\SOSR 2014-15\IMG_695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48121" y="5616221"/>
            <a:ext cx="1636195" cy="12271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6312" y="3625431"/>
            <a:ext cx="1810753"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descr="D:\07313\My Pictures\Hispanic group meeting 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7428" y="1293096"/>
            <a:ext cx="3054144" cy="22906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07313\AppData\Local\Microsoft\Windows\Temporary Internet Files\Content.Outlook\QTGRJRLZ\20150205_13360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4429" y="5257194"/>
            <a:ext cx="2811060" cy="1581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07313\AppData\Local\Microsoft\Windows\Temporary Internet Files\Content.Outlook\QTGRJRLZ\IMG_604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454" y="5254170"/>
            <a:ext cx="2683745" cy="16038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07313\AppData\Local\Microsoft\Windows\Temporary Internet Files\Content.Outlook\QTGRJRLZ\IMG_5685.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85172" y="4971024"/>
            <a:ext cx="897736" cy="191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31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pPr algn="ctr"/>
            <a:r>
              <a:rPr lang="en-US" dirty="0" smtClean="0"/>
              <a:t>Meet the Math Team</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518" t="3327" r="19019" b="13233"/>
          <a:stretch/>
        </p:blipFill>
        <p:spPr>
          <a:xfrm>
            <a:off x="1828800" y="1828800"/>
            <a:ext cx="5410200" cy="4418961"/>
          </a:xfrm>
        </p:spPr>
      </p:pic>
    </p:spTree>
    <p:extLst>
      <p:ext uri="{BB962C8B-B14F-4D97-AF65-F5344CB8AC3E}">
        <p14:creationId xmlns:p14="http://schemas.microsoft.com/office/powerpoint/2010/main" val="24497051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smtClean="0"/>
              <a:t>Instructional Coaching and PLCs</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58" t="12987" r="15684"/>
          <a:stretch/>
        </p:blipFill>
        <p:spPr>
          <a:xfrm>
            <a:off x="1176264" y="1369535"/>
            <a:ext cx="3408218" cy="2585852"/>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747" r="15955"/>
          <a:stretch/>
        </p:blipFill>
        <p:spPr>
          <a:xfrm>
            <a:off x="201118" y="3962400"/>
            <a:ext cx="3598225" cy="272415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5185" b="3463"/>
          <a:stretch/>
        </p:blipFill>
        <p:spPr>
          <a:xfrm rot="16559417">
            <a:off x="4108802" y="2118598"/>
            <a:ext cx="5359400" cy="4092522"/>
          </a:xfrm>
          <a:prstGeom prst="rect">
            <a:avLst/>
          </a:prstGeom>
        </p:spPr>
      </p:pic>
    </p:spTree>
    <p:extLst>
      <p:ext uri="{BB962C8B-B14F-4D97-AF65-F5344CB8AC3E}">
        <p14:creationId xmlns:p14="http://schemas.microsoft.com/office/powerpoint/2010/main" val="2900005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dirty="0" smtClean="0"/>
              <a:t>Reflection and Accountable Talk</a:t>
            </a:r>
            <a:endParaRPr lang="en-US" dirty="0"/>
          </a:p>
        </p:txBody>
      </p:sp>
      <p:pic>
        <p:nvPicPr>
          <p:cNvPr id="2053" name="Picture 5" descr="D:\07313\My Pictures\Talk Moves\FullSizeRender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702" y="3429000"/>
            <a:ext cx="2386573" cy="31820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07313\My Pictures\LID day Oct 2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748" y="1066800"/>
            <a:ext cx="2939527" cy="22046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8666"/>
          <a:stretch/>
        </p:blipFill>
        <p:spPr>
          <a:xfrm rot="15881195">
            <a:off x="18911" y="3985443"/>
            <a:ext cx="3224814" cy="2648096"/>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496" t="8996" r="4816" b="10595"/>
          <a:stretch/>
        </p:blipFill>
        <p:spPr>
          <a:xfrm>
            <a:off x="149903" y="1219201"/>
            <a:ext cx="3888697" cy="2503158"/>
          </a:xfrm>
          <a:prstGeom prst="rect">
            <a:avLst/>
          </a:prstGeom>
        </p:spPr>
      </p:pic>
      <p:pic>
        <p:nvPicPr>
          <p:cNvPr id="7" name="Picture 3" descr="D:\07313\My Pictures\Talk Moves\FullSizeRender (1).jpg"/>
          <p:cNvPicPr>
            <a:picLocks noChangeAspect="1" noChangeArrowheads="1"/>
          </p:cNvPicPr>
          <p:nvPr/>
        </p:nvPicPr>
        <p:blipFill rotWithShape="1">
          <a:blip r:embed="rId7">
            <a:extLst>
              <a:ext uri="{28A0092B-C50C-407E-A947-70E740481C1C}">
                <a14:useLocalDpi xmlns:a14="http://schemas.microsoft.com/office/drawing/2010/main" val="0"/>
              </a:ext>
            </a:extLst>
          </a:blip>
          <a:srcRect t="2500" r="8484" b="15374"/>
          <a:stretch/>
        </p:blipFill>
        <p:spPr bwMode="auto">
          <a:xfrm>
            <a:off x="4103125" y="3124200"/>
            <a:ext cx="2490816" cy="1676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07313\My Pictures\Talk Moves\FullSizeRender (2).jpg"/>
          <p:cNvPicPr>
            <a:picLocks noChangeAspect="1" noChangeArrowheads="1"/>
          </p:cNvPicPr>
          <p:nvPr/>
        </p:nvPicPr>
        <p:blipFill rotWithShape="1">
          <a:blip r:embed="rId8">
            <a:extLst>
              <a:ext uri="{28A0092B-C50C-407E-A947-70E740481C1C}">
                <a14:useLocalDpi xmlns:a14="http://schemas.microsoft.com/office/drawing/2010/main" val="0"/>
              </a:ext>
            </a:extLst>
          </a:blip>
          <a:srcRect l="13294" t="13320" r="15845" b="13402"/>
          <a:stretch/>
        </p:blipFill>
        <p:spPr bwMode="auto">
          <a:xfrm>
            <a:off x="3502527" y="4901784"/>
            <a:ext cx="2522221" cy="1956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10973" r="18588"/>
          <a:stretch/>
        </p:blipFill>
        <p:spPr>
          <a:xfrm rot="509856">
            <a:off x="4171092" y="1222322"/>
            <a:ext cx="1662982" cy="1770663"/>
          </a:xfrm>
          <a:prstGeom prst="rect">
            <a:avLst/>
          </a:prstGeom>
        </p:spPr>
      </p:pic>
    </p:spTree>
    <p:extLst>
      <p:ext uri="{BB962C8B-B14F-4D97-AF65-F5344CB8AC3E}">
        <p14:creationId xmlns:p14="http://schemas.microsoft.com/office/powerpoint/2010/main" val="35593831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41366"/>
            <a:ext cx="8229600" cy="663014"/>
          </a:xfrm>
        </p:spPr>
        <p:txBody>
          <a:bodyPr>
            <a:normAutofit fontScale="90000"/>
          </a:bodyPr>
          <a:lstStyle/>
          <a:p>
            <a:r>
              <a:rPr lang="en-US" dirty="0" smtClean="0"/>
              <a:t>Math SBA Training</a:t>
            </a:r>
            <a:endParaRPr lang="en-US" dirty="0"/>
          </a:p>
        </p:txBody>
      </p:sp>
      <p:pic>
        <p:nvPicPr>
          <p:cNvPr id="12290" name="Picture 2" descr="D:\07313\My Pictures\Problem solving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584" y="1104380"/>
            <a:ext cx="1714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07313\My Pictures\Student work CA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613109" y="368300"/>
            <a:ext cx="1962150" cy="26162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90600" y="2657476"/>
            <a:ext cx="2895600" cy="1628776"/>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2655" r="4416"/>
          <a:stretch/>
        </p:blipFill>
        <p:spPr>
          <a:xfrm>
            <a:off x="0" y="1097658"/>
            <a:ext cx="3048000" cy="1566707"/>
          </a:xfrm>
          <a:prstGeom prst="rect">
            <a:avLst/>
          </a:prstGeom>
        </p:spPr>
      </p:pic>
      <p:sp>
        <p:nvSpPr>
          <p:cNvPr id="3" name="TextBox 2"/>
          <p:cNvSpPr txBox="1"/>
          <p:nvPr/>
        </p:nvSpPr>
        <p:spPr>
          <a:xfrm>
            <a:off x="6492886" y="2818802"/>
            <a:ext cx="2313454" cy="369332"/>
          </a:xfrm>
          <a:prstGeom prst="rect">
            <a:avLst/>
          </a:prstGeom>
          <a:noFill/>
        </p:spPr>
        <p:txBody>
          <a:bodyPr wrap="none" rtlCol="0">
            <a:spAutoFit/>
          </a:bodyPr>
          <a:lstStyle/>
          <a:p>
            <a:r>
              <a:rPr lang="en-US" b="1" dirty="0" smtClean="0"/>
              <a:t>Go For the </a:t>
            </a:r>
            <a:r>
              <a:rPr lang="en-US" b="1" dirty="0" smtClean="0">
                <a:solidFill>
                  <a:srgbClr val="00B050"/>
                </a:solidFill>
              </a:rPr>
              <a:t>Green</a:t>
            </a:r>
            <a:r>
              <a:rPr lang="en-US" b="1" dirty="0" smtClean="0"/>
              <a:t>!</a:t>
            </a:r>
            <a:endParaRPr lang="en-US" b="1" dirty="0"/>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15553" r="2384" b="-1"/>
          <a:stretch/>
        </p:blipFill>
        <p:spPr>
          <a:xfrm>
            <a:off x="2049607" y="4631951"/>
            <a:ext cx="3225800" cy="2092975"/>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6027" t="14163"/>
          <a:stretch/>
        </p:blipFill>
        <p:spPr>
          <a:xfrm rot="21116435">
            <a:off x="166667" y="4611196"/>
            <a:ext cx="1752600" cy="2134487"/>
          </a:xfrm>
          <a:prstGeom prst="rect">
            <a:avLst/>
          </a:prstGeom>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8834" y="3549360"/>
            <a:ext cx="3715166" cy="295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473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 y="1295400"/>
            <a:ext cx="9150509" cy="283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644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57200"/>
          </a:xfrm>
        </p:spPr>
        <p:txBody>
          <a:bodyPr>
            <a:normAutofit fontScale="90000"/>
          </a:bodyPr>
          <a:lstStyle/>
          <a:p>
            <a:r>
              <a:rPr lang="en-US" dirty="0" smtClean="0"/>
              <a:t>Meet the STEM </a:t>
            </a:r>
            <a:r>
              <a:rPr lang="en-US" dirty="0"/>
              <a:t>T</a:t>
            </a:r>
            <a:r>
              <a:rPr lang="en-US" dirty="0" smtClean="0"/>
              <a:t>eam</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737" t="11026" r="2882" b="20874"/>
          <a:stretch/>
        </p:blipFill>
        <p:spPr>
          <a:xfrm>
            <a:off x="388491" y="1066800"/>
            <a:ext cx="5367728" cy="300015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9351" b="3767"/>
          <a:stretch/>
        </p:blipFill>
        <p:spPr>
          <a:xfrm rot="4989800">
            <a:off x="-246539" y="4433221"/>
            <a:ext cx="2780734" cy="1866417"/>
          </a:xfrm>
          <a:prstGeom prst="rect">
            <a:avLst/>
          </a:prstGeom>
        </p:spPr>
      </p:pic>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5201" t="4348" r="17101"/>
          <a:stretch/>
        </p:blipFill>
        <p:spPr>
          <a:xfrm rot="177632">
            <a:off x="5812311" y="1464150"/>
            <a:ext cx="3258344" cy="2256306"/>
          </a:xfr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787" t="6771" r="2233" b="9365"/>
          <a:stretch/>
        </p:blipFill>
        <p:spPr>
          <a:xfrm rot="21358266">
            <a:off x="2154069" y="4517649"/>
            <a:ext cx="3359956" cy="2225064"/>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991" t="5436" r="1860" b="10912"/>
          <a:stretch/>
        </p:blipFill>
        <p:spPr>
          <a:xfrm rot="501502">
            <a:off x="5600545" y="4093288"/>
            <a:ext cx="3334916" cy="2176126"/>
          </a:xfrm>
          <a:prstGeom prst="rect">
            <a:avLst/>
          </a:prstGeom>
        </p:spPr>
      </p:pic>
    </p:spTree>
    <p:extLst>
      <p:ext uri="{BB962C8B-B14F-4D97-AF65-F5344CB8AC3E}">
        <p14:creationId xmlns:p14="http://schemas.microsoft.com/office/powerpoint/2010/main" val="3239307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649"/>
          <a:stretch/>
        </p:blipFill>
        <p:spPr>
          <a:xfrm>
            <a:off x="6787900" y="1066800"/>
            <a:ext cx="2363999" cy="2294266"/>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773253"/>
            <a:ext cx="2703226" cy="1802151"/>
          </a:xfrm>
          <a:prstGeom prst="rect">
            <a:avLst/>
          </a:prstGeom>
        </p:spPr>
      </p:pic>
      <p:pic>
        <p:nvPicPr>
          <p:cNvPr id="10" name="Picture 2" descr="D:\07313\My Pictures\Robo Club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3570456"/>
            <a:ext cx="1844758" cy="24596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94945">
            <a:off x="5490038" y="2604139"/>
            <a:ext cx="1009236" cy="1513854"/>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29" y="506288"/>
            <a:ext cx="3401869" cy="2551401"/>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20911" r="14897" b="6725"/>
          <a:stretch/>
        </p:blipFill>
        <p:spPr>
          <a:xfrm>
            <a:off x="106441" y="2575404"/>
            <a:ext cx="2054431" cy="1990106"/>
          </a:xfrm>
          <a:prstGeom prst="rect">
            <a:avLst/>
          </a:prstGeom>
        </p:spPr>
      </p:pic>
      <p:pic>
        <p:nvPicPr>
          <p:cNvPr id="1026" name="Picture 2" descr="S:\LOEShared\Instructors\Leadership\SOSR\SOSR 2014-15\math pics\DSC0028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363" t="6583" r="13350" b="5462"/>
          <a:stretch/>
        </p:blipFill>
        <p:spPr bwMode="auto">
          <a:xfrm rot="4904931">
            <a:off x="-47706" y="4786656"/>
            <a:ext cx="2225278" cy="16608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07313\My Pictures\Robotics Club comp 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158972">
            <a:off x="5606076" y="4480895"/>
            <a:ext cx="1611196" cy="21482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l="13300" t="2797" r="10378"/>
          <a:stretch/>
        </p:blipFill>
        <p:spPr>
          <a:xfrm>
            <a:off x="2590800" y="2833058"/>
            <a:ext cx="2257424" cy="2156270"/>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l="6106" r="7147"/>
          <a:stretch/>
        </p:blipFill>
        <p:spPr>
          <a:xfrm>
            <a:off x="2438400" y="4483289"/>
            <a:ext cx="2540646" cy="2196625"/>
          </a:xfrm>
          <a:prstGeom prst="rect">
            <a:avLst/>
          </a:prstGeom>
        </p:spPr>
      </p:pic>
    </p:spTree>
    <p:extLst>
      <p:ext uri="{BB962C8B-B14F-4D97-AF65-F5344CB8AC3E}">
        <p14:creationId xmlns:p14="http://schemas.microsoft.com/office/powerpoint/2010/main" val="4121069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normAutofit fontScale="90000"/>
          </a:bodyPr>
          <a:lstStyle/>
          <a:p>
            <a:r>
              <a:rPr lang="en-US" dirty="0" smtClean="0"/>
              <a:t>MSP Sub Group Performance in Reading and Math</a:t>
            </a:r>
            <a:endParaRPr lang="en-US" dirty="0"/>
          </a:p>
        </p:txBody>
      </p:sp>
      <p:sp>
        <p:nvSpPr>
          <p:cNvPr id="3" name="Content Placeholder 2"/>
          <p:cNvSpPr>
            <a:spLocks noGrp="1"/>
          </p:cNvSpPr>
          <p:nvPr>
            <p:ph idx="1"/>
          </p:nvPr>
        </p:nvSpPr>
        <p:spPr/>
        <p:txBody>
          <a:bodyPr/>
          <a:lstStyle/>
          <a:p>
            <a:r>
              <a:rPr lang="en-US" dirty="0" smtClean="0"/>
              <a:t>Special </a:t>
            </a:r>
            <a:r>
              <a:rPr lang="en-US" dirty="0"/>
              <a:t>Education</a:t>
            </a:r>
          </a:p>
          <a:p>
            <a:r>
              <a:rPr lang="en-US" dirty="0" smtClean="0"/>
              <a:t>Low Income</a:t>
            </a:r>
          </a:p>
          <a:p>
            <a:r>
              <a:rPr lang="en-US" dirty="0" smtClean="0"/>
              <a:t>White</a:t>
            </a:r>
          </a:p>
          <a:p>
            <a:r>
              <a:rPr lang="en-US" dirty="0"/>
              <a:t>English Language Learners</a:t>
            </a:r>
          </a:p>
          <a:p>
            <a:r>
              <a:rPr lang="en-US" dirty="0"/>
              <a:t>Hispanic</a:t>
            </a:r>
          </a:p>
          <a:p>
            <a:endParaRPr lang="en-US" dirty="0"/>
          </a:p>
        </p:txBody>
      </p:sp>
    </p:spTree>
    <p:extLst>
      <p:ext uri="{BB962C8B-B14F-4D97-AF65-F5344CB8AC3E}">
        <p14:creationId xmlns:p14="http://schemas.microsoft.com/office/powerpoint/2010/main" val="311084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23" y="23446"/>
            <a:ext cx="9144000" cy="236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438401"/>
            <a:ext cx="9067800" cy="2383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7" y="4500020"/>
            <a:ext cx="9063486" cy="235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959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5862"/>
            <a:ext cx="8999248"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9067800" cy="237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6" y="4498155"/>
            <a:ext cx="9205068" cy="235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703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689"/>
            <a:ext cx="6095999" cy="672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5724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117" y="609600"/>
            <a:ext cx="8229600" cy="1066800"/>
          </a:xfrm>
        </p:spPr>
        <p:txBody>
          <a:bodyPr>
            <a:normAutofit fontScale="90000"/>
          </a:bodyPr>
          <a:lstStyle/>
          <a:p>
            <a:r>
              <a:rPr lang="en-US" dirty="0" smtClean="0"/>
              <a:t>What we have done to address gaps </a:t>
            </a:r>
            <a:br>
              <a:rPr lang="en-US" dirty="0" smtClean="0"/>
            </a:br>
            <a:r>
              <a:rPr lang="en-US" dirty="0" smtClean="0"/>
              <a:t>in sub groups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779" t="27706" r="17143"/>
          <a:stretch/>
        </p:blipFill>
        <p:spPr>
          <a:xfrm>
            <a:off x="4648199" y="1295400"/>
            <a:ext cx="2627277" cy="2294745"/>
          </a:xfrm>
          <a:prstGeom prst="rect">
            <a:avLst/>
          </a:prstGeom>
        </p:spPr>
      </p:pic>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5141" t="12897" r="5776"/>
          <a:stretch/>
        </p:blipFill>
        <p:spPr>
          <a:xfrm>
            <a:off x="6701354" y="2442772"/>
            <a:ext cx="1893133" cy="2092534"/>
          </a:xfrm>
          <a:prstGeom prst="rect">
            <a:avLst/>
          </a:prstGeom>
        </p:spPr>
      </p:pic>
      <p:sp>
        <p:nvSpPr>
          <p:cNvPr id="10" name="TextBox 9"/>
          <p:cNvSpPr txBox="1"/>
          <p:nvPr/>
        </p:nvSpPr>
        <p:spPr>
          <a:xfrm>
            <a:off x="5093035" y="5798562"/>
            <a:ext cx="3810000" cy="646331"/>
          </a:xfrm>
          <a:prstGeom prst="rect">
            <a:avLst/>
          </a:prstGeom>
          <a:noFill/>
        </p:spPr>
        <p:txBody>
          <a:bodyPr wrap="square" rtlCol="0">
            <a:spAutoFit/>
          </a:bodyPr>
          <a:lstStyle/>
          <a:p>
            <a:pPr algn="ctr"/>
            <a:r>
              <a:rPr lang="en-US" b="1" dirty="0" smtClean="0"/>
              <a:t>Over 110 students signed up for FREE tutoring!</a:t>
            </a:r>
            <a:endParaRPr lang="en-US" b="1" dirty="0"/>
          </a:p>
        </p:txBody>
      </p:sp>
      <p:sp>
        <p:nvSpPr>
          <p:cNvPr id="3" name="Rectangle 2"/>
          <p:cNvSpPr/>
          <p:nvPr/>
        </p:nvSpPr>
        <p:spPr>
          <a:xfrm>
            <a:off x="5245435" y="5638800"/>
            <a:ext cx="3505200" cy="107416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3442" r="17791"/>
          <a:stretch/>
        </p:blipFill>
        <p:spPr>
          <a:xfrm>
            <a:off x="55761" y="1667655"/>
            <a:ext cx="4316464" cy="5508885"/>
          </a:xfrm>
          <a:prstGeom prst="rect">
            <a:avLst/>
          </a:prstGeom>
        </p:spPr>
      </p:pic>
      <p:sp>
        <p:nvSpPr>
          <p:cNvPr id="5" name="TextBox 4"/>
          <p:cNvSpPr txBox="1"/>
          <p:nvPr/>
        </p:nvSpPr>
        <p:spPr>
          <a:xfrm>
            <a:off x="5093035" y="4422097"/>
            <a:ext cx="3966150" cy="369332"/>
          </a:xfrm>
          <a:prstGeom prst="rect">
            <a:avLst/>
          </a:prstGeom>
          <a:noFill/>
        </p:spPr>
        <p:txBody>
          <a:bodyPr wrap="none" rtlCol="0">
            <a:spAutoFit/>
          </a:bodyPr>
          <a:lstStyle/>
          <a:p>
            <a:r>
              <a:rPr lang="en-US" dirty="0" smtClean="0"/>
              <a:t>Pic of teachers discussing data charts</a:t>
            </a:r>
            <a:endParaRPr lang="en-US" dirty="0"/>
          </a:p>
        </p:txBody>
      </p:sp>
    </p:spTree>
    <p:extLst>
      <p:ext uri="{BB962C8B-B14F-4D97-AF65-F5344CB8AC3E}">
        <p14:creationId xmlns:p14="http://schemas.microsoft.com/office/powerpoint/2010/main" val="1362462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smtClean="0"/>
              <a:t>Meet the Special Education </a:t>
            </a:r>
            <a:r>
              <a:rPr lang="en-US" dirty="0"/>
              <a:t>T</a:t>
            </a:r>
            <a:r>
              <a:rPr lang="en-US" dirty="0" smtClean="0"/>
              <a:t>eam</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52969" y="1600200"/>
            <a:ext cx="3048000" cy="2286000"/>
          </a:xfr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262" t="12719" r="16771"/>
          <a:stretch/>
        </p:blipFill>
        <p:spPr>
          <a:xfrm>
            <a:off x="5943600" y="4038600"/>
            <a:ext cx="2971800" cy="2594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75" y="1959650"/>
            <a:ext cx="5769964" cy="4327473"/>
          </a:xfrm>
          <a:prstGeom prst="rect">
            <a:avLst/>
          </a:prstGeom>
        </p:spPr>
      </p:pic>
    </p:spTree>
    <p:extLst>
      <p:ext uri="{BB962C8B-B14F-4D97-AF65-F5344CB8AC3E}">
        <p14:creationId xmlns:p14="http://schemas.microsoft.com/office/powerpoint/2010/main" val="30076714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dirty="0" smtClean="0"/>
              <a:t>Meet the ELL Team</a:t>
            </a:r>
            <a:endParaRPr lang="en-US" dirty="0"/>
          </a:p>
        </p:txBody>
      </p:sp>
      <p:pic>
        <p:nvPicPr>
          <p:cNvPr id="1026" name="Picture 2" descr="L:\Reading pictures\ELL Depart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57" y="1080604"/>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395304"/>
            <a:ext cx="8150928" cy="2426080"/>
          </a:xfrm>
          <a:prstGeom prst="rect">
            <a:avLst/>
          </a:prstGeom>
        </p:spPr>
      </p:pic>
      <p:pic>
        <p:nvPicPr>
          <p:cNvPr id="5" name="Content Placeholder 3" descr="S:\LOEShared\Instructors\Leadership\SOSR\SOSR 2014-15\_MG_5398.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1671154"/>
            <a:ext cx="3090862" cy="2133600"/>
          </a:xfrm>
          <a:prstGeom prst="rect">
            <a:avLst/>
          </a:prstGeom>
          <a:noFill/>
          <a:ln>
            <a:noFill/>
          </a:ln>
        </p:spPr>
      </p:pic>
    </p:spTree>
    <p:extLst>
      <p:ext uri="{BB962C8B-B14F-4D97-AF65-F5344CB8AC3E}">
        <p14:creationId xmlns:p14="http://schemas.microsoft.com/office/powerpoint/2010/main" val="4043855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77" y="838200"/>
            <a:ext cx="7140823" cy="525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8992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smtClean="0"/>
              <a:t>Support Needed</a:t>
            </a:r>
            <a:endParaRPr lang="en-US" dirty="0"/>
          </a:p>
        </p:txBody>
      </p:sp>
      <p:sp>
        <p:nvSpPr>
          <p:cNvPr id="3" name="Content Placeholder 2"/>
          <p:cNvSpPr>
            <a:spLocks noGrp="1"/>
          </p:cNvSpPr>
          <p:nvPr>
            <p:ph idx="1"/>
          </p:nvPr>
        </p:nvSpPr>
        <p:spPr>
          <a:xfrm>
            <a:off x="457200" y="1752600"/>
            <a:ext cx="8229600" cy="4325112"/>
          </a:xfrm>
        </p:spPr>
        <p:txBody>
          <a:bodyPr/>
          <a:lstStyle/>
          <a:p>
            <a:pPr lvl="1"/>
            <a:r>
              <a:rPr lang="en-US" dirty="0" smtClean="0">
                <a:solidFill>
                  <a:schemeClr val="tx2"/>
                </a:solidFill>
              </a:rPr>
              <a:t>Smaller class sizes in primary grades </a:t>
            </a:r>
          </a:p>
          <a:p>
            <a:pPr lvl="1"/>
            <a:r>
              <a:rPr lang="en-US" dirty="0" smtClean="0">
                <a:solidFill>
                  <a:schemeClr val="tx2"/>
                </a:solidFill>
              </a:rPr>
              <a:t>Instructional coaching resources</a:t>
            </a:r>
          </a:p>
          <a:p>
            <a:pPr lvl="1"/>
            <a:r>
              <a:rPr lang="en-US" dirty="0" smtClean="0">
                <a:solidFill>
                  <a:schemeClr val="tx2"/>
                </a:solidFill>
              </a:rPr>
              <a:t>Success Time resources</a:t>
            </a:r>
          </a:p>
          <a:p>
            <a:pPr lvl="1"/>
            <a:r>
              <a:rPr lang="en-US" dirty="0" smtClean="0">
                <a:solidFill>
                  <a:schemeClr val="tx2"/>
                </a:solidFill>
              </a:rPr>
              <a:t>Models that have worked in closing the special education gap</a:t>
            </a:r>
          </a:p>
          <a:p>
            <a:pPr lvl="1"/>
            <a:r>
              <a:rPr lang="en-US" dirty="0" smtClean="0">
                <a:solidFill>
                  <a:schemeClr val="tx2"/>
                </a:solidFill>
              </a:rPr>
              <a:t>ELL instruction in kindergarten</a:t>
            </a:r>
          </a:p>
          <a:p>
            <a:pPr lvl="1"/>
            <a:r>
              <a:rPr lang="en-US" dirty="0" smtClean="0">
                <a:solidFill>
                  <a:schemeClr val="tx2"/>
                </a:solidFill>
              </a:rPr>
              <a:t>Clocks</a:t>
            </a:r>
          </a:p>
          <a:p>
            <a:pPr lvl="1"/>
            <a:r>
              <a:rPr lang="en-US" dirty="0" smtClean="0">
                <a:solidFill>
                  <a:schemeClr val="tx2"/>
                </a:solidFill>
              </a:rPr>
              <a:t>Behavior support</a:t>
            </a:r>
          </a:p>
        </p:txBody>
      </p:sp>
      <p:pic>
        <p:nvPicPr>
          <p:cNvPr id="4" name="Picture 2" descr="C:\Users\07313\AppData\Local\Microsoft\Windows\Temporary Internet Files\Content.Outlook\QTGRJRLZ\_MG_71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450" y="4267200"/>
            <a:ext cx="3191868"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087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066800"/>
          </a:xfrm>
        </p:spPr>
        <p:txBody>
          <a:bodyPr/>
          <a:lstStyle/>
          <a:p>
            <a:r>
              <a:rPr lang="en-US" dirty="0" smtClean="0"/>
              <a:t>Feedback and Questions</a:t>
            </a:r>
            <a:endParaRPr lang="en-US" dirty="0"/>
          </a:p>
        </p:txBody>
      </p:sp>
      <p:pic>
        <p:nvPicPr>
          <p:cNvPr id="3" name="Picture 2" descr="D:\07313\My Pictures\New Leop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196215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936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07313\My Pictures\Bucket filler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4845" y="996154"/>
            <a:ext cx="3550900" cy="34666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881" y="2518583"/>
            <a:ext cx="2606403" cy="2347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51369" y="228600"/>
            <a:ext cx="8229600" cy="1066800"/>
          </a:xfrm>
        </p:spPr>
        <p:txBody>
          <a:bodyPr/>
          <a:lstStyle/>
          <a:p>
            <a:r>
              <a:rPr lang="en-US" dirty="0" smtClean="0"/>
              <a:t>Meet the Lowell Staff</a:t>
            </a:r>
            <a:endParaRPr lang="en-US" dirty="0"/>
          </a:p>
        </p:txBody>
      </p:sp>
      <p:pic>
        <p:nvPicPr>
          <p:cNvPr id="2050" name="Picture 2" descr="D:\07313\My Pictures\Staff climate in gym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507696"/>
            <a:ext cx="2606761" cy="1955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07313\My Pictures\20140920_155111_resized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6" y="4462768"/>
            <a:ext cx="2925325" cy="1645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56" y="1198366"/>
            <a:ext cx="1788775" cy="1772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43" y="5588886"/>
            <a:ext cx="1834529" cy="120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C:\Users\07313\AppData\Local\Microsoft\Windows\Temporary Internet Files\Content.Outlook\QTGRJRLZ\FullSizeRender (6).jpg"/>
          <p:cNvPicPr/>
          <p:nvPr/>
        </p:nvPicPr>
        <p:blipFill>
          <a:blip r:embed="rId9">
            <a:extLst>
              <a:ext uri="{28A0092B-C50C-407E-A947-70E740481C1C}">
                <a14:useLocalDpi xmlns:a14="http://schemas.microsoft.com/office/drawing/2010/main" val="0"/>
              </a:ext>
            </a:extLst>
          </a:blip>
          <a:srcRect/>
          <a:stretch>
            <a:fillRect/>
          </a:stretch>
        </p:blipFill>
        <p:spPr bwMode="auto">
          <a:xfrm>
            <a:off x="6858000" y="690803"/>
            <a:ext cx="2286000" cy="3273879"/>
          </a:xfrm>
          <a:prstGeom prst="rect">
            <a:avLst/>
          </a:prstGeom>
          <a:noFill/>
          <a:ln>
            <a:noFill/>
          </a:ln>
        </p:spPr>
      </p:pic>
      <p:pic>
        <p:nvPicPr>
          <p:cNvPr id="6" name="Picture 3" descr="D:\07313\My Pictures\Bucket fill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1779" y="663547"/>
            <a:ext cx="13144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9476" y="4462768"/>
            <a:ext cx="6162753" cy="2329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244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71380"/>
            <a:ext cx="4572000" cy="4186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 y="35859"/>
            <a:ext cx="5016413" cy="419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983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9229"/>
            <a:ext cx="8229600" cy="1066800"/>
          </a:xfrm>
        </p:spPr>
        <p:txBody>
          <a:bodyPr/>
          <a:lstStyle/>
          <a:p>
            <a:r>
              <a:rPr lang="en-US" dirty="0" smtClean="0"/>
              <a:t>Meet Lowell Students</a:t>
            </a:r>
            <a:endParaRPr lang="en-US" dirty="0"/>
          </a:p>
        </p:txBody>
      </p:sp>
      <p:pic>
        <p:nvPicPr>
          <p:cNvPr id="3" name="Picture 2" descr="C:\Users\07313\AppData\Local\Microsoft\Windows\Temporary Internet Files\Content.Outlook\QTGRJRLZ\silly f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6" y="3435068"/>
            <a:ext cx="2855707" cy="19032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915" y="668740"/>
            <a:ext cx="2909286" cy="290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S:\LOEShared\Instructors\Leadership\SOSR\SOSR 2014-15\math pics\for Foster\_MG_70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9564" y="3435068"/>
            <a:ext cx="22479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LOEShared\Instructors\Leadership\SOSR\SOSR 2014-15\5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71" y="1235797"/>
            <a:ext cx="318722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03665\My Pictures\2015-02-11 patrols\patrols 0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58118" y="3963787"/>
            <a:ext cx="3085882" cy="23144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07313\AppData\Local\Microsoft\Windows\Temporary Internet Files\Content.Outlook\QTGRJRLZ\silly boy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600" y="4995421"/>
            <a:ext cx="2818964" cy="186257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LOEShared\Instructors\Leadership\SOSR\SOSR 2014-15\_MG_69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9156" y="1147845"/>
            <a:ext cx="33528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058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63" y="609600"/>
            <a:ext cx="7291137" cy="608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0781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229600" cy="1066800"/>
          </a:xfrm>
        </p:spPr>
        <p:txBody>
          <a:bodyPr>
            <a:normAutofit fontScale="90000"/>
          </a:bodyPr>
          <a:lstStyle/>
          <a:p>
            <a:r>
              <a:rPr lang="en-US" dirty="0"/>
              <a:t>Eight Step Instructional Process</a:t>
            </a:r>
            <a:br>
              <a:rPr lang="en-US" dirty="0"/>
            </a:br>
            <a:endParaRPr lang="en-US" dirty="0"/>
          </a:p>
        </p:txBody>
      </p:sp>
      <p:pic>
        <p:nvPicPr>
          <p:cNvPr id="4" name="Content Placeholder 3" descr="C:\Users\07313\AppData\Local\Microsoft\Windows\Temporary Internet Files\Content.Outlook\QTGRJRLZ\FullSizeRender (10).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886" y="1652144"/>
            <a:ext cx="2667000" cy="2376488"/>
          </a:xfrm>
          <a:prstGeom prst="rect">
            <a:avLst/>
          </a:prstGeom>
          <a:noFill/>
          <a:ln>
            <a:noFill/>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147531"/>
            <a:ext cx="4670701"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D:\07313\My Pictures\2013-12-19 CAST and December 2013\CAST and December 2013 0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1447800"/>
            <a:ext cx="2884487" cy="21633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LOEShared\Instructors\Leadership\SOSR\SOSR 2014-15\math pics\for Foster\DSC002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4169302"/>
            <a:ext cx="3894666"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846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4097</TotalTime>
  <Words>9488</Words>
  <Application>Microsoft Office PowerPoint</Application>
  <PresentationFormat>On-screen Show (4:3)</PresentationFormat>
  <Paragraphs>619</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Urban</vt:lpstr>
      <vt:lpstr> Welcome to Lowell</vt:lpstr>
      <vt:lpstr>PowerPoint Presentation</vt:lpstr>
      <vt:lpstr>Meet our Parents and Community</vt:lpstr>
      <vt:lpstr>PowerPoint Presentation</vt:lpstr>
      <vt:lpstr>Meet the Lowell Staff</vt:lpstr>
      <vt:lpstr>PowerPoint Presentation</vt:lpstr>
      <vt:lpstr>Meet Lowell Students</vt:lpstr>
      <vt:lpstr>PowerPoint Presentation</vt:lpstr>
      <vt:lpstr>Eight Step Instructional Process </vt:lpstr>
      <vt:lpstr>PowerPoint Presentation</vt:lpstr>
      <vt:lpstr>PowerPoint Presentation</vt:lpstr>
      <vt:lpstr>PowerPoint Presentation</vt:lpstr>
      <vt:lpstr>PowerPoint Presentation</vt:lpstr>
      <vt:lpstr>PowerPoint Presentation</vt:lpstr>
      <vt:lpstr>PowerPoint Presentation</vt:lpstr>
      <vt:lpstr>Meet the Reading Team</vt:lpstr>
      <vt:lpstr>Early Intervention</vt:lpstr>
      <vt:lpstr>Leveled Literacy Intervention</vt:lpstr>
      <vt:lpstr>Leveled Literacy Intervention</vt:lpstr>
      <vt:lpstr>Accelerated Reader</vt:lpstr>
      <vt:lpstr>PowerPoint Presentation</vt:lpstr>
      <vt:lpstr>PowerPoint Presentation</vt:lpstr>
      <vt:lpstr>David Matteson Writing</vt:lpstr>
      <vt:lpstr>PowerPoint Presentation</vt:lpstr>
      <vt:lpstr>Learning About the SBA</vt:lpstr>
      <vt:lpstr>PowerPoint Presentation</vt:lpstr>
      <vt:lpstr>PowerPoint Presentation</vt:lpstr>
      <vt:lpstr>PowerPoint Presentation</vt:lpstr>
      <vt:lpstr>PowerPoint Presentation</vt:lpstr>
      <vt:lpstr>Meet the Math Team</vt:lpstr>
      <vt:lpstr>Instructional Coaching and PLCs</vt:lpstr>
      <vt:lpstr>Reflection and Accountable Talk</vt:lpstr>
      <vt:lpstr>Math SBA Training</vt:lpstr>
      <vt:lpstr>PowerPoint Presentation</vt:lpstr>
      <vt:lpstr>Meet the STEM Team</vt:lpstr>
      <vt:lpstr>PowerPoint Presentation</vt:lpstr>
      <vt:lpstr>MSP Sub Group Performance in Reading and Math</vt:lpstr>
      <vt:lpstr>PowerPoint Presentation</vt:lpstr>
      <vt:lpstr>PowerPoint Presentation</vt:lpstr>
      <vt:lpstr>What we have done to address gaps  in sub groups</vt:lpstr>
      <vt:lpstr>Meet the Special Education Team</vt:lpstr>
      <vt:lpstr>Meet the ELL Team</vt:lpstr>
      <vt:lpstr>PowerPoint Presentation</vt:lpstr>
      <vt:lpstr>Support Needed</vt:lpstr>
      <vt:lpstr>Feedback and Questions</vt:lpstr>
    </vt:vector>
  </TitlesOfParts>
  <Company>Everett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Lowell 2014-15</dc:title>
  <dc:creator>Foster, Cindy</dc:creator>
  <cp:lastModifiedBy>Foster, Cindy</cp:lastModifiedBy>
  <cp:revision>181</cp:revision>
  <cp:lastPrinted>2015-01-26T23:32:33Z</cp:lastPrinted>
  <dcterms:created xsi:type="dcterms:W3CDTF">2015-01-25T20:18:58Z</dcterms:created>
  <dcterms:modified xsi:type="dcterms:W3CDTF">2015-02-17T02:53:26Z</dcterms:modified>
</cp:coreProperties>
</file>