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6492875"/>
  <p:notesSz cx="6858000" cy="9144000"/>
  <p:defaultTextStyle>
    <a:defPPr>
      <a:defRPr lang="en-US"/>
    </a:defPPr>
    <a:lvl1pPr marL="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6415553-DC9F-48C8-8DAB-49165148D79B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1066" y="5"/>
      </p:cViewPr>
      <p:guideLst>
        <p:guide orient="horz" pos="204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>
          <a:xfrm>
            <a:off x="228600" y="492760"/>
            <a:ext cx="8686800" cy="1828800"/>
          </a:xfrm>
        </p:spPr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70940" y="2639060"/>
            <a:ext cx="6801485" cy="12090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>
          <a:xfrm>
            <a:off x="4483735" y="3911600"/>
            <a:ext cx="17589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4"/>
          </p:nvPr>
        </p:nvSpPr>
        <p:spPr>
          <a:xfrm>
            <a:off x="1290320" y="4444365"/>
            <a:ext cx="6562090" cy="4108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5"/>
          </p:nvPr>
        </p:nvSpPr>
        <p:spPr>
          <a:xfrm>
            <a:off x="3285490" y="4918710"/>
            <a:ext cx="2571750" cy="4108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6"/>
          </p:nvPr>
        </p:nvSpPr>
        <p:spPr>
          <a:xfrm>
            <a:off x="4483735" y="5393055"/>
            <a:ext cx="17589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Slide Number Placeholder"/>
          <p:cNvSpPr>
            <a:spLocks noGrp="1"/>
          </p:cNvSpPr>
          <p:nvPr>
            <p:ph type="sldNum" sz="quarter" idx="7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303470FE-49CA-4746-B603-A7DDD0BFB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46350" y="365760"/>
            <a:ext cx="40506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303470FE-49CA-4746-B603-A7DDD0BFB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48485" y="365760"/>
            <a:ext cx="54463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303470FE-49CA-4746-B603-A7DDD0BFB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07895" y="365760"/>
            <a:ext cx="47282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303470FE-49CA-4746-B603-A7DDD0BFB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97075" y="365760"/>
            <a:ext cx="514985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303470FE-49CA-4746-B603-A7DDD0BFB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53235" y="365760"/>
            <a:ext cx="563753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303470FE-49CA-4746-B603-A7DDD0BFB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78685" y="365760"/>
            <a:ext cx="478663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303470FE-49CA-4746-B603-A7DDD0BFB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55140" y="365760"/>
            <a:ext cx="563308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303470FE-49CA-4746-B603-A7DDD0BFB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383155" y="365760"/>
            <a:ext cx="43770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303470FE-49CA-4746-B603-A7DDD0BFB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684145" y="365760"/>
            <a:ext cx="37757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303470FE-49CA-4746-B603-A7DDD0BFB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11655" y="365760"/>
            <a:ext cx="552069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303470FE-49CA-4746-B603-A7DDD0BFB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483735" y="365760"/>
            <a:ext cx="17589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985645" y="1089025"/>
            <a:ext cx="5171440" cy="604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>
          <a:xfrm>
            <a:off x="3399790" y="2011045"/>
            <a:ext cx="234378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4"/>
          </p:nvPr>
        </p:nvSpPr>
        <p:spPr>
          <a:xfrm>
            <a:off x="1103630" y="2797810"/>
            <a:ext cx="6682105" cy="3284855"/>
          </a:xfrm>
        </p:spPr>
        <p:txBody>
          <a:bodyPr/>
          <a:lstStyle>
            <a:lvl1pPr marL="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303470FE-49CA-4746-B603-A7DDD0BFB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51610" y="365760"/>
            <a:ext cx="62401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303470FE-49CA-4746-B603-A7DDD0BFB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59940" y="365760"/>
            <a:ext cx="502348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303470FE-49CA-4746-B603-A7DDD0BFB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631950" y="365760"/>
            <a:ext cx="588010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303470FE-49CA-4746-B603-A7DDD0BFB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58975" y="365760"/>
            <a:ext cx="522541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303470FE-49CA-4746-B603-A7DDD0BFB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29485" y="365760"/>
            <a:ext cx="46843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303470FE-49CA-4746-B603-A7DDD0BFB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37360" y="365760"/>
            <a:ext cx="566928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303470FE-49CA-4746-B603-A7DDD0BFB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39315" y="365760"/>
            <a:ext cx="486537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303470FE-49CA-4746-B603-A7DDD0BFB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34235" y="365760"/>
            <a:ext cx="48748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303470FE-49CA-4746-B603-A7DDD0BFB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81555" y="365760"/>
            <a:ext cx="45802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303470FE-49CA-4746-B603-A7DDD0BFB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12645" y="365760"/>
            <a:ext cx="491807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303470FE-49CA-4746-B603-A7DDD0BFB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424430" y="365760"/>
            <a:ext cx="429450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303470FE-49CA-4746-B603-A7DDD0BFB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21815" y="365760"/>
            <a:ext cx="54997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303470FE-49CA-4746-B603-A7DDD0BFB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21815" y="365760"/>
            <a:ext cx="54997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303470FE-49CA-4746-B603-A7DDD0BFB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21815" y="365760"/>
            <a:ext cx="54997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303470FE-49CA-4746-B603-A7DDD0BFB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16915" y="365760"/>
            <a:ext cx="77095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303470FE-49CA-4746-B603-A7DDD0BFB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14450" y="365760"/>
            <a:ext cx="65144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303470FE-49CA-4746-B603-A7DDD0BFB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16430" y="365760"/>
            <a:ext cx="531114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303470FE-49CA-4746-B603-A7DDD0BFB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804795" y="365760"/>
            <a:ext cx="353377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303470FE-49CA-4746-B603-A7DDD0BFB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56510" y="365760"/>
            <a:ext cx="40303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303470FE-49CA-4746-B603-A7DDD0BFB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27860" y="365760"/>
            <a:ext cx="528828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303470FE-49CA-4746-B603-A7DDD0BFB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86760" y="365760"/>
            <a:ext cx="2569845" cy="3517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908050"/>
            <a:ext cx="8686800" cy="47548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303470FE-49CA-4746-B603-A7DDD0BFB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07235" y="365760"/>
            <a:ext cx="512953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303470FE-49CA-4746-B603-A7DDD0BFB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01675" y="365760"/>
            <a:ext cx="774065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303470FE-49CA-4746-B603-A7DDD0BFB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626235" y="365760"/>
            <a:ext cx="58908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303470FE-49CA-4746-B603-A7DDD0BFB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37055" y="365760"/>
            <a:ext cx="54692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303470FE-49CA-4746-B603-A7DDD0BFB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20850" y="365760"/>
            <a:ext cx="57016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303470FE-49CA-4746-B603-A7DDD0BFB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054735" y="365760"/>
            <a:ext cx="70338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303470FE-49CA-4746-B603-A7DDD0BFB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79550" y="365760"/>
            <a:ext cx="61842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303470FE-49CA-4746-B603-A7DDD0BFB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86205" y="365760"/>
            <a:ext cx="63709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303470FE-49CA-4746-B603-A7DDD0BFB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10005" y="365760"/>
            <a:ext cx="65233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303470FE-49CA-4746-B603-A7DDD0BFB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389505" y="365760"/>
            <a:ext cx="43643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303470FE-49CA-4746-B603-A7DDD0BFB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94560" y="365760"/>
            <a:ext cx="47542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303470FE-49CA-4746-B603-A7DDD0BFB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461895" y="365760"/>
            <a:ext cx="42202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303470FE-49CA-4746-B603-A7DDD0BFB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19960" y="365760"/>
            <a:ext cx="47034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303470FE-49CA-4746-B603-A7DDD0BFB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24685" y="365760"/>
            <a:ext cx="529463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303470FE-49CA-4746-B603-A7DDD0BFB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83995" y="365760"/>
            <a:ext cx="61760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303470FE-49CA-4746-B603-A7DDD0BFB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55140" y="365760"/>
            <a:ext cx="563372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303470FE-49CA-4746-B603-A7DDD0BFB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04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304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246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095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204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13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28825" y="365760"/>
            <a:ext cx="508635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303470FE-49CA-4746-B603-A7DDD0BFB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219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53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61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59610" y="365760"/>
            <a:ext cx="52241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303470FE-49CA-4746-B603-A7DDD0BFB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75940" y="365760"/>
            <a:ext cx="2992120" cy="3517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908050"/>
            <a:ext cx="8686800" cy="47548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303470FE-49CA-4746-B603-A7DDD0BFB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49145" y="365760"/>
            <a:ext cx="504507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303470FE-49CA-4746-B603-A7DDD0BFB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itle Placeholder"/>
          <p:cNvSpPr>
            <a:spLocks noGrp="1"/>
          </p:cNvSpPr>
          <p:nvPr>
            <p:ph type="title"/>
          </p:nvPr>
        </p:nvSpPr>
        <p:spPr>
          <a:xfrm>
            <a:off x="228600" y="36576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2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72260"/>
            <a:ext cx="8686800" cy="4262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73" name="Date Placeholder"/>
          <p:cNvSpPr>
            <a:spLocks noGrp="1"/>
          </p:cNvSpPr>
          <p:nvPr>
            <p:ph type="dt" sz="half" idx="2"/>
          </p:nvPr>
        </p:nvSpPr>
        <p:spPr>
          <a:xfrm>
            <a:off x="228600" y="58985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771D5-B41B-42F5-86B6-1BFE5E9A5581}" type="datetimeFigureOut">
              <a:rPr lang="en-US" smtClean="0"/>
              <a:pPr/>
              <a:t>3/13/2015</a:t>
            </a:fld>
            <a:endParaRPr lang="en-US"/>
          </a:p>
        </p:txBody>
      </p:sp>
      <p:sp>
        <p:nvSpPr>
          <p:cNvPr id="274" name="Footer Placeholder"/>
          <p:cNvSpPr>
            <a:spLocks noGrp="1"/>
          </p:cNvSpPr>
          <p:nvPr>
            <p:ph type="ftr" sz="quarter" idx="3"/>
          </p:nvPr>
        </p:nvSpPr>
        <p:spPr>
          <a:xfrm>
            <a:off x="3124200" y="589851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81800" y="58985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470FE-49CA-4746-B603-A7DDD0BFB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slid14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492760"/>
            <a:ext cx="8686800" cy="18288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1170940" y="2639060"/>
            <a:ext cx="6801485" cy="1209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Heatherwood Middle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(Everett School District)</a:t>
            </a:r>
            <a:endParaRPr lang="en-US" dirty="0"/>
          </a:p>
        </p:txBody>
      </p:sp>
      <p:sp>
        <p:nvSpPr>
          <p:cNvPr id="4" name="Textbox 2"/>
          <p:cNvSpPr txBox="1"/>
          <p:nvPr/>
        </p:nvSpPr>
        <p:spPr>
          <a:xfrm>
            <a:off x="4483735" y="3911600"/>
            <a:ext cx="17589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5" name="Textbox 3"/>
          <p:cNvSpPr txBox="1"/>
          <p:nvPr/>
        </p:nvSpPr>
        <p:spPr>
          <a:xfrm>
            <a:off x="1290320" y="4444365"/>
            <a:ext cx="656209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808080"/>
                </a:solidFill>
                <a:latin typeface="Helvetica"/>
              </a:rPr>
              <a:t>Highlights from the Healthy Youth Survey</a:t>
            </a:r>
            <a:endParaRPr lang="en-US" dirty="0"/>
          </a:p>
        </p:txBody>
      </p:sp>
      <p:sp>
        <p:nvSpPr>
          <p:cNvPr id="6" name="Textbox 4"/>
          <p:cNvSpPr txBox="1"/>
          <p:nvPr/>
        </p:nvSpPr>
        <p:spPr>
          <a:xfrm>
            <a:off x="3285490" y="4918710"/>
            <a:ext cx="257175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808080"/>
                </a:solidFill>
                <a:latin typeface="Helvetica"/>
              </a:rPr>
              <a:t>(March 1, 2015)</a:t>
            </a:r>
            <a:endParaRPr lang="en-US" dirty="0"/>
          </a:p>
        </p:txBody>
      </p:sp>
      <p:sp>
        <p:nvSpPr>
          <p:cNvPr id="7" name="Textbox 5"/>
          <p:cNvSpPr txBox="1"/>
          <p:nvPr/>
        </p:nvSpPr>
        <p:spPr>
          <a:xfrm>
            <a:off x="4483735" y="5393055"/>
            <a:ext cx="17589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idx="7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303470FE-49CA-4746-B603-A7DDD0BFB681}" type="slidenum">
              <a:rPr lang="en-US" sz="900" dirty="0" smtClean="0">
                <a:solidFill>
                  <a:schemeClr val="tx1"/>
                </a:solidFill>
                <a:latin typeface="+mn-lt"/>
              </a:rPr>
              <a:t>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17"/>
          <p:cNvSpPr txBox="1"/>
          <p:nvPr/>
        </p:nvSpPr>
        <p:spPr>
          <a:xfrm>
            <a:off x="2546350" y="365760"/>
            <a:ext cx="40506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Marijuana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53" name="gcha735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5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303470FE-49CA-4746-B603-A7DDD0BFB681}" type="slidenum">
              <a:rPr lang="en-US" sz="900" dirty="0" smtClean="0">
                <a:solidFill>
                  <a:schemeClr val="tx1"/>
                </a:solidFill>
                <a:latin typeface="+mn-lt"/>
              </a:rPr>
              <a:t>10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18"/>
          <p:cNvSpPr txBox="1"/>
          <p:nvPr/>
        </p:nvSpPr>
        <p:spPr>
          <a:xfrm>
            <a:off x="1848485" y="365760"/>
            <a:ext cx="54463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Illegal Drug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illegal drugs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 (not including alcohol, tobacco or marijuana)</a:t>
            </a:r>
            <a:endParaRPr lang="en-US" dirty="0"/>
          </a:p>
        </p:txBody>
      </p:sp>
      <p:pic>
        <p:nvPicPr>
          <p:cNvPr id="58" name="gcha735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5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303470FE-49CA-4746-B603-A7DDD0BFB681}" type="slidenum">
              <a:rPr lang="en-US" sz="900" dirty="0" smtClean="0">
                <a:solidFill>
                  <a:schemeClr val="tx1"/>
                </a:solidFill>
                <a:latin typeface="+mn-lt"/>
              </a:rPr>
              <a:t>11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19"/>
          <p:cNvSpPr txBox="1"/>
          <p:nvPr/>
        </p:nvSpPr>
        <p:spPr>
          <a:xfrm>
            <a:off x="2207895" y="365760"/>
            <a:ext cx="47282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Prescription Drug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prescription drugs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not prescribed to them in the past 30 days</a:t>
            </a:r>
            <a:endParaRPr lang="en-US" dirty="0"/>
          </a:p>
        </p:txBody>
      </p:sp>
      <p:pic>
        <p:nvPicPr>
          <p:cNvPr id="63" name="gcha735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6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303470FE-49CA-4746-B603-A7DDD0BFB681}" type="slidenum">
              <a:rPr lang="en-US" sz="900" dirty="0" smtClean="0">
                <a:solidFill>
                  <a:schemeClr val="tx1"/>
                </a:solidFill>
                <a:latin typeface="+mn-lt"/>
              </a:rPr>
              <a:t>12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20"/>
          <p:cNvSpPr txBox="1"/>
          <p:nvPr/>
        </p:nvSpPr>
        <p:spPr>
          <a:xfrm>
            <a:off x="1997075" y="365760"/>
            <a:ext cx="514985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Substance Use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drunk or high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68" name="gcha735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6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303470FE-49CA-4746-B603-A7DDD0BFB681}" type="slidenum">
              <a:rPr lang="en-US" sz="900" dirty="0" smtClean="0">
                <a:solidFill>
                  <a:schemeClr val="tx1"/>
                </a:solidFill>
                <a:latin typeface="+mn-lt"/>
              </a:rPr>
              <a:t>13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21"/>
          <p:cNvSpPr txBox="1"/>
          <p:nvPr/>
        </p:nvSpPr>
        <p:spPr>
          <a:xfrm>
            <a:off x="1753235" y="365760"/>
            <a:ext cx="563753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Alcohol Use on School  Property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at least one drink of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on school property in the past 30 days</a:t>
            </a:r>
            <a:endParaRPr lang="en-US" dirty="0"/>
          </a:p>
        </p:txBody>
      </p:sp>
      <p:pic>
        <p:nvPicPr>
          <p:cNvPr id="73" name="gcha735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7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303470FE-49CA-4746-B603-A7DDD0BFB681}" type="slidenum">
              <a:rPr lang="en-US" sz="900" dirty="0" smtClean="0">
                <a:solidFill>
                  <a:schemeClr val="tx1"/>
                </a:solidFill>
                <a:latin typeface="+mn-lt"/>
              </a:rPr>
              <a:t>14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22"/>
          <p:cNvSpPr txBox="1"/>
          <p:nvPr/>
        </p:nvSpPr>
        <p:spPr>
          <a:xfrm>
            <a:off x="2178685" y="365760"/>
            <a:ext cx="478663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Marijuana Use on School  Property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on school property in the past 30 days</a:t>
            </a:r>
            <a:endParaRPr lang="en-US" dirty="0"/>
          </a:p>
        </p:txBody>
      </p:sp>
      <p:pic>
        <p:nvPicPr>
          <p:cNvPr id="78" name="gcha735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7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303470FE-49CA-4746-B603-A7DDD0BFB681}" type="slidenum">
              <a:rPr lang="en-US" sz="900" dirty="0" smtClean="0">
                <a:solidFill>
                  <a:schemeClr val="tx1"/>
                </a:solidFill>
                <a:latin typeface="+mn-lt"/>
              </a:rPr>
              <a:t>15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23"/>
          <p:cNvSpPr txBox="1"/>
          <p:nvPr/>
        </p:nvSpPr>
        <p:spPr>
          <a:xfrm>
            <a:off x="1755140" y="365760"/>
            <a:ext cx="563308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Enjoyment of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"often" or "almost always" enjoying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being at school in the past year</a:t>
            </a:r>
            <a:endParaRPr lang="en-US" dirty="0"/>
          </a:p>
        </p:txBody>
      </p:sp>
      <p:pic>
        <p:nvPicPr>
          <p:cNvPr id="83" name="gcha735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8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303470FE-49CA-4746-B603-A7DDD0BFB681}" type="slidenum">
              <a:rPr lang="en-US" sz="900" dirty="0" smtClean="0">
                <a:solidFill>
                  <a:schemeClr val="tx1"/>
                </a:solidFill>
                <a:latin typeface="+mn-lt"/>
              </a:rPr>
              <a:t>16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24"/>
          <p:cNvSpPr txBox="1"/>
          <p:nvPr/>
        </p:nvSpPr>
        <p:spPr>
          <a:xfrm>
            <a:off x="2383155" y="365760"/>
            <a:ext cx="43770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Skipping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skipping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1 or more whole days of school in the past 4 weeks</a:t>
            </a:r>
            <a:endParaRPr lang="en-US" dirty="0"/>
          </a:p>
        </p:txBody>
      </p:sp>
      <p:pic>
        <p:nvPicPr>
          <p:cNvPr id="88" name="gcha735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8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303470FE-49CA-4746-B603-A7DDD0BFB681}" type="slidenum">
              <a:rPr lang="en-US" sz="900" dirty="0" smtClean="0">
                <a:solidFill>
                  <a:schemeClr val="tx1"/>
                </a:solidFill>
                <a:latin typeface="+mn-lt"/>
              </a:rPr>
              <a:t>17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25"/>
          <p:cNvSpPr txBox="1"/>
          <p:nvPr/>
        </p:nvSpPr>
        <p:spPr>
          <a:xfrm>
            <a:off x="2684145" y="365760"/>
            <a:ext cx="37757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Bullying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bullied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93" name="gcha735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9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303470FE-49CA-4746-B603-A7DDD0BFB681}" type="slidenum">
              <a:rPr lang="en-US" sz="900" dirty="0" smtClean="0">
                <a:solidFill>
                  <a:schemeClr val="tx1"/>
                </a:solidFill>
                <a:latin typeface="+mn-lt"/>
              </a:rPr>
              <a:t>18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26"/>
          <p:cNvSpPr txBox="1"/>
          <p:nvPr/>
        </p:nvSpPr>
        <p:spPr>
          <a:xfrm>
            <a:off x="1811655" y="365760"/>
            <a:ext cx="552069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School Tries to Stop Bullying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teachers or other adults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“almost always” or “often” try to stop bullying</a:t>
            </a:r>
            <a:endParaRPr lang="en-US" dirty="0"/>
          </a:p>
        </p:txBody>
      </p:sp>
      <p:pic>
        <p:nvPicPr>
          <p:cNvPr id="98" name="gcha736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9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303470FE-49CA-4746-B603-A7DDD0BFB681}" type="slidenum">
              <a:rPr lang="en-US" sz="900" dirty="0" smtClean="0">
                <a:solidFill>
                  <a:schemeClr val="tx1"/>
                </a:solidFill>
                <a:latin typeface="+mn-lt"/>
              </a:rPr>
              <a:t>19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/>
          <p:cNvSpPr txBox="1"/>
          <p:nvPr/>
        </p:nvSpPr>
        <p:spPr>
          <a:xfrm>
            <a:off x="4483735" y="365760"/>
            <a:ext cx="17589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11" name="Textbox 7"/>
          <p:cNvSpPr txBox="1"/>
          <p:nvPr/>
        </p:nvSpPr>
        <p:spPr>
          <a:xfrm>
            <a:off x="1985645" y="1089025"/>
            <a:ext cx="5171440" cy="604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Student Participation</a:t>
            </a:r>
            <a:endParaRPr lang="en-US" dirty="0"/>
          </a:p>
        </p:txBody>
      </p:sp>
      <p:sp>
        <p:nvSpPr>
          <p:cNvPr id="12" name="Textbox 8"/>
          <p:cNvSpPr txBox="1"/>
          <p:nvPr/>
        </p:nvSpPr>
        <p:spPr>
          <a:xfrm>
            <a:off x="3399790" y="2011045"/>
            <a:ext cx="234378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Blank Space</a:t>
            </a:r>
            <a:endParaRPr lang="en-US" dirty="0"/>
          </a:p>
        </p:txBody>
      </p:sp>
      <p:sp>
        <p:nvSpPr>
          <p:cNvPr id="13" name="Textbox 9"/>
          <p:cNvSpPr txBox="1"/>
          <p:nvPr/>
        </p:nvSpPr>
        <p:spPr>
          <a:xfrm>
            <a:off x="1103630" y="2797810"/>
            <a:ext cx="6682105" cy="3284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lvl="1" indent="-342900">
              <a:buClr>
                <a:schemeClr val="tx1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Helvetica"/>
              </a:rPr>
              <a:t>286 (86%) of Grade 6 students</a:t>
            </a:r>
          </a:p>
          <a:p>
            <a:pPr marL="685800" lvl="1" indent="-342900">
              <a:buClr>
                <a:schemeClr val="tx1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Helvetica"/>
              </a:rPr>
              <a:t>248 (76%) of Grade 8 students</a:t>
            </a:r>
          </a:p>
          <a:p>
            <a:pPr marL="685800" lvl="1" indent="-342900">
              <a:buClr>
                <a:srgbClr val="FFFFFF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Blank Line</a:t>
            </a:r>
          </a:p>
          <a:p>
            <a:pPr marL="685800" lvl="1" indent="-342900">
              <a:buClr>
                <a:srgbClr val="FFFFFF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Blank Line</a:t>
            </a:r>
          </a:p>
          <a:p>
            <a:pPr marL="685800" lvl="1" indent="-342900">
              <a:buClr>
                <a:srgbClr val="FFFFFF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Blank Line</a:t>
            </a:r>
          </a:p>
          <a:p>
            <a:pPr marL="685800" lvl="1" indent="-342900">
              <a:buClr>
                <a:srgbClr val="FFFFFF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Blank Line</a:t>
            </a:r>
          </a:p>
          <a:p>
            <a:pPr marL="685800" lvl="1" indent="-342900">
              <a:buClr>
                <a:srgbClr val="FFFFFF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Blank Line</a:t>
            </a:r>
          </a:p>
        </p:txBody>
      </p:sp>
      <p:sp>
        <p:nvSpPr>
          <p:cNvPr id="14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303470FE-49CA-4746-B603-A7DDD0BFB681}" type="slidenum">
              <a:rPr lang="en-US" sz="900" dirty="0" smtClean="0">
                <a:solidFill>
                  <a:schemeClr val="tx1"/>
                </a:solidFill>
                <a:latin typeface="+mn-lt"/>
              </a:rPr>
              <a:t>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27"/>
          <p:cNvSpPr txBox="1"/>
          <p:nvPr/>
        </p:nvSpPr>
        <p:spPr>
          <a:xfrm>
            <a:off x="1451610" y="365760"/>
            <a:ext cx="62401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Students Know How to Report Bullying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they know how to report bullying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03" name="gcha736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0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303470FE-49CA-4746-B603-A7DDD0BFB681}" type="slidenum">
              <a:rPr lang="en-US" sz="900" dirty="0" smtClean="0">
                <a:solidFill>
                  <a:schemeClr val="tx1"/>
                </a:solidFill>
                <a:latin typeface="+mn-lt"/>
              </a:rPr>
              <a:t>20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28"/>
          <p:cNvSpPr txBox="1"/>
          <p:nvPr/>
        </p:nvSpPr>
        <p:spPr>
          <a:xfrm>
            <a:off x="2059940" y="365760"/>
            <a:ext cx="502348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Feeling Safe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they feel safe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08" name="gcha736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0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303470FE-49CA-4746-B603-A7DDD0BFB681}" type="slidenum">
              <a:rPr lang="en-US" sz="900" dirty="0" smtClean="0">
                <a:solidFill>
                  <a:schemeClr val="tx1"/>
                </a:solidFill>
                <a:latin typeface="+mn-lt"/>
              </a:rPr>
              <a:t>21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29"/>
          <p:cNvSpPr txBox="1"/>
          <p:nvPr/>
        </p:nvSpPr>
        <p:spPr>
          <a:xfrm>
            <a:off x="1631950" y="365760"/>
            <a:ext cx="588010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Weapon Carrying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carrying a weapon on school property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113" name="gcha736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1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303470FE-49CA-4746-B603-A7DDD0BFB681}" type="slidenum">
              <a:rPr lang="en-US" sz="900" dirty="0" smtClean="0">
                <a:solidFill>
                  <a:schemeClr val="tx1"/>
                </a:solidFill>
                <a:latin typeface="+mn-lt"/>
              </a:rPr>
              <a:t>22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30"/>
          <p:cNvSpPr txBox="1"/>
          <p:nvPr/>
        </p:nvSpPr>
        <p:spPr>
          <a:xfrm>
            <a:off x="1958975" y="365760"/>
            <a:ext cx="522541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Opportunities for School Involvement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they have lots of chances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for involvement in school activities</a:t>
            </a:r>
            <a:endParaRPr lang="en-US" dirty="0"/>
          </a:p>
        </p:txBody>
      </p:sp>
      <p:pic>
        <p:nvPicPr>
          <p:cNvPr id="118" name="gcha736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1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303470FE-49CA-4746-B603-A7DDD0BFB681}" type="slidenum">
              <a:rPr lang="en-US" sz="900" dirty="0" smtClean="0">
                <a:solidFill>
                  <a:schemeClr val="tx1"/>
                </a:solidFill>
                <a:latin typeface="+mn-lt"/>
              </a:rPr>
              <a:t>23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box 31"/>
          <p:cNvSpPr txBox="1"/>
          <p:nvPr/>
        </p:nvSpPr>
        <p:spPr>
          <a:xfrm>
            <a:off x="2229485" y="365760"/>
            <a:ext cx="46843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Physical Fighting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in a physical fight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123" name="gcha736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2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303470FE-49CA-4746-B603-A7DDD0BFB681}" type="slidenum">
              <a:rPr lang="en-US" sz="900" dirty="0" smtClean="0">
                <a:solidFill>
                  <a:schemeClr val="tx1"/>
                </a:solidFill>
                <a:latin typeface="+mn-lt"/>
              </a:rPr>
              <a:t>24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box 32"/>
          <p:cNvSpPr txBox="1"/>
          <p:nvPr/>
        </p:nvSpPr>
        <p:spPr>
          <a:xfrm>
            <a:off x="1737360" y="365760"/>
            <a:ext cx="566928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Students Can Problem Solve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they possess problem solving skills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28" name="gcha736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2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303470FE-49CA-4746-B603-A7DDD0BFB681}" type="slidenum">
              <a:rPr lang="en-US" sz="900" dirty="0" smtClean="0">
                <a:solidFill>
                  <a:schemeClr val="tx1"/>
                </a:solidFill>
                <a:latin typeface="+mn-lt"/>
              </a:rPr>
              <a:t>25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box 33"/>
          <p:cNvSpPr txBox="1"/>
          <p:nvPr/>
        </p:nvSpPr>
        <p:spPr>
          <a:xfrm>
            <a:off x="2139315" y="365760"/>
            <a:ext cx="486537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Gang Membership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members of a gang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133" name="gcha736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3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303470FE-49CA-4746-B603-A7DDD0BFB681}" type="slidenum">
              <a:rPr lang="en-US" sz="900" dirty="0" smtClean="0">
                <a:solidFill>
                  <a:schemeClr val="tx1"/>
                </a:solidFill>
                <a:latin typeface="+mn-lt"/>
              </a:rPr>
              <a:t>26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box 34"/>
          <p:cNvSpPr txBox="1"/>
          <p:nvPr/>
        </p:nvSpPr>
        <p:spPr>
          <a:xfrm>
            <a:off x="2134235" y="365760"/>
            <a:ext cx="48748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Walking/Biking To or From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walking or riding a bicycle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to or from school during an average week</a:t>
            </a:r>
            <a:endParaRPr lang="en-US" dirty="0"/>
          </a:p>
        </p:txBody>
      </p:sp>
      <p:pic>
        <p:nvPicPr>
          <p:cNvPr id="138" name="gcha736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3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303470FE-49CA-4746-B603-A7DDD0BFB681}" type="slidenum">
              <a:rPr lang="en-US" sz="900" dirty="0" smtClean="0">
                <a:solidFill>
                  <a:schemeClr val="tx1"/>
                </a:solidFill>
                <a:latin typeface="+mn-lt"/>
              </a:rPr>
              <a:t>27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box 35"/>
          <p:cNvSpPr txBox="1"/>
          <p:nvPr/>
        </p:nvSpPr>
        <p:spPr>
          <a:xfrm>
            <a:off x="2281555" y="365760"/>
            <a:ext cx="45802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Eating Breakfast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eating breakfast today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43" name="gcha736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4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303470FE-49CA-4746-B603-A7DDD0BFB681}" type="slidenum">
              <a:rPr lang="en-US" sz="900" dirty="0" smtClean="0">
                <a:solidFill>
                  <a:schemeClr val="tx1"/>
                </a:solidFill>
                <a:latin typeface="+mn-lt"/>
              </a:rPr>
              <a:t>28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box 36"/>
          <p:cNvSpPr txBox="1"/>
          <p:nvPr/>
        </p:nvSpPr>
        <p:spPr>
          <a:xfrm>
            <a:off x="2112645" y="365760"/>
            <a:ext cx="491807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Sleep on a School Night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sleeping less than 8 hours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on an average school night</a:t>
            </a:r>
            <a:endParaRPr lang="en-US" dirty="0"/>
          </a:p>
        </p:txBody>
      </p:sp>
      <p:pic>
        <p:nvPicPr>
          <p:cNvPr id="148" name="gcha737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4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303470FE-49CA-4746-B603-A7DDD0BFB681}" type="slidenum">
              <a:rPr lang="en-US" sz="900" dirty="0" smtClean="0">
                <a:solidFill>
                  <a:schemeClr val="tx1"/>
                </a:solidFill>
                <a:latin typeface="+mn-lt"/>
              </a:rPr>
              <a:t>29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0"/>
          <p:cNvSpPr txBox="1"/>
          <p:nvPr/>
        </p:nvSpPr>
        <p:spPr>
          <a:xfrm>
            <a:off x="2424430" y="365760"/>
            <a:ext cx="429450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Cigarette Smoking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smoking cigarettes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18" name="gcha734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303470FE-49CA-4746-B603-A7DDD0BFB681}" type="slidenum">
              <a:rPr lang="en-US" sz="900" dirty="0" smtClean="0">
                <a:solidFill>
                  <a:schemeClr val="tx1"/>
                </a:solidFill>
                <a:latin typeface="+mn-lt"/>
              </a:rPr>
              <a:t>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box 37"/>
          <p:cNvSpPr txBox="1"/>
          <p:nvPr/>
        </p:nvSpPr>
        <p:spPr>
          <a:xfrm>
            <a:off x="1821815" y="365760"/>
            <a:ext cx="54997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Riding with a Drinking Driver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ridden in the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with a driver who had been drinking alcohol</a:t>
            </a:r>
            <a:endParaRPr lang="en-US" dirty="0"/>
          </a:p>
        </p:txBody>
      </p:sp>
      <p:pic>
        <p:nvPicPr>
          <p:cNvPr id="153" name="gcha737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5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303470FE-49CA-4746-B603-A7DDD0BFB681}" type="slidenum">
              <a:rPr lang="en-US" sz="900" dirty="0" smtClean="0">
                <a:solidFill>
                  <a:schemeClr val="tx1"/>
                </a:solidFill>
                <a:latin typeface="+mn-lt"/>
              </a:rPr>
              <a:t>30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box 38"/>
          <p:cNvSpPr txBox="1"/>
          <p:nvPr/>
        </p:nvSpPr>
        <p:spPr>
          <a:xfrm>
            <a:off x="1821815" y="365760"/>
            <a:ext cx="54997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Riding With a Texting Driver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ridden in the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with a driver who was texting or emailing</a:t>
            </a:r>
            <a:endParaRPr lang="en-US" dirty="0"/>
          </a:p>
        </p:txBody>
      </p:sp>
      <p:pic>
        <p:nvPicPr>
          <p:cNvPr id="158" name="gcha737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5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303470FE-49CA-4746-B603-A7DDD0BFB681}" type="slidenum">
              <a:rPr lang="en-US" sz="900" dirty="0" smtClean="0">
                <a:solidFill>
                  <a:schemeClr val="tx1"/>
                </a:solidFill>
                <a:latin typeface="+mn-lt"/>
              </a:rPr>
              <a:t>31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box 39"/>
          <p:cNvSpPr txBox="1"/>
          <p:nvPr/>
        </p:nvSpPr>
        <p:spPr>
          <a:xfrm>
            <a:off x="1821815" y="365760"/>
            <a:ext cx="54997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Riding With a Recent Marijuana User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ridden in the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with a driver who had been using marijuana</a:t>
            </a:r>
            <a:endParaRPr lang="en-US" dirty="0"/>
          </a:p>
        </p:txBody>
      </p:sp>
      <p:pic>
        <p:nvPicPr>
          <p:cNvPr id="163" name="gcha737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6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303470FE-49CA-4746-B603-A7DDD0BFB681}" type="slidenum">
              <a:rPr lang="en-US" sz="900" dirty="0" smtClean="0">
                <a:solidFill>
                  <a:schemeClr val="tx1"/>
                </a:solidFill>
                <a:latin typeface="+mn-lt"/>
              </a:rPr>
              <a:t>32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box 40"/>
          <p:cNvSpPr txBox="1"/>
          <p:nvPr/>
        </p:nvSpPr>
        <p:spPr>
          <a:xfrm>
            <a:off x="716915" y="365760"/>
            <a:ext cx="77095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Excessive Sugar Sweetened Beverages Consumption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drinking sugar sweetened beverages 2 or more times a day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68" name="gcha737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6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303470FE-49CA-4746-B603-A7DDD0BFB681}" type="slidenum">
              <a:rPr lang="en-US" sz="900" dirty="0" smtClean="0">
                <a:solidFill>
                  <a:schemeClr val="tx1"/>
                </a:solidFill>
                <a:latin typeface="+mn-lt"/>
              </a:rPr>
              <a:t>33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box 41"/>
          <p:cNvSpPr txBox="1"/>
          <p:nvPr/>
        </p:nvSpPr>
        <p:spPr>
          <a:xfrm>
            <a:off x="1314450" y="365760"/>
            <a:ext cx="65144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Excessive Television/Video Game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3 or more hours watching television,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playing video games or using the computer for fun on an average school day</a:t>
            </a:r>
            <a:endParaRPr lang="en-US" dirty="0"/>
          </a:p>
        </p:txBody>
      </p:sp>
      <p:pic>
        <p:nvPicPr>
          <p:cNvPr id="173" name="gcha737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7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303470FE-49CA-4746-B603-A7DDD0BFB681}" type="slidenum">
              <a:rPr lang="en-US" sz="900" dirty="0" smtClean="0">
                <a:solidFill>
                  <a:schemeClr val="tx1"/>
                </a:solidFill>
                <a:latin typeface="+mn-lt"/>
              </a:rPr>
              <a:t>34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box 42"/>
          <p:cNvSpPr txBox="1"/>
          <p:nvPr/>
        </p:nvSpPr>
        <p:spPr>
          <a:xfrm>
            <a:off x="1916430" y="365760"/>
            <a:ext cx="531114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60 Minutes of Physical Activity per Day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physically active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60 minutes per day, 7 days a week</a:t>
            </a:r>
            <a:endParaRPr lang="en-US" dirty="0"/>
          </a:p>
        </p:txBody>
      </p:sp>
      <p:pic>
        <p:nvPicPr>
          <p:cNvPr id="178" name="gcha737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7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303470FE-49CA-4746-B603-A7DDD0BFB681}" type="slidenum">
              <a:rPr lang="en-US" sz="900" dirty="0" smtClean="0">
                <a:solidFill>
                  <a:schemeClr val="tx1"/>
                </a:solidFill>
                <a:latin typeface="+mn-lt"/>
              </a:rPr>
              <a:t>35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box 43"/>
          <p:cNvSpPr txBox="1"/>
          <p:nvPr/>
        </p:nvSpPr>
        <p:spPr>
          <a:xfrm>
            <a:off x="2804795" y="365760"/>
            <a:ext cx="353377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Obesity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are obese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(according to reported height and weight)</a:t>
            </a:r>
            <a:endParaRPr lang="en-US" dirty="0"/>
          </a:p>
        </p:txBody>
      </p:sp>
      <p:pic>
        <p:nvPicPr>
          <p:cNvPr id="183" name="gcha737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8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303470FE-49CA-4746-B603-A7DDD0BFB681}" type="slidenum">
              <a:rPr lang="en-US" sz="900" dirty="0" smtClean="0">
                <a:solidFill>
                  <a:schemeClr val="tx1"/>
                </a:solidFill>
                <a:latin typeface="+mn-lt"/>
              </a:rPr>
              <a:t>36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box 44"/>
          <p:cNvSpPr txBox="1"/>
          <p:nvPr/>
        </p:nvSpPr>
        <p:spPr>
          <a:xfrm>
            <a:off x="2556510" y="365760"/>
            <a:ext cx="40303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Asthma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currently have asthma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88" name="gcha737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8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303470FE-49CA-4746-B603-A7DDD0BFB681}" type="slidenum">
              <a:rPr lang="en-US" sz="900" dirty="0" smtClean="0">
                <a:solidFill>
                  <a:schemeClr val="tx1"/>
                </a:solidFill>
                <a:latin typeface="+mn-lt"/>
              </a:rPr>
              <a:t>37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box 45"/>
          <p:cNvSpPr txBox="1"/>
          <p:nvPr/>
        </p:nvSpPr>
        <p:spPr>
          <a:xfrm>
            <a:off x="1927860" y="365760"/>
            <a:ext cx="528828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Sexual Activity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ever having sexual intercourse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their lifetime</a:t>
            </a:r>
            <a:endParaRPr lang="en-US" dirty="0"/>
          </a:p>
        </p:txBody>
      </p:sp>
      <p:pic>
        <p:nvPicPr>
          <p:cNvPr id="193" name="gcha737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9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303470FE-49CA-4746-B603-A7DDD0BFB681}" type="slidenum">
              <a:rPr lang="en-US" sz="900" dirty="0" smtClean="0">
                <a:solidFill>
                  <a:schemeClr val="tx1"/>
                </a:solidFill>
                <a:latin typeface="+mn-lt"/>
              </a:rPr>
              <a:t>38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box 46"/>
          <p:cNvSpPr txBox="1"/>
          <p:nvPr/>
        </p:nvSpPr>
        <p:spPr>
          <a:xfrm>
            <a:off x="3286760" y="365760"/>
            <a:ext cx="2569845" cy="351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Sexual Orientation</a:t>
            </a:r>
            <a:endParaRPr lang="en-US" dirty="0"/>
          </a:p>
        </p:txBody>
      </p:sp>
      <p:pic>
        <p:nvPicPr>
          <p:cNvPr id="198" name="gcha738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908050"/>
            <a:ext cx="8686800" cy="4754880"/>
          </a:xfrm>
          <a:prstGeom prst="rect">
            <a:avLst/>
          </a:prstGeom>
        </p:spPr>
      </p:pic>
      <p:sp>
        <p:nvSpPr>
          <p:cNvPr id="19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303470FE-49CA-4746-B603-A7DDD0BFB681}" type="slidenum">
              <a:rPr lang="en-US" sz="900" dirty="0" smtClean="0">
                <a:solidFill>
                  <a:schemeClr val="tx1"/>
                </a:solidFill>
                <a:latin typeface="+mn-lt"/>
              </a:rPr>
              <a:t>39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1"/>
          <p:cNvSpPr txBox="1"/>
          <p:nvPr/>
        </p:nvSpPr>
        <p:spPr>
          <a:xfrm>
            <a:off x="2007235" y="365760"/>
            <a:ext cx="512953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E-Cigarette Smoking or Vaping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an electronic cigarette,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e-cig or vape pen in the past 30 days</a:t>
            </a:r>
            <a:endParaRPr lang="en-US" dirty="0"/>
          </a:p>
        </p:txBody>
      </p:sp>
      <p:pic>
        <p:nvPicPr>
          <p:cNvPr id="23" name="gcha734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303470FE-49CA-4746-B603-A7DDD0BFB681}" type="slidenum">
              <a:rPr lang="en-US" sz="900" dirty="0" smtClean="0">
                <a:solidFill>
                  <a:schemeClr val="tx1"/>
                </a:solidFill>
                <a:latin typeface="+mn-lt"/>
              </a:rPr>
              <a:t>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box 47"/>
          <p:cNvSpPr txBox="1"/>
          <p:nvPr/>
        </p:nvSpPr>
        <p:spPr>
          <a:xfrm>
            <a:off x="701675" y="365760"/>
            <a:ext cx="774065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Sexual Abuse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ever been in a in a situation where someone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made them engage in kissing, sexual touch or sexual intercourse when they did not want to</a:t>
            </a:r>
            <a:endParaRPr lang="en-US" dirty="0"/>
          </a:p>
        </p:txBody>
      </p:sp>
      <p:pic>
        <p:nvPicPr>
          <p:cNvPr id="203" name="gcha738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0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303470FE-49CA-4746-B603-A7DDD0BFB681}" type="slidenum">
              <a:rPr lang="en-US" sz="900" dirty="0" smtClean="0">
                <a:solidFill>
                  <a:schemeClr val="tx1"/>
                </a:solidFill>
                <a:latin typeface="+mn-lt"/>
              </a:rPr>
              <a:t>40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box 48"/>
          <p:cNvSpPr txBox="1"/>
          <p:nvPr/>
        </p:nvSpPr>
        <p:spPr>
          <a:xfrm>
            <a:off x="1626235" y="365760"/>
            <a:ext cx="58908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Access to Dental Care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visiting a dentist for a routine checkup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208" name="gcha738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0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303470FE-49CA-4746-B603-A7DDD0BFB681}" type="slidenum">
              <a:rPr lang="en-US" sz="900" dirty="0" smtClean="0">
                <a:solidFill>
                  <a:schemeClr val="tx1"/>
                </a:solidFill>
                <a:latin typeface="+mn-lt"/>
              </a:rPr>
              <a:t>41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box 49"/>
          <p:cNvSpPr txBox="1"/>
          <p:nvPr/>
        </p:nvSpPr>
        <p:spPr>
          <a:xfrm>
            <a:off x="1837055" y="365760"/>
            <a:ext cx="54692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Depression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experiencing depressive feelings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213" name="gcha738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1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303470FE-49CA-4746-B603-A7DDD0BFB681}" type="slidenum">
              <a:rPr lang="en-US" sz="900" dirty="0" smtClean="0">
                <a:solidFill>
                  <a:schemeClr val="tx1"/>
                </a:solidFill>
                <a:latin typeface="+mn-lt"/>
              </a:rPr>
              <a:t>42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box 50"/>
          <p:cNvSpPr txBox="1"/>
          <p:nvPr/>
        </p:nvSpPr>
        <p:spPr>
          <a:xfrm>
            <a:off x="1720850" y="365760"/>
            <a:ext cx="57016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Contemplation of Suicide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seriously considered suicide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218" name="gcha738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1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303470FE-49CA-4746-B603-A7DDD0BFB681}" type="slidenum">
              <a:rPr lang="en-US" sz="900" dirty="0" smtClean="0">
                <a:solidFill>
                  <a:schemeClr val="tx1"/>
                </a:solidFill>
                <a:latin typeface="+mn-lt"/>
              </a:rPr>
              <a:t>43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box 51"/>
          <p:cNvSpPr txBox="1"/>
          <p:nvPr/>
        </p:nvSpPr>
        <p:spPr>
          <a:xfrm>
            <a:off x="1054735" y="365760"/>
            <a:ext cx="70338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Someone in Community to Talk To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an adult in their neighborhood or community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they can talk to about something important</a:t>
            </a:r>
            <a:endParaRPr lang="en-US" dirty="0"/>
          </a:p>
        </p:txBody>
      </p:sp>
      <p:pic>
        <p:nvPicPr>
          <p:cNvPr id="223" name="gcha738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2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303470FE-49CA-4746-B603-A7DDD0BFB681}" type="slidenum">
              <a:rPr lang="en-US" sz="900" dirty="0" smtClean="0">
                <a:solidFill>
                  <a:schemeClr val="tx1"/>
                </a:solidFill>
                <a:latin typeface="+mn-lt"/>
              </a:rPr>
              <a:t>44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box 52"/>
          <p:cNvSpPr txBox="1"/>
          <p:nvPr/>
        </p:nvSpPr>
        <p:spPr>
          <a:xfrm>
            <a:off x="1479550" y="365760"/>
            <a:ext cx="61842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Perception of Neighborhood Norms -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adults in their neighborhood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think youth drinking is "very wrong"</a:t>
            </a:r>
            <a:endParaRPr lang="en-US" dirty="0"/>
          </a:p>
        </p:txBody>
      </p:sp>
      <p:pic>
        <p:nvPicPr>
          <p:cNvPr id="228" name="gcha738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2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303470FE-49CA-4746-B603-A7DDD0BFB681}" type="slidenum">
              <a:rPr lang="en-US" sz="900" dirty="0" smtClean="0">
                <a:solidFill>
                  <a:schemeClr val="tx1"/>
                </a:solidFill>
                <a:latin typeface="+mn-lt"/>
              </a:rPr>
              <a:t>45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box 53"/>
          <p:cNvSpPr txBox="1"/>
          <p:nvPr/>
        </p:nvSpPr>
        <p:spPr>
          <a:xfrm>
            <a:off x="1386205" y="365760"/>
            <a:ext cx="63709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Perception of Neighborhood Norms - Smoking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adults in their neighborhood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think youth smoking is "very wrong"</a:t>
            </a:r>
            <a:endParaRPr lang="en-US" dirty="0"/>
          </a:p>
        </p:txBody>
      </p:sp>
      <p:pic>
        <p:nvPicPr>
          <p:cNvPr id="233" name="gcha738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3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303470FE-49CA-4746-B603-A7DDD0BFB681}" type="slidenum">
              <a:rPr lang="en-US" sz="900" dirty="0" smtClean="0">
                <a:solidFill>
                  <a:schemeClr val="tx1"/>
                </a:solidFill>
                <a:latin typeface="+mn-lt"/>
              </a:rPr>
              <a:t>46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box 54"/>
          <p:cNvSpPr txBox="1"/>
          <p:nvPr/>
        </p:nvSpPr>
        <p:spPr>
          <a:xfrm>
            <a:off x="1310005" y="365760"/>
            <a:ext cx="65233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Perception of Neighborhood Norms -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adults in their neighborhood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think youth marijuana use is "very wrong"</a:t>
            </a:r>
            <a:endParaRPr lang="en-US" dirty="0"/>
          </a:p>
        </p:txBody>
      </p:sp>
      <p:pic>
        <p:nvPicPr>
          <p:cNvPr id="238" name="gcha738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3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303470FE-49CA-4746-B603-A7DDD0BFB681}" type="slidenum">
              <a:rPr lang="en-US" sz="900" dirty="0" smtClean="0">
                <a:solidFill>
                  <a:schemeClr val="tx1"/>
                </a:solidFill>
                <a:latin typeface="+mn-lt"/>
              </a:rPr>
              <a:t>47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box 55"/>
          <p:cNvSpPr txBox="1"/>
          <p:nvPr/>
        </p:nvSpPr>
        <p:spPr>
          <a:xfrm>
            <a:off x="2389505" y="365760"/>
            <a:ext cx="43643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Availability of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would be "very hard" to get</a:t>
            </a:r>
            <a:endParaRPr lang="en-US" dirty="0"/>
          </a:p>
        </p:txBody>
      </p:sp>
      <p:pic>
        <p:nvPicPr>
          <p:cNvPr id="243" name="gcha738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4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303470FE-49CA-4746-B603-A7DDD0BFB681}" type="slidenum">
              <a:rPr lang="en-US" sz="900" dirty="0" smtClean="0">
                <a:solidFill>
                  <a:schemeClr val="tx1"/>
                </a:solidFill>
                <a:latin typeface="+mn-lt"/>
              </a:rPr>
              <a:t>48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box 56"/>
          <p:cNvSpPr txBox="1"/>
          <p:nvPr/>
        </p:nvSpPr>
        <p:spPr>
          <a:xfrm>
            <a:off x="2194560" y="365760"/>
            <a:ext cx="47542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Availability of Cigarettes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cigarettes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would be "very hard" to get</a:t>
            </a:r>
            <a:endParaRPr lang="en-US" dirty="0"/>
          </a:p>
        </p:txBody>
      </p:sp>
      <p:pic>
        <p:nvPicPr>
          <p:cNvPr id="248" name="gcha739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4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303470FE-49CA-4746-B603-A7DDD0BFB681}" type="slidenum">
              <a:rPr lang="en-US" sz="900" dirty="0" smtClean="0">
                <a:solidFill>
                  <a:schemeClr val="tx1"/>
                </a:solidFill>
                <a:latin typeface="+mn-lt"/>
              </a:rPr>
              <a:t>49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2"/>
          <p:cNvSpPr txBox="1"/>
          <p:nvPr/>
        </p:nvSpPr>
        <p:spPr>
          <a:xfrm>
            <a:off x="2461895" y="365760"/>
            <a:ext cx="42202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Alcohol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ever drunk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more than a sip of alcohol</a:t>
            </a:r>
            <a:endParaRPr lang="en-US" dirty="0"/>
          </a:p>
        </p:txBody>
      </p:sp>
      <p:pic>
        <p:nvPicPr>
          <p:cNvPr id="28" name="gcha734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303470FE-49CA-4746-B603-A7DDD0BFB681}" type="slidenum">
              <a:rPr lang="en-US" sz="900" dirty="0" smtClean="0">
                <a:solidFill>
                  <a:schemeClr val="tx1"/>
                </a:solidFill>
                <a:latin typeface="+mn-lt"/>
              </a:rPr>
              <a:t>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box 57"/>
          <p:cNvSpPr txBox="1"/>
          <p:nvPr/>
        </p:nvSpPr>
        <p:spPr>
          <a:xfrm>
            <a:off x="2219960" y="365760"/>
            <a:ext cx="47034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Availability of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would be "very hard" to get</a:t>
            </a:r>
            <a:endParaRPr lang="en-US" dirty="0"/>
          </a:p>
        </p:txBody>
      </p:sp>
      <p:pic>
        <p:nvPicPr>
          <p:cNvPr id="253" name="gcha739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5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303470FE-49CA-4746-B603-A7DDD0BFB681}" type="slidenum">
              <a:rPr lang="en-US" sz="900" dirty="0" smtClean="0">
                <a:solidFill>
                  <a:schemeClr val="tx1"/>
                </a:solidFill>
                <a:latin typeface="+mn-lt"/>
              </a:rPr>
              <a:t>50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box 58"/>
          <p:cNvSpPr txBox="1"/>
          <p:nvPr/>
        </p:nvSpPr>
        <p:spPr>
          <a:xfrm>
            <a:off x="1924685" y="365760"/>
            <a:ext cx="529463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Risk of Regular Alcohol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"great risk" of harm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from drinking alcohol daily</a:t>
            </a:r>
            <a:endParaRPr lang="en-US" dirty="0"/>
          </a:p>
        </p:txBody>
      </p:sp>
      <p:pic>
        <p:nvPicPr>
          <p:cNvPr id="258" name="gcha739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5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303470FE-49CA-4746-B603-A7DDD0BFB681}" type="slidenum">
              <a:rPr lang="en-US" sz="900" dirty="0" smtClean="0">
                <a:solidFill>
                  <a:schemeClr val="tx1"/>
                </a:solidFill>
                <a:latin typeface="+mn-lt"/>
              </a:rPr>
              <a:t>51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box 59"/>
          <p:cNvSpPr txBox="1"/>
          <p:nvPr/>
        </p:nvSpPr>
        <p:spPr>
          <a:xfrm>
            <a:off x="1483995" y="365760"/>
            <a:ext cx="61760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Risk of Regular Cigarette Smoking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"great risk" of harm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from smoking a pack or more a day</a:t>
            </a:r>
            <a:endParaRPr lang="en-US" dirty="0"/>
          </a:p>
        </p:txBody>
      </p:sp>
      <p:pic>
        <p:nvPicPr>
          <p:cNvPr id="263" name="gcha739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6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303470FE-49CA-4746-B603-A7DDD0BFB681}" type="slidenum">
              <a:rPr lang="en-US" sz="900" dirty="0" smtClean="0">
                <a:solidFill>
                  <a:schemeClr val="tx1"/>
                </a:solidFill>
                <a:latin typeface="+mn-lt"/>
              </a:rPr>
              <a:t>52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box 60"/>
          <p:cNvSpPr txBox="1"/>
          <p:nvPr/>
        </p:nvSpPr>
        <p:spPr>
          <a:xfrm>
            <a:off x="1755140" y="365760"/>
            <a:ext cx="563372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Risk of Regular Marijuana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"great risk" of harm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from using marijuana at least once or twice a week</a:t>
            </a:r>
            <a:endParaRPr lang="en-US" dirty="0"/>
          </a:p>
        </p:txBody>
      </p:sp>
      <p:pic>
        <p:nvPicPr>
          <p:cNvPr id="268" name="gcha739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6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303470FE-49CA-4746-B603-A7DDD0BFB681}" type="slidenum">
              <a:rPr lang="en-US" sz="900" dirty="0" smtClean="0">
                <a:solidFill>
                  <a:schemeClr val="tx1"/>
                </a:solidFill>
                <a:latin typeface="+mn-lt"/>
              </a:rPr>
              <a:t>53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3"/>
          <p:cNvSpPr txBox="1"/>
          <p:nvPr/>
        </p:nvSpPr>
        <p:spPr>
          <a:xfrm>
            <a:off x="2028825" y="365760"/>
            <a:ext cx="508635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Alcohol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drunk a glass, can or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bottle of alcohol in the past 30 days</a:t>
            </a:r>
            <a:endParaRPr lang="en-US" dirty="0"/>
          </a:p>
        </p:txBody>
      </p:sp>
      <p:pic>
        <p:nvPicPr>
          <p:cNvPr id="33" name="gcha734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3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303470FE-49CA-4746-B603-A7DDD0BFB681}" type="slidenum">
              <a:rPr lang="en-US" sz="900" dirty="0" smtClean="0">
                <a:solidFill>
                  <a:schemeClr val="tx1"/>
                </a:solidFill>
                <a:latin typeface="+mn-lt"/>
              </a:rPr>
              <a:t>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14"/>
          <p:cNvSpPr txBox="1"/>
          <p:nvPr/>
        </p:nvSpPr>
        <p:spPr>
          <a:xfrm>
            <a:off x="1959610" y="365760"/>
            <a:ext cx="52241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Binge Drinking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drunk 5 or more drinks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a row in the past 2 weeks</a:t>
            </a:r>
            <a:endParaRPr lang="en-US" dirty="0"/>
          </a:p>
        </p:txBody>
      </p:sp>
      <p:pic>
        <p:nvPicPr>
          <p:cNvPr id="38" name="gcha734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3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303470FE-49CA-4746-B603-A7DDD0BFB681}" type="slidenum">
              <a:rPr lang="en-US" sz="900" dirty="0" smtClean="0">
                <a:solidFill>
                  <a:schemeClr val="tx1"/>
                </a:solidFill>
                <a:latin typeface="+mn-lt"/>
              </a:rPr>
              <a:t>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5"/>
          <p:cNvSpPr txBox="1"/>
          <p:nvPr/>
        </p:nvSpPr>
        <p:spPr>
          <a:xfrm>
            <a:off x="3075940" y="365760"/>
            <a:ext cx="2992120" cy="351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Levels of Alcohol Use</a:t>
            </a:r>
            <a:endParaRPr lang="en-US" dirty="0"/>
          </a:p>
        </p:txBody>
      </p:sp>
      <p:pic>
        <p:nvPicPr>
          <p:cNvPr id="43" name="gcha734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908050"/>
            <a:ext cx="8686800" cy="4754880"/>
          </a:xfrm>
          <a:prstGeom prst="rect">
            <a:avLst/>
          </a:prstGeom>
        </p:spPr>
      </p:pic>
      <p:sp>
        <p:nvSpPr>
          <p:cNvPr id="4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303470FE-49CA-4746-B603-A7DDD0BFB681}" type="slidenum">
              <a:rPr lang="en-US" sz="900" dirty="0" smtClean="0">
                <a:solidFill>
                  <a:schemeClr val="tx1"/>
                </a:solidFill>
                <a:latin typeface="+mn-lt"/>
              </a:rPr>
              <a:t>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16"/>
          <p:cNvSpPr txBox="1"/>
          <p:nvPr/>
        </p:nvSpPr>
        <p:spPr>
          <a:xfrm>
            <a:off x="2049145" y="365760"/>
            <a:ext cx="504507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Marijuana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ever used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48" name="gcha735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4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303470FE-49CA-4746-B603-A7DDD0BFB681}" type="slidenum">
              <a:rPr lang="en-US" sz="900" dirty="0" smtClean="0">
                <a:solidFill>
                  <a:schemeClr val="tx1"/>
                </a:solidFill>
                <a:latin typeface="+mn-lt"/>
              </a:rPr>
              <a:t>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DS Light">
  <a:themeElements>
    <a:clrScheme name="ODS Light">
      <a:dk1>
        <a:srgbClr val="000000"/>
      </a:dk1>
      <a:lt1>
        <a:srgbClr val="FFFFFF"/>
      </a:lt1>
      <a:dk2>
        <a:srgbClr val="646464"/>
      </a:dk2>
      <a:lt2>
        <a:srgbClr val="D8D8D8"/>
      </a:lt2>
      <a:accent1>
        <a:srgbClr val="3D5AAE"/>
      </a:accent1>
      <a:accent2>
        <a:srgbClr val="90B328"/>
      </a:accent2>
      <a:accent3>
        <a:srgbClr val="9D2E14"/>
      </a:accent3>
      <a:accent4>
        <a:srgbClr val="F8B93C"/>
      </a:accent4>
      <a:accent5>
        <a:srgbClr val="6590CD"/>
      </a:accent5>
      <a:accent6>
        <a:srgbClr val="5E6C10"/>
      </a:accent6>
      <a:hlink>
        <a:srgbClr val="00709F"/>
      </a:hlink>
      <a:folHlink>
        <a:srgbClr val="7A40A6"/>
      </a:folHlink>
    </a:clrScheme>
    <a:fontScheme name="ODS Light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DS Light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719</Words>
  <Application>Microsoft Office PowerPoint</Application>
  <PresentationFormat>Custom</PresentationFormat>
  <Paragraphs>171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ODS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SAS System</dc:title>
  <dc:creator>curtis</dc:creator>
  <cp:lastModifiedBy>Polk, Robert</cp:lastModifiedBy>
  <cp:revision>1</cp:revision>
  <dcterms:created xsi:type="dcterms:W3CDTF">2015-02-26T22:39:38Z</dcterms:created>
  <dcterms:modified xsi:type="dcterms:W3CDTF">2015-03-13T22:56:15Z</dcterms:modified>
</cp:coreProperties>
</file>