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40057A-CB12-4C2E-B453-9C701B274386}" type="datetimeFigureOut">
              <a:rPr lang="en-US" smtClean="0"/>
              <a:t>2/21/2013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A8B962-E1D7-4860-A2AF-93CFDC8CED0D}" type="slidenum">
              <a:rPr lang="en-US" smtClean="0"/>
              <a:t>‹#›</a:t>
            </a:fld>
            <a:endParaRPr lang="en-US"/>
          </a:p>
        </p:txBody>
      </p:sp>
    </p:spTree>
    <p:extLst>
      <p:ext uri="{BB962C8B-B14F-4D97-AF65-F5344CB8AC3E}">
        <p14:creationId xmlns:p14="http://schemas.microsoft.com/office/powerpoint/2010/main" val="3345096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3AFABD1-96D8-4E93-A069-57399671FE17}" type="datetime1">
              <a:rPr lang="en-US" smtClean="0"/>
              <a:t>2/21/2013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r>
              <a:rPr lang="en-US" smtClean="0"/>
              <a:t>SWBATdistinguish between parenting styles and discuss how they relate to human development.</a:t>
            </a:r>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8FB3394-16CE-4B22-BC4A-FFF57E00D66B}"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31BEE9-149F-4942-8E9C-D9EB2C91A0B9}" type="datetime1">
              <a:rPr lang="en-US" smtClean="0"/>
              <a:t>2/21/2013</a:t>
            </a:fld>
            <a:endParaRPr lang="en-US"/>
          </a:p>
        </p:txBody>
      </p:sp>
      <p:sp>
        <p:nvSpPr>
          <p:cNvPr id="5" name="Footer Placeholder 4"/>
          <p:cNvSpPr>
            <a:spLocks noGrp="1"/>
          </p:cNvSpPr>
          <p:nvPr>
            <p:ph type="ftr" sz="quarter" idx="11"/>
          </p:nvPr>
        </p:nvSpPr>
        <p:spPr/>
        <p:txBody>
          <a:bodyPr/>
          <a:lstStyle/>
          <a:p>
            <a:r>
              <a:rPr lang="en-US" smtClean="0"/>
              <a:t>SWBATdistinguish between parenting styles and discuss how they relate to human development.</a:t>
            </a:r>
            <a:endParaRPr lang="en-US"/>
          </a:p>
        </p:txBody>
      </p:sp>
      <p:sp>
        <p:nvSpPr>
          <p:cNvPr id="6" name="Slide Number Placeholder 5"/>
          <p:cNvSpPr>
            <a:spLocks noGrp="1"/>
          </p:cNvSpPr>
          <p:nvPr>
            <p:ph type="sldNum" sz="quarter" idx="12"/>
          </p:nvPr>
        </p:nvSpPr>
        <p:spPr/>
        <p:txBody>
          <a:bodyPr/>
          <a:lstStyle/>
          <a:p>
            <a:fld id="{38FB3394-16CE-4B22-BC4A-FFF57E00D66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692530-6844-4BB2-B321-CC000D67C2B1}" type="datetime1">
              <a:rPr lang="en-US" smtClean="0"/>
              <a:t>2/21/2013</a:t>
            </a:fld>
            <a:endParaRPr lang="en-US"/>
          </a:p>
        </p:txBody>
      </p:sp>
      <p:sp>
        <p:nvSpPr>
          <p:cNvPr id="5" name="Footer Placeholder 4"/>
          <p:cNvSpPr>
            <a:spLocks noGrp="1"/>
          </p:cNvSpPr>
          <p:nvPr>
            <p:ph type="ftr" sz="quarter" idx="11"/>
          </p:nvPr>
        </p:nvSpPr>
        <p:spPr/>
        <p:txBody>
          <a:bodyPr/>
          <a:lstStyle/>
          <a:p>
            <a:r>
              <a:rPr lang="en-US" smtClean="0"/>
              <a:t>SWBATdistinguish between parenting styles and discuss how they relate to human development.</a:t>
            </a:r>
            <a:endParaRPr lang="en-US"/>
          </a:p>
        </p:txBody>
      </p:sp>
      <p:sp>
        <p:nvSpPr>
          <p:cNvPr id="6" name="Slide Number Placeholder 5"/>
          <p:cNvSpPr>
            <a:spLocks noGrp="1"/>
          </p:cNvSpPr>
          <p:nvPr>
            <p:ph type="sldNum" sz="quarter" idx="12"/>
          </p:nvPr>
        </p:nvSpPr>
        <p:spPr/>
        <p:txBody>
          <a:bodyPr/>
          <a:lstStyle/>
          <a:p>
            <a:fld id="{38FB3394-16CE-4B22-BC4A-FFF57E00D66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F066F7-20E8-4BCF-84CF-CAFAFC9E4B4C}" type="datetime1">
              <a:rPr lang="en-US" smtClean="0"/>
              <a:t>2/21/2013</a:t>
            </a:fld>
            <a:endParaRPr lang="en-US"/>
          </a:p>
        </p:txBody>
      </p:sp>
      <p:sp>
        <p:nvSpPr>
          <p:cNvPr id="5" name="Footer Placeholder 4"/>
          <p:cNvSpPr>
            <a:spLocks noGrp="1"/>
          </p:cNvSpPr>
          <p:nvPr>
            <p:ph type="ftr" sz="quarter" idx="11"/>
          </p:nvPr>
        </p:nvSpPr>
        <p:spPr/>
        <p:txBody>
          <a:bodyPr/>
          <a:lstStyle/>
          <a:p>
            <a:r>
              <a:rPr lang="en-US" smtClean="0"/>
              <a:t>SWBATdistinguish between parenting styles and discuss how they relate to human development.</a:t>
            </a:r>
            <a:endParaRPr lang="en-US"/>
          </a:p>
        </p:txBody>
      </p:sp>
      <p:sp>
        <p:nvSpPr>
          <p:cNvPr id="6" name="Slide Number Placeholder 5"/>
          <p:cNvSpPr>
            <a:spLocks noGrp="1"/>
          </p:cNvSpPr>
          <p:nvPr>
            <p:ph type="sldNum" sz="quarter" idx="12"/>
          </p:nvPr>
        </p:nvSpPr>
        <p:spPr/>
        <p:txBody>
          <a:bodyPr/>
          <a:lstStyle/>
          <a:p>
            <a:fld id="{38FB3394-16CE-4B22-BC4A-FFF57E00D66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A013A-EE1F-442A-9E8E-B91CF8E86E06}" type="datetime1">
              <a:rPr lang="en-US" smtClean="0"/>
              <a:t>2/21/2013</a:t>
            </a:fld>
            <a:endParaRPr lang="en-US"/>
          </a:p>
        </p:txBody>
      </p:sp>
      <p:sp>
        <p:nvSpPr>
          <p:cNvPr id="5" name="Footer Placeholder 4"/>
          <p:cNvSpPr>
            <a:spLocks noGrp="1"/>
          </p:cNvSpPr>
          <p:nvPr>
            <p:ph type="ftr" sz="quarter" idx="11"/>
          </p:nvPr>
        </p:nvSpPr>
        <p:spPr/>
        <p:txBody>
          <a:bodyPr/>
          <a:lstStyle/>
          <a:p>
            <a:r>
              <a:rPr lang="en-US" smtClean="0"/>
              <a:t>SWBATdistinguish between parenting styles and discuss how they relate to human development.</a:t>
            </a:r>
            <a:endParaRPr lang="en-US"/>
          </a:p>
        </p:txBody>
      </p:sp>
      <p:sp>
        <p:nvSpPr>
          <p:cNvPr id="6" name="Slide Number Placeholder 5"/>
          <p:cNvSpPr>
            <a:spLocks noGrp="1"/>
          </p:cNvSpPr>
          <p:nvPr>
            <p:ph type="sldNum" sz="quarter" idx="12"/>
          </p:nvPr>
        </p:nvSpPr>
        <p:spPr/>
        <p:txBody>
          <a:bodyPr/>
          <a:lstStyle/>
          <a:p>
            <a:fld id="{38FB3394-16CE-4B22-BC4A-FFF57E00D66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59E40E4-67BE-49E3-97B3-34DF48ACAC85}" type="datetime1">
              <a:rPr lang="en-US" smtClean="0"/>
              <a:t>2/21/2013</a:t>
            </a:fld>
            <a:endParaRPr lang="en-US"/>
          </a:p>
        </p:txBody>
      </p:sp>
      <p:sp>
        <p:nvSpPr>
          <p:cNvPr id="6" name="Footer Placeholder 5"/>
          <p:cNvSpPr>
            <a:spLocks noGrp="1"/>
          </p:cNvSpPr>
          <p:nvPr>
            <p:ph type="ftr" sz="quarter" idx="11"/>
          </p:nvPr>
        </p:nvSpPr>
        <p:spPr/>
        <p:txBody>
          <a:bodyPr/>
          <a:lstStyle/>
          <a:p>
            <a:r>
              <a:rPr lang="en-US" smtClean="0"/>
              <a:t>SWBATdistinguish between parenting styles and discuss how they relate to human development.</a:t>
            </a:r>
            <a:endParaRPr lang="en-US"/>
          </a:p>
        </p:txBody>
      </p:sp>
      <p:sp>
        <p:nvSpPr>
          <p:cNvPr id="7" name="Slide Number Placeholder 6"/>
          <p:cNvSpPr>
            <a:spLocks noGrp="1"/>
          </p:cNvSpPr>
          <p:nvPr>
            <p:ph type="sldNum" sz="quarter" idx="12"/>
          </p:nvPr>
        </p:nvSpPr>
        <p:spPr/>
        <p:txBody>
          <a:bodyPr/>
          <a:lstStyle/>
          <a:p>
            <a:fld id="{38FB3394-16CE-4B22-BC4A-FFF57E00D66B}"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91D422-4680-4E88-82D6-0548455E68D8}" type="datetime1">
              <a:rPr lang="en-US" smtClean="0"/>
              <a:t>2/21/2013</a:t>
            </a:fld>
            <a:endParaRPr lang="en-US"/>
          </a:p>
        </p:txBody>
      </p:sp>
      <p:sp>
        <p:nvSpPr>
          <p:cNvPr id="8" name="Footer Placeholder 7"/>
          <p:cNvSpPr>
            <a:spLocks noGrp="1"/>
          </p:cNvSpPr>
          <p:nvPr>
            <p:ph type="ftr" sz="quarter" idx="11"/>
          </p:nvPr>
        </p:nvSpPr>
        <p:spPr/>
        <p:txBody>
          <a:bodyPr/>
          <a:lstStyle/>
          <a:p>
            <a:r>
              <a:rPr lang="en-US" smtClean="0"/>
              <a:t>SWBATdistinguish between parenting styles and discuss how they relate to human development.</a:t>
            </a:r>
            <a:endParaRPr lang="en-US"/>
          </a:p>
        </p:txBody>
      </p:sp>
      <p:sp>
        <p:nvSpPr>
          <p:cNvPr id="9" name="Slide Number Placeholder 8"/>
          <p:cNvSpPr>
            <a:spLocks noGrp="1"/>
          </p:cNvSpPr>
          <p:nvPr>
            <p:ph type="sldNum" sz="quarter" idx="12"/>
          </p:nvPr>
        </p:nvSpPr>
        <p:spPr/>
        <p:txBody>
          <a:bodyPr/>
          <a:lstStyle/>
          <a:p>
            <a:fld id="{38FB3394-16CE-4B22-BC4A-FFF57E00D66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CBA8F6-7F2C-4132-A86A-DC341DA40AD4}" type="datetime1">
              <a:rPr lang="en-US" smtClean="0"/>
              <a:t>2/21/2013</a:t>
            </a:fld>
            <a:endParaRPr lang="en-US"/>
          </a:p>
        </p:txBody>
      </p:sp>
      <p:sp>
        <p:nvSpPr>
          <p:cNvPr id="4" name="Footer Placeholder 3"/>
          <p:cNvSpPr>
            <a:spLocks noGrp="1"/>
          </p:cNvSpPr>
          <p:nvPr>
            <p:ph type="ftr" sz="quarter" idx="11"/>
          </p:nvPr>
        </p:nvSpPr>
        <p:spPr/>
        <p:txBody>
          <a:bodyPr/>
          <a:lstStyle/>
          <a:p>
            <a:r>
              <a:rPr lang="en-US" smtClean="0"/>
              <a:t>SWBATdistinguish between parenting styles and discuss how they relate to human development.</a:t>
            </a:r>
            <a:endParaRPr lang="en-US"/>
          </a:p>
        </p:txBody>
      </p:sp>
      <p:sp>
        <p:nvSpPr>
          <p:cNvPr id="5" name="Slide Number Placeholder 4"/>
          <p:cNvSpPr>
            <a:spLocks noGrp="1"/>
          </p:cNvSpPr>
          <p:nvPr>
            <p:ph type="sldNum" sz="quarter" idx="12"/>
          </p:nvPr>
        </p:nvSpPr>
        <p:spPr/>
        <p:txBody>
          <a:bodyPr/>
          <a:lstStyle/>
          <a:p>
            <a:fld id="{38FB3394-16CE-4B22-BC4A-FFF57E00D66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1997A7-3F7A-43CD-AA9C-D29DD574E26F}" type="datetime1">
              <a:rPr lang="en-US" smtClean="0"/>
              <a:t>2/21/2013</a:t>
            </a:fld>
            <a:endParaRPr lang="en-US"/>
          </a:p>
        </p:txBody>
      </p:sp>
      <p:sp>
        <p:nvSpPr>
          <p:cNvPr id="3" name="Footer Placeholder 2"/>
          <p:cNvSpPr>
            <a:spLocks noGrp="1"/>
          </p:cNvSpPr>
          <p:nvPr>
            <p:ph type="ftr" sz="quarter" idx="11"/>
          </p:nvPr>
        </p:nvSpPr>
        <p:spPr/>
        <p:txBody>
          <a:bodyPr/>
          <a:lstStyle/>
          <a:p>
            <a:r>
              <a:rPr lang="en-US" smtClean="0"/>
              <a:t>SWBATdistinguish between parenting styles and discuss how they relate to human development.</a:t>
            </a:r>
            <a:endParaRPr lang="en-US"/>
          </a:p>
        </p:txBody>
      </p:sp>
      <p:sp>
        <p:nvSpPr>
          <p:cNvPr id="4" name="Slide Number Placeholder 3"/>
          <p:cNvSpPr>
            <a:spLocks noGrp="1"/>
          </p:cNvSpPr>
          <p:nvPr>
            <p:ph type="sldNum" sz="quarter" idx="12"/>
          </p:nvPr>
        </p:nvSpPr>
        <p:spPr/>
        <p:txBody>
          <a:bodyPr/>
          <a:lstStyle/>
          <a:p>
            <a:fld id="{38FB3394-16CE-4B22-BC4A-FFF57E00D66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05990B0-6A65-415E-A270-3E52198BF68F}" type="datetime1">
              <a:rPr lang="en-US" smtClean="0"/>
              <a:t>2/21/2013</a:t>
            </a:fld>
            <a:endParaRPr lang="en-US"/>
          </a:p>
        </p:txBody>
      </p:sp>
      <p:sp>
        <p:nvSpPr>
          <p:cNvPr id="7" name="Slide Number Placeholder 6"/>
          <p:cNvSpPr>
            <a:spLocks noGrp="1"/>
          </p:cNvSpPr>
          <p:nvPr>
            <p:ph type="sldNum" sz="quarter" idx="12"/>
          </p:nvPr>
        </p:nvSpPr>
        <p:spPr/>
        <p:txBody>
          <a:bodyPr/>
          <a:lstStyle/>
          <a:p>
            <a:fld id="{38FB3394-16CE-4B22-BC4A-FFF57E00D66B}"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r>
              <a:rPr lang="en-US" smtClean="0"/>
              <a:t>SWBATdistinguish between parenting styles and discuss how they relate to human development.</a:t>
            </a: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D2E937-59A8-4815-9590-2B20B9B597B2}" type="datetime1">
              <a:rPr lang="en-US" smtClean="0"/>
              <a:t>2/21/2013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r>
              <a:rPr lang="en-US" smtClean="0"/>
              <a:t>SWBATdistinguish between parenting styles and discuss how they relate to human development.</a:t>
            </a:r>
            <a:endParaRPr lang="en-US"/>
          </a:p>
        </p:txBody>
      </p:sp>
      <p:sp>
        <p:nvSpPr>
          <p:cNvPr id="7" name="Slide Number Placeholder 6"/>
          <p:cNvSpPr>
            <a:spLocks noGrp="1"/>
          </p:cNvSpPr>
          <p:nvPr>
            <p:ph type="sldNum" sz="quarter" idx="12"/>
          </p:nvPr>
        </p:nvSpPr>
        <p:spPr/>
        <p:txBody>
          <a:bodyPr/>
          <a:lstStyle/>
          <a:p>
            <a:fld id="{38FB3394-16CE-4B22-BC4A-FFF57E00D66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B1BBE84-8D6F-4690-82D8-1BE5075D59A5}" type="datetime1">
              <a:rPr lang="en-US" smtClean="0"/>
              <a:t>2/21/2013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r>
              <a:rPr lang="en-US" smtClean="0"/>
              <a:t>SWBATdistinguish between parenting styles and discuss how they relate to human development.</a:t>
            </a:r>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8FB3394-16CE-4B22-BC4A-FFF57E00D66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Parenting styles</a:t>
            </a:r>
            <a:endParaRPr lang="en-US" dirty="0"/>
          </a:p>
        </p:txBody>
      </p:sp>
      <p:sp>
        <p:nvSpPr>
          <p:cNvPr id="3" name="Subtitle 2"/>
          <p:cNvSpPr>
            <a:spLocks noGrp="1"/>
          </p:cNvSpPr>
          <p:nvPr>
            <p:ph type="subTitle" idx="1"/>
          </p:nvPr>
        </p:nvSpPr>
        <p:spPr/>
        <p:txBody>
          <a:bodyPr/>
          <a:lstStyle/>
          <a:p>
            <a:r>
              <a:rPr lang="en-US" dirty="0" smtClean="0"/>
              <a:t>Mrs. Gudgeon</a:t>
            </a:r>
          </a:p>
          <a:p>
            <a:r>
              <a:rPr lang="en-US" dirty="0" smtClean="0"/>
              <a:t>Child Development</a:t>
            </a:r>
            <a:endParaRPr lang="en-US" dirty="0"/>
          </a:p>
        </p:txBody>
      </p:sp>
      <p:sp>
        <p:nvSpPr>
          <p:cNvPr id="4" name="Footer Placeholder 3"/>
          <p:cNvSpPr>
            <a:spLocks noGrp="1"/>
          </p:cNvSpPr>
          <p:nvPr>
            <p:ph type="ftr" sz="quarter" idx="11"/>
          </p:nvPr>
        </p:nvSpPr>
        <p:spPr>
          <a:xfrm>
            <a:off x="457200" y="6324601"/>
            <a:ext cx="8382000" cy="304800"/>
          </a:xfrm>
        </p:spPr>
        <p:txBody>
          <a:bodyPr>
            <a:normAutofit fontScale="77500" lnSpcReduction="20000"/>
          </a:bodyPr>
          <a:lstStyle/>
          <a:p>
            <a:r>
              <a:rPr lang="en-US" sz="1600" b="1" dirty="0" smtClean="0"/>
              <a:t>SWBAT distinguish between parenting styles and discuss how they relate to human development.</a:t>
            </a:r>
            <a:endParaRPr lang="en-US" sz="1600" b="1" dirty="0"/>
          </a:p>
        </p:txBody>
      </p:sp>
    </p:spTree>
    <p:extLst>
      <p:ext uri="{BB962C8B-B14F-4D97-AF65-F5344CB8AC3E}">
        <p14:creationId xmlns:p14="http://schemas.microsoft.com/office/powerpoint/2010/main" val="2528497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chemeClr val="tx1"/>
                </a:solidFill>
              </a:rPr>
              <a:t>Common Characteristics of Children Parented by the Authoritative/Democratic Style:</a:t>
            </a:r>
            <a:endParaRPr lang="en-US" sz="3200" dirty="0"/>
          </a:p>
        </p:txBody>
      </p:sp>
      <p:sp>
        <p:nvSpPr>
          <p:cNvPr id="3" name="Content Placeholder 2"/>
          <p:cNvSpPr>
            <a:spLocks noGrp="1"/>
          </p:cNvSpPr>
          <p:nvPr>
            <p:ph idx="1"/>
          </p:nvPr>
        </p:nvSpPr>
        <p:spPr/>
        <p:txBody>
          <a:bodyPr/>
          <a:lstStyle/>
          <a:p>
            <a:pPr marL="0" indent="0">
              <a:lnSpc>
                <a:spcPct val="90000"/>
              </a:lnSpc>
              <a:buFontTx/>
              <a:buChar char="•"/>
            </a:pPr>
            <a:r>
              <a:rPr lang="en-US" dirty="0" smtClean="0"/>
              <a:t>Happy</a:t>
            </a:r>
          </a:p>
          <a:p>
            <a:pPr marL="0" indent="0">
              <a:lnSpc>
                <a:spcPct val="90000"/>
              </a:lnSpc>
              <a:buFontTx/>
              <a:buChar char="•"/>
            </a:pPr>
            <a:r>
              <a:rPr lang="en-US" dirty="0" smtClean="0"/>
              <a:t>Mostly self-reliant</a:t>
            </a:r>
          </a:p>
          <a:p>
            <a:pPr marL="0" indent="0">
              <a:lnSpc>
                <a:spcPct val="90000"/>
              </a:lnSpc>
              <a:buFontTx/>
              <a:buChar char="•"/>
            </a:pPr>
            <a:r>
              <a:rPr lang="en-US" dirty="0" smtClean="0"/>
              <a:t>Mostly self-controlled</a:t>
            </a:r>
          </a:p>
          <a:p>
            <a:pPr marL="0" indent="0">
              <a:lnSpc>
                <a:spcPct val="90000"/>
              </a:lnSpc>
              <a:buFontTx/>
              <a:buChar char="•"/>
            </a:pPr>
            <a:r>
              <a:rPr lang="en-US" dirty="0" smtClean="0"/>
              <a:t>Content, friendly, generous</a:t>
            </a:r>
          </a:p>
          <a:p>
            <a:pPr marL="0" indent="0">
              <a:lnSpc>
                <a:spcPct val="90000"/>
              </a:lnSpc>
              <a:buFontTx/>
              <a:buChar char="•"/>
            </a:pPr>
            <a:r>
              <a:rPr lang="en-US" dirty="0" smtClean="0"/>
              <a:t>Cooperative</a:t>
            </a:r>
          </a:p>
          <a:p>
            <a:pPr marL="0" indent="0">
              <a:lnSpc>
                <a:spcPct val="90000"/>
              </a:lnSpc>
              <a:buFontTx/>
              <a:buChar char="•"/>
            </a:pPr>
            <a:r>
              <a:rPr lang="en-US" dirty="0" smtClean="0"/>
              <a:t>High-achiever’</a:t>
            </a:r>
          </a:p>
          <a:p>
            <a:pPr marL="0" indent="0">
              <a:lnSpc>
                <a:spcPct val="90000"/>
              </a:lnSpc>
              <a:buFontTx/>
              <a:buChar char="•"/>
            </a:pPr>
            <a:r>
              <a:rPr lang="en-US" dirty="0" smtClean="0"/>
              <a:t>Less likely to be seriously disruptive or delinquent</a:t>
            </a:r>
            <a:endParaRPr lang="en-US" dirty="0"/>
          </a:p>
        </p:txBody>
      </p:sp>
      <p:sp>
        <p:nvSpPr>
          <p:cNvPr id="4" name="Footer Placeholder 3"/>
          <p:cNvSpPr>
            <a:spLocks noGrp="1"/>
          </p:cNvSpPr>
          <p:nvPr>
            <p:ph type="ftr" sz="quarter" idx="11"/>
          </p:nvPr>
        </p:nvSpPr>
        <p:spPr>
          <a:xfrm>
            <a:off x="533400" y="6324601"/>
            <a:ext cx="8229600" cy="381000"/>
          </a:xfrm>
        </p:spPr>
        <p:txBody>
          <a:bodyPr/>
          <a:lstStyle/>
          <a:p>
            <a:r>
              <a:rPr lang="en-US" sz="1600" b="1" dirty="0" smtClean="0"/>
              <a:t>SWBAT distinguish between parenting styles and discuss how they relate to human development.</a:t>
            </a:r>
            <a:endParaRPr lang="en-US" sz="1600" b="1" dirty="0"/>
          </a:p>
        </p:txBody>
      </p:sp>
    </p:spTree>
    <p:extLst>
      <p:ext uri="{BB962C8B-B14F-4D97-AF65-F5344CB8AC3E}">
        <p14:creationId xmlns:p14="http://schemas.microsoft.com/office/powerpoint/2010/main" val="38556475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Outcomes in Children Parented by the Authoritative Style:</a:t>
            </a:r>
            <a:endParaRPr lang="en-US" dirty="0"/>
          </a:p>
        </p:txBody>
      </p:sp>
      <p:sp>
        <p:nvSpPr>
          <p:cNvPr id="3" name="Content Placeholder 2"/>
          <p:cNvSpPr>
            <a:spLocks noGrp="1"/>
          </p:cNvSpPr>
          <p:nvPr>
            <p:ph idx="1"/>
          </p:nvPr>
        </p:nvSpPr>
        <p:spPr/>
        <p:txBody>
          <a:bodyPr/>
          <a:lstStyle/>
          <a:p>
            <a:r>
              <a:rPr lang="en-US" dirty="0" smtClean="0"/>
              <a:t>Children whose parents expect them to perform well, to fulfill commitments, and to participate actively in family duties, as well as family fun, </a:t>
            </a:r>
            <a:r>
              <a:rPr lang="en-US" u="sng" dirty="0" smtClean="0"/>
              <a:t>learn how to formulate goals</a:t>
            </a:r>
            <a:r>
              <a:rPr lang="en-US" dirty="0" smtClean="0"/>
              <a:t>.  They also </a:t>
            </a:r>
            <a:r>
              <a:rPr lang="en-US" u="sng" dirty="0" smtClean="0"/>
              <a:t>experience the satisfaction </a:t>
            </a:r>
            <a:r>
              <a:rPr lang="en-US" dirty="0" smtClean="0"/>
              <a:t>that comes from </a:t>
            </a:r>
            <a:r>
              <a:rPr lang="en-US" u="sng" dirty="0" smtClean="0"/>
              <a:t>meeting responsibilities and achieving success.</a:t>
            </a:r>
          </a:p>
          <a:p>
            <a:endParaRPr lang="en-US" dirty="0"/>
          </a:p>
        </p:txBody>
      </p:sp>
      <p:sp>
        <p:nvSpPr>
          <p:cNvPr id="4" name="Footer Placeholder 3"/>
          <p:cNvSpPr>
            <a:spLocks noGrp="1"/>
          </p:cNvSpPr>
          <p:nvPr>
            <p:ph type="ftr" sz="quarter" idx="11"/>
          </p:nvPr>
        </p:nvSpPr>
        <p:spPr>
          <a:xfrm>
            <a:off x="762000" y="6248401"/>
            <a:ext cx="8001000" cy="381000"/>
          </a:xfrm>
        </p:spPr>
        <p:txBody>
          <a:bodyPr/>
          <a:lstStyle/>
          <a:p>
            <a:r>
              <a:rPr lang="en-US" sz="1600" b="1" dirty="0" smtClean="0"/>
              <a:t>SWBAT distinguish between parenting styles and discuss how they relate to human development.</a:t>
            </a:r>
            <a:endParaRPr lang="en-US" sz="1600" b="1" dirty="0"/>
          </a:p>
        </p:txBody>
      </p:sp>
    </p:spTree>
    <p:extLst>
      <p:ext uri="{BB962C8B-B14F-4D97-AF65-F5344CB8AC3E}">
        <p14:creationId xmlns:p14="http://schemas.microsoft.com/office/powerpoint/2010/main" val="12321993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Work</a:t>
            </a:r>
            <a:endParaRPr lang="en-US" dirty="0"/>
          </a:p>
        </p:txBody>
      </p:sp>
      <p:sp>
        <p:nvSpPr>
          <p:cNvPr id="3" name="Content Placeholder 2"/>
          <p:cNvSpPr>
            <a:spLocks noGrp="1"/>
          </p:cNvSpPr>
          <p:nvPr>
            <p:ph idx="1"/>
          </p:nvPr>
        </p:nvSpPr>
        <p:spPr/>
        <p:txBody>
          <a:bodyPr/>
          <a:lstStyle/>
          <a:p>
            <a:r>
              <a:rPr lang="en-US" dirty="0" smtClean="0"/>
              <a:t>In groups of three or four have student develop a case study or story that fits each parenting style.</a:t>
            </a:r>
          </a:p>
          <a:p>
            <a:r>
              <a:rPr lang="en-US" dirty="0" smtClean="0"/>
              <a:t>Have group pass their stories to other group and have them read them to see if they can identify the parenting style.</a:t>
            </a:r>
          </a:p>
          <a:p>
            <a:endParaRPr lang="en-US" dirty="0"/>
          </a:p>
        </p:txBody>
      </p:sp>
      <p:sp>
        <p:nvSpPr>
          <p:cNvPr id="4" name="Footer Placeholder 3"/>
          <p:cNvSpPr>
            <a:spLocks noGrp="1"/>
          </p:cNvSpPr>
          <p:nvPr>
            <p:ph type="ftr" sz="quarter" idx="11"/>
          </p:nvPr>
        </p:nvSpPr>
        <p:spPr>
          <a:xfrm>
            <a:off x="457200" y="6324601"/>
            <a:ext cx="8305800" cy="304800"/>
          </a:xfrm>
        </p:spPr>
        <p:txBody>
          <a:bodyPr/>
          <a:lstStyle/>
          <a:p>
            <a:r>
              <a:rPr lang="en-US" sz="1600" b="1" dirty="0" smtClean="0"/>
              <a:t>SWBAT distinguish between parenting styles and discuss how they relate to human development.</a:t>
            </a:r>
            <a:endParaRPr lang="en-US" sz="1600" b="1" dirty="0"/>
          </a:p>
        </p:txBody>
      </p:sp>
    </p:spTree>
    <p:extLst>
      <p:ext uri="{BB962C8B-B14F-4D97-AF65-F5344CB8AC3E}">
        <p14:creationId xmlns:p14="http://schemas.microsoft.com/office/powerpoint/2010/main" val="32455976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Task</a:t>
            </a:r>
            <a:endParaRPr lang="en-US" dirty="0"/>
          </a:p>
        </p:txBody>
      </p:sp>
      <p:sp>
        <p:nvSpPr>
          <p:cNvPr id="3" name="Content Placeholder 2"/>
          <p:cNvSpPr>
            <a:spLocks noGrp="1"/>
          </p:cNvSpPr>
          <p:nvPr>
            <p:ph idx="1"/>
          </p:nvPr>
        </p:nvSpPr>
        <p:spPr/>
        <p:txBody>
          <a:bodyPr/>
          <a:lstStyle/>
          <a:p>
            <a:r>
              <a:rPr lang="en-US" dirty="0" smtClean="0"/>
              <a:t>How do each of these parenting styles foster or hinder the self esteem of children?  Explain</a:t>
            </a:r>
            <a:endParaRPr lang="en-US" dirty="0"/>
          </a:p>
        </p:txBody>
      </p:sp>
      <p:sp>
        <p:nvSpPr>
          <p:cNvPr id="4" name="Footer Placeholder 3"/>
          <p:cNvSpPr>
            <a:spLocks noGrp="1"/>
          </p:cNvSpPr>
          <p:nvPr>
            <p:ph type="ftr" sz="quarter" idx="11"/>
          </p:nvPr>
        </p:nvSpPr>
        <p:spPr>
          <a:xfrm>
            <a:off x="228600" y="6400801"/>
            <a:ext cx="8686800" cy="304800"/>
          </a:xfrm>
        </p:spPr>
        <p:txBody>
          <a:bodyPr/>
          <a:lstStyle/>
          <a:p>
            <a:r>
              <a:rPr lang="en-US" sz="1600" b="1" dirty="0" smtClean="0"/>
              <a:t>SWBAT distinguish between parenting styles and discuss how they relate to human development.</a:t>
            </a:r>
            <a:endParaRPr lang="en-US" sz="1600" b="1" dirty="0"/>
          </a:p>
        </p:txBody>
      </p:sp>
    </p:spTree>
    <p:extLst>
      <p:ext uri="{BB962C8B-B14F-4D97-AF65-F5344CB8AC3E}">
        <p14:creationId xmlns:p14="http://schemas.microsoft.com/office/powerpoint/2010/main" val="364865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Parenting Styles and Outcomes</a:t>
            </a:r>
            <a:endParaRPr lang="en-US" dirty="0"/>
          </a:p>
        </p:txBody>
      </p:sp>
      <p:sp>
        <p:nvSpPr>
          <p:cNvPr id="3" name="Content Placeholder 2"/>
          <p:cNvSpPr>
            <a:spLocks noGrp="1"/>
          </p:cNvSpPr>
          <p:nvPr>
            <p:ph idx="1"/>
          </p:nvPr>
        </p:nvSpPr>
        <p:spPr/>
        <p:txBody>
          <a:bodyPr/>
          <a:lstStyle/>
          <a:p>
            <a:r>
              <a:rPr lang="en-US" dirty="0"/>
              <a:t>Most parents can be classified into three main types by the style in which they guide their children.  As we discuss each, think about where your own parents fits most appropriately.  Do each of your parents use the same style? Do you fit the outcome?</a:t>
            </a:r>
          </a:p>
          <a:p>
            <a:pPr marL="0" indent="0">
              <a:buNone/>
            </a:pPr>
            <a:endParaRPr lang="en-US" dirty="0"/>
          </a:p>
        </p:txBody>
      </p:sp>
      <p:sp>
        <p:nvSpPr>
          <p:cNvPr id="4" name="Footer Placeholder 3"/>
          <p:cNvSpPr>
            <a:spLocks noGrp="1"/>
          </p:cNvSpPr>
          <p:nvPr>
            <p:ph type="ftr" sz="quarter" idx="11"/>
          </p:nvPr>
        </p:nvSpPr>
        <p:spPr>
          <a:xfrm>
            <a:off x="381000" y="6324600"/>
            <a:ext cx="8534400" cy="457200"/>
          </a:xfrm>
        </p:spPr>
        <p:txBody>
          <a:bodyPr/>
          <a:lstStyle/>
          <a:p>
            <a:r>
              <a:rPr lang="en-US" sz="1800" b="1" dirty="0" smtClean="0"/>
              <a:t>SWBAT distinguish between parenting styles and discuss how they relate to human development.</a:t>
            </a:r>
            <a:endParaRPr lang="en-US" sz="1800" b="1" dirty="0"/>
          </a:p>
        </p:txBody>
      </p:sp>
    </p:spTree>
    <p:extLst>
      <p:ext uri="{BB962C8B-B14F-4D97-AF65-F5344CB8AC3E}">
        <p14:creationId xmlns:p14="http://schemas.microsoft.com/office/powerpoint/2010/main" val="316344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Authoritarian/Dictator: </a:t>
            </a:r>
            <a:br>
              <a:rPr lang="en-US" b="1" dirty="0" smtClean="0"/>
            </a:br>
            <a:r>
              <a:rPr lang="en-US" b="1" dirty="0" smtClean="0"/>
              <a:t>Limits without Freedom.</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n-US" dirty="0" smtClean="0">
                <a:solidFill>
                  <a:schemeClr val="tx1"/>
                </a:solidFill>
              </a:rPr>
              <a:t>Definition:</a:t>
            </a:r>
          </a:p>
          <a:p>
            <a:pPr>
              <a:lnSpc>
                <a:spcPct val="90000"/>
              </a:lnSpc>
            </a:pPr>
            <a:r>
              <a:rPr lang="en-US" dirty="0" smtClean="0"/>
              <a:t>Parents’ word is law, parents have absolute control. </a:t>
            </a:r>
          </a:p>
          <a:p>
            <a:pPr>
              <a:lnSpc>
                <a:spcPct val="90000"/>
              </a:lnSpc>
            </a:pPr>
            <a:r>
              <a:rPr lang="en-US" dirty="0" smtClean="0"/>
              <a:t>Misconduct is punished</a:t>
            </a:r>
          </a:p>
          <a:p>
            <a:pPr>
              <a:lnSpc>
                <a:spcPct val="90000"/>
              </a:lnSpc>
            </a:pPr>
            <a:r>
              <a:rPr lang="en-US" dirty="0" smtClean="0"/>
              <a:t>Affection and praise are rarely give</a:t>
            </a:r>
          </a:p>
          <a:p>
            <a:pPr>
              <a:lnSpc>
                <a:spcPct val="90000"/>
              </a:lnSpc>
            </a:pPr>
            <a:r>
              <a:rPr lang="en-US" dirty="0" smtClean="0"/>
              <a:t>Parents try to control children's’ behavior and attitudes</a:t>
            </a:r>
          </a:p>
          <a:p>
            <a:pPr>
              <a:lnSpc>
                <a:spcPct val="90000"/>
              </a:lnSpc>
            </a:pPr>
            <a:r>
              <a:rPr lang="en-US" dirty="0" smtClean="0"/>
              <a:t>They value unquestioned obedience</a:t>
            </a:r>
          </a:p>
          <a:p>
            <a:pPr>
              <a:lnSpc>
                <a:spcPct val="90000"/>
              </a:lnSpc>
            </a:pPr>
            <a:r>
              <a:rPr lang="en-US" dirty="0" smtClean="0"/>
              <a:t>Children are told what to do, how to do it, and where to do it, and when to do it.</a:t>
            </a:r>
          </a:p>
          <a:p>
            <a:endParaRPr lang="en-US" dirty="0"/>
          </a:p>
        </p:txBody>
      </p:sp>
      <p:sp>
        <p:nvSpPr>
          <p:cNvPr id="4" name="Footer Placeholder 3"/>
          <p:cNvSpPr>
            <a:spLocks noGrp="1"/>
          </p:cNvSpPr>
          <p:nvPr>
            <p:ph type="ftr" sz="quarter" idx="11"/>
          </p:nvPr>
        </p:nvSpPr>
        <p:spPr>
          <a:xfrm>
            <a:off x="457200" y="6324601"/>
            <a:ext cx="8458200" cy="381000"/>
          </a:xfrm>
        </p:spPr>
        <p:txBody>
          <a:bodyPr/>
          <a:lstStyle/>
          <a:p>
            <a:r>
              <a:rPr lang="en-US" sz="1600" b="1" dirty="0" smtClean="0"/>
              <a:t>SWBAT distinguish between parenting styles and discuss how they relate to human development.</a:t>
            </a:r>
            <a:endParaRPr lang="en-US" sz="1600" b="1" dirty="0"/>
          </a:p>
        </p:txBody>
      </p:sp>
    </p:spTree>
    <p:extLst>
      <p:ext uri="{BB962C8B-B14F-4D97-AF65-F5344CB8AC3E}">
        <p14:creationId xmlns:p14="http://schemas.microsoft.com/office/powerpoint/2010/main" val="4237385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chemeClr val="tx1"/>
                </a:solidFill>
              </a:rPr>
              <a:t>Some Common Characteristics of Children Parented by the Authoritarian/Dictator Style:</a:t>
            </a:r>
            <a:endParaRPr lang="en-US" sz="3200" dirty="0"/>
          </a:p>
        </p:txBody>
      </p:sp>
      <p:sp>
        <p:nvSpPr>
          <p:cNvPr id="3" name="Content Placeholder 2"/>
          <p:cNvSpPr>
            <a:spLocks noGrp="1"/>
          </p:cNvSpPr>
          <p:nvPr>
            <p:ph idx="1"/>
          </p:nvPr>
        </p:nvSpPr>
        <p:spPr/>
        <p:txBody>
          <a:bodyPr>
            <a:normAutofit lnSpcReduction="10000"/>
          </a:bodyPr>
          <a:lstStyle/>
          <a:p>
            <a:pPr marL="0" indent="0">
              <a:buFontTx/>
              <a:buChar char="•"/>
            </a:pPr>
            <a:r>
              <a:rPr lang="en-US" dirty="0" smtClean="0"/>
              <a:t>Obedient</a:t>
            </a:r>
          </a:p>
          <a:p>
            <a:pPr marL="0" indent="0">
              <a:buFontTx/>
              <a:buChar char="•"/>
            </a:pPr>
            <a:r>
              <a:rPr lang="en-US" dirty="0" smtClean="0"/>
              <a:t>Distrustful</a:t>
            </a:r>
          </a:p>
          <a:p>
            <a:pPr marL="0" indent="0">
              <a:buFontTx/>
              <a:buChar char="•"/>
            </a:pPr>
            <a:r>
              <a:rPr lang="en-US" dirty="0" smtClean="0"/>
              <a:t>Discontent </a:t>
            </a:r>
          </a:p>
          <a:p>
            <a:pPr marL="0" indent="0">
              <a:buFontTx/>
              <a:buChar char="•"/>
            </a:pPr>
            <a:r>
              <a:rPr lang="en-US" dirty="0" smtClean="0"/>
              <a:t>Withdrawn</a:t>
            </a:r>
          </a:p>
          <a:p>
            <a:pPr marL="0" indent="0">
              <a:buFontTx/>
              <a:buChar char="•"/>
            </a:pPr>
            <a:r>
              <a:rPr lang="en-US" dirty="0" smtClean="0"/>
              <a:t>Unhappy</a:t>
            </a:r>
          </a:p>
          <a:p>
            <a:pPr marL="0" indent="0">
              <a:buFontTx/>
              <a:buChar char="•"/>
            </a:pPr>
            <a:r>
              <a:rPr lang="en-US" dirty="0" smtClean="0"/>
              <a:t>Hostile</a:t>
            </a:r>
          </a:p>
          <a:p>
            <a:pPr marL="0" indent="0">
              <a:buFontTx/>
              <a:buChar char="•"/>
            </a:pPr>
            <a:r>
              <a:rPr lang="en-US" dirty="0" smtClean="0"/>
              <a:t>Not High Achievers</a:t>
            </a:r>
          </a:p>
          <a:p>
            <a:pPr marL="0" indent="0">
              <a:buFontTx/>
              <a:buChar char="•"/>
            </a:pPr>
            <a:r>
              <a:rPr lang="en-US" dirty="0" smtClean="0"/>
              <a:t>Often Rebel</a:t>
            </a:r>
          </a:p>
          <a:p>
            <a:endParaRPr lang="en-US" dirty="0"/>
          </a:p>
        </p:txBody>
      </p:sp>
      <p:sp>
        <p:nvSpPr>
          <p:cNvPr id="4" name="Footer Placeholder 3"/>
          <p:cNvSpPr>
            <a:spLocks noGrp="1"/>
          </p:cNvSpPr>
          <p:nvPr>
            <p:ph type="ftr" sz="quarter" idx="11"/>
          </p:nvPr>
        </p:nvSpPr>
        <p:spPr>
          <a:xfrm>
            <a:off x="533400" y="6400801"/>
            <a:ext cx="8305800" cy="304800"/>
          </a:xfrm>
        </p:spPr>
        <p:txBody>
          <a:bodyPr/>
          <a:lstStyle/>
          <a:p>
            <a:r>
              <a:rPr lang="en-US" sz="1600" b="1" dirty="0" smtClean="0"/>
              <a:t>SWBAT distinguish between parenting styles and discuss how they relate to human development.</a:t>
            </a:r>
            <a:endParaRPr lang="en-US" sz="1600" b="1" dirty="0"/>
          </a:p>
        </p:txBody>
      </p:sp>
    </p:spTree>
    <p:extLst>
      <p:ext uri="{BB962C8B-B14F-4D97-AF65-F5344CB8AC3E}">
        <p14:creationId xmlns:p14="http://schemas.microsoft.com/office/powerpoint/2010/main" val="10477705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Some Common Outcomes from the Authoritarian/Dictator Style:</a:t>
            </a:r>
            <a:endParaRPr lang="en-US" sz="3600" dirty="0"/>
          </a:p>
        </p:txBody>
      </p:sp>
      <p:sp>
        <p:nvSpPr>
          <p:cNvPr id="3" name="Content Placeholder 2"/>
          <p:cNvSpPr>
            <a:spLocks noGrp="1"/>
          </p:cNvSpPr>
          <p:nvPr>
            <p:ph idx="1"/>
          </p:nvPr>
        </p:nvSpPr>
        <p:spPr/>
        <p:txBody>
          <a:bodyPr/>
          <a:lstStyle/>
          <a:p>
            <a:r>
              <a:rPr lang="en-US" dirty="0" smtClean="0"/>
              <a:t>Children from authoritarian homes are so strictly controlled, either by punishment or guilt, that they are often prevented from making a conscious choice about particular behavior because they are overly concerned about what their parents will do.</a:t>
            </a:r>
          </a:p>
          <a:p>
            <a:pPr marL="0" indent="0">
              <a:buNone/>
            </a:pPr>
            <a:endParaRPr lang="en-US" dirty="0"/>
          </a:p>
        </p:txBody>
      </p:sp>
      <p:sp>
        <p:nvSpPr>
          <p:cNvPr id="4" name="Footer Placeholder 3"/>
          <p:cNvSpPr>
            <a:spLocks noGrp="1"/>
          </p:cNvSpPr>
          <p:nvPr>
            <p:ph type="ftr" sz="quarter" idx="11"/>
          </p:nvPr>
        </p:nvSpPr>
        <p:spPr>
          <a:xfrm>
            <a:off x="381000" y="6400801"/>
            <a:ext cx="8534400" cy="304800"/>
          </a:xfrm>
        </p:spPr>
        <p:txBody>
          <a:bodyPr/>
          <a:lstStyle/>
          <a:p>
            <a:r>
              <a:rPr lang="en-US" sz="1600" b="1" dirty="0" smtClean="0"/>
              <a:t>SWBAT distinguish between parenting styles and discuss how they relate to human development.</a:t>
            </a:r>
            <a:endParaRPr lang="en-US" sz="1600" b="1" dirty="0"/>
          </a:p>
        </p:txBody>
      </p:sp>
    </p:spTree>
    <p:extLst>
      <p:ext uri="{BB962C8B-B14F-4D97-AF65-F5344CB8AC3E}">
        <p14:creationId xmlns:p14="http://schemas.microsoft.com/office/powerpoint/2010/main" val="410851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Permissive/Passive: </a:t>
            </a:r>
            <a:br>
              <a:rPr lang="en-US" b="1" dirty="0" smtClean="0"/>
            </a:br>
            <a:r>
              <a:rPr lang="en-US" b="1" dirty="0" smtClean="0"/>
              <a:t>Freedom without limits.</a:t>
            </a:r>
            <a:endParaRPr lang="en-US" dirty="0"/>
          </a:p>
        </p:txBody>
      </p:sp>
      <p:sp>
        <p:nvSpPr>
          <p:cNvPr id="3" name="Content Placeholder 2"/>
          <p:cNvSpPr>
            <a:spLocks noGrp="1"/>
          </p:cNvSpPr>
          <p:nvPr>
            <p:ph idx="1"/>
          </p:nvPr>
        </p:nvSpPr>
        <p:spPr/>
        <p:txBody>
          <a:bodyPr>
            <a:normAutofit fontScale="92500" lnSpcReduction="20000"/>
          </a:bodyPr>
          <a:lstStyle/>
          <a:p>
            <a:pPr>
              <a:lnSpc>
                <a:spcPct val="80000"/>
              </a:lnSpc>
            </a:pPr>
            <a:r>
              <a:rPr lang="en-US" b="1" dirty="0" smtClean="0">
                <a:solidFill>
                  <a:schemeClr val="tx1"/>
                </a:solidFill>
              </a:rPr>
              <a:t>Definition:</a:t>
            </a:r>
          </a:p>
          <a:p>
            <a:pPr>
              <a:lnSpc>
                <a:spcPct val="80000"/>
              </a:lnSpc>
            </a:pPr>
            <a:r>
              <a:rPr lang="en-US" b="1" dirty="0" smtClean="0"/>
              <a:t>Parents allow their children to do their own thing.</a:t>
            </a:r>
          </a:p>
          <a:p>
            <a:pPr>
              <a:lnSpc>
                <a:spcPct val="80000"/>
              </a:lnSpc>
            </a:pPr>
            <a:r>
              <a:rPr lang="en-US" b="1" dirty="0" smtClean="0"/>
              <a:t>Little respect for order and routine.</a:t>
            </a:r>
          </a:p>
          <a:p>
            <a:pPr>
              <a:lnSpc>
                <a:spcPct val="80000"/>
              </a:lnSpc>
            </a:pPr>
            <a:r>
              <a:rPr lang="en-US" b="1" dirty="0" smtClean="0"/>
              <a:t>Parents make few demands on children.</a:t>
            </a:r>
          </a:p>
          <a:p>
            <a:pPr>
              <a:lnSpc>
                <a:spcPct val="80000"/>
              </a:lnSpc>
            </a:pPr>
            <a:r>
              <a:rPr lang="en-US" b="1" dirty="0" smtClean="0"/>
              <a:t>Impatience is hidden.</a:t>
            </a:r>
          </a:p>
          <a:p>
            <a:pPr>
              <a:lnSpc>
                <a:spcPct val="80000"/>
              </a:lnSpc>
            </a:pPr>
            <a:r>
              <a:rPr lang="en-US" b="1" dirty="0" smtClean="0"/>
              <a:t>Discipline is lax</a:t>
            </a:r>
          </a:p>
          <a:p>
            <a:pPr>
              <a:lnSpc>
                <a:spcPct val="80000"/>
              </a:lnSpc>
            </a:pPr>
            <a:r>
              <a:rPr lang="en-US" b="1" dirty="0" smtClean="0"/>
              <a:t>Parents are resources rather than standard makers</a:t>
            </a:r>
          </a:p>
          <a:p>
            <a:pPr>
              <a:lnSpc>
                <a:spcPct val="80000"/>
              </a:lnSpc>
            </a:pPr>
            <a:r>
              <a:rPr lang="en-US" b="1" dirty="0" smtClean="0"/>
              <a:t>Rarely punish</a:t>
            </a:r>
          </a:p>
          <a:p>
            <a:pPr>
              <a:lnSpc>
                <a:spcPct val="80000"/>
              </a:lnSpc>
            </a:pPr>
            <a:r>
              <a:rPr lang="en-US" b="1" dirty="0" smtClean="0"/>
              <a:t>Non controlling, non-demanding</a:t>
            </a:r>
          </a:p>
          <a:p>
            <a:pPr>
              <a:lnSpc>
                <a:spcPct val="80000"/>
              </a:lnSpc>
            </a:pPr>
            <a:r>
              <a:rPr lang="en-US" b="1" dirty="0" smtClean="0"/>
              <a:t>Usually warm</a:t>
            </a:r>
          </a:p>
          <a:p>
            <a:pPr>
              <a:lnSpc>
                <a:spcPct val="80000"/>
              </a:lnSpc>
            </a:pPr>
            <a:r>
              <a:rPr lang="en-US" b="1" dirty="0" smtClean="0"/>
              <a:t>Children walk all over the parents</a:t>
            </a:r>
          </a:p>
          <a:p>
            <a:endParaRPr lang="en-US" dirty="0"/>
          </a:p>
        </p:txBody>
      </p:sp>
      <p:sp>
        <p:nvSpPr>
          <p:cNvPr id="4" name="Footer Placeholder 3"/>
          <p:cNvSpPr>
            <a:spLocks noGrp="1"/>
          </p:cNvSpPr>
          <p:nvPr>
            <p:ph type="ftr" sz="quarter" idx="11"/>
          </p:nvPr>
        </p:nvSpPr>
        <p:spPr>
          <a:xfrm>
            <a:off x="381000" y="6400801"/>
            <a:ext cx="8458200" cy="304800"/>
          </a:xfrm>
        </p:spPr>
        <p:txBody>
          <a:bodyPr/>
          <a:lstStyle/>
          <a:p>
            <a:r>
              <a:rPr lang="en-US" sz="1600" b="1" dirty="0" smtClean="0"/>
              <a:t>SWBAT distinguish between parenting styles and discuss how they relate to human development.</a:t>
            </a:r>
            <a:endParaRPr lang="en-US" sz="1600" b="1" dirty="0"/>
          </a:p>
        </p:txBody>
      </p:sp>
    </p:spTree>
    <p:extLst>
      <p:ext uri="{BB962C8B-B14F-4D97-AF65-F5344CB8AC3E}">
        <p14:creationId xmlns:p14="http://schemas.microsoft.com/office/powerpoint/2010/main" val="4115725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2800" b="1" dirty="0" smtClean="0"/>
              <a:t>Some Characteristics of Children Parented by the Permissive/Passive: </a:t>
            </a:r>
            <a:br>
              <a:rPr lang="en-US" sz="2800" b="1" dirty="0" smtClean="0"/>
            </a:br>
            <a:r>
              <a:rPr lang="en-US" sz="2800" b="1" dirty="0" smtClean="0"/>
              <a:t>Freedom without limits</a:t>
            </a:r>
            <a:endParaRPr lang="en-US" sz="2800" dirty="0"/>
          </a:p>
        </p:txBody>
      </p:sp>
      <p:sp>
        <p:nvSpPr>
          <p:cNvPr id="3" name="Content Placeholder 2"/>
          <p:cNvSpPr>
            <a:spLocks noGrp="1"/>
          </p:cNvSpPr>
          <p:nvPr>
            <p:ph idx="1"/>
          </p:nvPr>
        </p:nvSpPr>
        <p:spPr/>
        <p:txBody>
          <a:bodyPr/>
          <a:lstStyle/>
          <a:p>
            <a:pPr marL="0" indent="0">
              <a:buFontTx/>
              <a:buChar char="•"/>
            </a:pPr>
            <a:r>
              <a:rPr lang="en-US" dirty="0"/>
              <a:t>Aggressive</a:t>
            </a:r>
          </a:p>
          <a:p>
            <a:pPr marL="0" indent="0">
              <a:buFontTx/>
              <a:buChar char="•"/>
            </a:pPr>
            <a:r>
              <a:rPr lang="en-US" dirty="0"/>
              <a:t>Least self—reliant</a:t>
            </a:r>
          </a:p>
          <a:p>
            <a:pPr marL="0" indent="0">
              <a:buFontTx/>
              <a:buChar char="•"/>
            </a:pPr>
            <a:r>
              <a:rPr lang="en-US" dirty="0"/>
              <a:t>Least self-controlled</a:t>
            </a:r>
          </a:p>
          <a:p>
            <a:pPr marL="0" indent="0">
              <a:buFontTx/>
              <a:buChar char="•"/>
            </a:pPr>
            <a:r>
              <a:rPr lang="en-US" dirty="0"/>
              <a:t>Least exploratory</a:t>
            </a:r>
          </a:p>
          <a:p>
            <a:pPr marL="0" indent="0">
              <a:buFontTx/>
              <a:buChar char="•"/>
            </a:pPr>
            <a:r>
              <a:rPr lang="en-US" dirty="0"/>
              <a:t>Most unhappy</a:t>
            </a:r>
          </a:p>
          <a:p>
            <a:endParaRPr lang="en-US" dirty="0"/>
          </a:p>
        </p:txBody>
      </p:sp>
      <p:sp>
        <p:nvSpPr>
          <p:cNvPr id="4" name="Footer Placeholder 3"/>
          <p:cNvSpPr>
            <a:spLocks noGrp="1"/>
          </p:cNvSpPr>
          <p:nvPr>
            <p:ph type="ftr" sz="quarter" idx="11"/>
          </p:nvPr>
        </p:nvSpPr>
        <p:spPr>
          <a:xfrm>
            <a:off x="381000" y="6400801"/>
            <a:ext cx="8534400" cy="228600"/>
          </a:xfrm>
        </p:spPr>
        <p:txBody>
          <a:bodyPr/>
          <a:lstStyle/>
          <a:p>
            <a:r>
              <a:rPr lang="en-US" sz="1600" b="1" dirty="0" smtClean="0"/>
              <a:t>SWBAT distinguish between parenting styles and discuss how they relate to human development.</a:t>
            </a:r>
            <a:endParaRPr lang="en-US" sz="1600" b="1" dirty="0"/>
          </a:p>
        </p:txBody>
      </p:sp>
    </p:spTree>
    <p:extLst>
      <p:ext uri="{BB962C8B-B14F-4D97-AF65-F5344CB8AC3E}">
        <p14:creationId xmlns:p14="http://schemas.microsoft.com/office/powerpoint/2010/main" val="676206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Outcomes of Children Parented by Permissive/Passive Style</a:t>
            </a:r>
            <a:endParaRPr lang="en-US" dirty="0"/>
          </a:p>
        </p:txBody>
      </p:sp>
      <p:sp>
        <p:nvSpPr>
          <p:cNvPr id="3" name="Content Placeholder 2"/>
          <p:cNvSpPr>
            <a:spLocks noGrp="1"/>
          </p:cNvSpPr>
          <p:nvPr>
            <p:ph idx="1"/>
          </p:nvPr>
        </p:nvSpPr>
        <p:spPr/>
        <p:txBody>
          <a:bodyPr/>
          <a:lstStyle/>
          <a:p>
            <a:r>
              <a:rPr lang="en-US" dirty="0"/>
              <a:t>Children from permissive homes receive so little guidance that they often become uncertain and anxious about whether they are doing the right thing.</a:t>
            </a:r>
          </a:p>
          <a:p>
            <a:endParaRPr lang="en-US" dirty="0"/>
          </a:p>
        </p:txBody>
      </p:sp>
      <p:sp>
        <p:nvSpPr>
          <p:cNvPr id="4" name="Footer Placeholder 3"/>
          <p:cNvSpPr>
            <a:spLocks noGrp="1"/>
          </p:cNvSpPr>
          <p:nvPr>
            <p:ph type="ftr" sz="quarter" idx="11"/>
          </p:nvPr>
        </p:nvSpPr>
        <p:spPr>
          <a:xfrm>
            <a:off x="304800" y="6400801"/>
            <a:ext cx="8610600" cy="228600"/>
          </a:xfrm>
        </p:spPr>
        <p:txBody>
          <a:bodyPr/>
          <a:lstStyle/>
          <a:p>
            <a:r>
              <a:rPr lang="en-US" sz="1400" b="1" dirty="0" smtClean="0"/>
              <a:t>SWBAT distinguish between parenting styles and discuss how they relate to human development.</a:t>
            </a:r>
            <a:endParaRPr lang="en-US" sz="1400" b="1" dirty="0"/>
          </a:p>
        </p:txBody>
      </p:sp>
    </p:spTree>
    <p:extLst>
      <p:ext uri="{BB962C8B-B14F-4D97-AF65-F5344CB8AC3E}">
        <p14:creationId xmlns:p14="http://schemas.microsoft.com/office/powerpoint/2010/main" val="3189638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Authoritative/Democratic: </a:t>
            </a:r>
            <a:br>
              <a:rPr lang="en-US" b="1" dirty="0" smtClean="0"/>
            </a:br>
            <a:r>
              <a:rPr lang="en-US" b="1" dirty="0" smtClean="0"/>
              <a:t>Freedom within limits.</a:t>
            </a:r>
            <a:endParaRPr lang="en-US" dirty="0"/>
          </a:p>
        </p:txBody>
      </p:sp>
      <p:sp>
        <p:nvSpPr>
          <p:cNvPr id="3" name="Content Placeholder 2"/>
          <p:cNvSpPr>
            <a:spLocks noGrp="1"/>
          </p:cNvSpPr>
          <p:nvPr>
            <p:ph idx="1"/>
          </p:nvPr>
        </p:nvSpPr>
        <p:spPr/>
        <p:txBody>
          <a:bodyPr>
            <a:noAutofit/>
          </a:bodyPr>
          <a:lstStyle/>
          <a:p>
            <a:pPr>
              <a:lnSpc>
                <a:spcPct val="80000"/>
              </a:lnSpc>
            </a:pPr>
            <a:r>
              <a:rPr lang="en-US" sz="2200" b="1" dirty="0" smtClean="0">
                <a:solidFill>
                  <a:schemeClr val="tx1"/>
                </a:solidFill>
              </a:rPr>
              <a:t>Definition:</a:t>
            </a:r>
          </a:p>
          <a:p>
            <a:pPr>
              <a:lnSpc>
                <a:spcPct val="80000"/>
              </a:lnSpc>
            </a:pPr>
            <a:r>
              <a:rPr lang="en-US" sz="2200" b="1" dirty="0" smtClean="0"/>
              <a:t>Middle ground style</a:t>
            </a:r>
          </a:p>
          <a:p>
            <a:pPr>
              <a:lnSpc>
                <a:spcPct val="80000"/>
              </a:lnSpc>
            </a:pPr>
            <a:r>
              <a:rPr lang="en-US" sz="2200" b="1" dirty="0" smtClean="0"/>
              <a:t>Stress freedom along with rights of others and responsibilities of all </a:t>
            </a:r>
          </a:p>
          <a:p>
            <a:pPr>
              <a:lnSpc>
                <a:spcPct val="80000"/>
              </a:lnSpc>
            </a:pPr>
            <a:r>
              <a:rPr lang="en-US" sz="2200" b="1" dirty="0" smtClean="0"/>
              <a:t>Parents set limits and enforce rules/boundaries</a:t>
            </a:r>
          </a:p>
          <a:p>
            <a:pPr>
              <a:lnSpc>
                <a:spcPct val="80000"/>
              </a:lnSpc>
            </a:pPr>
            <a:r>
              <a:rPr lang="en-US" sz="2200" b="1" dirty="0" smtClean="0"/>
              <a:t>Willing to listen receptively to child’s requests and questions.</a:t>
            </a:r>
          </a:p>
          <a:p>
            <a:pPr>
              <a:lnSpc>
                <a:spcPct val="80000"/>
              </a:lnSpc>
            </a:pPr>
            <a:r>
              <a:rPr lang="en-US" sz="2200" b="1" dirty="0" smtClean="0"/>
              <a:t>Both loves and limits</a:t>
            </a:r>
          </a:p>
          <a:p>
            <a:pPr>
              <a:lnSpc>
                <a:spcPct val="80000"/>
              </a:lnSpc>
            </a:pPr>
            <a:r>
              <a:rPr lang="en-US" sz="2200" b="1" dirty="0" smtClean="0"/>
              <a:t>Children contribute to discussion of issues and make some of their own decisions</a:t>
            </a:r>
          </a:p>
          <a:p>
            <a:pPr>
              <a:lnSpc>
                <a:spcPct val="80000"/>
              </a:lnSpc>
            </a:pPr>
            <a:r>
              <a:rPr lang="en-US" sz="2200" b="1" dirty="0" smtClean="0"/>
              <a:t>Firm control when necessary, but explain reasoning behind it.</a:t>
            </a:r>
          </a:p>
          <a:p>
            <a:pPr>
              <a:lnSpc>
                <a:spcPct val="80000"/>
              </a:lnSpc>
            </a:pPr>
            <a:r>
              <a:rPr lang="en-US" sz="2200" b="1" dirty="0" smtClean="0"/>
              <a:t>Respect children’s interest, opinions, unique personalities.</a:t>
            </a:r>
          </a:p>
          <a:p>
            <a:pPr>
              <a:lnSpc>
                <a:spcPct val="80000"/>
              </a:lnSpc>
            </a:pPr>
            <a:r>
              <a:rPr lang="en-US" sz="2200" b="1" dirty="0" smtClean="0"/>
              <a:t>Loving, consistent, demanding</a:t>
            </a:r>
          </a:p>
          <a:p>
            <a:pPr>
              <a:lnSpc>
                <a:spcPct val="80000"/>
              </a:lnSpc>
            </a:pPr>
            <a:r>
              <a:rPr lang="en-US" sz="2200" b="1" dirty="0" smtClean="0"/>
              <a:t>Combine control with encouragement</a:t>
            </a:r>
          </a:p>
          <a:p>
            <a:pPr>
              <a:lnSpc>
                <a:spcPct val="80000"/>
              </a:lnSpc>
            </a:pPr>
            <a:r>
              <a:rPr lang="en-US" sz="2200" b="1" dirty="0" smtClean="0"/>
              <a:t>Reasonable expectations and realistic standards.</a:t>
            </a:r>
          </a:p>
          <a:p>
            <a:endParaRPr lang="en-US" sz="2200" dirty="0"/>
          </a:p>
        </p:txBody>
      </p:sp>
      <p:sp>
        <p:nvSpPr>
          <p:cNvPr id="4" name="Footer Placeholder 3"/>
          <p:cNvSpPr>
            <a:spLocks noGrp="1"/>
          </p:cNvSpPr>
          <p:nvPr>
            <p:ph type="ftr" sz="quarter" idx="11"/>
          </p:nvPr>
        </p:nvSpPr>
        <p:spPr>
          <a:xfrm>
            <a:off x="381000" y="6400801"/>
            <a:ext cx="8534400" cy="304800"/>
          </a:xfrm>
        </p:spPr>
        <p:txBody>
          <a:bodyPr/>
          <a:lstStyle/>
          <a:p>
            <a:r>
              <a:rPr lang="en-US" sz="1400" b="1" dirty="0" smtClean="0"/>
              <a:t>SWBAT distinguish between parenting styles and discuss how they relate to human development.</a:t>
            </a:r>
            <a:endParaRPr lang="en-US" sz="1400" b="1" dirty="0"/>
          </a:p>
        </p:txBody>
      </p:sp>
    </p:spTree>
    <p:extLst>
      <p:ext uri="{BB962C8B-B14F-4D97-AF65-F5344CB8AC3E}">
        <p14:creationId xmlns:p14="http://schemas.microsoft.com/office/powerpoint/2010/main" val="33803205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18</TotalTime>
  <Words>720</Words>
  <Application>Microsoft Office PowerPoint</Application>
  <PresentationFormat>On-screen Show (4:3)</PresentationFormat>
  <Paragraphs>85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Austin</vt:lpstr>
      <vt:lpstr>Parenting styles</vt:lpstr>
      <vt:lpstr>Types of Parenting Styles and Outcomes</vt:lpstr>
      <vt:lpstr>Authoritarian/Dictator:  Limits without Freedom.</vt:lpstr>
      <vt:lpstr>Some Common Characteristics of Children Parented by the Authoritarian/Dictator Style:</vt:lpstr>
      <vt:lpstr>Some Common Outcomes from the Authoritarian/Dictator Style:</vt:lpstr>
      <vt:lpstr>Permissive/Passive:  Freedom without limits.</vt:lpstr>
      <vt:lpstr>Some Characteristics of Children Parented by the Permissive/Passive:  Freedom without limits</vt:lpstr>
      <vt:lpstr>Common Outcomes of Children Parented by Permissive/Passive Style</vt:lpstr>
      <vt:lpstr>Authoritative/Democratic:  Freedom within limits.</vt:lpstr>
      <vt:lpstr>Common Characteristics of Children Parented by the Authoritative/Democratic Style:</vt:lpstr>
      <vt:lpstr>Common Outcomes in Children Parented by the Authoritative Style:</vt:lpstr>
      <vt:lpstr>Group Work</vt:lpstr>
      <vt:lpstr>Exit Task</vt:lpstr>
    </vt:vector>
  </TitlesOfParts>
  <Company>Everett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Parenting styles</dc:title>
  <dc:creator>Gudgeon, Corie</dc:creator>
  <cp:lastModifiedBy>Gudgeon, Corie</cp:lastModifiedBy>
  <cp:revision>4</cp:revision>
  <dcterms:created xsi:type="dcterms:W3CDTF">2012-09-24T20:31:50Z</dcterms:created>
  <dcterms:modified xsi:type="dcterms:W3CDTF">2013-02-21T17:47:42Z</dcterms:modified>
</cp:coreProperties>
</file>