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57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878358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473108"/>
            <a:ext cx="7772400" cy="2842199"/>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896921"/>
            <a:ext cx="7772400" cy="460800"/>
          </a:xfrm>
          <a:prstGeom prst="rect">
            <a:avLst/>
          </a:prstGeom>
        </p:spPr>
        <p:txBody>
          <a:bodyPr lIns="91425" tIns="91425" rIns="91425" bIns="91425" anchor="ctr"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3" name="Shape 13"/>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body" idx="2"/>
          </p:nvPr>
        </p:nvSpPr>
        <p:spPr>
          <a:xfrm>
            <a:off x="4761353"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1" name="Shape 31"/>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72035" y="4276652"/>
            <a:ext cx="8399999" cy="649199"/>
          </a:xfrm>
          <a:prstGeom prst="rect">
            <a:avLst/>
          </a:prstGeom>
        </p:spPr>
        <p:txBody>
          <a:bodyPr lIns="91425" tIns="91425" rIns="91425" bIns="91425" anchor="t" anchorCtr="0"/>
          <a:lstStyle>
            <a:lvl1pPr>
              <a:spcBef>
                <a:spcPts val="0"/>
              </a:spcBef>
              <a:buClr>
                <a:schemeClr val="lt1"/>
              </a:buClr>
              <a:buSzPct val="100000"/>
              <a:buNone/>
              <a:defRPr sz="2400" b="1">
                <a:solidFill>
                  <a:schemeClr val="lt1"/>
                </a:solidFill>
              </a:defRPr>
            </a:lvl1pPr>
          </a:lstStyle>
          <a:p>
            <a:endParaRPr/>
          </a:p>
        </p:txBody>
      </p:sp>
      <p:sp>
        <p:nvSpPr>
          <p:cNvPr id="35" name="Shape 35"/>
          <p:cNvSpPr/>
          <p:nvPr/>
        </p:nvSpPr>
        <p:spPr>
          <a:xfrm>
            <a:off x="372035" y="233279"/>
            <a:ext cx="8399999" cy="3868499"/>
          </a:xfrm>
          <a:prstGeom prst="roundRect">
            <a:avLst>
              <a:gd name="adj" fmla="val 2776"/>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p:nvPr/>
        </p:nvSpPr>
        <p:spPr>
          <a:xfrm>
            <a:off x="372035" y="235584"/>
            <a:ext cx="8399999" cy="4672199"/>
          </a:xfrm>
          <a:prstGeom prst="roundRect">
            <a:avLst>
              <a:gd name="adj" fmla="val 2255"/>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9" name="Shape 3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a:spcBef>
                <a:spcPts val="0"/>
              </a:spcBef>
              <a:buClr>
                <a:schemeClr val="dk2"/>
              </a:buClr>
              <a:buSzPct val="100000"/>
              <a:buNone/>
              <a:defRPr sz="3600" b="1">
                <a:solidFill>
                  <a:schemeClr val="dk2"/>
                </a:solidFill>
              </a:defRPr>
            </a:lvl1pPr>
            <a:lvl2pPr>
              <a:spcBef>
                <a:spcPts val="0"/>
              </a:spcBef>
              <a:buClr>
                <a:schemeClr val="dk2"/>
              </a:buClr>
              <a:buSzPct val="100000"/>
              <a:buNone/>
              <a:defRPr sz="3600" b="1">
                <a:solidFill>
                  <a:schemeClr val="dk2"/>
                </a:solidFill>
              </a:defRPr>
            </a:lvl2pPr>
            <a:lvl3pPr>
              <a:spcBef>
                <a:spcPts val="0"/>
              </a:spcBef>
              <a:buClr>
                <a:schemeClr val="dk2"/>
              </a:buClr>
              <a:buSzPct val="100000"/>
              <a:buNone/>
              <a:defRPr sz="3600" b="1">
                <a:solidFill>
                  <a:schemeClr val="dk2"/>
                </a:solidFill>
              </a:defRPr>
            </a:lvl3pPr>
            <a:lvl4pPr>
              <a:spcBef>
                <a:spcPts val="0"/>
              </a:spcBef>
              <a:buClr>
                <a:schemeClr val="dk2"/>
              </a:buClr>
              <a:buSzPct val="100000"/>
              <a:buNone/>
              <a:defRPr sz="3600" b="1">
                <a:solidFill>
                  <a:schemeClr val="dk2"/>
                </a:solidFill>
              </a:defRPr>
            </a:lvl4pPr>
            <a:lvl5pPr>
              <a:spcBef>
                <a:spcPts val="0"/>
              </a:spcBef>
              <a:buClr>
                <a:schemeClr val="dk2"/>
              </a:buClr>
              <a:buSzPct val="100000"/>
              <a:buNone/>
              <a:defRPr sz="3600" b="1">
                <a:solidFill>
                  <a:schemeClr val="dk2"/>
                </a:solidFill>
              </a:defRPr>
            </a:lvl5pPr>
            <a:lvl6pPr>
              <a:spcBef>
                <a:spcPts val="0"/>
              </a:spcBef>
              <a:buClr>
                <a:schemeClr val="dk2"/>
              </a:buClr>
              <a:buSzPct val="100000"/>
              <a:buNone/>
              <a:defRPr sz="3600" b="1">
                <a:solidFill>
                  <a:schemeClr val="dk2"/>
                </a:solidFill>
              </a:defRPr>
            </a:lvl6pPr>
            <a:lvl7pPr>
              <a:spcBef>
                <a:spcPts val="0"/>
              </a:spcBef>
              <a:buClr>
                <a:schemeClr val="dk2"/>
              </a:buClr>
              <a:buSzPct val="100000"/>
              <a:buNone/>
              <a:defRPr sz="3600" b="1">
                <a:solidFill>
                  <a:schemeClr val="dk2"/>
                </a:solidFill>
              </a:defRPr>
            </a:lvl7pPr>
            <a:lvl8pPr>
              <a:spcBef>
                <a:spcPts val="0"/>
              </a:spcBef>
              <a:buClr>
                <a:schemeClr val="dk2"/>
              </a:buClr>
              <a:buSzPct val="100000"/>
              <a:buNone/>
              <a:defRPr sz="3600" b="1">
                <a:solidFill>
                  <a:schemeClr val="dk2"/>
                </a:solidFill>
              </a:defRPr>
            </a:lvl8pPr>
            <a:lvl9pPr>
              <a:spcBef>
                <a:spcPts val="0"/>
              </a:spcBef>
              <a:buClr>
                <a:schemeClr val="dk2"/>
              </a:buClr>
              <a:buSzPct val="100000"/>
              <a:buNone/>
              <a:defRPr sz="3600" b="1">
                <a:solidFill>
                  <a:schemeClr val="dk2"/>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607464" y="4749873"/>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rtl="0">
              <a:spcBef>
                <a:spcPts val="0"/>
              </a:spcBef>
              <a:buNone/>
            </a:pPr>
            <a:r>
              <a:rPr lang="en" sz="3600" dirty="0"/>
              <a:t>Module 7: Healthy Practices</a:t>
            </a:r>
          </a:p>
          <a:p>
            <a:pPr>
              <a:spcBef>
                <a:spcPts val="0"/>
              </a:spcBef>
              <a:buNone/>
            </a:pPr>
            <a:r>
              <a:rPr lang="en" sz="3600" dirty="0"/>
              <a:t>Nutrition and Fitness</a:t>
            </a:r>
          </a:p>
        </p:txBody>
      </p:sp>
      <p:sp>
        <p:nvSpPr>
          <p:cNvPr id="42" name="Shape 42"/>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Child Development class</a:t>
            </a:r>
          </a:p>
        </p:txBody>
      </p:sp>
      <p:pic>
        <p:nvPicPr>
          <p:cNvPr id="1026" name="Picture 2" descr="C:\Users\07078\AppData\Local\Microsoft\Windows\Temporary Internet Files\Content.IE5\4X69A3K0\Healthy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57550"/>
            <a:ext cx="1605761"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7078\AppData\Local\Microsoft\Windows\Temporary Internet Files\Content.IE5\85KOXPJG\0511-1101-0118-1935_Stick_Figures_of_Preschool_Kids_Playing_clipart_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5750"/>
            <a:ext cx="1750000" cy="175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Diapering steps contd.</a:t>
            </a:r>
          </a:p>
        </p:txBody>
      </p:sp>
      <p:sp>
        <p:nvSpPr>
          <p:cNvPr id="102" name="Shape 1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12.  Place child in a safe place.</a:t>
            </a:r>
          </a:p>
          <a:p>
            <a:pPr rtl="0">
              <a:spcBef>
                <a:spcPts val="0"/>
              </a:spcBef>
              <a:buNone/>
            </a:pPr>
            <a:r>
              <a:rPr lang="en" sz="1800"/>
              <a:t>13.  Clean and disinfect diapering area and any equipment touched.</a:t>
            </a:r>
          </a:p>
          <a:p>
            <a:pPr>
              <a:spcBef>
                <a:spcPts val="0"/>
              </a:spcBef>
              <a:buNone/>
            </a:pPr>
            <a:r>
              <a:rPr lang="en" sz="1800"/>
              <a:t>14.  Wash hands.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Food Handling and Snack/Meal Prep.</a:t>
            </a:r>
          </a:p>
        </p:txBody>
      </p:sp>
      <p:sp>
        <p:nvSpPr>
          <p:cNvPr id="108" name="Shape 1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Children are especially vulnerable to foodborne illnesses due to their smaller body size and underdeveloped immune systems.</a:t>
            </a:r>
          </a:p>
          <a:p>
            <a:pPr>
              <a:spcBef>
                <a:spcPts val="0"/>
              </a:spcBef>
              <a:buNone/>
            </a:pPr>
            <a:r>
              <a:rPr lang="en"/>
              <a:t>It is critical that food safety to be maintained in all areas of food storage and preparation.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a:t>Food Preparation Guidelines/Requirements</a:t>
            </a:r>
          </a:p>
        </p:txBody>
      </p:sp>
      <p:sp>
        <p:nvSpPr>
          <p:cNvPr id="114" name="Shape 1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In programs where food is prepared , at least one staff member must have a Washington State Department of Health Food Handler’s Permit to:</a:t>
            </a:r>
          </a:p>
          <a:p>
            <a:pPr marL="457200" lvl="0" indent="-406400" rtl="0">
              <a:spcBef>
                <a:spcPts val="0"/>
              </a:spcBef>
              <a:buClr>
                <a:schemeClr val="dk1"/>
              </a:buClr>
              <a:buSzPct val="100000"/>
              <a:buFont typeface="Arial"/>
              <a:buChar char="●"/>
            </a:pPr>
            <a:r>
              <a:rPr lang="en" sz="2800"/>
              <a:t>Monitor and oversee food handling and service.</a:t>
            </a:r>
          </a:p>
          <a:p>
            <a:pPr marL="457200" lvl="0" indent="-406400">
              <a:spcBef>
                <a:spcPts val="0"/>
              </a:spcBef>
              <a:buClr>
                <a:schemeClr val="dk1"/>
              </a:buClr>
              <a:buSzPct val="100000"/>
              <a:buFont typeface="Arial"/>
              <a:buChar char="●"/>
            </a:pPr>
            <a:r>
              <a:rPr lang="en" sz="2800"/>
              <a:t>Provide orientation and ongoing training for all staff involved in food handling.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Best Practice with food prep.</a:t>
            </a:r>
          </a:p>
        </p:txBody>
      </p:sp>
      <p:sp>
        <p:nvSpPr>
          <p:cNvPr id="120" name="Shape 12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All staff preparing, handling, and serving food should maintain a current Food Handler’s Card.  This includes all teachers and caregivers who serve children food and snacks.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Foods that may not be served!</a:t>
            </a:r>
          </a:p>
        </p:txBody>
      </p:sp>
      <p:sp>
        <p:nvSpPr>
          <p:cNvPr id="126" name="Shape 1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b="1"/>
              <a:t>Leftover Food</a:t>
            </a:r>
            <a:r>
              <a:rPr lang="en" sz="2400"/>
              <a:t> previously served outside your center. You can reserve food that was made in your center.</a:t>
            </a:r>
          </a:p>
          <a:p>
            <a:pPr marL="457200" lvl="0" indent="-381000" rtl="0">
              <a:spcBef>
                <a:spcPts val="0"/>
              </a:spcBef>
              <a:buClr>
                <a:schemeClr val="dk1"/>
              </a:buClr>
              <a:buSzPct val="100000"/>
              <a:buFont typeface="Arial"/>
              <a:buChar char="●"/>
            </a:pPr>
            <a:r>
              <a:rPr lang="en" sz="2400" b="1"/>
              <a:t>Home-canned</a:t>
            </a:r>
            <a:r>
              <a:rPr lang="en" sz="2400"/>
              <a:t>, frozen or prepared food unless it is for the person’s own children.</a:t>
            </a:r>
          </a:p>
          <a:p>
            <a:pPr marL="457200" lvl="0" indent="-381000" rtl="0">
              <a:spcBef>
                <a:spcPts val="0"/>
              </a:spcBef>
              <a:buClr>
                <a:schemeClr val="dk1"/>
              </a:buClr>
              <a:buSzPct val="100000"/>
              <a:buFont typeface="Arial"/>
              <a:buChar char="●"/>
            </a:pPr>
            <a:r>
              <a:rPr lang="en" sz="2400" b="1"/>
              <a:t>Donated food from restaurants or caterers</a:t>
            </a:r>
            <a:r>
              <a:rPr lang="en" sz="2400"/>
              <a:t> that was previously served.</a:t>
            </a:r>
          </a:p>
          <a:p>
            <a:pPr marL="457200" lvl="0" indent="-381000" rtl="0">
              <a:spcBef>
                <a:spcPts val="0"/>
              </a:spcBef>
              <a:buClr>
                <a:schemeClr val="dk1"/>
              </a:buClr>
              <a:buSzPct val="100000"/>
              <a:buFont typeface="Arial"/>
              <a:buChar char="●"/>
            </a:pPr>
            <a:r>
              <a:rPr lang="en" sz="2400" b="1"/>
              <a:t>Game meat </a:t>
            </a:r>
            <a:r>
              <a:rPr lang="en" sz="2400"/>
              <a:t>that has not been inspected by the USDA.</a:t>
            </a:r>
          </a:p>
          <a:p>
            <a:pPr marL="457200" lvl="0" indent="-381000">
              <a:spcBef>
                <a:spcPts val="0"/>
              </a:spcBef>
              <a:buClr>
                <a:schemeClr val="dk1"/>
              </a:buClr>
              <a:buSzPct val="100000"/>
              <a:buFont typeface="Arial"/>
              <a:buChar char="●"/>
            </a:pPr>
            <a:r>
              <a:rPr lang="en" sz="2400" b="1"/>
              <a:t>Donated meat, fish, poultry</a:t>
            </a:r>
            <a:r>
              <a:rPr lang="en" sz="2400"/>
              <a:t> that is not from a source inspected for sale.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Preventing Foodborne illnesses</a:t>
            </a:r>
          </a:p>
        </p:txBody>
      </p:sp>
      <p:sp>
        <p:nvSpPr>
          <p:cNvPr id="132" name="Shape 1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Cooking and storing foods at incorrect temperatures are major contributing factors to foodborne illnesses.</a:t>
            </a:r>
          </a:p>
          <a:p>
            <a:pPr lvl="0" rtl="0">
              <a:spcBef>
                <a:spcPts val="0"/>
              </a:spcBef>
              <a:buNone/>
            </a:pPr>
            <a:endParaRPr/>
          </a:p>
          <a:p>
            <a:pPr lvl="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a:t>Important numbers to remember for safe holding temperatures are:</a:t>
            </a:r>
          </a:p>
        </p:txBody>
      </p:sp>
      <p:sp>
        <p:nvSpPr>
          <p:cNvPr id="138" name="Shape 1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45 degrees Fahrenheit for cooler and 140 degrees Fahrenheit for hotter</a:t>
            </a:r>
          </a:p>
          <a:p>
            <a:pPr lvl="0" rtl="0">
              <a:spcBef>
                <a:spcPts val="0"/>
              </a:spcBef>
              <a:buNone/>
            </a:pPr>
            <a:endParaRPr/>
          </a:p>
          <a:p>
            <a:pPr marL="457200" lvl="0" indent="-419100">
              <a:spcBef>
                <a:spcPts val="0"/>
              </a:spcBef>
              <a:buClr>
                <a:schemeClr val="dk1"/>
              </a:buClr>
              <a:buSzPct val="100000"/>
              <a:buFont typeface="Arial"/>
              <a:buChar char="●"/>
            </a:pPr>
            <a:r>
              <a:rPr lang="en"/>
              <a:t>Danger zone:  bacteria will grow very rapidly in foods between 45 degrees Fahrenheit and 140 degrees Fahrenheit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Please note	</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Foods that are moist and high in protein (such as meats, dairy foods and eggs) are most susceptible to bacterial growth.  The warmer and moister the food, the faster the bacteria can grow. This is why there is such a concern about foods sitting at room temperature or warmer.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Objective-</a:t>
            </a:r>
          </a:p>
        </p:txBody>
      </p:sp>
      <p:sp>
        <p:nvSpPr>
          <p:cNvPr id="150" name="Shape 1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The student will describe basic daily nutrition, exercise and sleep needs of children.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Discussion Questions in groups</a:t>
            </a:r>
          </a:p>
        </p:txBody>
      </p:sp>
      <p:sp>
        <p:nvSpPr>
          <p:cNvPr id="156" name="Shape 1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AutoNum type="arabicPeriod"/>
            </a:pPr>
            <a:r>
              <a:rPr lang="en" sz="2200"/>
              <a:t>What are some of the challenges of providing nutritious snacks and meals for children?</a:t>
            </a:r>
          </a:p>
          <a:p>
            <a:pPr marL="457200" lvl="0" indent="-368300" rtl="0">
              <a:spcBef>
                <a:spcPts val="0"/>
              </a:spcBef>
              <a:buClr>
                <a:schemeClr val="dk1"/>
              </a:buClr>
              <a:buSzPct val="100000"/>
              <a:buFont typeface="Arial"/>
              <a:buAutoNum type="arabicPeriod"/>
            </a:pPr>
            <a:r>
              <a:rPr lang="en" sz="2200"/>
              <a:t>Most child environments do not provide opportunities for children to participate in the recommended 60 minutes of structured and 60 minutes of unstructured active play.  Why is this?</a:t>
            </a:r>
          </a:p>
          <a:p>
            <a:pPr marL="457200" lvl="0" indent="-368300">
              <a:spcBef>
                <a:spcPts val="0"/>
              </a:spcBef>
              <a:buClr>
                <a:schemeClr val="dk1"/>
              </a:buClr>
              <a:buSzPct val="100000"/>
              <a:buFont typeface="Arial"/>
              <a:buAutoNum type="arabicPeriod"/>
            </a:pPr>
            <a:r>
              <a:rPr lang="en" sz="2200"/>
              <a:t>Very few of us get enough sleep.  How can child care workers help children get enough rest?  How can you help yourself get enough sleep?</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Objective-</a:t>
            </a:r>
            <a:r>
              <a:rPr lang="en" sz="3000"/>
              <a:t> </a:t>
            </a:r>
          </a:p>
        </p:txBody>
      </p:sp>
      <p:sp>
        <p:nvSpPr>
          <p:cNvPr id="48" name="Shape 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The Student will demonstrate healthy practices.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2800"/>
              <a:t>Nutrition- How much food do children need?</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Regulations say that food must be offered every 2 ½ to 3 hours.</a:t>
            </a:r>
          </a:p>
          <a:p>
            <a:pPr marL="457200" lvl="0" indent="-419100" rtl="0">
              <a:spcBef>
                <a:spcPts val="0"/>
              </a:spcBef>
              <a:buClr>
                <a:schemeClr val="dk1"/>
              </a:buClr>
              <a:buSzPct val="100000"/>
              <a:buFont typeface="Arial"/>
              <a:buChar char="●"/>
            </a:pPr>
            <a:r>
              <a:rPr lang="en"/>
              <a:t>Snacks and breakfast must be served upon arriving at morning care and after school.</a:t>
            </a:r>
          </a:p>
          <a:p>
            <a:pPr marL="457200" lvl="0" indent="-419100">
              <a:spcBef>
                <a:spcPts val="0"/>
              </a:spcBef>
              <a:buClr>
                <a:schemeClr val="dk1"/>
              </a:buClr>
              <a:buSzPct val="100000"/>
              <a:buFont typeface="Arial"/>
              <a:buChar char="●"/>
            </a:pPr>
            <a:r>
              <a:rPr lang="en"/>
              <a:t>Children in care for 5 hours need to be served breakfast or lunch and a snack at minimum.</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Serving Sizes for Children</a:t>
            </a: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1 tablespoon per year of age as a serving size.</a:t>
            </a:r>
          </a:p>
          <a:p>
            <a:pPr rtl="0">
              <a:spcBef>
                <a:spcPts val="0"/>
              </a:spcBef>
              <a:buNone/>
            </a:pPr>
            <a:endParaRPr/>
          </a:p>
          <a:p>
            <a:pPr>
              <a:spcBef>
                <a:spcPts val="0"/>
              </a:spcBef>
              <a:buNone/>
            </a:pPr>
            <a:r>
              <a:rPr lang="en"/>
              <a:t>For example, a 2 year old’s snack might be two tablespoons of applesauce, and one quarter of half a bagel and a quarter cup of water.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Breakfast guidelines/requirements</a:t>
            </a: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eriod"/>
            </a:pPr>
            <a:r>
              <a:rPr lang="en"/>
              <a:t>Must contain:</a:t>
            </a:r>
          </a:p>
          <a:p>
            <a:pPr marL="914400" lvl="1" indent="-381000" rtl="0">
              <a:spcBef>
                <a:spcPts val="0"/>
              </a:spcBef>
              <a:buClr>
                <a:schemeClr val="dk1"/>
              </a:buClr>
              <a:buSzPct val="80000"/>
              <a:buFont typeface="Arial"/>
              <a:buAutoNum type="alphaLcPeriod"/>
            </a:pPr>
            <a:r>
              <a:rPr lang="en"/>
              <a:t>Fruit or vegetable or 100% juice</a:t>
            </a:r>
          </a:p>
          <a:p>
            <a:pPr marL="914400" lvl="1" indent="-381000" rtl="0">
              <a:spcBef>
                <a:spcPts val="0"/>
              </a:spcBef>
              <a:buClr>
                <a:schemeClr val="dk1"/>
              </a:buClr>
              <a:buSzPct val="80000"/>
              <a:buFont typeface="Arial"/>
              <a:buAutoNum type="alphaLcPeriod"/>
            </a:pPr>
            <a:r>
              <a:rPr lang="en"/>
              <a:t>A dairy product</a:t>
            </a:r>
          </a:p>
          <a:p>
            <a:pPr marL="914400" lvl="1" indent="-381000">
              <a:spcBef>
                <a:spcPts val="0"/>
              </a:spcBef>
              <a:buClr>
                <a:schemeClr val="dk1"/>
              </a:buClr>
              <a:buSzPct val="80000"/>
              <a:buFont typeface="Arial"/>
              <a:buAutoNum type="alphaLcPeriod"/>
            </a:pPr>
            <a:r>
              <a:rPr lang="en"/>
              <a:t>A grain product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Lunch guidelines/requirements</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Lunch or dinner must contain:</a:t>
            </a:r>
          </a:p>
          <a:p>
            <a:pPr marL="457200" lvl="0" indent="-419100" rtl="0">
              <a:spcBef>
                <a:spcPts val="0"/>
              </a:spcBef>
              <a:buClr>
                <a:schemeClr val="dk1"/>
              </a:buClr>
              <a:buSzPct val="100000"/>
              <a:buFont typeface="Arial"/>
              <a:buAutoNum type="alphaLcPeriod"/>
            </a:pPr>
            <a:r>
              <a:rPr lang="en"/>
              <a:t> A dairy product</a:t>
            </a:r>
          </a:p>
          <a:p>
            <a:pPr marL="457200" lvl="0" indent="-419100" rtl="0">
              <a:spcBef>
                <a:spcPts val="0"/>
              </a:spcBef>
              <a:buClr>
                <a:schemeClr val="dk1"/>
              </a:buClr>
              <a:buSzPct val="100000"/>
              <a:buFont typeface="Arial"/>
              <a:buAutoNum type="alphaLcPeriod"/>
            </a:pPr>
            <a:r>
              <a:rPr lang="en"/>
              <a:t>Source of protein--meat, fish, legumes, tofu</a:t>
            </a:r>
          </a:p>
          <a:p>
            <a:pPr marL="457200" lvl="0" indent="-419100" rtl="0">
              <a:spcBef>
                <a:spcPts val="0"/>
              </a:spcBef>
              <a:buClr>
                <a:schemeClr val="dk1"/>
              </a:buClr>
              <a:buSzPct val="100000"/>
              <a:buFont typeface="Arial"/>
              <a:buAutoNum type="alphaLcPeriod"/>
            </a:pPr>
            <a:r>
              <a:rPr lang="en"/>
              <a:t>A grain product</a:t>
            </a:r>
          </a:p>
          <a:p>
            <a:pPr marL="457200" lvl="0" indent="-419100">
              <a:spcBef>
                <a:spcPts val="0"/>
              </a:spcBef>
              <a:buClr>
                <a:schemeClr val="dk1"/>
              </a:buClr>
              <a:buSzPct val="100000"/>
              <a:buFont typeface="Arial"/>
              <a:buAutoNum type="alphaLcPeriod"/>
            </a:pPr>
            <a:r>
              <a:rPr lang="en"/>
              <a:t>Fruit and Vegetable- or two of one of these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Snack Regulations/requirements</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Snack must offer a beverage and at least two of the following:</a:t>
            </a:r>
          </a:p>
          <a:p>
            <a:pPr marL="457200" lvl="0" indent="-419100" rtl="0">
              <a:spcBef>
                <a:spcPts val="0"/>
              </a:spcBef>
              <a:buClr>
                <a:schemeClr val="dk1"/>
              </a:buClr>
              <a:buSzPct val="100000"/>
              <a:buFont typeface="Arial"/>
              <a:buAutoNum type="alphaLcPeriod"/>
            </a:pPr>
            <a:r>
              <a:rPr lang="en"/>
              <a:t>Milk or milk product</a:t>
            </a:r>
          </a:p>
          <a:p>
            <a:pPr marL="457200" lvl="0" indent="-419100" rtl="0">
              <a:spcBef>
                <a:spcPts val="0"/>
              </a:spcBef>
              <a:buClr>
                <a:schemeClr val="dk1"/>
              </a:buClr>
              <a:buSzPct val="100000"/>
              <a:buFont typeface="Arial"/>
              <a:buAutoNum type="alphaLcPeriod"/>
            </a:pPr>
            <a:r>
              <a:rPr lang="en"/>
              <a:t>Source of protein - meat, fish, legumes, tofu</a:t>
            </a:r>
          </a:p>
          <a:p>
            <a:pPr marL="457200" lvl="0" indent="-419100" rtl="0">
              <a:spcBef>
                <a:spcPts val="0"/>
              </a:spcBef>
              <a:buClr>
                <a:schemeClr val="dk1"/>
              </a:buClr>
              <a:buSzPct val="100000"/>
              <a:buFont typeface="Arial"/>
              <a:buAutoNum type="alphaLcPeriod"/>
            </a:pPr>
            <a:r>
              <a:rPr lang="en"/>
              <a:t>A grain product</a:t>
            </a:r>
          </a:p>
          <a:p>
            <a:pPr marL="457200" lvl="0" indent="-419100">
              <a:spcBef>
                <a:spcPts val="0"/>
              </a:spcBef>
              <a:buClr>
                <a:schemeClr val="dk1"/>
              </a:buClr>
              <a:buSzPct val="100000"/>
              <a:buFont typeface="Arial"/>
              <a:buAutoNum type="alphaLcPeriod"/>
            </a:pPr>
            <a:r>
              <a:rPr lang="en"/>
              <a:t>Fruit or Vegetable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Snack and Mealtimes are social </a:t>
            </a: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Use family style dining so that each child can serve himself to satisfy his hunger.</a:t>
            </a:r>
          </a:p>
          <a:p>
            <a:pPr marL="457200" lvl="0" indent="-419100" rtl="0">
              <a:spcBef>
                <a:spcPts val="0"/>
              </a:spcBef>
              <a:buClr>
                <a:schemeClr val="dk1"/>
              </a:buClr>
              <a:buSzPct val="100000"/>
              <a:buFont typeface="Arial"/>
              <a:buChar char="●"/>
            </a:pPr>
            <a:r>
              <a:rPr lang="en"/>
              <a:t>Sit down with them.</a:t>
            </a:r>
          </a:p>
          <a:p>
            <a:pPr marL="457200" lvl="0" indent="-419100">
              <a:spcBef>
                <a:spcPts val="0"/>
              </a:spcBef>
              <a:buClr>
                <a:schemeClr val="dk1"/>
              </a:buClr>
              <a:buSzPct val="100000"/>
              <a:buFont typeface="Arial"/>
              <a:buChar char="●"/>
            </a:pPr>
            <a:r>
              <a:rPr lang="en"/>
              <a:t>This will give children opportunities to practice motor and social skills, to engage in conversation, and to have plenty of time to enjoy each other around the table.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Dental Care</a:t>
            </a:r>
          </a:p>
        </p:txBody>
      </p:sp>
      <p:sp>
        <p:nvSpPr>
          <p:cNvPr id="198" name="Shape 1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Dental decay is the most common childhood disease, and there is much you can do to prevent it.</a:t>
            </a:r>
          </a:p>
          <a:p>
            <a:pPr marL="457200" lvl="0" indent="-381000" rtl="0">
              <a:spcBef>
                <a:spcPts val="0"/>
              </a:spcBef>
              <a:buClr>
                <a:schemeClr val="dk1"/>
              </a:buClr>
              <a:buSzPct val="100000"/>
              <a:buFont typeface="Arial"/>
              <a:buChar char="●"/>
            </a:pPr>
            <a:r>
              <a:rPr lang="en" sz="2400"/>
              <a:t>Wean children from bottles by age one</a:t>
            </a:r>
          </a:p>
          <a:p>
            <a:pPr marL="457200" lvl="0" indent="-381000" rtl="0">
              <a:spcBef>
                <a:spcPts val="0"/>
              </a:spcBef>
              <a:buClr>
                <a:schemeClr val="dk1"/>
              </a:buClr>
              <a:buSzPct val="100000"/>
              <a:buFont typeface="Arial"/>
              <a:buChar char="●"/>
            </a:pPr>
            <a:r>
              <a:rPr lang="en" sz="2400"/>
              <a:t>Avoid prolonged use of a Sippy Cup</a:t>
            </a:r>
          </a:p>
          <a:p>
            <a:pPr marL="457200" lvl="0" indent="-381000" rtl="0">
              <a:spcBef>
                <a:spcPts val="0"/>
              </a:spcBef>
              <a:buClr>
                <a:schemeClr val="dk1"/>
              </a:buClr>
              <a:buSzPct val="100000"/>
              <a:buFont typeface="Arial"/>
              <a:buChar char="●"/>
            </a:pPr>
            <a:r>
              <a:rPr lang="en" sz="2400"/>
              <a:t>Between meals, water only - fluoridated tap water</a:t>
            </a:r>
          </a:p>
          <a:p>
            <a:pPr marL="457200" lvl="0" indent="-381000" rtl="0">
              <a:spcBef>
                <a:spcPts val="0"/>
              </a:spcBef>
              <a:buClr>
                <a:schemeClr val="dk1"/>
              </a:buClr>
              <a:buSzPct val="100000"/>
              <a:buFont typeface="Arial"/>
              <a:buChar char="●"/>
            </a:pPr>
            <a:r>
              <a:rPr lang="en" sz="2400"/>
              <a:t>Limit fruit juice to no more than a half a cup a day</a:t>
            </a:r>
          </a:p>
          <a:p>
            <a:pPr marL="457200" lvl="0" indent="-381000" rtl="0">
              <a:spcBef>
                <a:spcPts val="0"/>
              </a:spcBef>
              <a:buClr>
                <a:schemeClr val="dk1"/>
              </a:buClr>
              <a:buSzPct val="100000"/>
              <a:buFont typeface="Arial"/>
              <a:buChar char="●"/>
            </a:pPr>
            <a:r>
              <a:rPr lang="en" sz="2400"/>
              <a:t>Brush teeth after breakfast</a:t>
            </a:r>
          </a:p>
          <a:p>
            <a:pPr marL="457200" lvl="0" indent="-381000" rtl="0">
              <a:spcBef>
                <a:spcPts val="0"/>
              </a:spcBef>
              <a:buClr>
                <a:schemeClr val="dk1"/>
              </a:buClr>
              <a:buSzPct val="100000"/>
              <a:buFont typeface="Arial"/>
              <a:buChar char="●"/>
            </a:pPr>
            <a:r>
              <a:rPr lang="en" sz="2400"/>
              <a:t>Encourage families to begin regular dental exams when their child turns old enough to brush their teeth.</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Fitness and exercise</a:t>
            </a:r>
          </a:p>
        </p:txBody>
      </p:sp>
      <p:sp>
        <p:nvSpPr>
          <p:cNvPr id="204" name="Shape 20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Promoting physical activity should be part of every child care program.  Physical activity provides-</a:t>
            </a:r>
          </a:p>
          <a:p>
            <a:pPr marL="457200" lvl="0" indent="-381000" rtl="0">
              <a:spcBef>
                <a:spcPts val="0"/>
              </a:spcBef>
              <a:buClr>
                <a:schemeClr val="dk1"/>
              </a:buClr>
              <a:buSzPct val="100000"/>
              <a:buFont typeface="Arial"/>
              <a:buChar char="●"/>
            </a:pPr>
            <a:r>
              <a:rPr lang="en" sz="2400"/>
              <a:t>Better concentration</a:t>
            </a:r>
          </a:p>
          <a:p>
            <a:pPr marL="457200" lvl="0" indent="-381000" rtl="0">
              <a:spcBef>
                <a:spcPts val="0"/>
              </a:spcBef>
              <a:buClr>
                <a:schemeClr val="dk1"/>
              </a:buClr>
              <a:buSzPct val="100000"/>
              <a:buFont typeface="Arial"/>
              <a:buChar char="●"/>
            </a:pPr>
            <a:r>
              <a:rPr lang="en" sz="2400"/>
              <a:t>Improved energy level</a:t>
            </a:r>
          </a:p>
          <a:p>
            <a:pPr marL="457200" lvl="0" indent="-381000" rtl="0">
              <a:spcBef>
                <a:spcPts val="0"/>
              </a:spcBef>
              <a:buClr>
                <a:schemeClr val="dk1"/>
              </a:buClr>
              <a:buSzPct val="100000"/>
              <a:buFont typeface="Arial"/>
              <a:buChar char="●"/>
            </a:pPr>
            <a:r>
              <a:rPr lang="en" sz="2400"/>
              <a:t>Improved ability to handle stress</a:t>
            </a:r>
          </a:p>
          <a:p>
            <a:pPr marL="457200" lvl="0" indent="-381000" rtl="0">
              <a:spcBef>
                <a:spcPts val="0"/>
              </a:spcBef>
              <a:buClr>
                <a:schemeClr val="dk1"/>
              </a:buClr>
              <a:buSzPct val="100000"/>
              <a:buFont typeface="Arial"/>
              <a:buChar char="●"/>
            </a:pPr>
            <a:r>
              <a:rPr lang="en" sz="2400"/>
              <a:t>Increased self-confidence and self-esteem</a:t>
            </a:r>
          </a:p>
          <a:p>
            <a:pPr marL="457200" lvl="0" indent="-381000" rtl="0">
              <a:spcBef>
                <a:spcPts val="0"/>
              </a:spcBef>
              <a:buClr>
                <a:schemeClr val="dk1"/>
              </a:buClr>
              <a:buSzPct val="100000"/>
              <a:buFont typeface="Arial"/>
              <a:buChar char="●"/>
            </a:pPr>
            <a:r>
              <a:rPr lang="en" sz="2400"/>
              <a:t>Opportunity to develop friendships</a:t>
            </a:r>
          </a:p>
          <a:p>
            <a:pPr marL="457200" lvl="0" indent="-381000" rtl="0">
              <a:spcBef>
                <a:spcPts val="0"/>
              </a:spcBef>
              <a:buClr>
                <a:schemeClr val="dk1"/>
              </a:buClr>
              <a:buSzPct val="100000"/>
              <a:buFont typeface="Arial"/>
              <a:buChar char="●"/>
            </a:pPr>
            <a:r>
              <a:rPr lang="en" sz="2400"/>
              <a:t>Reduced risk of child diabetes, heart disease, and high blood pressure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Play and physical activity</a:t>
            </a:r>
          </a:p>
        </p:txBody>
      </p:sp>
      <p:sp>
        <p:nvSpPr>
          <p:cNvPr id="210" name="Shape 21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Provide opportunities for play and activity that are developmentally appropriate, challenging, fun and safe choices for physical activities.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Sleep/rest- How much do they need?</a:t>
            </a:r>
          </a:p>
        </p:txBody>
      </p:sp>
      <p:sp>
        <p:nvSpPr>
          <p:cNvPr id="216" name="Shape 2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Babies and toddlers younger than 29 months need to follow individual sleep schedules.</a:t>
            </a:r>
          </a:p>
          <a:p>
            <a:pPr marL="457200" lvl="0" indent="-419100" rtl="0">
              <a:spcBef>
                <a:spcPts val="0"/>
              </a:spcBef>
              <a:buClr>
                <a:schemeClr val="dk1"/>
              </a:buClr>
              <a:buSzPct val="100000"/>
              <a:buFont typeface="Arial"/>
              <a:buChar char="●"/>
            </a:pPr>
            <a:r>
              <a:rPr lang="en"/>
              <a:t>Toddlers need about 2 hours of nap time during the day.</a:t>
            </a:r>
          </a:p>
          <a:p>
            <a:pPr marL="457200" lvl="0" indent="-419100">
              <a:spcBef>
                <a:spcPts val="0"/>
              </a:spcBef>
              <a:buClr>
                <a:schemeClr val="dk1"/>
              </a:buClr>
              <a:buSzPct val="100000"/>
              <a:buFont typeface="Arial"/>
              <a:buChar char="●"/>
            </a:pPr>
            <a:r>
              <a:rPr lang="en"/>
              <a:t>Even if a child is not able to fall asleep, they must be provided with alternative quiet activities.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rtl="0">
              <a:spcBef>
                <a:spcPts val="600"/>
              </a:spcBef>
              <a:buNone/>
            </a:pPr>
            <a:endParaRPr sz="3000" b="0">
              <a:solidFill>
                <a:schemeClr val="dk1"/>
              </a:solidFill>
            </a:endParaRPr>
          </a:p>
          <a:p>
            <a:pPr>
              <a:spcBef>
                <a:spcPts val="0"/>
              </a:spcBef>
              <a:buNone/>
            </a:pPr>
            <a:r>
              <a:rPr lang="en"/>
              <a:t>Discussion Questions in groups:</a:t>
            </a: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eriod"/>
            </a:pPr>
            <a:r>
              <a:rPr lang="en"/>
              <a:t>What can we do to keep children healthy while they are under our care?</a:t>
            </a:r>
          </a:p>
          <a:p>
            <a:pPr marL="457200" lvl="0" indent="-419100">
              <a:spcBef>
                <a:spcPts val="0"/>
              </a:spcBef>
              <a:buClr>
                <a:schemeClr val="dk1"/>
              </a:buClr>
              <a:buSzPct val="100000"/>
              <a:buFont typeface="Arial"/>
              <a:buAutoNum type="arabicPeriod"/>
            </a:pPr>
            <a:r>
              <a:rPr lang="en"/>
              <a:t>Can you think of some food handling and preparation regulations that would be present in a childcare setting?  Describe challenges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Back to sleep</a:t>
            </a:r>
          </a:p>
        </p:txBody>
      </p:sp>
      <p:sp>
        <p:nvSpPr>
          <p:cNvPr id="222" name="Shape 2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You can reduce a baby’s risk of dying from sudden death syndrome (SIDS) by placing babies in your care on their back during nap times.</a:t>
            </a:r>
          </a:p>
          <a:p>
            <a:pPr marL="457200" lvl="0" indent="-381000" rtl="0">
              <a:spcBef>
                <a:spcPts val="0"/>
              </a:spcBef>
              <a:buClr>
                <a:schemeClr val="dk1"/>
              </a:buClr>
              <a:buSzPct val="100000"/>
              <a:buFont typeface="Arial"/>
              <a:buChar char="●"/>
            </a:pPr>
            <a:r>
              <a:rPr lang="en" sz="2400"/>
              <a:t>Babies used to being placed on their backs for sleep are placed on their tummies by their child care provider are 18 times more likely to die from SIDS!</a:t>
            </a:r>
          </a:p>
          <a:p>
            <a:pPr marL="457200" lvl="0" indent="-381000">
              <a:spcBef>
                <a:spcPts val="0"/>
              </a:spcBef>
              <a:buClr>
                <a:schemeClr val="dk1"/>
              </a:buClr>
              <a:buSzPct val="100000"/>
              <a:buFont typeface="Arial"/>
              <a:buChar char="●"/>
            </a:pPr>
            <a:r>
              <a:rPr lang="en" sz="2400"/>
              <a:t>Each child must have his/her own separate bedding and it needs to be stored without touching other bedding.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Objective-</a:t>
            </a:r>
          </a:p>
        </p:txBody>
      </p:sp>
      <p:sp>
        <p:nvSpPr>
          <p:cNvPr id="228" name="Shape 2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The student will identify signs of and care for basic childhood illnesses and injuries.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Discussion Questions in groups-</a:t>
            </a: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eriod"/>
            </a:pPr>
            <a:r>
              <a:rPr lang="en"/>
              <a:t>What childhood illnesses and injuries are you most likely to see?</a:t>
            </a:r>
          </a:p>
          <a:p>
            <a:pPr lvl="0" rtl="0">
              <a:spcBef>
                <a:spcPts val="0"/>
              </a:spcBef>
              <a:buNone/>
            </a:pPr>
            <a:endParaRPr/>
          </a:p>
          <a:p>
            <a:pPr marL="457200" lvl="0" indent="-419100">
              <a:spcBef>
                <a:spcPts val="0"/>
              </a:spcBef>
              <a:buClr>
                <a:schemeClr val="dk1"/>
              </a:buClr>
              <a:buSzPct val="100000"/>
              <a:buFont typeface="Arial"/>
              <a:buAutoNum type="arabicPeriod"/>
            </a:pPr>
            <a:r>
              <a:rPr lang="en"/>
              <a:t>How can exposure to childhood illnesses be reduced?</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Too ill?</a:t>
            </a:r>
          </a:p>
        </p:txBody>
      </p:sp>
      <p:sp>
        <p:nvSpPr>
          <p:cNvPr id="240" name="Shape 2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Your first responsibility of children when they are in your care is to check for signs of illnesses when they arrive and throughout the day.</a:t>
            </a:r>
          </a:p>
          <a:p>
            <a:pPr marL="457200" lvl="0" indent="-381000" rtl="0">
              <a:spcBef>
                <a:spcPts val="0"/>
              </a:spcBef>
              <a:buClr>
                <a:schemeClr val="dk1"/>
              </a:buClr>
              <a:buSzPct val="100000"/>
              <a:buFont typeface="Arial"/>
              <a:buChar char="●"/>
            </a:pPr>
            <a:r>
              <a:rPr lang="en" sz="2400" dirty="0"/>
              <a:t>Children with the common cold do not need to stay home.</a:t>
            </a:r>
          </a:p>
          <a:p>
            <a:pPr marL="457200" lvl="0" indent="-381000">
              <a:spcBef>
                <a:spcPts val="0"/>
              </a:spcBef>
              <a:buClr>
                <a:schemeClr val="dk1"/>
              </a:buClr>
              <a:buSzPct val="100000"/>
              <a:buFont typeface="Arial"/>
              <a:buChar char="●"/>
            </a:pPr>
            <a:r>
              <a:rPr lang="en" sz="2400" dirty="0"/>
              <a:t>The center must have a clear policy on excluding a child from care.  Some illnesses require a child to stay home for lengthy recovery.</a:t>
            </a:r>
          </a:p>
        </p:txBody>
      </p:sp>
      <p:pic>
        <p:nvPicPr>
          <p:cNvPr id="5122" name="Picture 2" descr="C:\Users\07078\AppData\Local\Microsoft\Windows\Temporary Internet Files\Content.IE5\85KOXPJG\sick-girl-cart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990" y="4095750"/>
            <a:ext cx="1096085" cy="92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a:t>When a child becomes ill or injured while in your care:</a:t>
            </a:r>
          </a:p>
        </p:txBody>
      </p:sp>
      <p:sp>
        <p:nvSpPr>
          <p:cNvPr id="246" name="Shape 2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They must be isolated and should lie down in a quiet space away from the other children but in view of staff.</a:t>
            </a:r>
          </a:p>
          <a:p>
            <a:pPr marL="457200" lvl="0" indent="-419100" rtl="0">
              <a:spcBef>
                <a:spcPts val="0"/>
              </a:spcBef>
              <a:buClr>
                <a:schemeClr val="dk1"/>
              </a:buClr>
              <a:buSzPct val="100000"/>
              <a:buFont typeface="Arial"/>
              <a:buChar char="●"/>
            </a:pPr>
            <a:r>
              <a:rPr lang="en" dirty="0"/>
              <a:t>Staff must supervise ill children at all times.</a:t>
            </a:r>
          </a:p>
          <a:p>
            <a:pPr marL="457200" lvl="0" indent="-419100">
              <a:spcBef>
                <a:spcPts val="0"/>
              </a:spcBef>
              <a:buClr>
                <a:schemeClr val="dk1"/>
              </a:buClr>
              <a:buSzPct val="100000"/>
              <a:buFont typeface="Arial"/>
              <a:buChar char="●"/>
            </a:pPr>
            <a:r>
              <a:rPr lang="en" dirty="0"/>
              <a:t>Contact the parents to come pick up their child.</a:t>
            </a:r>
          </a:p>
        </p:txBody>
      </p:sp>
      <p:pic>
        <p:nvPicPr>
          <p:cNvPr id="12290" name="Picture 2" descr="C:\Users\07078\AppData\Local\Microsoft\Windows\Temporary Internet Files\Content.IE5\36N332IL\ill_smile_by_klara1008-d4dxeb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638550"/>
            <a:ext cx="1309977" cy="1309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Your Responsibilities Include:</a:t>
            </a:r>
          </a:p>
        </p:txBody>
      </p:sp>
      <p:sp>
        <p:nvSpPr>
          <p:cNvPr id="252" name="Shape 2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Keep a confidential, individualized, written record in the child’s file that includes date of an illness or injury, treatment provided, names of the staff providing the treatment.</a:t>
            </a:r>
          </a:p>
          <a:p>
            <a:pPr marL="457200" lvl="0" indent="-381000" rtl="0">
              <a:spcBef>
                <a:spcPts val="0"/>
              </a:spcBef>
              <a:buClr>
                <a:schemeClr val="dk1"/>
              </a:buClr>
              <a:buSzPct val="100000"/>
              <a:buFont typeface="Arial"/>
              <a:buChar char="●"/>
            </a:pPr>
            <a:r>
              <a:rPr lang="en" sz="2400"/>
              <a:t>If you suspect the child has a communicable disease, remember to sanitize all equipment that the ill child used.</a:t>
            </a:r>
          </a:p>
          <a:p>
            <a:pPr marL="457200" lvl="0" indent="-381000">
              <a:spcBef>
                <a:spcPts val="0"/>
              </a:spcBef>
              <a:buClr>
                <a:schemeClr val="dk1"/>
              </a:buClr>
              <a:buSzPct val="100000"/>
              <a:buFont typeface="Arial"/>
              <a:buChar char="●"/>
            </a:pPr>
            <a:r>
              <a:rPr lang="en" sz="2400"/>
              <a:t>If an injury or illness results in a visit to the child’s doctor and includes casting, stitches, or hospitalization, you are required to notify your child care licensor.</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Your Responsibilities contd.</a:t>
            </a:r>
          </a:p>
        </p:txBody>
      </p:sp>
      <p:sp>
        <p:nvSpPr>
          <p:cNvPr id="258" name="Shape 2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a:spcBef>
                <a:spcPts val="0"/>
              </a:spcBef>
              <a:buClr>
                <a:schemeClr val="dk1"/>
              </a:buClr>
              <a:buSzPct val="100000"/>
              <a:buFont typeface="Arial"/>
              <a:buChar char="●"/>
            </a:pPr>
            <a:r>
              <a:rPr lang="en" sz="2400"/>
              <a:t>Notify parents in writing when their children have been exposed to infectious diseases or parasites.  The notification may be either a letter to the families or posting for all in a visible location.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dirty="0"/>
              <a:t>What are your responsibilities when giving medication?</a:t>
            </a:r>
          </a:p>
        </p:txBody>
      </p:sp>
      <p:sp>
        <p:nvSpPr>
          <p:cNvPr id="264" name="Shape 2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a:t>There must be a start and stop date for each medication and you can only give the medication for the duration of the illness.</a:t>
            </a:r>
          </a:p>
          <a:p>
            <a:pPr marL="457200" lvl="0" indent="-355600" rtl="0">
              <a:spcBef>
                <a:spcPts val="0"/>
              </a:spcBef>
              <a:buClr>
                <a:schemeClr val="dk1"/>
              </a:buClr>
              <a:buSzPct val="100000"/>
              <a:buFont typeface="Arial"/>
              <a:buChar char="●"/>
            </a:pPr>
            <a:r>
              <a:rPr lang="en" sz="2000"/>
              <a:t>Return any unused portion to the family or discard.</a:t>
            </a:r>
          </a:p>
          <a:p>
            <a:pPr marL="457200" lvl="0" indent="-355600" rtl="0">
              <a:spcBef>
                <a:spcPts val="0"/>
              </a:spcBef>
              <a:buClr>
                <a:schemeClr val="dk1"/>
              </a:buClr>
              <a:buSzPct val="100000"/>
              <a:buFont typeface="Arial"/>
              <a:buChar char="●"/>
            </a:pPr>
            <a:r>
              <a:rPr lang="en" sz="2000"/>
              <a:t>Read all labels carefully!</a:t>
            </a:r>
          </a:p>
          <a:p>
            <a:pPr marL="457200" lvl="0" indent="-355600" rtl="0">
              <a:spcBef>
                <a:spcPts val="0"/>
              </a:spcBef>
              <a:buClr>
                <a:schemeClr val="dk1"/>
              </a:buClr>
              <a:buSzPct val="100000"/>
              <a:buFont typeface="Arial"/>
              <a:buChar char="●"/>
            </a:pPr>
            <a:r>
              <a:rPr lang="en" sz="2000"/>
              <a:t>Parents must give written consent before you give any child any medication.</a:t>
            </a:r>
          </a:p>
          <a:p>
            <a:pPr marL="457200" lvl="0" indent="-355600" rtl="0">
              <a:spcBef>
                <a:spcPts val="0"/>
              </a:spcBef>
              <a:buClr>
                <a:schemeClr val="dk1"/>
              </a:buClr>
              <a:buSzPct val="100000"/>
              <a:buFont typeface="Arial"/>
              <a:buChar char="●"/>
            </a:pPr>
            <a:r>
              <a:rPr lang="en" sz="2000"/>
              <a:t>Non-prescription medications also require family consent, such as antihistamines, non-aspirin fever reducers, pain relievers, decongestants, ointments for dry skin or diaper area, and sunscreen.</a:t>
            </a:r>
          </a:p>
          <a:p>
            <a:pPr marL="457200" lvl="0" indent="-355600">
              <a:spcBef>
                <a:spcPts val="0"/>
              </a:spcBef>
              <a:buClr>
                <a:schemeClr val="dk1"/>
              </a:buClr>
              <a:buFont typeface="Arial"/>
              <a:buChar char="●"/>
            </a:pPr>
            <a:endParaRPr sz="2000"/>
          </a:p>
        </p:txBody>
      </p:sp>
      <p:pic>
        <p:nvPicPr>
          <p:cNvPr id="11266" name="Picture 2" descr="C:\Users\07078\AppData\Local\Microsoft\Windows\Temporary Internet Files\Content.IE5\85KOXPJG\medicine%20bottles%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95750"/>
            <a:ext cx="1524000" cy="677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a:t>What are your responsibilities when giving medication? contd.</a:t>
            </a:r>
          </a:p>
        </p:txBody>
      </p:sp>
      <p:sp>
        <p:nvSpPr>
          <p:cNvPr id="270" name="Shape 2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You may not mix medications in formula or food unless you have written directions to do so from a health care provider.</a:t>
            </a:r>
          </a:p>
          <a:p>
            <a:pPr marL="457200" lvl="0" indent="-381000" rtl="0">
              <a:spcBef>
                <a:spcPts val="0"/>
              </a:spcBef>
              <a:buClr>
                <a:schemeClr val="dk1"/>
              </a:buClr>
              <a:buSzPct val="100000"/>
              <a:buFont typeface="Arial"/>
              <a:buChar char="●"/>
            </a:pPr>
            <a:r>
              <a:rPr lang="en" sz="2400"/>
              <a:t>Prescription medication must be in the original bottle.</a:t>
            </a:r>
          </a:p>
          <a:p>
            <a:pPr marL="457200" lvl="0" indent="-381000">
              <a:spcBef>
                <a:spcPts val="0"/>
              </a:spcBef>
              <a:buClr>
                <a:schemeClr val="dk1"/>
              </a:buClr>
              <a:buSzPct val="100000"/>
              <a:buFont typeface="Arial"/>
              <a:buChar char="●"/>
            </a:pPr>
            <a:r>
              <a:rPr lang="en" sz="2400"/>
              <a:t>Only documented staff who have been trained and oriented to your medication policies can give medications to children.</a:t>
            </a:r>
          </a:p>
        </p:txBody>
      </p:sp>
      <p:pic>
        <p:nvPicPr>
          <p:cNvPr id="10242" name="Picture 2" descr="C:\Users\07078\AppData\Local\Microsoft\Windows\Temporary Internet Files\Content.IE5\36N332IL\medici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575319"/>
            <a:ext cx="1168400" cy="1269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2400" dirty="0"/>
              <a:t>If the child has a condition where the American with Disabilities ACT (ADA) would apply:</a:t>
            </a:r>
          </a:p>
        </p:txBody>
      </p:sp>
      <p:sp>
        <p:nvSpPr>
          <p:cNvPr id="276" name="Shape 2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61950" rtl="0">
              <a:spcBef>
                <a:spcPts val="0"/>
              </a:spcBef>
              <a:buClr>
                <a:schemeClr val="dk1"/>
              </a:buClr>
              <a:buSzPct val="100000"/>
              <a:buFont typeface="Arial"/>
              <a:buChar char="●"/>
            </a:pPr>
            <a:r>
              <a:rPr lang="en" sz="2100"/>
              <a:t>You must make reasonable accommodations and that may mean giving a child medication.</a:t>
            </a:r>
          </a:p>
          <a:p>
            <a:pPr marL="457200" lvl="0" indent="-361950" rtl="0">
              <a:spcBef>
                <a:spcPts val="0"/>
              </a:spcBef>
              <a:buClr>
                <a:schemeClr val="dk1"/>
              </a:buClr>
              <a:buSzPct val="100000"/>
              <a:buFont typeface="Arial"/>
              <a:buChar char="●"/>
            </a:pPr>
            <a:r>
              <a:rPr lang="en" sz="2100"/>
              <a:t>The family must provide written instructions to caregivers on the proper administration of the medications or treatment required for the child.</a:t>
            </a:r>
          </a:p>
          <a:p>
            <a:pPr marL="457200" lvl="0" indent="-361950" rtl="0">
              <a:spcBef>
                <a:spcPts val="0"/>
              </a:spcBef>
              <a:buClr>
                <a:schemeClr val="dk1"/>
              </a:buClr>
              <a:buSzPct val="100000"/>
              <a:buFont typeface="Arial"/>
              <a:buChar char="●"/>
            </a:pPr>
            <a:r>
              <a:rPr lang="en" sz="2100"/>
              <a:t>Child care providers are free to choose whether or not to give medications outside those required by the ADA.</a:t>
            </a:r>
          </a:p>
          <a:p>
            <a:pPr marL="457200" lvl="0" indent="-361950" rtl="0">
              <a:spcBef>
                <a:spcPts val="0"/>
              </a:spcBef>
              <a:buClr>
                <a:schemeClr val="dk1"/>
              </a:buClr>
              <a:buSzPct val="100000"/>
              <a:buFont typeface="Arial"/>
              <a:buChar char="●"/>
            </a:pPr>
            <a:r>
              <a:rPr lang="en" sz="2100"/>
              <a:t>Your decision must clearly documented in your health care policy and handbook.</a:t>
            </a:r>
          </a:p>
          <a:p>
            <a:pPr marL="457200" lvl="0" indent="-361950" rtl="0">
              <a:spcBef>
                <a:spcPts val="0"/>
              </a:spcBef>
              <a:buClr>
                <a:schemeClr val="dk1"/>
              </a:buClr>
              <a:buSzPct val="100000"/>
              <a:buFont typeface="Arial"/>
              <a:buChar char="●"/>
            </a:pPr>
            <a:r>
              <a:rPr lang="en" sz="2100"/>
              <a:t>Most physicians prescribe medications to be given twice a day.</a:t>
            </a:r>
          </a:p>
        </p:txBody>
      </p:sp>
      <p:pic>
        <p:nvPicPr>
          <p:cNvPr id="6146" name="Picture 2" descr="C:\Users\07078\AppData\Local\Microsoft\Windows\Temporary Internet Files\Content.IE5\85KOXPJG\220px-Wheelchair_symbol.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4350"/>
            <a:ext cx="561406" cy="640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Discussion Questions contd.</a:t>
            </a:r>
          </a:p>
        </p:txBody>
      </p:sp>
      <p:sp>
        <p:nvSpPr>
          <p:cNvPr id="60" name="Shape 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3.  What do you think the differences are in changing a diaper in a licensed child care from the way parents diaper their children?  Explain and describe the differences.</a:t>
            </a:r>
          </a:p>
        </p:txBody>
      </p:sp>
      <p:pic>
        <p:nvPicPr>
          <p:cNvPr id="2050" name="Picture 2" descr="C:\Users\07078\AppData\Local\Microsoft\Windows\Temporary Internet Files\Content.IE5\36N332IL\diaper[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81350"/>
            <a:ext cx="2186214" cy="1836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Health policy examples</a:t>
            </a:r>
          </a:p>
        </p:txBody>
      </p:sp>
      <p:sp>
        <p:nvSpPr>
          <p:cNvPr id="282" name="Shape 2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000"/>
              <a:t>Medical Emergency Authorization from families authorize and give personal consent for medical personnel to begin emergency medical treatment before parents arrive.</a:t>
            </a:r>
          </a:p>
          <a:p>
            <a:pPr rtl="0">
              <a:spcBef>
                <a:spcPts val="0"/>
              </a:spcBef>
              <a:buNone/>
            </a:pPr>
            <a:endParaRPr sz="2000"/>
          </a:p>
          <a:p>
            <a:pPr rtl="0">
              <a:spcBef>
                <a:spcPts val="0"/>
              </a:spcBef>
              <a:buNone/>
            </a:pPr>
            <a:r>
              <a:rPr lang="en" sz="2000"/>
              <a:t>Medical personnel cannot legally provide services for a minor without the consent of his/her guardian.  For your protection and the safety of the child:</a:t>
            </a:r>
          </a:p>
          <a:p>
            <a:pPr marL="457200" lvl="0" indent="-355600" rtl="0">
              <a:spcBef>
                <a:spcPts val="0"/>
              </a:spcBef>
              <a:buClr>
                <a:schemeClr val="dk1"/>
              </a:buClr>
              <a:buSzPct val="100000"/>
              <a:buFont typeface="Arial"/>
              <a:buChar char="●"/>
            </a:pPr>
            <a:r>
              <a:rPr lang="en" sz="2000"/>
              <a:t>You should not accept a child for care before the parent signs the medical emergency authorization form.</a:t>
            </a:r>
          </a:p>
          <a:p>
            <a:pPr marL="457200" lvl="0" indent="-355600">
              <a:spcBef>
                <a:spcPts val="0"/>
              </a:spcBef>
              <a:buClr>
                <a:schemeClr val="dk1"/>
              </a:buClr>
              <a:buSzPct val="100000"/>
              <a:buFont typeface="Arial"/>
              <a:buChar char="●"/>
            </a:pPr>
            <a:r>
              <a:rPr lang="en" sz="2000"/>
              <a:t>The medical emergency authorization form should be with the child at all times they are in your care.  This includes field trips.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Emergency Preparedness-</a:t>
            </a:r>
          </a:p>
        </p:txBody>
      </p:sp>
      <p:sp>
        <p:nvSpPr>
          <p:cNvPr id="288" name="Shape 28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000"/>
              <a:t>Health Policies also include basic plans for Emergencies/Disasters/Crisis Preparation. Each plan will be specific to the program and facility.</a:t>
            </a:r>
          </a:p>
          <a:p>
            <a:pPr rtl="0">
              <a:spcBef>
                <a:spcPts val="0"/>
              </a:spcBef>
              <a:buNone/>
            </a:pPr>
            <a:endParaRPr sz="2000"/>
          </a:p>
          <a:p>
            <a:pPr rtl="0">
              <a:spcBef>
                <a:spcPts val="0"/>
              </a:spcBef>
              <a:buNone/>
            </a:pPr>
            <a:r>
              <a:rPr lang="en" sz="2000"/>
              <a:t>Disaster plans must include:</a:t>
            </a:r>
          </a:p>
          <a:p>
            <a:pPr marL="457200" lvl="0" indent="-355600" rtl="0">
              <a:spcBef>
                <a:spcPts val="0"/>
              </a:spcBef>
              <a:buClr>
                <a:schemeClr val="dk1"/>
              </a:buClr>
              <a:buSzPct val="100000"/>
              <a:buFont typeface="Arial"/>
              <a:buChar char="●"/>
            </a:pPr>
            <a:r>
              <a:rPr lang="en" sz="2000"/>
              <a:t>What you will do if families are not able to get to their children for two or three days.</a:t>
            </a:r>
          </a:p>
          <a:p>
            <a:pPr marL="457200" lvl="0" indent="-355600" rtl="0">
              <a:spcBef>
                <a:spcPts val="0"/>
              </a:spcBef>
              <a:buClr>
                <a:schemeClr val="dk1"/>
              </a:buClr>
              <a:buSzPct val="100000"/>
              <a:buFont typeface="Arial"/>
              <a:buChar char="●"/>
            </a:pPr>
            <a:r>
              <a:rPr lang="en" sz="2000"/>
              <a:t>Who is designated to be responsible for each part of the plan.</a:t>
            </a:r>
          </a:p>
          <a:p>
            <a:pPr marL="457200" lvl="0" indent="-355600">
              <a:spcBef>
                <a:spcPts val="0"/>
              </a:spcBef>
              <a:buClr>
                <a:schemeClr val="dk1"/>
              </a:buClr>
              <a:buSzPct val="100000"/>
              <a:buFont typeface="Arial"/>
              <a:buChar char="●"/>
            </a:pPr>
            <a:r>
              <a:rPr lang="en" sz="2000"/>
              <a:t>Procedures for accounting for all children and staff during and after the emergency</a:t>
            </a:r>
          </a:p>
        </p:txBody>
      </p:sp>
      <p:pic>
        <p:nvPicPr>
          <p:cNvPr id="7170" name="Picture 2" descr="C:\Users\07078\AppData\Local\Microsoft\Windows\Temporary Internet Files\Content.IE5\85KOXPJG\In-Case-of-Emergenc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104775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Emergency Preparedness Contd.</a:t>
            </a:r>
          </a:p>
        </p:txBody>
      </p:sp>
      <p:sp>
        <p:nvSpPr>
          <p:cNvPr id="294" name="Shape 2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000"/>
              <a:t>Disaster Plans should also include:</a:t>
            </a:r>
          </a:p>
          <a:p>
            <a:pPr marL="457200" lvl="0" indent="-381000" rtl="0">
              <a:spcBef>
                <a:spcPts val="0"/>
              </a:spcBef>
              <a:buClr>
                <a:schemeClr val="dk1"/>
              </a:buClr>
              <a:buSzPct val="100000"/>
              <a:buFont typeface="Arial"/>
              <a:buChar char="●"/>
            </a:pPr>
            <a:r>
              <a:rPr lang="en" sz="2400"/>
              <a:t>Plans for evacuation and meeting after the emergency</a:t>
            </a:r>
          </a:p>
          <a:p>
            <a:pPr marL="457200" lvl="0" indent="-381000" rtl="0">
              <a:spcBef>
                <a:spcPts val="0"/>
              </a:spcBef>
              <a:buClr>
                <a:schemeClr val="dk1"/>
              </a:buClr>
              <a:buSzPct val="100000"/>
              <a:buFont typeface="Arial"/>
              <a:buChar char="●"/>
            </a:pPr>
            <a:r>
              <a:rPr lang="en" sz="2400"/>
              <a:t>Accommodations for children with special needs</a:t>
            </a:r>
          </a:p>
          <a:p>
            <a:pPr marL="457200" lvl="0" indent="-381000" rtl="0">
              <a:spcBef>
                <a:spcPts val="0"/>
              </a:spcBef>
              <a:buClr>
                <a:schemeClr val="dk1"/>
              </a:buClr>
              <a:buSzPct val="100000"/>
              <a:buFont typeface="Arial"/>
              <a:buChar char="●"/>
            </a:pPr>
            <a:r>
              <a:rPr lang="en" sz="2400"/>
              <a:t>Plans for contacting parents, transporting and providing for children</a:t>
            </a:r>
          </a:p>
          <a:p>
            <a:pPr marL="457200" lvl="0" indent="-381000">
              <a:spcBef>
                <a:spcPts val="0"/>
              </a:spcBef>
              <a:buClr>
                <a:schemeClr val="dk1"/>
              </a:buClr>
              <a:buSzPct val="100000"/>
              <a:buFont typeface="Arial"/>
              <a:buChar char="●"/>
            </a:pPr>
            <a:r>
              <a:rPr lang="en" sz="2400"/>
              <a:t>Written documentation of quarterly disaster drills for children and staff</a:t>
            </a:r>
          </a:p>
        </p:txBody>
      </p:sp>
      <p:pic>
        <p:nvPicPr>
          <p:cNvPr id="9218" name="Picture 2" descr="C:\Users\07078\AppData\Local\Microsoft\Windows\Temporary Internet Files\Content.IE5\36N332IL\emergency_exit_fire_evacuation_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3409950"/>
            <a:ext cx="1146147" cy="1511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000"/>
              <a:t>Things to Teach Children related to emergencies</a:t>
            </a:r>
          </a:p>
        </p:txBody>
      </p:sp>
      <p:sp>
        <p:nvSpPr>
          <p:cNvPr id="300" name="Shape 3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Teaching preschoolers how to “stop, drop, and roll”</a:t>
            </a:r>
          </a:p>
          <a:p>
            <a:pPr marL="457200" lvl="0" indent="-381000" rtl="0">
              <a:spcBef>
                <a:spcPts val="0"/>
              </a:spcBef>
              <a:buClr>
                <a:schemeClr val="dk1"/>
              </a:buClr>
              <a:buSzPct val="100000"/>
              <a:buFont typeface="Arial"/>
              <a:buChar char="●"/>
            </a:pPr>
            <a:r>
              <a:rPr lang="en" sz="2400"/>
              <a:t>Engaging families in collecting emergency supplies to provide for three days of care in your program.</a:t>
            </a:r>
          </a:p>
          <a:p>
            <a:pPr marL="457200" lvl="0" indent="-381000" rtl="0">
              <a:spcBef>
                <a:spcPts val="0"/>
              </a:spcBef>
              <a:buClr>
                <a:schemeClr val="dk1"/>
              </a:buClr>
              <a:buSzPct val="100000"/>
              <a:buFont typeface="Arial"/>
              <a:buChar char="●"/>
            </a:pPr>
            <a:r>
              <a:rPr lang="en" sz="2400"/>
              <a:t>Practice evacuation drills at different times of the day using alternate exits.</a:t>
            </a:r>
          </a:p>
          <a:p>
            <a:pPr lvl="0">
              <a:spcBef>
                <a:spcPts val="0"/>
              </a:spcBef>
              <a:buNone/>
            </a:pPr>
            <a:endParaRPr sz="2400"/>
          </a:p>
        </p:txBody>
      </p:sp>
      <p:pic>
        <p:nvPicPr>
          <p:cNvPr id="8194" name="Picture 2" descr="C:\Users\07078\AppData\Local\Microsoft\Windows\Temporary Internet Files\Content.IE5\85KOXPJG\First-Ai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7655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Hand washing</a:t>
            </a:r>
          </a:p>
        </p:txBody>
      </p:sp>
      <p:sp>
        <p:nvSpPr>
          <p:cNvPr id="66" name="Shape 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Frequent hand washing is the single best protection we have against the spread of germs and therefore staying healthy.</a:t>
            </a:r>
          </a:p>
          <a:p>
            <a:pPr rtl="0">
              <a:spcBef>
                <a:spcPts val="0"/>
              </a:spcBef>
              <a:buNone/>
            </a:pPr>
            <a:endParaRPr/>
          </a:p>
          <a:p>
            <a:pPr>
              <a:spcBef>
                <a:spcPts val="0"/>
              </a:spcBef>
              <a:buNone/>
            </a:pPr>
            <a:r>
              <a:rPr lang="en"/>
              <a:t>Make a list of required times for hand washing:</a:t>
            </a:r>
          </a:p>
        </p:txBody>
      </p:sp>
      <p:pic>
        <p:nvPicPr>
          <p:cNvPr id="3074" name="Picture 2" descr="C:\Users\07078\AppData\Local\Microsoft\Windows\Temporary Internet Files\Content.IE5\36N332IL\WashHand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714750"/>
            <a:ext cx="870966" cy="1169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Required times for handwashing</a:t>
            </a:r>
          </a:p>
        </p:txBody>
      </p:sp>
      <p:sp>
        <p:nvSpPr>
          <p:cNvPr id="72" name="Shape 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When arriving at work</a:t>
            </a:r>
          </a:p>
          <a:p>
            <a:pPr marL="457200" lvl="0" indent="-419100" rtl="0">
              <a:spcBef>
                <a:spcPts val="0"/>
              </a:spcBef>
              <a:buClr>
                <a:schemeClr val="dk1"/>
              </a:buClr>
              <a:buSzPct val="100000"/>
              <a:buFont typeface="Arial"/>
              <a:buChar char="●"/>
            </a:pPr>
            <a:r>
              <a:rPr lang="en"/>
              <a:t>After toileting and diapering</a:t>
            </a:r>
          </a:p>
          <a:p>
            <a:pPr marL="457200" lvl="0" indent="-419100" rtl="0">
              <a:spcBef>
                <a:spcPts val="0"/>
              </a:spcBef>
              <a:buClr>
                <a:schemeClr val="dk1"/>
              </a:buClr>
              <a:buSzPct val="100000"/>
              <a:buFont typeface="Arial"/>
              <a:buChar char="●"/>
            </a:pPr>
            <a:r>
              <a:rPr lang="en"/>
              <a:t>After attending to an ill child</a:t>
            </a:r>
          </a:p>
          <a:p>
            <a:pPr marL="457200" lvl="0" indent="-419100" rtl="0">
              <a:spcBef>
                <a:spcPts val="0"/>
              </a:spcBef>
              <a:buClr>
                <a:schemeClr val="dk1"/>
              </a:buClr>
              <a:buSzPct val="100000"/>
              <a:buFont typeface="Arial"/>
              <a:buChar char="●"/>
            </a:pPr>
            <a:r>
              <a:rPr lang="en"/>
              <a:t>Before and after preparing, serving or eating food</a:t>
            </a:r>
          </a:p>
          <a:p>
            <a:pPr marL="457200" lvl="0" indent="-419100" rtl="0">
              <a:spcBef>
                <a:spcPts val="0"/>
              </a:spcBef>
              <a:buClr>
                <a:schemeClr val="dk1"/>
              </a:buClr>
              <a:buSzPct val="100000"/>
              <a:buFont typeface="Arial"/>
              <a:buChar char="●"/>
            </a:pPr>
            <a:r>
              <a:rPr lang="en"/>
              <a:t>Before and after giving medication</a:t>
            </a:r>
          </a:p>
          <a:p>
            <a:pPr marL="457200" lvl="0" indent="-419100" rtl="0">
              <a:spcBef>
                <a:spcPts val="0"/>
              </a:spcBef>
              <a:buClr>
                <a:schemeClr val="dk1"/>
              </a:buClr>
              <a:buSzPct val="100000"/>
              <a:buFont typeface="Arial"/>
              <a:buChar char="●"/>
            </a:pPr>
            <a:r>
              <a:rPr lang="en"/>
              <a:t>After being outdoors engaged in play</a:t>
            </a:r>
          </a:p>
          <a:p>
            <a:pPr marL="457200" lvl="0" indent="-419100">
              <a:spcBef>
                <a:spcPts val="0"/>
              </a:spcBef>
              <a:buClr>
                <a:schemeClr val="dk1"/>
              </a:buClr>
              <a:buSzPct val="100000"/>
              <a:buFont typeface="Arial"/>
              <a:buChar char="●"/>
            </a:pPr>
            <a:r>
              <a:rPr lang="en"/>
              <a:t>As needed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sz="3200" dirty="0" smtClean="0"/>
              <a:t>You would wash your hands after:</a:t>
            </a:r>
            <a:r>
              <a:rPr lang="en" dirty="0"/>
              <a:t>	</a:t>
            </a:r>
          </a:p>
        </p:txBody>
      </p:sp>
      <p:sp>
        <p:nvSpPr>
          <p:cNvPr id="84" name="Shape 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After wiping a child’s drippy nose</a:t>
            </a:r>
          </a:p>
          <a:p>
            <a:pPr marL="457200" lvl="0" indent="-419100" rtl="0">
              <a:spcBef>
                <a:spcPts val="0"/>
              </a:spcBef>
              <a:buClr>
                <a:schemeClr val="dk1"/>
              </a:buClr>
              <a:buSzPct val="100000"/>
              <a:buFont typeface="Arial"/>
              <a:buChar char="●"/>
            </a:pPr>
            <a:r>
              <a:rPr lang="en" dirty="0"/>
              <a:t>After touching a cut or open sore</a:t>
            </a:r>
          </a:p>
          <a:p>
            <a:pPr marL="457200" lvl="0" indent="-419100">
              <a:spcBef>
                <a:spcPts val="0"/>
              </a:spcBef>
              <a:buClr>
                <a:schemeClr val="dk1"/>
              </a:buClr>
              <a:buSzPct val="100000"/>
              <a:buFont typeface="Arial"/>
              <a:buChar char="●"/>
            </a:pPr>
            <a:r>
              <a:rPr lang="en" dirty="0"/>
              <a:t>After eating</a:t>
            </a:r>
          </a:p>
        </p:txBody>
      </p:sp>
      <p:pic>
        <p:nvPicPr>
          <p:cNvPr id="4098" name="Picture 2" descr="C:\Users\07078\AppData\Local\Microsoft\Windows\Temporary Internet Files\Content.IE5\24V7QCDM\wash-han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19350"/>
            <a:ext cx="3120523"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Diaper Changing</a:t>
            </a:r>
          </a:p>
        </p:txBody>
      </p:sp>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This is a task that requires special attention because germs love warm, damp, dark places, and there is no place warmer, damper and darker than a soiled diaper.</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Steps to changing a diaper</a:t>
            </a:r>
          </a:p>
        </p:txBody>
      </p:sp>
      <p:sp>
        <p:nvSpPr>
          <p:cNvPr id="96" name="Shape 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eriod"/>
            </a:pPr>
            <a:r>
              <a:rPr lang="en" sz="1800"/>
              <a:t>Wash hands</a:t>
            </a:r>
          </a:p>
          <a:p>
            <a:pPr marL="457200" lvl="0" indent="-342900" rtl="0">
              <a:spcBef>
                <a:spcPts val="0"/>
              </a:spcBef>
              <a:buClr>
                <a:schemeClr val="dk1"/>
              </a:buClr>
              <a:buSzPct val="100000"/>
              <a:buFont typeface="Arial"/>
              <a:buAutoNum type="arabicPeriod"/>
            </a:pPr>
            <a:r>
              <a:rPr lang="en" sz="1800"/>
              <a:t>Gather necessary material.</a:t>
            </a:r>
          </a:p>
          <a:p>
            <a:pPr marL="457200" lvl="0" indent="-342900" rtl="0">
              <a:spcBef>
                <a:spcPts val="0"/>
              </a:spcBef>
              <a:buClr>
                <a:schemeClr val="dk1"/>
              </a:buClr>
              <a:buSzPct val="100000"/>
              <a:buFont typeface="Arial"/>
              <a:buAutoNum type="arabicPeriod"/>
            </a:pPr>
            <a:r>
              <a:rPr lang="en" sz="1800"/>
              <a:t>Put disposable gloves on hands.</a:t>
            </a:r>
          </a:p>
          <a:p>
            <a:pPr marL="457200" lvl="0" indent="-342900" rtl="0">
              <a:spcBef>
                <a:spcPts val="0"/>
              </a:spcBef>
              <a:buClr>
                <a:schemeClr val="dk1"/>
              </a:buClr>
              <a:buSzPct val="100000"/>
              <a:buFont typeface="Arial"/>
              <a:buAutoNum type="arabicPeriod"/>
            </a:pPr>
            <a:r>
              <a:rPr lang="en" sz="1800"/>
              <a:t>Place children gently on table and remove diaper.</a:t>
            </a:r>
          </a:p>
          <a:p>
            <a:pPr marL="457200" lvl="0" indent="-342900" rtl="0">
              <a:spcBef>
                <a:spcPts val="0"/>
              </a:spcBef>
              <a:buClr>
                <a:schemeClr val="dk1"/>
              </a:buClr>
              <a:buSzPct val="100000"/>
              <a:buFont typeface="Arial"/>
              <a:buAutoNum type="arabicPeriod"/>
            </a:pPr>
            <a:r>
              <a:rPr lang="en" sz="1800"/>
              <a:t>Dispose of diaper in a hands-free garbage can with a lid.</a:t>
            </a:r>
          </a:p>
          <a:p>
            <a:pPr marL="457200" lvl="0" indent="-342900" rtl="0">
              <a:spcBef>
                <a:spcPts val="0"/>
              </a:spcBef>
              <a:buClr>
                <a:schemeClr val="dk1"/>
              </a:buClr>
              <a:buSzPct val="100000"/>
              <a:buFont typeface="Arial"/>
              <a:buAutoNum type="arabicPeriod"/>
            </a:pPr>
            <a:r>
              <a:rPr lang="en" sz="1800"/>
              <a:t>Clean the child’s diaper area from front to back, using a clean, damp wipe for each wipe.</a:t>
            </a:r>
          </a:p>
          <a:p>
            <a:pPr marL="457200" lvl="0" indent="-342900" rtl="0">
              <a:spcBef>
                <a:spcPts val="0"/>
              </a:spcBef>
              <a:buClr>
                <a:schemeClr val="dk1"/>
              </a:buClr>
              <a:buSzPct val="100000"/>
              <a:buFont typeface="Arial"/>
              <a:buAutoNum type="arabicPeriod"/>
            </a:pPr>
            <a:r>
              <a:rPr lang="en" sz="1800"/>
              <a:t>Apply topical cream/ointment/lotion when written consent is on file.</a:t>
            </a:r>
          </a:p>
          <a:p>
            <a:pPr marL="457200" lvl="0" indent="-342900" rtl="0">
              <a:spcBef>
                <a:spcPts val="0"/>
              </a:spcBef>
              <a:buClr>
                <a:schemeClr val="dk1"/>
              </a:buClr>
              <a:buSzPct val="100000"/>
              <a:buFont typeface="Arial"/>
              <a:buAutoNum type="arabicPeriod"/>
            </a:pPr>
            <a:r>
              <a:rPr lang="en" sz="1800"/>
              <a:t>Remove gloves</a:t>
            </a:r>
          </a:p>
          <a:p>
            <a:pPr marL="457200" lvl="0" indent="-342900" rtl="0">
              <a:spcBef>
                <a:spcPts val="0"/>
              </a:spcBef>
              <a:buClr>
                <a:schemeClr val="dk1"/>
              </a:buClr>
              <a:buSzPct val="100000"/>
              <a:buFont typeface="Arial"/>
              <a:buAutoNum type="arabicPeriod"/>
            </a:pPr>
            <a:r>
              <a:rPr lang="en" sz="1800"/>
              <a:t>Wash hands or use wet wipe (if no fecal matter on hands)</a:t>
            </a:r>
          </a:p>
          <a:p>
            <a:pPr marL="457200" lvl="0" indent="-342900" rtl="0">
              <a:spcBef>
                <a:spcPts val="0"/>
              </a:spcBef>
              <a:buClr>
                <a:schemeClr val="dk1"/>
              </a:buClr>
              <a:buSzPct val="100000"/>
              <a:buFont typeface="Arial"/>
              <a:buAutoNum type="arabicPeriod"/>
            </a:pPr>
            <a:r>
              <a:rPr lang="en" sz="1800"/>
              <a:t>Put on clean diaper and dress the child.</a:t>
            </a:r>
          </a:p>
          <a:p>
            <a:pPr marL="457200" lvl="0" indent="-342900">
              <a:spcBef>
                <a:spcPts val="0"/>
              </a:spcBef>
              <a:buClr>
                <a:schemeClr val="dk1"/>
              </a:buClr>
              <a:buSzPct val="100000"/>
              <a:buFont typeface="Arial"/>
              <a:buAutoNum type="arabicPeriod"/>
            </a:pPr>
            <a:r>
              <a:rPr lang="en" sz="1800"/>
              <a:t>Wash child’s hands with soap and running water or with wet wipe and dry hands with paper towel.</a:t>
            </a:r>
          </a:p>
        </p:txBody>
      </p:sp>
    </p:spTree>
  </p:cSld>
  <p:clrMapOvr>
    <a:masterClrMapping/>
  </p:clrMapOvr>
  <p:transition spd="slow">
    <p:cut/>
  </p:transition>
</p:sld>
</file>

<file path=ppt/theme/theme1.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2115</Words>
  <Application>Microsoft Office PowerPoint</Application>
  <PresentationFormat>On-screen Show (16:9)</PresentationFormat>
  <Paragraphs>188</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label</vt:lpstr>
      <vt:lpstr>Module 7: Healthy Practices Nutrition and Fitness</vt:lpstr>
      <vt:lpstr>Objective- </vt:lpstr>
      <vt:lpstr> Discussion Questions in groups:</vt:lpstr>
      <vt:lpstr>Discussion Questions contd.</vt:lpstr>
      <vt:lpstr>Hand washing</vt:lpstr>
      <vt:lpstr>Required times for handwashing</vt:lpstr>
      <vt:lpstr>You would wash your hands after: </vt:lpstr>
      <vt:lpstr>Diaper Changing</vt:lpstr>
      <vt:lpstr>Steps to changing a diaper</vt:lpstr>
      <vt:lpstr>Diapering steps contd.</vt:lpstr>
      <vt:lpstr>Food Handling and Snack/Meal Prep.</vt:lpstr>
      <vt:lpstr>Food Preparation Guidelines/Requirements</vt:lpstr>
      <vt:lpstr>Best Practice with food prep.</vt:lpstr>
      <vt:lpstr>Foods that may not be served!</vt:lpstr>
      <vt:lpstr>Preventing Foodborne illnesses</vt:lpstr>
      <vt:lpstr>Important numbers to remember for safe holding temperatures are:</vt:lpstr>
      <vt:lpstr>Please note </vt:lpstr>
      <vt:lpstr>Objective-</vt:lpstr>
      <vt:lpstr>Discussion Questions in groups</vt:lpstr>
      <vt:lpstr>Nutrition- How much food do children need?</vt:lpstr>
      <vt:lpstr>Serving Sizes for Children</vt:lpstr>
      <vt:lpstr>Breakfast guidelines/requirements</vt:lpstr>
      <vt:lpstr>Lunch guidelines/requirements</vt:lpstr>
      <vt:lpstr>Snack Regulations/requirements</vt:lpstr>
      <vt:lpstr>Snack and Mealtimes are social </vt:lpstr>
      <vt:lpstr>Dental Care</vt:lpstr>
      <vt:lpstr>Fitness and exercise</vt:lpstr>
      <vt:lpstr>Play and physical activity</vt:lpstr>
      <vt:lpstr>Sleep/rest- How much do they need?</vt:lpstr>
      <vt:lpstr>Back to sleep</vt:lpstr>
      <vt:lpstr>Objective-</vt:lpstr>
      <vt:lpstr>Discussion Questions in groups-</vt:lpstr>
      <vt:lpstr>Too ill?</vt:lpstr>
      <vt:lpstr>When a child becomes ill or injured while in your care:</vt:lpstr>
      <vt:lpstr>Your Responsibilities Include:</vt:lpstr>
      <vt:lpstr>Your Responsibilities contd.</vt:lpstr>
      <vt:lpstr>What are your responsibilities when giving medication?</vt:lpstr>
      <vt:lpstr>What are your responsibilities when giving medication? contd.</vt:lpstr>
      <vt:lpstr>If the child has a condition where the American with Disabilities ACT (ADA) would apply:</vt:lpstr>
      <vt:lpstr>Health policy examples</vt:lpstr>
      <vt:lpstr>Emergency Preparedness-</vt:lpstr>
      <vt:lpstr>Emergency Preparedness Contd.</vt:lpstr>
      <vt:lpstr>Things to Teach Children related to emergencies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Healthy Practices Nutrition and Fitness</dc:title>
  <dc:creator>Gudgeon, Corie</dc:creator>
  <cp:lastModifiedBy>Gudgeon, Corie</cp:lastModifiedBy>
  <cp:revision>3</cp:revision>
  <dcterms:modified xsi:type="dcterms:W3CDTF">2015-04-20T16:34:01Z</dcterms:modified>
</cp:coreProperties>
</file>