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1" d="100"/>
          <a:sy n="121" d="100"/>
        </p:scale>
        <p:origin x="570" y="13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379997506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
        <p:cNvGrpSpPr/>
        <p:nvPr/>
      </p:nvGrpSpPr>
      <p:grpSpPr>
        <a:xfrm>
          <a:off x="0" y="0"/>
          <a:ext cx="0" cy="0"/>
          <a:chOff x="0" y="0"/>
          <a:chExt cx="0" cy="0"/>
        </a:xfrm>
      </p:grpSpPr>
      <p:sp>
        <p:nvSpPr>
          <p:cNvPr id="33" name="Shape 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4" name="Shape 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8" name="Shape 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4" name="Shape 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0" name="Shape 1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2" name="Shape 1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Shape 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0" name="Shape 4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Shape 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6" name="Shape 4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2" name="Shape 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8" name="Shape 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4" name="Shape 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0" name="Shape 7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6" name="Shape 7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2" name="Shape 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txBox="1">
            <a:spLocks noGrp="1"/>
          </p:cNvSpPr>
          <p:nvPr>
            <p:ph type="subTitle" idx="1"/>
          </p:nvPr>
        </p:nvSpPr>
        <p:spPr>
          <a:xfrm>
            <a:off x="685800" y="2840053"/>
            <a:ext cx="7772400" cy="784799"/>
          </a:xfrm>
          <a:prstGeom prst="rect">
            <a:avLst/>
          </a:prstGeom>
        </p:spPr>
        <p:txBody>
          <a:bodyPr lIns="91425" tIns="91425" rIns="91425" bIns="91425" anchor="t" anchorCtr="0"/>
          <a:lstStyle>
            <a:lvl1pPr algn="ctr">
              <a:spcBef>
                <a:spcPts val="0"/>
              </a:spcBef>
              <a:buClr>
                <a:schemeClr val="dk2"/>
              </a:buClr>
              <a:buNone/>
              <a:defRPr>
                <a:solidFill>
                  <a:schemeClr val="dk2"/>
                </a:solidFill>
              </a:defRPr>
            </a:lvl1pPr>
            <a:lvl2pPr algn="ctr">
              <a:spcBef>
                <a:spcPts val="0"/>
              </a:spcBef>
              <a:buClr>
                <a:schemeClr val="dk2"/>
              </a:buClr>
              <a:buSzPct val="100000"/>
              <a:buNone/>
              <a:defRPr sz="3000">
                <a:solidFill>
                  <a:schemeClr val="dk2"/>
                </a:solidFill>
              </a:defRPr>
            </a:lvl2pPr>
            <a:lvl3pPr algn="ctr">
              <a:spcBef>
                <a:spcPts val="0"/>
              </a:spcBef>
              <a:buClr>
                <a:schemeClr val="dk2"/>
              </a:buClr>
              <a:buSzPct val="100000"/>
              <a:buNone/>
              <a:defRPr sz="3000">
                <a:solidFill>
                  <a:schemeClr val="dk2"/>
                </a:solidFill>
              </a:defRPr>
            </a:lvl3pPr>
            <a:lvl4pPr algn="ctr">
              <a:spcBef>
                <a:spcPts val="0"/>
              </a:spcBef>
              <a:buClr>
                <a:schemeClr val="dk2"/>
              </a:buClr>
              <a:buSzPct val="100000"/>
              <a:buNone/>
              <a:defRPr sz="3000">
                <a:solidFill>
                  <a:schemeClr val="dk2"/>
                </a:solidFill>
              </a:defRPr>
            </a:lvl4pPr>
            <a:lvl5pPr algn="ctr">
              <a:spcBef>
                <a:spcPts val="0"/>
              </a:spcBef>
              <a:buClr>
                <a:schemeClr val="dk2"/>
              </a:buClr>
              <a:buSzPct val="100000"/>
              <a:buNone/>
              <a:defRPr sz="3000">
                <a:solidFill>
                  <a:schemeClr val="dk2"/>
                </a:solidFill>
              </a:defRPr>
            </a:lvl5pPr>
            <a:lvl6pPr algn="ctr">
              <a:spcBef>
                <a:spcPts val="0"/>
              </a:spcBef>
              <a:buClr>
                <a:schemeClr val="dk2"/>
              </a:buClr>
              <a:buSzPct val="100000"/>
              <a:buNone/>
              <a:defRPr sz="3000">
                <a:solidFill>
                  <a:schemeClr val="dk2"/>
                </a:solidFill>
              </a:defRPr>
            </a:lvl6pPr>
            <a:lvl7pPr algn="ctr">
              <a:spcBef>
                <a:spcPts val="0"/>
              </a:spcBef>
              <a:buClr>
                <a:schemeClr val="dk2"/>
              </a:buClr>
              <a:buSzPct val="100000"/>
              <a:buNone/>
              <a:defRPr sz="3000">
                <a:solidFill>
                  <a:schemeClr val="dk2"/>
                </a:solidFill>
              </a:defRPr>
            </a:lvl7pPr>
            <a:lvl8pPr algn="ctr">
              <a:spcBef>
                <a:spcPts val="0"/>
              </a:spcBef>
              <a:buClr>
                <a:schemeClr val="dk2"/>
              </a:buClr>
              <a:buSzPct val="100000"/>
              <a:buNone/>
              <a:defRPr sz="3000">
                <a:solidFill>
                  <a:schemeClr val="dk2"/>
                </a:solidFill>
              </a:defRPr>
            </a:lvl8pPr>
            <a:lvl9pPr algn="ctr">
              <a:spcBef>
                <a:spcPts val="0"/>
              </a:spcBef>
              <a:buClr>
                <a:schemeClr val="dk2"/>
              </a:buClr>
              <a:buSzPct val="100000"/>
              <a:buNone/>
              <a:defRPr sz="3000">
                <a:solidFill>
                  <a:schemeClr val="dk2"/>
                </a:solidFill>
              </a:defRPr>
            </a:lvl9pPr>
          </a:lstStyle>
          <a:p>
            <a:endParaRPr/>
          </a:p>
        </p:txBody>
      </p:sp>
      <p:sp>
        <p:nvSpPr>
          <p:cNvPr id="10" name="Shape 10"/>
          <p:cNvSpPr txBox="1">
            <a:spLocks noGrp="1"/>
          </p:cNvSpPr>
          <p:nvPr>
            <p:ph type="ctrTitle"/>
          </p:nvPr>
        </p:nvSpPr>
        <p:spPr>
          <a:xfrm>
            <a:off x="685800" y="1583342"/>
            <a:ext cx="7772400" cy="1159799"/>
          </a:xfrm>
          <a:prstGeom prst="rect">
            <a:avLst/>
          </a:prstGeom>
        </p:spPr>
        <p:txBody>
          <a:bodyPr lIns="91425" tIns="91425" rIns="91425" bIns="91425" anchor="b" anchorCtr="0"/>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a:endParaRPr/>
          </a:p>
        </p:txBody>
      </p:sp>
      <p:sp>
        <p:nvSpPr>
          <p:cNvPr id="11" name="Shape 11"/>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4" name="Shape 14"/>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5" name="Shape 15"/>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8" name="Shape 18"/>
          <p:cNvSpPr txBox="1">
            <a:spLocks noGrp="1"/>
          </p:cNvSpPr>
          <p:nvPr>
            <p:ph type="body" idx="1"/>
          </p:nvPr>
        </p:nvSpPr>
        <p:spPr>
          <a:xfrm>
            <a:off x="457200"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9" name="Shape 19"/>
          <p:cNvSpPr txBox="1">
            <a:spLocks noGrp="1"/>
          </p:cNvSpPr>
          <p:nvPr>
            <p:ph type="body" idx="2"/>
          </p:nvPr>
        </p:nvSpPr>
        <p:spPr>
          <a:xfrm>
            <a:off x="4692273"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0" name="Shape 20"/>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3" name="Shape 23"/>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24"/>
        <p:cNvGrpSpPr/>
        <p:nvPr/>
      </p:nvGrpSpPr>
      <p:grpSpPr>
        <a:xfrm>
          <a:off x="0" y="0"/>
          <a:ext cx="0" cy="0"/>
          <a:chOff x="0" y="0"/>
          <a:chExt cx="0" cy="0"/>
        </a:xfrm>
      </p:grpSpPr>
      <p:sp>
        <p:nvSpPr>
          <p:cNvPr id="25" name="Shape 25"/>
          <p:cNvSpPr txBox="1">
            <a:spLocks noGrp="1"/>
          </p:cNvSpPr>
          <p:nvPr>
            <p:ph type="body" idx="1"/>
          </p:nvPr>
        </p:nvSpPr>
        <p:spPr>
          <a:xfrm>
            <a:off x="457200" y="4406309"/>
            <a:ext cx="8229600" cy="519599"/>
          </a:xfrm>
          <a:prstGeom prst="rect">
            <a:avLst/>
          </a:prstGeom>
        </p:spPr>
        <p:txBody>
          <a:bodyPr lIns="91425" tIns="91425" rIns="91425" bIns="91425" anchor="t" anchorCtr="0"/>
          <a:lstStyle>
            <a:lvl1pPr algn="ctr">
              <a:spcBef>
                <a:spcPts val="0"/>
              </a:spcBef>
              <a:buClr>
                <a:schemeClr val="dk1"/>
              </a:buClr>
              <a:buSzPct val="100000"/>
              <a:buNone/>
              <a:defRPr sz="1800">
                <a:solidFill>
                  <a:schemeClr val="dk1"/>
                </a:solidFill>
              </a:defRPr>
            </a:lvl1pPr>
          </a:lstStyle>
          <a:p>
            <a:endParaRPr/>
          </a:p>
        </p:txBody>
      </p:sp>
      <p:sp>
        <p:nvSpPr>
          <p:cNvPr id="26" name="Shape 26"/>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7"/>
        <p:cNvGrpSpPr/>
        <p:nvPr/>
      </p:nvGrpSpPr>
      <p:grpSpPr>
        <a:xfrm>
          <a:off x="0" y="0"/>
          <a:ext cx="0" cy="0"/>
          <a:chOff x="0" y="0"/>
          <a:chExt cx="0" cy="0"/>
        </a:xfrm>
      </p:grpSpPr>
      <p:sp>
        <p:nvSpPr>
          <p:cNvPr id="28" name="Shape 28"/>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30000">
              <a:schemeClr val="lt1"/>
            </a:gs>
            <a:gs pos="100000">
              <a:schemeClr val="lt2"/>
            </a:gs>
          </a:gsLst>
          <a:path path="circle">
            <a:fillToRect l="50000" t="50000" r="50000" b="50000"/>
          </a:path>
          <a:tileRect/>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400"/>
          </a:xfrm>
          <a:prstGeom prst="rect">
            <a:avLst/>
          </a:prstGeom>
          <a:noFill/>
          <a:ln>
            <a:noFill/>
          </a:ln>
        </p:spPr>
        <p:txBody>
          <a:bodyPr lIns="91425" tIns="91425" rIns="91425" bIns="91425" anchor="b" anchorCtr="0"/>
          <a:lstStyle>
            <a:lvl1pPr>
              <a:spcBef>
                <a:spcPts val="0"/>
              </a:spcBef>
              <a:buClr>
                <a:schemeClr val="dk1"/>
              </a:buClr>
              <a:buSzPct val="100000"/>
              <a:buNone/>
              <a:defRPr sz="3600" b="1">
                <a:solidFill>
                  <a:schemeClr val="dk1"/>
                </a:solidFill>
              </a:defRPr>
            </a:lvl1pPr>
            <a:lvl2pPr>
              <a:spcBef>
                <a:spcPts val="0"/>
              </a:spcBef>
              <a:buClr>
                <a:schemeClr val="dk1"/>
              </a:buClr>
              <a:buSzPct val="100000"/>
              <a:buNone/>
              <a:defRPr sz="3600" b="1">
                <a:solidFill>
                  <a:schemeClr val="dk1"/>
                </a:solidFill>
              </a:defRPr>
            </a:lvl2pPr>
            <a:lvl3pPr>
              <a:spcBef>
                <a:spcPts val="0"/>
              </a:spcBef>
              <a:buClr>
                <a:schemeClr val="dk1"/>
              </a:buClr>
              <a:buSzPct val="100000"/>
              <a:buNone/>
              <a:defRPr sz="3600" b="1">
                <a:solidFill>
                  <a:schemeClr val="dk1"/>
                </a:solidFill>
              </a:defRPr>
            </a:lvl3pPr>
            <a:lvl4pPr>
              <a:spcBef>
                <a:spcPts val="0"/>
              </a:spcBef>
              <a:buClr>
                <a:schemeClr val="dk1"/>
              </a:buClr>
              <a:buSzPct val="100000"/>
              <a:buNone/>
              <a:defRPr sz="3600" b="1">
                <a:solidFill>
                  <a:schemeClr val="dk1"/>
                </a:solidFill>
              </a:defRPr>
            </a:lvl4pPr>
            <a:lvl5pPr>
              <a:spcBef>
                <a:spcPts val="0"/>
              </a:spcBef>
              <a:buClr>
                <a:schemeClr val="dk1"/>
              </a:buClr>
              <a:buSzPct val="100000"/>
              <a:buNone/>
              <a:defRPr sz="3600" b="1">
                <a:solidFill>
                  <a:schemeClr val="dk1"/>
                </a:solidFill>
              </a:defRPr>
            </a:lvl5pPr>
            <a:lvl6pPr>
              <a:spcBef>
                <a:spcPts val="0"/>
              </a:spcBef>
              <a:buClr>
                <a:schemeClr val="dk1"/>
              </a:buClr>
              <a:buSzPct val="100000"/>
              <a:buNone/>
              <a:defRPr sz="3600" b="1">
                <a:solidFill>
                  <a:schemeClr val="dk1"/>
                </a:solidFill>
              </a:defRPr>
            </a:lvl6pPr>
            <a:lvl7pPr>
              <a:spcBef>
                <a:spcPts val="0"/>
              </a:spcBef>
              <a:buClr>
                <a:schemeClr val="dk1"/>
              </a:buClr>
              <a:buSzPct val="100000"/>
              <a:buNone/>
              <a:defRPr sz="3600" b="1">
                <a:solidFill>
                  <a:schemeClr val="dk1"/>
                </a:solidFill>
              </a:defRPr>
            </a:lvl7pPr>
            <a:lvl8pPr>
              <a:spcBef>
                <a:spcPts val="0"/>
              </a:spcBef>
              <a:buClr>
                <a:schemeClr val="dk1"/>
              </a:buClr>
              <a:buSzPct val="100000"/>
              <a:buNone/>
              <a:defRPr sz="3600" b="1">
                <a:solidFill>
                  <a:schemeClr val="dk1"/>
                </a:solidFill>
              </a:defRPr>
            </a:lvl8pPr>
            <a:lvl9pPr>
              <a:spcBef>
                <a:spcPts val="0"/>
              </a:spcBef>
              <a:buClr>
                <a:schemeClr val="dk1"/>
              </a:buClr>
              <a:buSzPct val="100000"/>
              <a:buNone/>
              <a:defRPr sz="3600" b="1">
                <a:solidFill>
                  <a:schemeClr val="dk1"/>
                </a:solidFill>
              </a:defRPr>
            </a:lvl9pPr>
          </a:lstStyle>
          <a:p>
            <a:endParaRPr/>
          </a:p>
        </p:txBody>
      </p:sp>
      <p:sp>
        <p:nvSpPr>
          <p:cNvPr id="6" name="Shape 6"/>
          <p:cNvSpPr txBox="1">
            <a:spLocks noGrp="1"/>
          </p:cNvSpPr>
          <p:nvPr>
            <p:ph type="body" idx="1"/>
          </p:nvPr>
        </p:nvSpPr>
        <p:spPr>
          <a:xfrm>
            <a:off x="457200" y="1200150"/>
            <a:ext cx="8229600" cy="3725699"/>
          </a:xfrm>
          <a:prstGeom prst="rect">
            <a:avLst/>
          </a:prstGeom>
          <a:noFill/>
          <a:ln>
            <a:noFill/>
          </a:ln>
        </p:spPr>
        <p:txBody>
          <a:bodyPr lIns="91425" tIns="91425" rIns="91425" bIns="91425" anchor="t" anchorCtr="0"/>
          <a:lstStyle>
            <a:lvl1pPr>
              <a:spcBef>
                <a:spcPts val="600"/>
              </a:spcBef>
              <a:buSzPct val="100000"/>
              <a:defRPr sz="3000"/>
            </a:lvl1pPr>
            <a:lvl2pPr>
              <a:spcBef>
                <a:spcPts val="480"/>
              </a:spcBef>
              <a:buSzPct val="100000"/>
              <a:defRPr sz="2400"/>
            </a:lvl2pPr>
            <a:lvl3pPr>
              <a:spcBef>
                <a:spcPts val="480"/>
              </a:spcBef>
              <a:buSzPct val="100000"/>
              <a:defRPr sz="2400"/>
            </a:lvl3pPr>
            <a:lvl4pPr>
              <a:spcBef>
                <a:spcPts val="360"/>
              </a:spcBef>
              <a:buSzPct val="100000"/>
              <a:defRPr sz="1800"/>
            </a:lvl4pPr>
            <a:lvl5pPr>
              <a:spcBef>
                <a:spcPts val="360"/>
              </a:spcBef>
              <a:buSzPct val="100000"/>
              <a:defRPr sz="1800"/>
            </a:lvl5pPr>
            <a:lvl6pPr>
              <a:spcBef>
                <a:spcPts val="360"/>
              </a:spcBef>
              <a:buSzPct val="100000"/>
              <a:defRPr sz="1800"/>
            </a:lvl6pPr>
            <a:lvl7pPr>
              <a:spcBef>
                <a:spcPts val="360"/>
              </a:spcBef>
              <a:buSzPct val="100000"/>
              <a:defRPr sz="1800"/>
            </a:lvl7pPr>
            <a:lvl8pPr>
              <a:spcBef>
                <a:spcPts val="360"/>
              </a:spcBef>
              <a:buSzPct val="100000"/>
              <a:defRPr sz="1800"/>
            </a:lvl8pPr>
            <a:lvl9pPr>
              <a:spcBef>
                <a:spcPts val="360"/>
              </a:spcBef>
              <a:buSzPct val="100000"/>
              <a:defRPr sz="1800"/>
            </a:lvl9pPr>
          </a:lstStyle>
          <a:p>
            <a:endParaRPr/>
          </a:p>
        </p:txBody>
      </p:sp>
      <p:sp>
        <p:nvSpPr>
          <p:cNvPr id="7" name="Shape 7"/>
          <p:cNvSpPr txBox="1">
            <a:spLocks noGrp="1"/>
          </p:cNvSpPr>
          <p:nvPr>
            <p:ph type="sldNum" idx="12"/>
          </p:nvPr>
        </p:nvSpPr>
        <p:spPr>
          <a:xfrm>
            <a:off x="8556791" y="4749850"/>
            <a:ext cx="548699" cy="393600"/>
          </a:xfrm>
          <a:prstGeom prst="rect">
            <a:avLst/>
          </a:prstGeom>
          <a:noFill/>
          <a:ln>
            <a:noFill/>
          </a:ln>
        </p:spPr>
        <p:txBody>
          <a:bodyPr lIns="91425" tIns="91425" rIns="91425" bIns="91425" anchor="ctr" anchorCtr="0">
            <a:noAutofit/>
          </a:bodyPr>
          <a:lstStyle>
            <a:lvl1pPr algn="r">
              <a:spcBef>
                <a:spcPts val="0"/>
              </a:spcBef>
              <a:buNone/>
              <a:defRPr sz="1300">
                <a:solidFill>
                  <a:schemeClr val="dk1"/>
                </a:solidFill>
              </a:defRPr>
            </a:lvl1pPr>
          </a:lstStyle>
          <a:p>
            <a:pPr>
              <a:spcBef>
                <a:spcPts val="0"/>
              </a:spcBef>
              <a:buNone/>
            </a:pPr>
            <a:fld id="{00000000-1234-1234-1234-123412341234}" type="slidenum">
              <a:rPr lang="en"/>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30" name="Shape 30"/>
          <p:cNvSpPr txBox="1">
            <a:spLocks noGrp="1"/>
          </p:cNvSpPr>
          <p:nvPr>
            <p:ph type="ctrTitle"/>
          </p:nvPr>
        </p:nvSpPr>
        <p:spPr>
          <a:xfrm>
            <a:off x="685800" y="1583342"/>
            <a:ext cx="7772400" cy="1159856"/>
          </a:xfrm>
          <a:prstGeom prst="rect">
            <a:avLst/>
          </a:prstGeom>
        </p:spPr>
        <p:txBody>
          <a:bodyPr lIns="91425" tIns="91425" rIns="91425" bIns="91425" anchor="b" anchorCtr="0">
            <a:noAutofit/>
          </a:bodyPr>
          <a:lstStyle/>
          <a:p>
            <a:pPr>
              <a:spcBef>
                <a:spcPts val="0"/>
              </a:spcBef>
              <a:buNone/>
            </a:pPr>
            <a:r>
              <a:rPr lang="en"/>
              <a:t>Module 5: Family Partnerships</a:t>
            </a:r>
          </a:p>
        </p:txBody>
      </p:sp>
      <p:sp>
        <p:nvSpPr>
          <p:cNvPr id="31" name="Shape 31"/>
          <p:cNvSpPr txBox="1">
            <a:spLocks noGrp="1"/>
          </p:cNvSpPr>
          <p:nvPr>
            <p:ph type="subTitle" idx="1"/>
          </p:nvPr>
        </p:nvSpPr>
        <p:spPr>
          <a:xfrm>
            <a:off x="685800" y="2840053"/>
            <a:ext cx="7772400" cy="784737"/>
          </a:xfrm>
          <a:prstGeom prst="rect">
            <a:avLst/>
          </a:prstGeom>
        </p:spPr>
        <p:txBody>
          <a:bodyPr lIns="91425" tIns="91425" rIns="91425" bIns="91425" anchor="t" anchorCtr="0">
            <a:noAutofit/>
          </a:bodyPr>
          <a:lstStyle/>
          <a:p>
            <a:pPr>
              <a:spcBef>
                <a:spcPts val="0"/>
              </a:spcBef>
              <a:buNone/>
            </a:pPr>
            <a:r>
              <a:rPr lang="en"/>
              <a:t>Child Development</a:t>
            </a:r>
          </a:p>
        </p:txBody>
      </p:sp>
      <p:pic>
        <p:nvPicPr>
          <p:cNvPr id="1027" name="Picture 3" descr="C:\Users\07078\AppData\Local\Microsoft\Windows\Temporary Internet Files\Content.IE5\4X69A3K0\family_cartoon[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272297"/>
            <a:ext cx="2514600" cy="162232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2400"/>
              <a:t>Objective- The student can recognize and value different community resources that support families.</a:t>
            </a:r>
          </a:p>
        </p:txBody>
      </p:sp>
      <p:sp>
        <p:nvSpPr>
          <p:cNvPr id="85" name="Shape 85"/>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a:t>Discuss the following questions in your groups:</a:t>
            </a:r>
          </a:p>
          <a:p>
            <a:pPr marL="457200" lvl="0" indent="-419100" rtl="0">
              <a:spcBef>
                <a:spcPts val="0"/>
              </a:spcBef>
              <a:buClr>
                <a:srgbClr val="000000"/>
              </a:buClr>
              <a:buSzPct val="100000"/>
              <a:buFont typeface="Arial"/>
              <a:buAutoNum type="arabicPeriod"/>
            </a:pPr>
            <a:r>
              <a:rPr lang="en"/>
              <a:t>What kinds of community resources are typically needed by families with young children?</a:t>
            </a:r>
          </a:p>
          <a:p>
            <a:pPr marL="457200" lvl="0" indent="-419100">
              <a:spcBef>
                <a:spcPts val="0"/>
              </a:spcBef>
              <a:buClr>
                <a:srgbClr val="000000"/>
              </a:buClr>
              <a:buSzPct val="100000"/>
              <a:buFont typeface="Arial"/>
              <a:buAutoNum type="arabicPeriod"/>
            </a:pPr>
            <a:r>
              <a:rPr lang="en"/>
              <a:t>Why are community resources valuable to families?</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Types of Resources typically needed</a:t>
            </a:r>
          </a:p>
        </p:txBody>
      </p:sp>
      <p:sp>
        <p:nvSpPr>
          <p:cNvPr id="91" name="Shape 91"/>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381000" rtl="0">
              <a:spcBef>
                <a:spcPts val="0"/>
              </a:spcBef>
              <a:buClr>
                <a:srgbClr val="000000"/>
              </a:buClr>
              <a:buSzPct val="100000"/>
              <a:buFont typeface="Arial"/>
              <a:buChar char="●"/>
            </a:pPr>
            <a:r>
              <a:rPr lang="en" sz="2400"/>
              <a:t>Housing, food, and social services</a:t>
            </a:r>
          </a:p>
          <a:p>
            <a:pPr marL="457200" lvl="0" indent="-381000" rtl="0">
              <a:spcBef>
                <a:spcPts val="0"/>
              </a:spcBef>
              <a:buClr>
                <a:srgbClr val="000000"/>
              </a:buClr>
              <a:buSzPct val="100000"/>
              <a:buFont typeface="Arial"/>
              <a:buChar char="●"/>
            </a:pPr>
            <a:r>
              <a:rPr lang="en" sz="2400"/>
              <a:t>Medical, dental, and mental health services</a:t>
            </a:r>
          </a:p>
          <a:p>
            <a:pPr marL="457200" lvl="0" indent="-381000" rtl="0">
              <a:spcBef>
                <a:spcPts val="0"/>
              </a:spcBef>
              <a:buClr>
                <a:srgbClr val="000000"/>
              </a:buClr>
              <a:buSzPct val="100000"/>
              <a:buFont typeface="Arial"/>
              <a:buChar char="●"/>
            </a:pPr>
            <a:r>
              <a:rPr lang="en" sz="2400"/>
              <a:t>Development screening and assessment</a:t>
            </a:r>
          </a:p>
          <a:p>
            <a:pPr marL="457200" lvl="0" indent="-381000" rtl="0">
              <a:spcBef>
                <a:spcPts val="0"/>
              </a:spcBef>
              <a:buClr>
                <a:srgbClr val="000000"/>
              </a:buClr>
              <a:buSzPct val="100000"/>
              <a:buFont typeface="Arial"/>
              <a:buChar char="●"/>
            </a:pPr>
            <a:r>
              <a:rPr lang="en" sz="2400"/>
              <a:t>Educational and recreation opportunities</a:t>
            </a:r>
          </a:p>
          <a:p>
            <a:pPr marL="457200" lvl="0" indent="-381000" rtl="0">
              <a:spcBef>
                <a:spcPts val="0"/>
              </a:spcBef>
              <a:buClr>
                <a:srgbClr val="000000"/>
              </a:buClr>
              <a:buSzPct val="100000"/>
              <a:buFont typeface="Arial"/>
              <a:buChar char="●"/>
            </a:pPr>
            <a:r>
              <a:rPr lang="en" sz="2400"/>
              <a:t>Services for children with special health needs </a:t>
            </a:r>
          </a:p>
          <a:p>
            <a:pPr marL="457200" lvl="0" indent="-381000">
              <a:spcBef>
                <a:spcPts val="0"/>
              </a:spcBef>
              <a:buClr>
                <a:srgbClr val="000000"/>
              </a:buClr>
              <a:buSzPct val="100000"/>
              <a:buFont typeface="Arial"/>
              <a:buChar char="●"/>
            </a:pPr>
            <a:r>
              <a:rPr lang="en" sz="2400"/>
              <a:t>Language assistance and resources in primary language</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Sharing resources with families</a:t>
            </a:r>
          </a:p>
        </p:txBody>
      </p:sp>
      <p:sp>
        <p:nvSpPr>
          <p:cNvPr id="97" name="Shape 97"/>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381000" rtl="0">
              <a:spcBef>
                <a:spcPts val="0"/>
              </a:spcBef>
              <a:buClr>
                <a:srgbClr val="000000"/>
              </a:buClr>
              <a:buSzPct val="100000"/>
              <a:buFont typeface="Arial"/>
              <a:buChar char="●"/>
            </a:pPr>
            <a:r>
              <a:rPr lang="en" sz="2400"/>
              <a:t>Identifying Resources</a:t>
            </a:r>
          </a:p>
          <a:p>
            <a:pPr marL="457200" lvl="0" indent="-381000" rtl="0">
              <a:spcBef>
                <a:spcPts val="0"/>
              </a:spcBef>
              <a:buClr>
                <a:srgbClr val="000000"/>
              </a:buClr>
              <a:buSzPct val="100000"/>
              <a:buFont typeface="Arial"/>
              <a:buChar char="●"/>
            </a:pPr>
            <a:r>
              <a:rPr lang="en" sz="2400"/>
              <a:t>Linking Families to Services</a:t>
            </a:r>
          </a:p>
          <a:p>
            <a:pPr marL="457200" lvl="0" indent="-381000" rtl="0">
              <a:spcBef>
                <a:spcPts val="0"/>
              </a:spcBef>
              <a:buClr>
                <a:srgbClr val="000000"/>
              </a:buClr>
              <a:buSzPct val="100000"/>
              <a:buFont typeface="Arial"/>
              <a:buChar char="●"/>
            </a:pPr>
            <a:r>
              <a:rPr lang="en" sz="2400"/>
              <a:t>Connecting Families with other families</a:t>
            </a:r>
          </a:p>
          <a:p>
            <a:pPr marL="457200" lvl="0" indent="-381000">
              <a:spcBef>
                <a:spcPts val="0"/>
              </a:spcBef>
              <a:buClr>
                <a:srgbClr val="000000"/>
              </a:buClr>
              <a:buSzPct val="100000"/>
              <a:buFont typeface="Arial"/>
              <a:buChar char="●"/>
            </a:pPr>
            <a:r>
              <a:rPr lang="en" sz="2400"/>
              <a:t>Easing transitions from your program to the next</a:t>
            </a:r>
          </a:p>
        </p:txBody>
      </p:sp>
      <p:pic>
        <p:nvPicPr>
          <p:cNvPr id="3074" name="Picture 2" descr="C:\Users\07078\AppData\Local\Microsoft\Windows\Temporary Internet Files\Content.IE5\24V7QCDM\Family-Resources-web[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3574831"/>
            <a:ext cx="2000250" cy="1333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Resources benefiting care providers</a:t>
            </a:r>
          </a:p>
        </p:txBody>
      </p:sp>
      <p:sp>
        <p:nvSpPr>
          <p:cNvPr id="103" name="Shape 103"/>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419100" rtl="0">
              <a:spcBef>
                <a:spcPts val="0"/>
              </a:spcBef>
              <a:buClr>
                <a:srgbClr val="000000"/>
              </a:buClr>
              <a:buSzPct val="100000"/>
              <a:buFont typeface="Arial"/>
              <a:buChar char="●"/>
            </a:pPr>
            <a:r>
              <a:rPr lang="en"/>
              <a:t>The public library</a:t>
            </a:r>
          </a:p>
          <a:p>
            <a:pPr marL="457200" lvl="0" indent="-419100" rtl="0">
              <a:spcBef>
                <a:spcPts val="0"/>
              </a:spcBef>
              <a:buClr>
                <a:srgbClr val="000000"/>
              </a:buClr>
              <a:buSzPct val="100000"/>
              <a:buFont typeface="Arial"/>
              <a:buChar char="●"/>
            </a:pPr>
            <a:r>
              <a:rPr lang="en"/>
              <a:t>A children’s museum</a:t>
            </a:r>
          </a:p>
          <a:p>
            <a:pPr marL="457200" lvl="0" indent="-419100" rtl="0">
              <a:spcBef>
                <a:spcPts val="0"/>
              </a:spcBef>
              <a:buClr>
                <a:srgbClr val="000000"/>
              </a:buClr>
              <a:buSzPct val="100000"/>
              <a:buFont typeface="Arial"/>
              <a:buChar char="●"/>
            </a:pPr>
            <a:r>
              <a:rPr lang="en"/>
              <a:t>Child Care Aware</a:t>
            </a:r>
          </a:p>
          <a:p>
            <a:pPr marL="457200" lvl="0" indent="-419100" rtl="0">
              <a:spcBef>
                <a:spcPts val="0"/>
              </a:spcBef>
              <a:buClr>
                <a:srgbClr val="000000"/>
              </a:buClr>
              <a:buSzPct val="100000"/>
              <a:buFont typeface="Arial"/>
              <a:buChar char="●"/>
            </a:pPr>
            <a:r>
              <a:rPr lang="en"/>
              <a:t>Public health Department</a:t>
            </a:r>
          </a:p>
          <a:p>
            <a:pPr marL="457200" lvl="0" indent="-419100">
              <a:spcBef>
                <a:spcPts val="0"/>
              </a:spcBef>
              <a:buClr>
                <a:srgbClr val="000000"/>
              </a:buClr>
              <a:buSzPct val="100000"/>
              <a:buFont typeface="Arial"/>
              <a:buChar char="●"/>
            </a:pPr>
            <a:r>
              <a:rPr lang="en"/>
              <a:t>Your School District</a:t>
            </a:r>
          </a:p>
        </p:txBody>
      </p:sp>
      <p:pic>
        <p:nvPicPr>
          <p:cNvPr id="4098" name="Picture 2" descr="C:\Users\07078\AppData\Local\Microsoft\Windows\Temporary Internet Files\Content.IE5\36N332IL\little[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3181350"/>
            <a:ext cx="2124075" cy="177165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07078\AppData\Local\Microsoft\Windows\Temporary Internet Files\Content.IE5\36N332IL\library[1].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3733800"/>
            <a:ext cx="1219200" cy="1219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Volunteers as Resources</a:t>
            </a:r>
          </a:p>
        </p:txBody>
      </p:sp>
      <p:sp>
        <p:nvSpPr>
          <p:cNvPr id="109" name="Shape 109"/>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spcBef>
                <a:spcPts val="0"/>
              </a:spcBef>
              <a:buNone/>
            </a:pPr>
            <a:r>
              <a:rPr lang="en"/>
              <a:t>Families come with many different experiences, special talents, and backgrounds that can be beneficial to the learning experience.</a:t>
            </a:r>
          </a:p>
        </p:txBody>
      </p:sp>
      <p:pic>
        <p:nvPicPr>
          <p:cNvPr id="5122" name="Picture 2" descr="C:\Users\07078\AppData\Local\Microsoft\Windows\Temporary Internet Files\Content.IE5\36N332IL\volunteer_hand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2724150"/>
            <a:ext cx="2095500" cy="2095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2400"/>
              <a:t>Objective- The student will recognize that families are the primary educators of children.</a:t>
            </a:r>
          </a:p>
        </p:txBody>
      </p:sp>
      <p:sp>
        <p:nvSpPr>
          <p:cNvPr id="37" name="Shape 37"/>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a:t>Please discuss these questions in your groups:</a:t>
            </a:r>
          </a:p>
          <a:p>
            <a:pPr marL="457200" lvl="0" indent="-419100" rtl="0">
              <a:spcBef>
                <a:spcPts val="0"/>
              </a:spcBef>
              <a:buClr>
                <a:srgbClr val="000000"/>
              </a:buClr>
              <a:buSzPct val="100000"/>
              <a:buFont typeface="Arial"/>
              <a:buAutoNum type="arabicPeriod"/>
            </a:pPr>
            <a:r>
              <a:rPr lang="en"/>
              <a:t> How are families the primary educators of children?</a:t>
            </a:r>
          </a:p>
          <a:p>
            <a:pPr marL="457200" lvl="0" indent="-419100" rtl="0">
              <a:spcBef>
                <a:spcPts val="0"/>
              </a:spcBef>
              <a:buClr>
                <a:srgbClr val="000000"/>
              </a:buClr>
              <a:buSzPct val="100000"/>
              <a:buFont typeface="Arial"/>
              <a:buAutoNum type="arabicPeriod"/>
            </a:pPr>
            <a:r>
              <a:rPr lang="en"/>
              <a:t>How can child care providers support families in this role?</a:t>
            </a:r>
          </a:p>
          <a:p>
            <a:pPr marL="457200" lvl="0" indent="-419100">
              <a:spcBef>
                <a:spcPts val="0"/>
              </a:spcBef>
              <a:buClr>
                <a:srgbClr val="000000"/>
              </a:buClr>
              <a:buSzPct val="100000"/>
              <a:buFont typeface="Arial"/>
              <a:buAutoNum type="arabicPeriod"/>
            </a:pPr>
            <a:r>
              <a:rPr lang="en"/>
              <a:t>Why is supporting families so important?</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rtl="0">
              <a:spcBef>
                <a:spcPts val="0"/>
              </a:spcBef>
              <a:buNone/>
            </a:pPr>
            <a:endParaRPr/>
          </a:p>
          <a:p>
            <a:pPr>
              <a:spcBef>
                <a:spcPts val="0"/>
              </a:spcBef>
              <a:buNone/>
            </a:pPr>
            <a:r>
              <a:rPr lang="en" sz="3000"/>
              <a:t>Four Main Types of Learning in young children</a:t>
            </a:r>
          </a:p>
        </p:txBody>
      </p:sp>
      <p:sp>
        <p:nvSpPr>
          <p:cNvPr id="43" name="Shape 43"/>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a:t>According to Katz, most of the learning happens through observations in daily life and are:</a:t>
            </a:r>
          </a:p>
          <a:p>
            <a:pPr marL="457200" lvl="0" indent="-419100" rtl="0">
              <a:spcBef>
                <a:spcPts val="0"/>
              </a:spcBef>
              <a:buClr>
                <a:srgbClr val="000000"/>
              </a:buClr>
              <a:buSzPct val="100000"/>
              <a:buFont typeface="Arial"/>
              <a:buChar char="●"/>
            </a:pPr>
            <a:r>
              <a:rPr lang="en"/>
              <a:t>Learned feelings</a:t>
            </a:r>
          </a:p>
          <a:p>
            <a:pPr marL="457200" lvl="0" indent="-419100" rtl="0">
              <a:spcBef>
                <a:spcPts val="0"/>
              </a:spcBef>
              <a:buClr>
                <a:srgbClr val="000000"/>
              </a:buClr>
              <a:buSzPct val="100000"/>
              <a:buFont typeface="Arial"/>
              <a:buChar char="●"/>
            </a:pPr>
            <a:r>
              <a:rPr lang="en"/>
              <a:t>Skills</a:t>
            </a:r>
          </a:p>
          <a:p>
            <a:pPr marL="457200" lvl="0" indent="-419100" rtl="0">
              <a:spcBef>
                <a:spcPts val="0"/>
              </a:spcBef>
              <a:buClr>
                <a:srgbClr val="000000"/>
              </a:buClr>
              <a:buSzPct val="100000"/>
              <a:buFont typeface="Arial"/>
              <a:buChar char="●"/>
            </a:pPr>
            <a:r>
              <a:rPr lang="en"/>
              <a:t>Knowledge</a:t>
            </a:r>
          </a:p>
          <a:p>
            <a:pPr marL="457200" lvl="0" indent="-419100">
              <a:spcBef>
                <a:spcPts val="0"/>
              </a:spcBef>
              <a:buClr>
                <a:srgbClr val="000000"/>
              </a:buClr>
              <a:buSzPct val="100000"/>
              <a:buFont typeface="Arial"/>
              <a:buChar char="●"/>
            </a:pPr>
            <a:r>
              <a:rPr lang="en"/>
              <a:t>Attitudes about learning</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3000"/>
              <a:t>To Achieve High Quality Care </a:t>
            </a:r>
          </a:p>
        </p:txBody>
      </p:sp>
      <p:sp>
        <p:nvSpPr>
          <p:cNvPr id="49" name="Shape 49"/>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419100" rtl="0">
              <a:spcBef>
                <a:spcPts val="0"/>
              </a:spcBef>
              <a:buClr>
                <a:srgbClr val="000000"/>
              </a:buClr>
              <a:buSzPct val="100000"/>
              <a:buFont typeface="Arial"/>
              <a:buChar char="●"/>
            </a:pPr>
            <a:r>
              <a:rPr lang="en" dirty="0"/>
              <a:t>Families must be recognized as the experts</a:t>
            </a:r>
          </a:p>
          <a:p>
            <a:pPr marL="457200" lvl="0" indent="-419100" rtl="0">
              <a:spcBef>
                <a:spcPts val="0"/>
              </a:spcBef>
              <a:buClr>
                <a:srgbClr val="000000"/>
              </a:buClr>
              <a:buSzPct val="100000"/>
              <a:buFont typeface="Arial"/>
              <a:buChar char="●"/>
            </a:pPr>
            <a:r>
              <a:rPr lang="en" dirty="0"/>
              <a:t>Treated with respect</a:t>
            </a:r>
          </a:p>
          <a:p>
            <a:pPr marL="457200" lvl="0" indent="-419100" rtl="0">
              <a:spcBef>
                <a:spcPts val="0"/>
              </a:spcBef>
              <a:buClr>
                <a:srgbClr val="000000"/>
              </a:buClr>
              <a:buSzPct val="100000"/>
              <a:buFont typeface="Arial"/>
              <a:buChar char="●"/>
            </a:pPr>
            <a:r>
              <a:rPr lang="en" dirty="0"/>
              <a:t>Acknowledged that they are their child’s is most important teacher</a:t>
            </a:r>
          </a:p>
          <a:p>
            <a:pPr lvl="0">
              <a:spcBef>
                <a:spcPts val="0"/>
              </a:spcBef>
              <a:buNone/>
            </a:pPr>
            <a:endParaRPr dirty="0"/>
          </a:p>
        </p:txBody>
      </p:sp>
      <p:pic>
        <p:nvPicPr>
          <p:cNvPr id="2050" name="Picture 2" descr="C:\Users\07078\AppData\Local\Microsoft\Windows\Temporary Internet Files\Content.IE5\4X69A3K0\teacher_reading_to_children_hg_clr[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2710946"/>
            <a:ext cx="3257550" cy="23888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2200"/>
              <a:t>Objective- The Student can explain the elements of positive relationships and  communication with families.</a:t>
            </a:r>
          </a:p>
        </p:txBody>
      </p:sp>
      <p:sp>
        <p:nvSpPr>
          <p:cNvPr id="55" name="Shape 55"/>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u="sng"/>
              <a:t>Discuss the following questions in your group:</a:t>
            </a:r>
          </a:p>
          <a:p>
            <a:pPr marL="457200" lvl="0" indent="-419100" rtl="0">
              <a:spcBef>
                <a:spcPts val="0"/>
              </a:spcBef>
              <a:buClr>
                <a:srgbClr val="000000"/>
              </a:buClr>
              <a:buSzPct val="100000"/>
              <a:buFont typeface="Arial"/>
              <a:buAutoNum type="arabicPeriod"/>
            </a:pPr>
            <a:r>
              <a:rPr lang="en"/>
              <a:t>Why is it important to build a partnership with children’s families?</a:t>
            </a:r>
          </a:p>
          <a:p>
            <a:pPr marL="457200" lvl="0" indent="-419100" rtl="0">
              <a:spcBef>
                <a:spcPts val="0"/>
              </a:spcBef>
              <a:buClr>
                <a:srgbClr val="000000"/>
              </a:buClr>
              <a:buSzPct val="100000"/>
              <a:buFont typeface="Arial"/>
              <a:buAutoNum type="arabicPeriod"/>
            </a:pPr>
            <a:r>
              <a:rPr lang="en"/>
              <a:t>Why do families and child care providers conflict with one another at times?</a:t>
            </a:r>
          </a:p>
          <a:p>
            <a:pPr marL="457200" lvl="0" indent="-419100">
              <a:spcBef>
                <a:spcPts val="0"/>
              </a:spcBef>
              <a:buClr>
                <a:srgbClr val="000000"/>
              </a:buClr>
              <a:buSzPct val="100000"/>
              <a:buFont typeface="Arial"/>
              <a:buAutoNum type="arabicPeriod"/>
            </a:pPr>
            <a:r>
              <a:rPr lang="en"/>
              <a:t>How can you take the lead in creating positive provider-family relationships?</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Partnership-</a:t>
            </a:r>
          </a:p>
        </p:txBody>
      </p:sp>
      <p:sp>
        <p:nvSpPr>
          <p:cNvPr id="61" name="Shape 61"/>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a:t>Is when both parties have equally important and unique roles in children’s lives.  </a:t>
            </a:r>
          </a:p>
          <a:p>
            <a:pPr marL="457200" lvl="0" indent="-419100" rtl="0">
              <a:spcBef>
                <a:spcPts val="0"/>
              </a:spcBef>
              <a:buClr>
                <a:srgbClr val="000000"/>
              </a:buClr>
              <a:buSzPct val="100000"/>
              <a:buFont typeface="Arial"/>
              <a:buChar char="●"/>
            </a:pPr>
            <a:r>
              <a:rPr lang="en"/>
              <a:t>A true partnership is supportive collaboration based on mutual interests.</a:t>
            </a:r>
          </a:p>
          <a:p>
            <a:pPr marL="457200" lvl="0" indent="-419100">
              <a:spcBef>
                <a:spcPts val="0"/>
              </a:spcBef>
              <a:buClr>
                <a:srgbClr val="000000"/>
              </a:buClr>
              <a:buSzPct val="100000"/>
              <a:buFont typeface="Arial"/>
              <a:buChar char="●"/>
            </a:pPr>
            <a:r>
              <a:rPr lang="en"/>
              <a:t>Both the family and the caregiver want the best for the child.</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2400"/>
              <a:t>According to the Care Center Licensing Guidebook p. 89</a:t>
            </a:r>
          </a:p>
        </p:txBody>
      </p:sp>
      <p:sp>
        <p:nvSpPr>
          <p:cNvPr id="67" name="Shape 67"/>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spcBef>
                <a:spcPts val="0"/>
              </a:spcBef>
              <a:buNone/>
            </a:pPr>
            <a:r>
              <a:rPr lang="en" sz="2400"/>
              <a:t>“Best practice:  Teachers and families work closely in partnerships to ensure high quality care and learning experiences for children and parents to feel supported and welcomed as observers and contributors to the program.  Caregivers need to listen to parents, seek to understand their goals and preferences for their children and respect cultural and family differences.</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Obstacles to Partnerships</a:t>
            </a:r>
          </a:p>
        </p:txBody>
      </p:sp>
      <p:sp>
        <p:nvSpPr>
          <p:cNvPr id="73" name="Shape 73"/>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419100" rtl="0">
              <a:spcBef>
                <a:spcPts val="0"/>
              </a:spcBef>
              <a:buClr>
                <a:srgbClr val="000000"/>
              </a:buClr>
              <a:buSzPct val="100000"/>
              <a:buFont typeface="Arial"/>
              <a:buChar char="●"/>
            </a:pPr>
            <a:r>
              <a:rPr lang="en"/>
              <a:t>Lack of time and few opportunities</a:t>
            </a:r>
          </a:p>
          <a:p>
            <a:pPr marL="457200" lvl="0" indent="-419100" rtl="0">
              <a:spcBef>
                <a:spcPts val="0"/>
              </a:spcBef>
              <a:buClr>
                <a:srgbClr val="000000"/>
              </a:buClr>
              <a:buSzPct val="100000"/>
              <a:buFont typeface="Arial"/>
              <a:buChar char="●"/>
            </a:pPr>
            <a:r>
              <a:rPr lang="en"/>
              <a:t>Lack of understanding and appreciation of backgrounds</a:t>
            </a:r>
          </a:p>
          <a:p>
            <a:pPr marL="457200" lvl="0" indent="-419100" rtl="0">
              <a:spcBef>
                <a:spcPts val="0"/>
              </a:spcBef>
              <a:buClr>
                <a:srgbClr val="000000"/>
              </a:buClr>
              <a:buSzPct val="100000"/>
              <a:buFont typeface="Arial"/>
              <a:buChar char="●"/>
            </a:pPr>
            <a:r>
              <a:rPr lang="en"/>
              <a:t>Differences in values and view of children</a:t>
            </a:r>
          </a:p>
          <a:p>
            <a:pPr marL="457200" lvl="0" indent="-419100">
              <a:spcBef>
                <a:spcPts val="0"/>
              </a:spcBef>
              <a:buClr>
                <a:srgbClr val="000000"/>
              </a:buClr>
              <a:buSzPct val="100000"/>
              <a:buFont typeface="Arial"/>
              <a:buChar char="●"/>
            </a:pPr>
            <a:r>
              <a:rPr lang="en"/>
              <a:t>Mismatch modes of communication</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Building Positive Relationships </a:t>
            </a:r>
          </a:p>
        </p:txBody>
      </p:sp>
      <p:sp>
        <p:nvSpPr>
          <p:cNvPr id="79" name="Shape 79"/>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419100" rtl="0">
              <a:spcBef>
                <a:spcPts val="0"/>
              </a:spcBef>
              <a:buClr>
                <a:srgbClr val="000000"/>
              </a:buClr>
              <a:buSzPct val="100000"/>
              <a:buFont typeface="Arial"/>
              <a:buChar char="●"/>
            </a:pPr>
            <a:r>
              <a:rPr lang="en"/>
              <a:t>Establish trust</a:t>
            </a:r>
          </a:p>
          <a:p>
            <a:pPr marL="457200" lvl="0" indent="-419100" rtl="0">
              <a:spcBef>
                <a:spcPts val="0"/>
              </a:spcBef>
              <a:buClr>
                <a:srgbClr val="000000"/>
              </a:buClr>
              <a:buSzPct val="100000"/>
              <a:buFont typeface="Arial"/>
              <a:buChar char="●"/>
            </a:pPr>
            <a:r>
              <a:rPr lang="en"/>
              <a:t>Welcome families</a:t>
            </a:r>
          </a:p>
          <a:p>
            <a:pPr marL="457200" lvl="0" indent="-419100" rtl="0">
              <a:spcBef>
                <a:spcPts val="0"/>
              </a:spcBef>
              <a:buClr>
                <a:srgbClr val="000000"/>
              </a:buClr>
              <a:buSzPct val="100000"/>
              <a:buFont typeface="Arial"/>
              <a:buChar char="●"/>
            </a:pPr>
            <a:r>
              <a:rPr lang="en"/>
              <a:t>Have Open Communication</a:t>
            </a:r>
          </a:p>
          <a:p>
            <a:pPr marL="457200" lvl="0" indent="-419100" rtl="0">
              <a:spcBef>
                <a:spcPts val="0"/>
              </a:spcBef>
              <a:buClr>
                <a:srgbClr val="000000"/>
              </a:buClr>
              <a:buSzPct val="100000"/>
              <a:buFont typeface="Arial"/>
              <a:buChar char="●"/>
            </a:pPr>
            <a:r>
              <a:rPr lang="en"/>
              <a:t>Positive Communication</a:t>
            </a:r>
          </a:p>
          <a:p>
            <a:pPr marL="457200" lvl="0" indent="-419100" rtl="0">
              <a:spcBef>
                <a:spcPts val="0"/>
              </a:spcBef>
              <a:buClr>
                <a:srgbClr val="000000"/>
              </a:buClr>
              <a:buSzPct val="100000"/>
              <a:buFont typeface="Arial"/>
              <a:buChar char="●"/>
            </a:pPr>
            <a:r>
              <a:rPr lang="en"/>
              <a:t>Encourage Family Involvement</a:t>
            </a:r>
          </a:p>
          <a:p>
            <a:pPr marL="457200" lvl="0" indent="-419100">
              <a:spcBef>
                <a:spcPts val="0"/>
              </a:spcBef>
              <a:buClr>
                <a:srgbClr val="000000"/>
              </a:buClr>
              <a:buSzPct val="100000"/>
              <a:buFont typeface="Arial"/>
              <a:buChar char="●"/>
            </a:pPr>
            <a:r>
              <a:rPr lang="en"/>
              <a:t>Encourage Competence-Treat as knowledgeable partners</a:t>
            </a:r>
          </a:p>
        </p:txBody>
      </p:sp>
    </p:spTree>
  </p:cSld>
  <p:clrMapOvr>
    <a:masterClrMapping/>
  </p:clrMapOvr>
  <p:transition spd="slow">
    <p:cut/>
  </p:transition>
</p:sld>
</file>

<file path=ppt/theme/theme1.xml><?xml version="1.0" encoding="utf-8"?>
<a:theme xmlns:a="http://schemas.openxmlformats.org/drawingml/2006/main" name="light-gradien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483</Words>
  <Application>Microsoft Office PowerPoint</Application>
  <PresentationFormat>On-screen Show (16:9)</PresentationFormat>
  <Paragraphs>65</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light-gradient</vt:lpstr>
      <vt:lpstr>Module 5: Family Partnerships</vt:lpstr>
      <vt:lpstr>Objective- The student will recognize that families are the primary educators of children.</vt:lpstr>
      <vt:lpstr> Four Main Types of Learning in young children</vt:lpstr>
      <vt:lpstr>To Achieve High Quality Care </vt:lpstr>
      <vt:lpstr>Objective- The Student can explain the elements of positive relationships and  communication with families.</vt:lpstr>
      <vt:lpstr>Partnership-</vt:lpstr>
      <vt:lpstr>According to the Care Center Licensing Guidebook p. 89</vt:lpstr>
      <vt:lpstr>Obstacles to Partnerships</vt:lpstr>
      <vt:lpstr>Building Positive Relationships </vt:lpstr>
      <vt:lpstr>Objective- The student can recognize and value different community resources that support families.</vt:lpstr>
      <vt:lpstr>Types of Resources typically needed</vt:lpstr>
      <vt:lpstr>Sharing resources with families</vt:lpstr>
      <vt:lpstr>Resources benefiting care providers</vt:lpstr>
      <vt:lpstr>Volunteers as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5: Family Partnerships</dc:title>
  <dc:creator>Gudgeon, Corie</dc:creator>
  <cp:lastModifiedBy>Gudgeon, Corie</cp:lastModifiedBy>
  <cp:revision>2</cp:revision>
  <dcterms:modified xsi:type="dcterms:W3CDTF">2015-04-20T16:13:09Z</dcterms:modified>
</cp:coreProperties>
</file>