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1" y="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E15F9-CE36-4067-B3D4-5F3B0302152B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D7E99-8FD0-436B-9DA2-ACE272B1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5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7E99-8FD0-436B-9DA2-ACE272B10F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8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7E99-8FD0-436B-9DA2-ACE272B10F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6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7E99-8FD0-436B-9DA2-ACE272B10F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4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7E99-8FD0-436B-9DA2-ACE272B10F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5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7E99-8FD0-436B-9DA2-ACE272B10F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9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7E99-8FD0-436B-9DA2-ACE272B10F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0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7E99-8FD0-436B-9DA2-ACE272B10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5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7E99-8FD0-436B-9DA2-ACE272B10F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1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7E99-8FD0-436B-9DA2-ACE272B10F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7E99-8FD0-436B-9DA2-ACE272B10F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7E99-8FD0-436B-9DA2-ACE272B10F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6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7E99-8FD0-436B-9DA2-ACE272B10F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19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7E99-8FD0-436B-9DA2-ACE272B10F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E3D9-FB7D-47B3-A7BC-4D08B80DE32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2F3-0376-4CAB-848E-E5C4462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E3D9-FB7D-47B3-A7BC-4D08B80DE32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2F3-0376-4CAB-848E-E5C4462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1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E3D9-FB7D-47B3-A7BC-4D08B80DE32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2F3-0376-4CAB-848E-E5C4462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E3D9-FB7D-47B3-A7BC-4D08B80DE32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2F3-0376-4CAB-848E-E5C4462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2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E3D9-FB7D-47B3-A7BC-4D08B80DE32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2F3-0376-4CAB-848E-E5C4462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2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E3D9-FB7D-47B3-A7BC-4D08B80DE32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2F3-0376-4CAB-848E-E5C4462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6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E3D9-FB7D-47B3-A7BC-4D08B80DE32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2F3-0376-4CAB-848E-E5C4462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E3D9-FB7D-47B3-A7BC-4D08B80DE32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2F3-0376-4CAB-848E-E5C4462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E3D9-FB7D-47B3-A7BC-4D08B80DE32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2F3-0376-4CAB-848E-E5C4462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E3D9-FB7D-47B3-A7BC-4D08B80DE32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2F3-0376-4CAB-848E-E5C4462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E3D9-FB7D-47B3-A7BC-4D08B80DE32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2F3-0376-4CAB-848E-E5C4462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4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E3D9-FB7D-47B3-A7BC-4D08B80DE32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A2F3-0376-4CAB-848E-E5C4462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hs-math-teacher-collaboration-sba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teacher-team-succes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Learning Teams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Cascade High School</a:t>
            </a:r>
          </a:p>
          <a:p>
            <a:r>
              <a:rPr lang="en-US" dirty="0" smtClean="0"/>
              <a:t>September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have a School Improvement Plan (SIP) with goals.</a:t>
            </a:r>
          </a:p>
          <a:p>
            <a:r>
              <a:rPr lang="en-US" dirty="0" smtClean="0"/>
              <a:t>The teacher evaluation system (TPEP) requires setting goals.</a:t>
            </a:r>
          </a:p>
          <a:p>
            <a:r>
              <a:rPr lang="en-US" dirty="0" smtClean="0"/>
              <a:t>We are asking you to focus on results in Professional Learning Communities (PLC) which means setting goals.</a:t>
            </a:r>
          </a:p>
          <a:p>
            <a:pPr marL="0" indent="0">
              <a:buNone/>
            </a:pPr>
            <a:r>
              <a:rPr lang="en-US" dirty="0" smtClean="0"/>
              <a:t>These goals need not be separate. It makes sense to make your PLC goal the same as </a:t>
            </a:r>
            <a:r>
              <a:rPr lang="en-US" smtClean="0"/>
              <a:t>your team </a:t>
            </a:r>
            <a:r>
              <a:rPr lang="en-US" dirty="0" smtClean="0"/>
              <a:t>goal for TPEP Criterion 8. It’s not required, but it is encouraged.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and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 link to resources has been emailed to you. These include: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Sample team agreements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3 suggested protocols for determining norms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 resource about PLCs from Solution Tree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 reporting form to report the outcome of your work together today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This PowerPoint and the links to the videos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Options for today</a:t>
            </a:r>
          </a:p>
          <a:p>
            <a:r>
              <a:rPr lang="en-US" dirty="0" smtClean="0"/>
              <a:t>Work in the PLCs assigned on the sheet you received today 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Work in a larger department group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 on what?</a:t>
            </a:r>
          </a:p>
          <a:p>
            <a:pPr lvl="1"/>
            <a:r>
              <a:rPr lang="en-US" dirty="0" smtClean="0"/>
              <a:t>Setting norms</a:t>
            </a:r>
          </a:p>
          <a:p>
            <a:pPr lvl="1"/>
            <a:r>
              <a:rPr lang="en-US" dirty="0" smtClean="0"/>
              <a:t>Beginning to establish goals</a:t>
            </a:r>
          </a:p>
          <a:p>
            <a:pPr lvl="1"/>
            <a:r>
              <a:rPr lang="en-US" dirty="0" smtClean="0"/>
              <a:t>Consider facilitation and reporting plans </a:t>
            </a:r>
          </a:p>
        </p:txBody>
      </p:sp>
    </p:spTree>
    <p:extLst>
      <p:ext uri="{BB962C8B-B14F-4D97-AF65-F5344CB8AC3E}">
        <p14:creationId xmlns:p14="http://schemas.microsoft.com/office/powerpoint/2010/main" val="33506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Please use the </a:t>
            </a:r>
            <a:r>
              <a:rPr lang="en-US" dirty="0" smtClean="0"/>
              <a:t>Team Feedback Sheet </a:t>
            </a:r>
            <a:r>
              <a:rPr lang="en-US" dirty="0" smtClean="0"/>
              <a:t>to report to your supervising administrator your outcomes from today:</a:t>
            </a:r>
          </a:p>
          <a:p>
            <a:pPr lvl="1"/>
            <a:r>
              <a:rPr lang="en-US" dirty="0" smtClean="0"/>
              <a:t>Norms</a:t>
            </a:r>
          </a:p>
          <a:p>
            <a:pPr lvl="1"/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Plans for facilitation and reporting</a:t>
            </a:r>
          </a:p>
          <a:p>
            <a:r>
              <a:rPr lang="en-US" dirty="0" smtClean="0"/>
              <a:t>These may be still in progress!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17829" r="59884" b="4908"/>
          <a:stretch/>
        </p:blipFill>
        <p:spPr bwMode="auto">
          <a:xfrm>
            <a:off x="4974771" y="1418771"/>
            <a:ext cx="3483429" cy="50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5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75438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4900" y="1905000"/>
            <a:ext cx="701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“PLCs operate under the assumption that the key to improved learning for students is continuous, job-embedded learning for educators.”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- DuFour, DuFour, and </a:t>
            </a:r>
            <a:r>
              <a:rPr lang="en-US" dirty="0" err="1" smtClean="0">
                <a:latin typeface="Bookman Old Style" panose="02050604050505020204" pitchFamily="18" charset="0"/>
              </a:rPr>
              <a:t>Eakers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24000"/>
            <a:ext cx="6553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man Old Style" panose="02050604050505020204" pitchFamily="18" charset="0"/>
              </a:rPr>
              <a:t>“The use of professional learning communities is the best, least expensive, most professionally rewarding way to improve schools.   . . . Such communities hold out immense, unprecedented hope for schools and the improvement of teaching.”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			- Mike </a:t>
            </a:r>
            <a:r>
              <a:rPr lang="en-US" dirty="0" err="1" smtClean="0">
                <a:latin typeface="Bookman Old Style" panose="02050604050505020204" pitchFamily="18" charset="0"/>
              </a:rPr>
              <a:t>Schmoker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Improvement Process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2682" r="7037" b="4716"/>
          <a:stretch/>
        </p:blipFill>
        <p:spPr bwMode="auto">
          <a:xfrm>
            <a:off x="1066800" y="1222226"/>
            <a:ext cx="7010400" cy="529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Danielson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Criterion 8: Exhibiting collaborative and collegial practices focused on improving instructional practice and student learning.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4d: Participating in a professional community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</a:rPr>
              <a:t>“…actively participates in a culture of 			professional inquiry.”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4e: Growing and developing professionally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</a:rPr>
              <a:t>“…seeks out opportunities…to enhance 			content knowledge and pedagogical skill.”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4f: Showing professionalism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</a:rPr>
              <a:t>“…maintains an open mind in team or 			departmental decision making.”</a:t>
            </a:r>
            <a:endParaRPr lang="en-US" sz="28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Big Ideas drive PLCs (DuFour)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purpose of our school is to ensure that all students learn at high levels.</a:t>
            </a:r>
          </a:p>
          <a:p>
            <a:r>
              <a:rPr lang="en-US" dirty="0" smtClean="0"/>
              <a:t>Helping all students learn requires a collaborative and collective effort.</a:t>
            </a:r>
          </a:p>
          <a:p>
            <a:r>
              <a:rPr lang="en-US" dirty="0" smtClean="0"/>
              <a:t>To assess our effectiveness in helping all students learn we must focus on results – evidence of student learning – and use results to inform and improve our professional practice and respond to students who need intervention or enrichment.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Video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6781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hlinkClick r:id="rId3"/>
              </a:rPr>
              <a:t>Reflecting on Teaching and Learning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0" y="2438400"/>
            <a:ext cx="5715000" cy="3916363"/>
          </a:xfrm>
        </p:spPr>
        <p:txBody>
          <a:bodyPr>
            <a:normAutofit/>
          </a:bodyPr>
          <a:lstStyle/>
          <a:p>
            <a:r>
              <a:rPr lang="en-US" dirty="0" smtClean="0"/>
              <a:t>Note: These teachers are not all teaching the same course.</a:t>
            </a:r>
          </a:p>
          <a:p>
            <a:r>
              <a:rPr lang="en-US" dirty="0" smtClean="0"/>
              <a:t>Question: How do we create a trusting enough environment to look critically at our results – student work –to inform our instruction?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create such an environment, in part, by creating norms, following them, and revisiting them as needed.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4572000" cy="3505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LC Agenda 09.14.15.docx - Microsoft Word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20409" r="13902" b="3705"/>
          <a:stretch/>
        </p:blipFill>
        <p:spPr>
          <a:xfrm>
            <a:off x="609600" y="1447800"/>
            <a:ext cx="4135654" cy="3200400"/>
          </a:xfrm>
        </p:spPr>
      </p:pic>
      <p:sp>
        <p:nvSpPr>
          <p:cNvPr id="4" name="Rectangle 3"/>
          <p:cNvSpPr/>
          <p:nvPr/>
        </p:nvSpPr>
        <p:spPr>
          <a:xfrm>
            <a:off x="4419600" y="2185602"/>
            <a:ext cx="3886200" cy="3886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dmin Team Purpose and Operating Agreements 2015-2016.docx - Microsoft Word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7" t="23264" r="23208" b="4561"/>
          <a:stretch/>
        </p:blipFill>
        <p:spPr>
          <a:xfrm>
            <a:off x="4648200" y="2414202"/>
            <a:ext cx="3505200" cy="3530600"/>
          </a:xfrm>
        </p:spPr>
      </p:pic>
      <p:sp>
        <p:nvSpPr>
          <p:cNvPr id="6" name="Rectangle 5"/>
          <p:cNvSpPr/>
          <p:nvPr/>
        </p:nvSpPr>
        <p:spPr>
          <a:xfrm>
            <a:off x="1817914" y="2705100"/>
            <a:ext cx="3352800" cy="419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BIS Team Agreements.docx [Read-Only] - Microsoft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20776" r="50000" b="3296"/>
          <a:stretch/>
        </p:blipFill>
        <p:spPr>
          <a:xfrm>
            <a:off x="2035629" y="2919798"/>
            <a:ext cx="2917371" cy="376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Team Norms/Commitments/Operating Agreements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Why are norms important to team functionality?</a:t>
            </a:r>
          </a:p>
          <a:p>
            <a:r>
              <a:rPr lang="en-US" dirty="0" smtClean="0"/>
              <a:t>How have team practices directly impacted classroom practices?</a:t>
            </a:r>
          </a:p>
          <a:p>
            <a:r>
              <a:rPr lang="en-US" dirty="0" smtClean="0"/>
              <a:t>What have the teams done to maintain an instructional focus?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Norms for Leadership and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Work in teams to create norms/operating agreements/commitments/guidelines.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Consider your goals for the year: Toward what results will your PLC be working?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Also consider how you will handle facilitation, timekeeping, and reporting responsibilities.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cascad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C00000"/>
      </a:accent3>
      <a:accent4>
        <a:srgbClr val="D8D8D8"/>
      </a:accent4>
      <a:accent5>
        <a:srgbClr val="7F7F7F"/>
      </a:accent5>
      <a:accent6>
        <a:srgbClr val="786C71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538</Words>
  <Application>Microsoft Office PowerPoint</Application>
  <PresentationFormat>On-screen Show (4:3)</PresentationFormat>
  <Paragraphs>77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Professional Learning Teams</vt:lpstr>
      <vt:lpstr>PowerPoint Presentation</vt:lpstr>
      <vt:lpstr>Continuous Improvement Process</vt:lpstr>
      <vt:lpstr>Danielson Components</vt:lpstr>
      <vt:lpstr>Three Big Ideas drive PLCs (DuFour)</vt:lpstr>
      <vt:lpstr>A Video Example</vt:lpstr>
      <vt:lpstr>We create such an environment, in part, by creating norms, following them, and revisiting them as needed.</vt:lpstr>
      <vt:lpstr>Team Norms/Commitments/Operating Agreements</vt:lpstr>
      <vt:lpstr>Next Steps</vt:lpstr>
      <vt:lpstr>A Little about Goals</vt:lpstr>
      <vt:lpstr>Resources and Options</vt:lpstr>
      <vt:lpstr>Reporting Back</vt:lpstr>
      <vt:lpstr>Final Thought</vt:lpstr>
    </vt:vector>
  </TitlesOfParts>
  <Company>Everett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Learning Teams</dc:title>
  <dc:creator>Woods, Cathy</dc:creator>
  <cp:lastModifiedBy>Woods, Cathy</cp:lastModifiedBy>
  <cp:revision>17</cp:revision>
  <dcterms:created xsi:type="dcterms:W3CDTF">2015-09-16T17:07:19Z</dcterms:created>
  <dcterms:modified xsi:type="dcterms:W3CDTF">2015-09-18T16:49:32Z</dcterms:modified>
</cp:coreProperties>
</file>