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64" r:id="rId3"/>
    <p:sldId id="267" r:id="rId4"/>
    <p:sldId id="268" r:id="rId5"/>
    <p:sldId id="269" r:id="rId6"/>
    <p:sldId id="270" r:id="rId7"/>
    <p:sldId id="271" r:id="rId8"/>
    <p:sldId id="257" r:id="rId9"/>
    <p:sldId id="259" r:id="rId10"/>
    <p:sldId id="260" r:id="rId11"/>
    <p:sldId id="261" r:id="rId12"/>
    <p:sldId id="262" r:id="rId13"/>
    <p:sldId id="258" r:id="rId14"/>
    <p:sldId id="265" r:id="rId15"/>
    <p:sldId id="263" r:id="rId1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45"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8C0EE766-4DB6-43FA-A79B-F57BA732C1AA}" type="datetimeFigureOut">
              <a:rPr lang="en-US" smtClean="0"/>
              <a:t>10/16/2015</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8C366D6B-BF89-4602-8A86-F9A4867A24E5}" type="slidenum">
              <a:rPr lang="en-US" smtClean="0"/>
              <a:t>‹#›</a:t>
            </a:fld>
            <a:endParaRPr lang="en-US"/>
          </a:p>
        </p:txBody>
      </p:sp>
    </p:spTree>
    <p:extLst>
      <p:ext uri="{BB962C8B-B14F-4D97-AF65-F5344CB8AC3E}">
        <p14:creationId xmlns:p14="http://schemas.microsoft.com/office/powerpoint/2010/main" val="1886952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0EC0A5-8FE8-438B-B6DF-F2450722133C}" type="slidenum">
              <a:rPr lang="en-US" smtClean="0"/>
              <a:t>3</a:t>
            </a:fld>
            <a:endParaRPr lang="en-US"/>
          </a:p>
        </p:txBody>
      </p:sp>
    </p:spTree>
    <p:extLst>
      <p:ext uri="{BB962C8B-B14F-4D97-AF65-F5344CB8AC3E}">
        <p14:creationId xmlns:p14="http://schemas.microsoft.com/office/powerpoint/2010/main" val="2795655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0EC0A5-8FE8-438B-B6DF-F2450722133C}" type="slidenum">
              <a:rPr lang="en-US" smtClean="0"/>
              <a:t>4</a:t>
            </a:fld>
            <a:endParaRPr lang="en-US"/>
          </a:p>
        </p:txBody>
      </p:sp>
    </p:spTree>
    <p:extLst>
      <p:ext uri="{BB962C8B-B14F-4D97-AF65-F5344CB8AC3E}">
        <p14:creationId xmlns:p14="http://schemas.microsoft.com/office/powerpoint/2010/main" val="3002160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0EC0A5-8FE8-438B-B6DF-F2450722133C}" type="slidenum">
              <a:rPr lang="en-US" smtClean="0"/>
              <a:t>5</a:t>
            </a:fld>
            <a:endParaRPr lang="en-US"/>
          </a:p>
        </p:txBody>
      </p:sp>
    </p:spTree>
    <p:extLst>
      <p:ext uri="{BB962C8B-B14F-4D97-AF65-F5344CB8AC3E}">
        <p14:creationId xmlns:p14="http://schemas.microsoft.com/office/powerpoint/2010/main" val="3239425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823854E8-5A9C-43F1-9AEC-2D4922C9D6CA}"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3854E8-5A9C-43F1-9AEC-2D4922C9D6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3854E8-5A9C-43F1-9AEC-2D4922C9D6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3854E8-5A9C-43F1-9AEC-2D4922C9D6C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23854E8-5A9C-43F1-9AEC-2D4922C9D6CA}"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23854E8-5A9C-43F1-9AEC-2D4922C9D6C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23854E8-5A9C-43F1-9AEC-2D4922C9D6C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23854E8-5A9C-43F1-9AEC-2D4922C9D6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23854E8-5A9C-43F1-9AEC-2D4922C9D6CA}"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23854E8-5A9C-43F1-9AEC-2D4922C9D6C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5CA6003-E838-442B-859D-79951DAB7CF6}" type="datetimeFigureOut">
              <a:rPr lang="en-US" smtClean="0"/>
              <a:t>10/16/2015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23854E8-5A9C-43F1-9AEC-2D4922C9D6CA}"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5CA6003-E838-442B-859D-79951DAB7CF6}" type="datetimeFigureOut">
              <a:rPr lang="en-US" smtClean="0"/>
              <a:t>10/16/2015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23854E8-5A9C-43F1-9AEC-2D4922C9D6CA}"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Policy and Procedure Updates</a:t>
            </a:r>
            <a:endParaRPr lang="en-US" dirty="0"/>
          </a:p>
        </p:txBody>
      </p:sp>
      <p:sp>
        <p:nvSpPr>
          <p:cNvPr id="3" name="Subtitle 2"/>
          <p:cNvSpPr>
            <a:spLocks noGrp="1"/>
          </p:cNvSpPr>
          <p:nvPr>
            <p:ph type="subTitle" idx="1"/>
          </p:nvPr>
        </p:nvSpPr>
        <p:spPr>
          <a:xfrm>
            <a:off x="1432560" y="2002464"/>
            <a:ext cx="7406640" cy="3179136"/>
          </a:xfrm>
        </p:spPr>
        <p:txBody>
          <a:bodyPr>
            <a:normAutofit/>
          </a:bodyPr>
          <a:lstStyle/>
          <a:p>
            <a:r>
              <a:rPr lang="en-US" dirty="0" smtClean="0"/>
              <a:t>Policy and Procedure 3210</a:t>
            </a:r>
          </a:p>
          <a:p>
            <a:pPr>
              <a:spcBef>
                <a:spcPts val="0"/>
              </a:spcBef>
            </a:pPr>
            <a:r>
              <a:rPr lang="en-US" dirty="0"/>
              <a:t>	</a:t>
            </a:r>
            <a:r>
              <a:rPr lang="en-US" dirty="0" smtClean="0"/>
              <a:t>Nondiscrimination </a:t>
            </a:r>
          </a:p>
          <a:p>
            <a:pPr>
              <a:spcBef>
                <a:spcPts val="1800"/>
              </a:spcBef>
            </a:pPr>
            <a:r>
              <a:rPr lang="en-US" dirty="0" smtClean="0"/>
              <a:t>Policy and Procedure 3319</a:t>
            </a:r>
          </a:p>
          <a:p>
            <a:pPr>
              <a:spcBef>
                <a:spcPts val="0"/>
              </a:spcBef>
            </a:pPr>
            <a:r>
              <a:rPr lang="en-US" dirty="0"/>
              <a:t>	</a:t>
            </a:r>
            <a:r>
              <a:rPr lang="en-US" dirty="0" smtClean="0"/>
              <a:t>Use of Physical Restraint and Isolation</a:t>
            </a:r>
            <a:endParaRPr lang="en-US" dirty="0"/>
          </a:p>
        </p:txBody>
      </p:sp>
    </p:spTree>
    <p:extLst>
      <p:ext uri="{BB962C8B-B14F-4D97-AF65-F5344CB8AC3E}">
        <p14:creationId xmlns:p14="http://schemas.microsoft.com/office/powerpoint/2010/main" val="329165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 of restraint or isolation</a:t>
            </a:r>
            <a:endParaRPr lang="en-US" dirty="0"/>
          </a:p>
        </p:txBody>
      </p:sp>
      <p:sp>
        <p:nvSpPr>
          <p:cNvPr id="3" name="Content Placeholder 2"/>
          <p:cNvSpPr>
            <a:spLocks noGrp="1"/>
          </p:cNvSpPr>
          <p:nvPr>
            <p:ph idx="1"/>
          </p:nvPr>
        </p:nvSpPr>
        <p:spPr>
          <a:xfrm>
            <a:off x="1435608" y="1447800"/>
            <a:ext cx="7498080" cy="5105400"/>
          </a:xfrm>
        </p:spPr>
        <p:txBody>
          <a:bodyPr>
            <a:normAutofit lnSpcReduction="10000"/>
          </a:bodyPr>
          <a:lstStyle/>
          <a:p>
            <a:r>
              <a:rPr lang="en-US" dirty="0" smtClean="0"/>
              <a:t>Restraint </a:t>
            </a:r>
            <a:r>
              <a:rPr lang="en-US" dirty="0"/>
              <a:t>or isolation </a:t>
            </a:r>
            <a:r>
              <a:rPr lang="en-US" u="sng" dirty="0"/>
              <a:t>may be </a:t>
            </a:r>
            <a:r>
              <a:rPr lang="en-US" dirty="0"/>
              <a:t>used:</a:t>
            </a:r>
          </a:p>
          <a:p>
            <a:pPr marL="916686" lvl="1" indent="-514350">
              <a:buFont typeface="+mj-lt"/>
              <a:buAutoNum type="arabicPeriod"/>
            </a:pPr>
            <a:r>
              <a:rPr lang="en-US" dirty="0"/>
              <a:t>When reasonably necessary to control spontaneous behavior that poses an imminent likelihood of serious harm until such time as the likelihood of serious harm has dissipated.</a:t>
            </a:r>
          </a:p>
          <a:p>
            <a:pPr marL="916686" lvl="1" indent="-514350">
              <a:buFont typeface="+mj-lt"/>
              <a:buAutoNum type="arabicPeriod"/>
            </a:pPr>
            <a:r>
              <a:rPr lang="en-US" dirty="0"/>
              <a:t>When the restraint or isolation is carefully monitored to prevent harm to the student.</a:t>
            </a:r>
          </a:p>
          <a:p>
            <a:pPr marL="916686" lvl="1" indent="-514350">
              <a:buFont typeface="+mj-lt"/>
              <a:buAutoNum type="arabicPeriod"/>
            </a:pPr>
            <a:r>
              <a:rPr lang="en-US" dirty="0"/>
              <a:t>When the least amount of restraint or isolation appropriate to protect the safety of students and staff under the circumstances is applied</a:t>
            </a:r>
            <a:r>
              <a:rPr lang="en-US" dirty="0" smtClean="0"/>
              <a:t>.</a:t>
            </a:r>
            <a:endParaRPr lang="en-US" dirty="0"/>
          </a:p>
        </p:txBody>
      </p:sp>
    </p:spTree>
    <p:extLst>
      <p:ext uri="{BB962C8B-B14F-4D97-AF65-F5344CB8AC3E}">
        <p14:creationId xmlns:p14="http://schemas.microsoft.com/office/powerpoint/2010/main" val="144204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Use of restraint or isolation</a:t>
            </a:r>
            <a:endParaRPr lang="en-US" dirty="0"/>
          </a:p>
        </p:txBody>
      </p:sp>
      <p:sp>
        <p:nvSpPr>
          <p:cNvPr id="3" name="Content Placeholder 2"/>
          <p:cNvSpPr>
            <a:spLocks noGrp="1"/>
          </p:cNvSpPr>
          <p:nvPr>
            <p:ph idx="1"/>
          </p:nvPr>
        </p:nvSpPr>
        <p:spPr>
          <a:xfrm>
            <a:off x="1435608" y="1447800"/>
            <a:ext cx="7498080" cy="5181600"/>
          </a:xfrm>
        </p:spPr>
        <p:txBody>
          <a:bodyPr/>
          <a:lstStyle/>
          <a:p>
            <a:r>
              <a:rPr lang="en-US" dirty="0"/>
              <a:t>Restraint or isolation </a:t>
            </a:r>
            <a:r>
              <a:rPr lang="en-US" u="sng" dirty="0"/>
              <a:t>will not be </a:t>
            </a:r>
            <a:r>
              <a:rPr lang="en-US" dirty="0"/>
              <a:t>used:</a:t>
            </a:r>
          </a:p>
          <a:p>
            <a:pPr marL="916686" lvl="1" indent="-514350">
              <a:buFont typeface="+mj-lt"/>
              <a:buAutoNum type="arabicPeriod"/>
            </a:pPr>
            <a:r>
              <a:rPr lang="en-US" dirty="0"/>
              <a:t>As a form of discipline or punishment; or</a:t>
            </a:r>
          </a:p>
          <a:p>
            <a:pPr marL="916686" lvl="1" indent="-514350">
              <a:buFont typeface="+mj-lt"/>
              <a:buAutoNum type="arabicPeriod"/>
            </a:pPr>
            <a:r>
              <a:rPr lang="en-US" dirty="0"/>
              <a:t>When the student is no longer at risk of causing imminent bodily injury to themselves or others</a:t>
            </a:r>
            <a:r>
              <a:rPr lang="en-US" dirty="0" smtClean="0"/>
              <a:t>.</a:t>
            </a:r>
            <a:endParaRPr lang="en-US" dirty="0"/>
          </a:p>
        </p:txBody>
      </p:sp>
    </p:spTree>
    <p:extLst>
      <p:ext uri="{BB962C8B-B14F-4D97-AF65-F5344CB8AC3E}">
        <p14:creationId xmlns:p14="http://schemas.microsoft.com/office/powerpoint/2010/main" val="3866574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Follow-up </a:t>
            </a:r>
            <a:r>
              <a:rPr lang="en-US" dirty="0"/>
              <a:t>a</a:t>
            </a:r>
            <a:r>
              <a:rPr lang="en-US" dirty="0" smtClean="0"/>
              <a:t>fter </a:t>
            </a:r>
            <a:r>
              <a:rPr lang="en-US" dirty="0"/>
              <a:t>the </a:t>
            </a:r>
            <a:r>
              <a:rPr lang="en-US" dirty="0" smtClean="0"/>
              <a:t>use </a:t>
            </a:r>
            <a:r>
              <a:rPr lang="en-US" dirty="0"/>
              <a:t>of </a:t>
            </a:r>
            <a:r>
              <a:rPr lang="en-US" dirty="0" smtClean="0"/>
              <a:t>physical </a:t>
            </a:r>
            <a:r>
              <a:rPr lang="en-US" dirty="0"/>
              <a:t>r</a:t>
            </a:r>
            <a:r>
              <a:rPr lang="en-US" dirty="0" smtClean="0"/>
              <a:t>estraint </a:t>
            </a:r>
            <a:r>
              <a:rPr lang="en-US" dirty="0"/>
              <a:t>or </a:t>
            </a:r>
            <a:r>
              <a:rPr lang="en-US" dirty="0" smtClean="0"/>
              <a:t>isolation</a:t>
            </a:r>
            <a:endParaRPr lang="en-US" dirty="0"/>
          </a:p>
        </p:txBody>
      </p:sp>
      <p:sp>
        <p:nvSpPr>
          <p:cNvPr id="3" name="Content Placeholder 2"/>
          <p:cNvSpPr>
            <a:spLocks noGrp="1"/>
          </p:cNvSpPr>
          <p:nvPr>
            <p:ph idx="1"/>
          </p:nvPr>
        </p:nvSpPr>
        <p:spPr/>
        <p:txBody>
          <a:bodyPr>
            <a:normAutofit fontScale="85000" lnSpcReduction="10000"/>
          </a:bodyPr>
          <a:lstStyle/>
          <a:p>
            <a:pPr marL="596646" lvl="0" indent="-514350">
              <a:buFont typeface="+mj-lt"/>
              <a:buAutoNum type="arabicPeriod"/>
            </a:pPr>
            <a:r>
              <a:rPr lang="en-US" u="sng" dirty="0" smtClean="0"/>
              <a:t>Notify</a:t>
            </a:r>
            <a:r>
              <a:rPr lang="en-US" dirty="0" smtClean="0"/>
              <a:t>: The </a:t>
            </a:r>
            <a:r>
              <a:rPr lang="en-US" dirty="0"/>
              <a:t>principal or principal’s designee must make a reasonable effort to verbally inform the student’s parent/ guardian within 24 hours of the incident and send written notification as soon as practical, but postmarked no later than </a:t>
            </a:r>
            <a:r>
              <a:rPr lang="en-US" dirty="0" smtClean="0"/>
              <a:t>5 </a:t>
            </a:r>
            <a:r>
              <a:rPr lang="en-US" dirty="0"/>
              <a:t>business days after the restraint or isolation occurred. </a:t>
            </a:r>
          </a:p>
          <a:p>
            <a:pPr marL="566738" lvl="0" indent="0">
              <a:spcBef>
                <a:spcPts val="1800"/>
              </a:spcBef>
              <a:buNone/>
            </a:pPr>
            <a:r>
              <a:rPr lang="en-US" dirty="0" smtClean="0"/>
              <a:t>If </a:t>
            </a:r>
            <a:r>
              <a:rPr lang="en-US" dirty="0"/>
              <a:t>the school or district customarily provides the parent/guardian with school-related information in a language other than English, the written report must be provided to the parent/guardian in that language</a:t>
            </a:r>
            <a:r>
              <a:rPr lang="en-US" dirty="0" smtClean="0"/>
              <a:t>.</a:t>
            </a:r>
            <a:endParaRPr lang="en-US" dirty="0"/>
          </a:p>
        </p:txBody>
      </p:sp>
    </p:spTree>
    <p:extLst>
      <p:ext uri="{BB962C8B-B14F-4D97-AF65-F5344CB8AC3E}">
        <p14:creationId xmlns:p14="http://schemas.microsoft.com/office/powerpoint/2010/main" val="3589936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a:t>
            </a:r>
            <a:r>
              <a:rPr lang="en-US" dirty="0" smtClean="0"/>
              <a:t>eporting requirements for use of isolation or restraint</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i="1" dirty="0"/>
              <a:t>Physical Restraint and Isolation Incident </a:t>
            </a:r>
            <a:r>
              <a:rPr lang="en-US" i="1" dirty="0" smtClean="0"/>
              <a:t>Report </a:t>
            </a:r>
            <a:r>
              <a:rPr lang="en-US" dirty="0" smtClean="0"/>
              <a:t>form is to be completed for all incidences by any school employee or school resource officer who uses isolation or restraint on a student during school-sponsored instruction or activities.</a:t>
            </a:r>
          </a:p>
          <a:p>
            <a:r>
              <a:rPr lang="en-US" dirty="0" smtClean="0"/>
              <a:t>The building principal </a:t>
            </a:r>
            <a:r>
              <a:rPr lang="en-US" dirty="0"/>
              <a:t>must </a:t>
            </a:r>
            <a:r>
              <a:rPr lang="en-US" dirty="0" smtClean="0"/>
              <a:t>be informed </a:t>
            </a:r>
            <a:r>
              <a:rPr lang="en-US" dirty="0"/>
              <a:t>as </a:t>
            </a:r>
            <a:r>
              <a:rPr lang="en-US" dirty="0" smtClean="0"/>
              <a:t>soon as possible, and submit a written report of the incident to the district </a:t>
            </a:r>
            <a:r>
              <a:rPr lang="en-US" dirty="0"/>
              <a:t>office within </a:t>
            </a:r>
            <a:r>
              <a:rPr lang="en-US" dirty="0" smtClean="0"/>
              <a:t>2 </a:t>
            </a:r>
            <a:r>
              <a:rPr lang="en-US" dirty="0"/>
              <a:t>business days .</a:t>
            </a:r>
            <a:endParaRPr lang="en-US" dirty="0" smtClean="0"/>
          </a:p>
        </p:txBody>
      </p:sp>
    </p:spTree>
    <p:extLst>
      <p:ext uri="{BB962C8B-B14F-4D97-AF65-F5344CB8AC3E}">
        <p14:creationId xmlns:p14="http://schemas.microsoft.com/office/powerpoint/2010/main" val="2096539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Incident reporting </a:t>
            </a:r>
            <a:r>
              <a:rPr lang="en-US" dirty="0"/>
              <a:t>f</a:t>
            </a:r>
            <a:r>
              <a:rPr lang="en-US" dirty="0" smtClean="0"/>
              <a:t>orm</a:t>
            </a:r>
            <a:endParaRPr lang="en-US" dirty="0"/>
          </a:p>
        </p:txBody>
      </p:sp>
      <p:pic>
        <p:nvPicPr>
          <p:cNvPr id="2" name="Content Placeholder 1"/>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514600" y="1201270"/>
            <a:ext cx="4724400" cy="6113930"/>
          </a:xfrm>
        </p:spPr>
      </p:pic>
    </p:spTree>
    <p:extLst>
      <p:ext uri="{BB962C8B-B14F-4D97-AF65-F5344CB8AC3E}">
        <p14:creationId xmlns:p14="http://schemas.microsoft.com/office/powerpoint/2010/main" val="598365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865449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1435608" y="1447800"/>
            <a:ext cx="7498080" cy="5105400"/>
          </a:xfrm>
        </p:spPr>
        <p:txBody>
          <a:bodyPr>
            <a:normAutofit/>
          </a:bodyPr>
          <a:lstStyle/>
          <a:p>
            <a:r>
              <a:rPr lang="en-US" dirty="0" smtClean="0"/>
              <a:t>Why are we conducting this training?</a:t>
            </a:r>
          </a:p>
          <a:p>
            <a:pPr lvl="1"/>
            <a:r>
              <a:rPr lang="en-US" dirty="0" smtClean="0"/>
              <a:t>To comply with the legislature’s revision </a:t>
            </a:r>
            <a:r>
              <a:rPr lang="en-US" dirty="0"/>
              <a:t>of WAC </a:t>
            </a:r>
            <a:r>
              <a:rPr lang="en-US" dirty="0" smtClean="0"/>
              <a:t>392-190:</a:t>
            </a:r>
          </a:p>
          <a:p>
            <a:pPr lvl="2"/>
            <a:r>
              <a:rPr lang="en-US" dirty="0" smtClean="0"/>
              <a:t>Enacting additional nondiscrimination policy requirements (policy and procedure 3210);</a:t>
            </a:r>
          </a:p>
          <a:p>
            <a:pPr lvl="2"/>
            <a:r>
              <a:rPr lang="en-US" dirty="0" smtClean="0"/>
              <a:t>Broadening the requirements about the use of physical restraint and isolation to all students (policy and procedure 3319);</a:t>
            </a:r>
          </a:p>
          <a:p>
            <a:pPr lvl="2"/>
            <a:r>
              <a:rPr lang="en-US" dirty="0" smtClean="0"/>
              <a:t>Requiring training for certificated and classified staff; and</a:t>
            </a:r>
          </a:p>
          <a:p>
            <a:pPr lvl="2"/>
            <a:r>
              <a:rPr lang="en-US" dirty="0" smtClean="0"/>
              <a:t>Requiring </a:t>
            </a:r>
            <a:r>
              <a:rPr lang="en-US" dirty="0"/>
              <a:t>staff training for policy and procedure 3319 </a:t>
            </a:r>
            <a:r>
              <a:rPr lang="en-US" dirty="0" smtClean="0"/>
              <a:t>per the EEA collective bargaining agreement.</a:t>
            </a:r>
          </a:p>
        </p:txBody>
      </p:sp>
    </p:spTree>
    <p:extLst>
      <p:ext uri="{BB962C8B-B14F-4D97-AF65-F5344CB8AC3E}">
        <p14:creationId xmlns:p14="http://schemas.microsoft.com/office/powerpoint/2010/main" val="13938804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Nondiscrimination awareness</a:t>
            </a:r>
            <a:endParaRPr lang="en-US" dirty="0"/>
          </a:p>
        </p:txBody>
      </p:sp>
      <p:sp>
        <p:nvSpPr>
          <p:cNvPr id="3" name="Content Placeholder 2"/>
          <p:cNvSpPr>
            <a:spLocks noGrp="1"/>
          </p:cNvSpPr>
          <p:nvPr>
            <p:ph idx="1"/>
          </p:nvPr>
        </p:nvSpPr>
        <p:spPr/>
        <p:txBody>
          <a:bodyPr/>
          <a:lstStyle/>
          <a:p>
            <a:r>
              <a:rPr lang="en-US" dirty="0" smtClean="0"/>
              <a:t>One of our core values as stated in the strategic plan is to embrace diversity as an essential asset; we  are inclusive and treat our differences as a core strength.</a:t>
            </a:r>
          </a:p>
          <a:p>
            <a:r>
              <a:rPr lang="en-US" dirty="0" smtClean="0"/>
              <a:t>Training is required of all staff to remind them of their responsibility to raise awareness of and to eliminate bias.</a:t>
            </a:r>
          </a:p>
        </p:txBody>
      </p:sp>
    </p:spTree>
    <p:extLst>
      <p:ext uri="{BB962C8B-B14F-4D97-AF65-F5344CB8AC3E}">
        <p14:creationId xmlns:p14="http://schemas.microsoft.com/office/powerpoint/2010/main" val="3116162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Nondiscrimination awareness</a:t>
            </a:r>
            <a:endParaRPr lang="en-US" dirty="0">
              <a:latin typeface="Myriad Pro" pitchFamily="34" charset="0"/>
            </a:endParaRPr>
          </a:p>
        </p:txBody>
      </p:sp>
      <p:sp>
        <p:nvSpPr>
          <p:cNvPr id="3" name="Subtitle 2"/>
          <p:cNvSpPr>
            <a:spLocks noGrp="1"/>
          </p:cNvSpPr>
          <p:nvPr>
            <p:ph idx="1"/>
          </p:nvPr>
        </p:nvSpPr>
        <p:spPr/>
        <p:txBody>
          <a:bodyPr>
            <a:normAutofit/>
          </a:bodyPr>
          <a:lstStyle/>
          <a:p>
            <a:pPr marL="484632" indent="-457200"/>
            <a:r>
              <a:rPr lang="en-US" sz="2800" dirty="0" smtClean="0">
                <a:latin typeface="Myriad Pro" pitchFamily="34" charset="0"/>
              </a:rPr>
              <a:t>The </a:t>
            </a:r>
            <a:r>
              <a:rPr lang="en-US" sz="2800" dirty="0">
                <a:latin typeface="Myriad Pro" pitchFamily="34" charset="0"/>
              </a:rPr>
              <a:t>district shall provide equal educational opportunity and treatment for all students in all aspects of the academic and activities program without regard to </a:t>
            </a:r>
            <a:r>
              <a:rPr lang="en-US" sz="2800" b="1" dirty="0">
                <a:latin typeface="Myriad Pro" pitchFamily="34" charset="0"/>
              </a:rPr>
              <a:t>race, color, national origin, creed, religion, sex, sexual orientation, gender expression, gender identity, veteran or military status, the presence of any physical, sensory or mental disability or the use of a trained dog guide or service animal by a student with a </a:t>
            </a:r>
            <a:r>
              <a:rPr lang="en-US" sz="2800" b="1" dirty="0" smtClean="0">
                <a:latin typeface="Myriad Pro" pitchFamily="34" charset="0"/>
              </a:rPr>
              <a:t>disability</a:t>
            </a:r>
            <a:r>
              <a:rPr lang="en-US" sz="2800" b="1" dirty="0">
                <a:latin typeface="Myriad Pro" pitchFamily="34" charset="0"/>
              </a:rPr>
              <a:t>.</a:t>
            </a:r>
          </a:p>
        </p:txBody>
      </p:sp>
    </p:spTree>
    <p:extLst>
      <p:ext uri="{BB962C8B-B14F-4D97-AF65-F5344CB8AC3E}">
        <p14:creationId xmlns:p14="http://schemas.microsoft.com/office/powerpoint/2010/main" val="742884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Nondiscrimination awareness</a:t>
            </a:r>
          </a:p>
        </p:txBody>
      </p:sp>
      <p:sp>
        <p:nvSpPr>
          <p:cNvPr id="3" name="Content Placeholder 2"/>
          <p:cNvSpPr>
            <a:spLocks noGrp="1"/>
          </p:cNvSpPr>
          <p:nvPr>
            <p:ph idx="1"/>
          </p:nvPr>
        </p:nvSpPr>
        <p:spPr/>
        <p:txBody>
          <a:bodyPr>
            <a:normAutofit fontScale="92500" lnSpcReduction="20000"/>
          </a:bodyPr>
          <a:lstStyle/>
          <a:p>
            <a:r>
              <a:rPr lang="en-US" dirty="0" smtClean="0"/>
              <a:t>District </a:t>
            </a:r>
            <a:r>
              <a:rPr lang="en-US" dirty="0"/>
              <a:t>students shall be free from harassment based on legally protected attributes or </a:t>
            </a:r>
            <a:r>
              <a:rPr lang="en-US" dirty="0" smtClean="0"/>
              <a:t>characteristics.</a:t>
            </a:r>
          </a:p>
          <a:p>
            <a:pPr>
              <a:spcBef>
                <a:spcPts val="2400"/>
              </a:spcBef>
            </a:pPr>
            <a:r>
              <a:rPr lang="en-US" dirty="0" smtClean="0"/>
              <a:t>Conduct </a:t>
            </a:r>
            <a:r>
              <a:rPr lang="en-US" dirty="0"/>
              <a:t>against any student that is based on one of the categories </a:t>
            </a:r>
            <a:r>
              <a:rPr lang="en-US" dirty="0" smtClean="0"/>
              <a:t>previously mentioned that </a:t>
            </a:r>
            <a:r>
              <a:rPr lang="en-US" dirty="0"/>
              <a:t>is sufficiently severe, persistent or pervasive as to limit or deny the student’s ability to participate in or benefit from the district’s course offerings, educational programming or any activity will not be </a:t>
            </a:r>
            <a:r>
              <a:rPr lang="en-US" dirty="0" smtClean="0"/>
              <a:t>tolerated.</a:t>
            </a:r>
            <a:endParaRPr lang="en-US" dirty="0"/>
          </a:p>
        </p:txBody>
      </p:sp>
    </p:spTree>
    <p:extLst>
      <p:ext uri="{BB962C8B-B14F-4D97-AF65-F5344CB8AC3E}">
        <p14:creationId xmlns:p14="http://schemas.microsoft.com/office/powerpoint/2010/main" val="7676478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Nondiscrimination awareness</a:t>
            </a:r>
          </a:p>
        </p:txBody>
      </p:sp>
      <p:sp>
        <p:nvSpPr>
          <p:cNvPr id="3" name="Content Placeholder 2"/>
          <p:cNvSpPr>
            <a:spLocks noGrp="1"/>
          </p:cNvSpPr>
          <p:nvPr>
            <p:ph idx="1"/>
          </p:nvPr>
        </p:nvSpPr>
        <p:spPr/>
        <p:txBody>
          <a:bodyPr/>
          <a:lstStyle/>
          <a:p>
            <a:r>
              <a:rPr lang="en-US" dirty="0"/>
              <a:t>When a district employee knows, or reasonably should know, that such discriminatory harassment is occurring or has occurred, the district will take prompt and effective steps reasonably calculated to end the harassment, prevent its recurrence and remedy its </a:t>
            </a:r>
            <a:r>
              <a:rPr lang="en-US" dirty="0" smtClean="0"/>
              <a:t>effects.</a:t>
            </a:r>
            <a:endParaRPr lang="en-US" dirty="0"/>
          </a:p>
        </p:txBody>
      </p:sp>
    </p:spTree>
    <p:extLst>
      <p:ext uri="{BB962C8B-B14F-4D97-AF65-F5344CB8AC3E}">
        <p14:creationId xmlns:p14="http://schemas.microsoft.com/office/powerpoint/2010/main" val="14736129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Nondiscrimination awareness</a:t>
            </a:r>
          </a:p>
        </p:txBody>
      </p:sp>
      <p:sp>
        <p:nvSpPr>
          <p:cNvPr id="3" name="Content Placeholder 2"/>
          <p:cNvSpPr>
            <a:spLocks noGrp="1"/>
          </p:cNvSpPr>
          <p:nvPr>
            <p:ph idx="1"/>
          </p:nvPr>
        </p:nvSpPr>
        <p:spPr/>
        <p:txBody>
          <a:bodyPr>
            <a:normAutofit/>
          </a:bodyPr>
          <a:lstStyle/>
          <a:p>
            <a:pPr marL="365760" lvl="1" indent="-283464">
              <a:spcBef>
                <a:spcPts val="600"/>
              </a:spcBef>
              <a:buSzPct val="80000"/>
              <a:buFont typeface="Wingdings 2"/>
              <a:buChar char=""/>
            </a:pPr>
            <a:r>
              <a:rPr lang="en-US" sz="3200" dirty="0" smtClean="0"/>
              <a:t>Randi </a:t>
            </a:r>
            <a:r>
              <a:rPr lang="en-US" sz="3200" dirty="0"/>
              <a:t>Seaberg, </a:t>
            </a:r>
            <a:r>
              <a:rPr lang="en-US" sz="3200" dirty="0" smtClean="0"/>
              <a:t>HR Director</a:t>
            </a:r>
            <a:br>
              <a:rPr lang="en-US" sz="3200" dirty="0" smtClean="0"/>
            </a:br>
            <a:r>
              <a:rPr lang="en-US" sz="3200" dirty="0" smtClean="0"/>
              <a:t>Title IX compliance officer</a:t>
            </a:r>
          </a:p>
          <a:p>
            <a:pPr marL="402336" lvl="1" indent="0">
              <a:buNone/>
            </a:pPr>
            <a:r>
              <a:rPr lang="en-US" sz="3200" dirty="0" smtClean="0"/>
              <a:t>425.385.4104</a:t>
            </a:r>
          </a:p>
          <a:p>
            <a:pPr marL="402336" lvl="1" indent="0">
              <a:buNone/>
            </a:pPr>
            <a:r>
              <a:rPr lang="en-US" sz="3200" dirty="0" smtClean="0"/>
              <a:t>rseaberg@everettsd.org</a:t>
            </a:r>
          </a:p>
          <a:p>
            <a:pPr>
              <a:spcBef>
                <a:spcPts val="2400"/>
              </a:spcBef>
            </a:pPr>
            <a:r>
              <a:rPr lang="en-US" dirty="0" smtClean="0"/>
              <a:t>Carol Stolz, HR Director</a:t>
            </a:r>
            <a:br>
              <a:rPr lang="en-US" dirty="0" smtClean="0"/>
            </a:br>
            <a:r>
              <a:rPr lang="en-US" dirty="0" smtClean="0"/>
              <a:t>Affirmative Action Officer</a:t>
            </a:r>
            <a:br>
              <a:rPr lang="en-US" dirty="0" smtClean="0"/>
            </a:br>
            <a:r>
              <a:rPr lang="en-US" dirty="0" smtClean="0"/>
              <a:t>425.385.4104</a:t>
            </a:r>
            <a:br>
              <a:rPr lang="en-US" dirty="0" smtClean="0"/>
            </a:br>
            <a:r>
              <a:rPr lang="en-US" dirty="0" smtClean="0"/>
              <a:t>stolz@everettsd.org</a:t>
            </a:r>
            <a:endParaRPr lang="en-US" dirty="0"/>
          </a:p>
        </p:txBody>
      </p:sp>
    </p:spTree>
    <p:extLst>
      <p:ext uri="{BB962C8B-B14F-4D97-AF65-F5344CB8AC3E}">
        <p14:creationId xmlns:p14="http://schemas.microsoft.com/office/powerpoint/2010/main" val="13681785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Restraint and isolation </a:t>
            </a:r>
            <a:r>
              <a:rPr lang="en-US" dirty="0"/>
              <a:t>p</a:t>
            </a:r>
            <a:r>
              <a:rPr lang="en-US" dirty="0" smtClean="0"/>
              <a:t>olicy and procedure 3319 updates</a:t>
            </a:r>
            <a:endParaRPr lang="en-US" dirty="0"/>
          </a:p>
        </p:txBody>
      </p:sp>
      <p:sp>
        <p:nvSpPr>
          <p:cNvPr id="3" name="Content Placeholder 2"/>
          <p:cNvSpPr>
            <a:spLocks noGrp="1"/>
          </p:cNvSpPr>
          <p:nvPr>
            <p:ph idx="1"/>
          </p:nvPr>
        </p:nvSpPr>
        <p:spPr>
          <a:xfrm>
            <a:off x="1435608" y="1600200"/>
            <a:ext cx="7498080" cy="4800600"/>
          </a:xfrm>
        </p:spPr>
        <p:txBody>
          <a:bodyPr>
            <a:normAutofit/>
          </a:bodyPr>
          <a:lstStyle/>
          <a:p>
            <a:r>
              <a:rPr lang="en-US" sz="2400" dirty="0" smtClean="0"/>
              <a:t>Physical restraint and isolation should be avoided unless imminent likelihood of serious harm</a:t>
            </a:r>
          </a:p>
          <a:p>
            <a:r>
              <a:rPr lang="en-US" sz="2400" dirty="0" smtClean="0"/>
              <a:t>Now applies to all students</a:t>
            </a:r>
          </a:p>
          <a:p>
            <a:r>
              <a:rPr lang="en-US" sz="2400" dirty="0" smtClean="0"/>
              <a:t>Substantial risk definition</a:t>
            </a:r>
          </a:p>
          <a:p>
            <a:r>
              <a:rPr lang="en-US" sz="2400" dirty="0" smtClean="0"/>
              <a:t>May not be used as a form of discipline or punishment, or when no longer at risk for causing bodily injury</a:t>
            </a:r>
          </a:p>
          <a:p>
            <a:r>
              <a:rPr lang="en-US" sz="2400" dirty="0" smtClean="0"/>
              <a:t>Still requirements regarding special education and Section 504 students</a:t>
            </a:r>
          </a:p>
        </p:txBody>
      </p:sp>
    </p:spTree>
    <p:extLst>
      <p:ext uri="{BB962C8B-B14F-4D97-AF65-F5344CB8AC3E}">
        <p14:creationId xmlns:p14="http://schemas.microsoft.com/office/powerpoint/2010/main" val="1419760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Likelihood of serious </a:t>
            </a:r>
            <a:r>
              <a:rPr lang="en-US" dirty="0"/>
              <a:t>h</a:t>
            </a:r>
            <a:r>
              <a:rPr lang="en-US" dirty="0" smtClean="0"/>
              <a:t>arm</a:t>
            </a:r>
            <a:endParaRPr lang="en-US" dirty="0"/>
          </a:p>
        </p:txBody>
      </p:sp>
      <p:sp>
        <p:nvSpPr>
          <p:cNvPr id="3" name="Content Placeholder 2"/>
          <p:cNvSpPr>
            <a:spLocks noGrp="1"/>
          </p:cNvSpPr>
          <p:nvPr>
            <p:ph idx="1"/>
          </p:nvPr>
        </p:nvSpPr>
        <p:spPr>
          <a:xfrm>
            <a:off x="1435608" y="1447800"/>
            <a:ext cx="7498080" cy="5181600"/>
          </a:xfrm>
        </p:spPr>
        <p:txBody>
          <a:bodyPr>
            <a:normAutofit fontScale="77500" lnSpcReduction="20000"/>
          </a:bodyPr>
          <a:lstStyle/>
          <a:p>
            <a:pPr marL="82296" indent="0">
              <a:buNone/>
            </a:pPr>
            <a:r>
              <a:rPr lang="en-US" dirty="0" smtClean="0"/>
              <a:t>Definition</a:t>
            </a:r>
          </a:p>
          <a:p>
            <a:r>
              <a:rPr lang="en-US" dirty="0" smtClean="0"/>
              <a:t>A substantial risk that:</a:t>
            </a:r>
          </a:p>
          <a:p>
            <a:pPr marL="742950" lvl="1" indent="-341313">
              <a:buFont typeface="+mj-lt"/>
              <a:buAutoNum type="romanLcPeriod"/>
            </a:pPr>
            <a:r>
              <a:rPr lang="en-US" dirty="0" smtClean="0"/>
              <a:t>Physical harm will be inflicted by a person upon his or her own person, as evidenced </a:t>
            </a:r>
            <a:r>
              <a:rPr lang="en-US" dirty="0"/>
              <a:t>by threats or attempts to commit suicide or inflict physical harm on oneself;</a:t>
            </a:r>
          </a:p>
          <a:p>
            <a:pPr marL="742950" lvl="1" indent="-341313">
              <a:buFont typeface="+mj-lt"/>
              <a:buAutoNum type="romanLcPeriod"/>
            </a:pPr>
            <a:r>
              <a:rPr lang="en-US" dirty="0" smtClean="0"/>
              <a:t>Physical </a:t>
            </a:r>
            <a:r>
              <a:rPr lang="en-US" dirty="0"/>
              <a:t>harm will be inflicted by a person upon another, as evidenced by behavior that has caused such harm or that places another person or persons in reasonable fear of sustaining such harm; or</a:t>
            </a:r>
          </a:p>
          <a:p>
            <a:pPr marL="742950" lvl="1" indent="-341313">
              <a:buFont typeface="+mj-lt"/>
              <a:buAutoNum type="romanLcPeriod"/>
            </a:pPr>
            <a:r>
              <a:rPr lang="en-US" dirty="0" smtClean="0"/>
              <a:t>Physical </a:t>
            </a:r>
            <a:r>
              <a:rPr lang="en-US" dirty="0"/>
              <a:t>harm will be inflicted by a person upon the property of others, as evidenced by behavior that has caused substantial loss or damage to the property of </a:t>
            </a:r>
            <a:r>
              <a:rPr lang="en-US" dirty="0" smtClean="0"/>
              <a:t>others.</a:t>
            </a:r>
          </a:p>
          <a:p>
            <a:r>
              <a:rPr lang="en-US" dirty="0" smtClean="0"/>
              <a:t>The person has threatened the physical safety of another and has a history of one or more violent acts.</a:t>
            </a:r>
            <a:endParaRPr lang="en-US" dirty="0"/>
          </a:p>
        </p:txBody>
      </p:sp>
    </p:spTree>
    <p:extLst>
      <p:ext uri="{BB962C8B-B14F-4D97-AF65-F5344CB8AC3E}">
        <p14:creationId xmlns:p14="http://schemas.microsoft.com/office/powerpoint/2010/main" val="39872818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Custom 1">
      <a:majorFont>
        <a:latin typeface="Myriad Pro"/>
        <a:ea typeface=""/>
        <a:cs typeface=""/>
      </a:majorFont>
      <a:minorFont>
        <a:latin typeface="Myriad Pro"/>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193</TotalTime>
  <Words>814</Words>
  <Application>Microsoft Office PowerPoint</Application>
  <PresentationFormat>On-screen Show (4:3)</PresentationFormat>
  <Paragraphs>60</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Policy and Procedure Updates</vt:lpstr>
      <vt:lpstr>Purpose</vt:lpstr>
      <vt:lpstr>Nondiscrimination awareness</vt:lpstr>
      <vt:lpstr>Nondiscrimination awareness</vt:lpstr>
      <vt:lpstr>Nondiscrimination awareness</vt:lpstr>
      <vt:lpstr>Nondiscrimination awareness</vt:lpstr>
      <vt:lpstr>Nondiscrimination awareness</vt:lpstr>
      <vt:lpstr>Restraint and isolation policy and procedure 3319 updates</vt:lpstr>
      <vt:lpstr>Likelihood of serious harm</vt:lpstr>
      <vt:lpstr>Use of restraint or isolation</vt:lpstr>
      <vt:lpstr>Use of restraint or isolation</vt:lpstr>
      <vt:lpstr>Follow-up after the use of physical restraint or isolation</vt:lpstr>
      <vt:lpstr>Reporting requirements for use of isolation or restraint</vt:lpstr>
      <vt:lpstr>Incident reporting form</vt:lpstr>
      <vt:lpstr>Questions</vt:lpstr>
    </vt:vector>
  </TitlesOfParts>
  <Company>Everett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Ringo, Molly</dc:creator>
  <cp:lastModifiedBy>Newcomb, Kellee</cp:lastModifiedBy>
  <cp:revision>19</cp:revision>
  <cp:lastPrinted>2015-10-16T15:25:02Z</cp:lastPrinted>
  <dcterms:created xsi:type="dcterms:W3CDTF">2015-10-15T21:04:53Z</dcterms:created>
  <dcterms:modified xsi:type="dcterms:W3CDTF">2015-10-16T20:43:42Z</dcterms:modified>
</cp:coreProperties>
</file>