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drawings/drawing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90"/>
  </p:notesMasterIdLst>
  <p:handoutMasterIdLst>
    <p:handoutMasterId r:id="rId91"/>
  </p:handoutMasterIdLst>
  <p:sldIdLst>
    <p:sldId id="415" r:id="rId2"/>
    <p:sldId id="274" r:id="rId3"/>
    <p:sldId id="256" r:id="rId4"/>
    <p:sldId id="275" r:id="rId5"/>
    <p:sldId id="358" r:id="rId6"/>
    <p:sldId id="276" r:id="rId7"/>
    <p:sldId id="363" r:id="rId8"/>
    <p:sldId id="341" r:id="rId9"/>
    <p:sldId id="342" r:id="rId10"/>
    <p:sldId id="343" r:id="rId11"/>
    <p:sldId id="345" r:id="rId12"/>
    <p:sldId id="368" r:id="rId13"/>
    <p:sldId id="347" r:id="rId14"/>
    <p:sldId id="348" r:id="rId15"/>
    <p:sldId id="349" r:id="rId16"/>
    <p:sldId id="350" r:id="rId17"/>
    <p:sldId id="351" r:id="rId18"/>
    <p:sldId id="352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33" r:id="rId27"/>
    <p:sldId id="285" r:id="rId28"/>
    <p:sldId id="283" r:id="rId29"/>
    <p:sldId id="284" r:id="rId30"/>
    <p:sldId id="361" r:id="rId31"/>
    <p:sldId id="334" r:id="rId32"/>
    <p:sldId id="335" r:id="rId33"/>
    <p:sldId id="336" r:id="rId34"/>
    <p:sldId id="337" r:id="rId35"/>
    <p:sldId id="338" r:id="rId36"/>
    <p:sldId id="339" r:id="rId37"/>
    <p:sldId id="315" r:id="rId38"/>
    <p:sldId id="420" r:id="rId39"/>
    <p:sldId id="385" r:id="rId40"/>
    <p:sldId id="386" r:id="rId41"/>
    <p:sldId id="421" r:id="rId42"/>
    <p:sldId id="422" r:id="rId43"/>
    <p:sldId id="389" r:id="rId44"/>
    <p:sldId id="390" r:id="rId45"/>
    <p:sldId id="391" r:id="rId46"/>
    <p:sldId id="392" r:id="rId47"/>
    <p:sldId id="393" r:id="rId48"/>
    <p:sldId id="394" r:id="rId49"/>
    <p:sldId id="395" r:id="rId50"/>
    <p:sldId id="396" r:id="rId51"/>
    <p:sldId id="397" r:id="rId52"/>
    <p:sldId id="398" r:id="rId53"/>
    <p:sldId id="399" r:id="rId54"/>
    <p:sldId id="423" r:id="rId55"/>
    <p:sldId id="401" r:id="rId56"/>
    <p:sldId id="402" r:id="rId57"/>
    <p:sldId id="403" r:id="rId58"/>
    <p:sldId id="404" r:id="rId59"/>
    <p:sldId id="405" r:id="rId60"/>
    <p:sldId id="406" r:id="rId61"/>
    <p:sldId id="407" r:id="rId62"/>
    <p:sldId id="408" r:id="rId63"/>
    <p:sldId id="410" r:id="rId64"/>
    <p:sldId id="419" r:id="rId65"/>
    <p:sldId id="370" r:id="rId66"/>
    <p:sldId id="371" r:id="rId67"/>
    <p:sldId id="373" r:id="rId68"/>
    <p:sldId id="375" r:id="rId69"/>
    <p:sldId id="376" r:id="rId70"/>
    <p:sldId id="377" r:id="rId71"/>
    <p:sldId id="383" r:id="rId72"/>
    <p:sldId id="378" r:id="rId73"/>
    <p:sldId id="379" r:id="rId74"/>
    <p:sldId id="381" r:id="rId75"/>
    <p:sldId id="416" r:id="rId76"/>
    <p:sldId id="417" r:id="rId77"/>
    <p:sldId id="418" r:id="rId78"/>
    <p:sldId id="327" r:id="rId79"/>
    <p:sldId id="328" r:id="rId80"/>
    <p:sldId id="307" r:id="rId81"/>
    <p:sldId id="362" r:id="rId82"/>
    <p:sldId id="329" r:id="rId83"/>
    <p:sldId id="330" r:id="rId84"/>
    <p:sldId id="331" r:id="rId85"/>
    <p:sldId id="424" r:id="rId86"/>
    <p:sldId id="413" r:id="rId87"/>
    <p:sldId id="414" r:id="rId88"/>
    <p:sldId id="317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ncaster, Sally" initials="L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26" autoAdjust="0"/>
    <p:restoredTop sz="97377" autoAdjust="0"/>
  </p:normalViewPr>
  <p:slideViewPr>
    <p:cSldViewPr>
      <p:cViewPr>
        <p:scale>
          <a:sx n="76" d="100"/>
          <a:sy n="76" d="100"/>
        </p:scale>
        <p:origin x="-2514" y="-11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2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-3522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../embeddings/oleObject1.bin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Everett High School - Class of 2014
</a:t>
            </a:r>
            <a:r>
              <a:rPr lang="en-US" sz="1600" b="0" dirty="0"/>
              <a:t>Percent of Students Graduating On-time in Four Years</a:t>
            </a:r>
            <a:endParaRPr lang="en-US" b="0" dirty="0"/>
          </a:p>
        </c:rich>
      </c:tx>
      <c:layout>
        <c:manualLayout>
          <c:xMode val="edge"/>
          <c:yMode val="edge"/>
          <c:x val="0.20997076023391814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30444096200862331"/>
          <c:y val="0.14068499803666273"/>
          <c:w val="0.66782314934939824"/>
          <c:h val="0.800093344631133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EHS!$J$1</c:f>
              <c:strCache>
                <c:ptCount val="1"/>
                <c:pt idx="0">
                  <c:v>2014 Four-year Graduation Rate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4"/>
            <c:invertIfNegative val="0"/>
            <c:bubble3D val="0"/>
          </c:dPt>
          <c:dPt>
            <c:idx val="18"/>
            <c:invertIfNegative val="0"/>
            <c:bubble3D val="0"/>
          </c:dPt>
          <c:dPt>
            <c:idx val="19"/>
            <c:invertIfNegative val="0"/>
            <c:bubble3D val="0"/>
          </c:dPt>
          <c:cat>
            <c:strRef>
              <c:f>EHS!$I$2:$I$29</c:f>
              <c:strCache>
                <c:ptCount val="28"/>
                <c:pt idx="0">
                  <c:v>Wilson High School 42.4   (7)</c:v>
                </c:pt>
                <c:pt idx="1">
                  <c:v>Everett High School 48.1 (13)</c:v>
                </c:pt>
                <c:pt idx="2">
                  <c:v>Kelso High School 48.1 (15)</c:v>
                </c:pt>
                <c:pt idx="3">
                  <c:v>Sammamish Senior High 41.7   (6)</c:v>
                </c:pt>
                <c:pt idx="4">
                  <c:v>Burlington Edison High School 41.0   (4)</c:v>
                </c:pt>
                <c:pt idx="5">
                  <c:v>Lindbergh Senior High School 48.2 (16)</c:v>
                </c:pt>
                <c:pt idx="6">
                  <c:v>Cheney High School 40.9   (3)</c:v>
                </c:pt>
                <c:pt idx="7">
                  <c:v>North Central High School 53.7 (23)</c:v>
                </c:pt>
                <c:pt idx="8">
                  <c:v>Sedro Woolley Senior High School 45.5   (9)</c:v>
                </c:pt>
                <c:pt idx="9">
                  <c:v>Bethel High School 47.1 (11)</c:v>
                </c:pt>
                <c:pt idx="10">
                  <c:v>Southridge High School 49.1 (17)</c:v>
                </c:pt>
                <c:pt idx="11">
                  <c:v>Lakes High School 51.9 (22)</c:v>
                </c:pt>
                <c:pt idx="12">
                  <c:v>Shadle Park High School 45.9 (10)</c:v>
                </c:pt>
                <c:pt idx="13">
                  <c:v>East Valley High School 45.4   (8)</c:v>
                </c:pt>
                <c:pt idx="14">
                  <c:v>Spanaway Lake High School 51.4 (21)</c:v>
                </c:pt>
                <c:pt idx="15">
                  <c:v>Thomas Jefferson High School 54.2 (26)</c:v>
                </c:pt>
                <c:pt idx="16">
                  <c:v>West Seattle High School 40.4   (2)</c:v>
                </c:pt>
                <c:pt idx="17">
                  <c:v>R A Long High School 54.3 (27)</c:v>
                </c:pt>
                <c:pt idx="18">
                  <c:v>Todd Beamer High School 48.1 (14)</c:v>
                </c:pt>
                <c:pt idx="19">
                  <c:v>Port Angeles High School 40.1   (1)</c:v>
                </c:pt>
                <c:pt idx="20">
                  <c:v>Eastmont Senior High 48.0 (12)</c:v>
                </c:pt>
                <c:pt idx="21">
                  <c:v>Shelton High School 54.0 (24)</c:v>
                </c:pt>
                <c:pt idx="22">
                  <c:v>Evergreen High School 51.1 (20)</c:v>
                </c:pt>
                <c:pt idx="23">
                  <c:v>J M Weatherwax High School 55.1 (28)</c:v>
                </c:pt>
                <c:pt idx="24">
                  <c:v>Auburn Senior High School 54.2 (25)</c:v>
                </c:pt>
                <c:pt idx="25">
                  <c:v>Decatur High School 50.2 (19)</c:v>
                </c:pt>
                <c:pt idx="26">
                  <c:v>Ferndale High School 41.2   (5)</c:v>
                </c:pt>
                <c:pt idx="27">
                  <c:v>Mount Rainier High School 50.0 (18)</c:v>
                </c:pt>
              </c:strCache>
            </c:strRef>
          </c:cat>
          <c:val>
            <c:numRef>
              <c:f>EHS!$J$2:$J$29</c:f>
              <c:numCache>
                <c:formatCode>0.0</c:formatCode>
                <c:ptCount val="28"/>
                <c:pt idx="0">
                  <c:v>91.095890410958901</c:v>
                </c:pt>
                <c:pt idx="1">
                  <c:v>90.909090909090907</c:v>
                </c:pt>
                <c:pt idx="2">
                  <c:v>89.306358381502889</c:v>
                </c:pt>
                <c:pt idx="3">
                  <c:v>87.966804979253112</c:v>
                </c:pt>
                <c:pt idx="4">
                  <c:v>87.190082644628092</c:v>
                </c:pt>
                <c:pt idx="5">
                  <c:v>86.643835616438352</c:v>
                </c:pt>
                <c:pt idx="6">
                  <c:v>86.617100371747213</c:v>
                </c:pt>
                <c:pt idx="7">
                  <c:v>86.25</c:v>
                </c:pt>
                <c:pt idx="8">
                  <c:v>85.375494071146235</c:v>
                </c:pt>
                <c:pt idx="9">
                  <c:v>85.310734463276845</c:v>
                </c:pt>
                <c:pt idx="10">
                  <c:v>84.699453551912569</c:v>
                </c:pt>
                <c:pt idx="11">
                  <c:v>84.645669291338592</c:v>
                </c:pt>
                <c:pt idx="12">
                  <c:v>84.364820846905545</c:v>
                </c:pt>
                <c:pt idx="13">
                  <c:v>83.397683397683394</c:v>
                </c:pt>
                <c:pt idx="14">
                  <c:v>83.231707317073173</c:v>
                </c:pt>
                <c:pt idx="15">
                  <c:v>82.973621103117495</c:v>
                </c:pt>
                <c:pt idx="16">
                  <c:v>82.692307692307693</c:v>
                </c:pt>
                <c:pt idx="17">
                  <c:v>82.67326732673267</c:v>
                </c:pt>
                <c:pt idx="18">
                  <c:v>82.429501084598698</c:v>
                </c:pt>
                <c:pt idx="19">
                  <c:v>81.690140845070431</c:v>
                </c:pt>
                <c:pt idx="20">
                  <c:v>80.759493670886073</c:v>
                </c:pt>
                <c:pt idx="21">
                  <c:v>80.132450331125824</c:v>
                </c:pt>
                <c:pt idx="22">
                  <c:v>79.554655870445345</c:v>
                </c:pt>
                <c:pt idx="23">
                  <c:v>75.789473684210535</c:v>
                </c:pt>
                <c:pt idx="24">
                  <c:v>75.226586102719025</c:v>
                </c:pt>
                <c:pt idx="25">
                  <c:v>75.084175084175087</c:v>
                </c:pt>
                <c:pt idx="26">
                  <c:v>74.358974358974365</c:v>
                </c:pt>
                <c:pt idx="27">
                  <c:v>65.374677002583979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89690112"/>
        <c:axId val="89692032"/>
      </c:barChart>
      <c:catAx>
        <c:axId val="89690112"/>
        <c:scaling>
          <c:orientation val="maxMin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 dirty="0"/>
                  <a:t>High School with Free-Reduced Percentage (F/R Ranking)</a:t>
                </a:r>
                <a:endParaRPr lang="en-US" dirty="0"/>
              </a:p>
            </c:rich>
          </c:tx>
          <c:overlay val="0"/>
        </c:title>
        <c:majorTickMark val="out"/>
        <c:minorTickMark val="none"/>
        <c:tickLblPos val="nextTo"/>
        <c:crossAx val="89692032"/>
        <c:crosses val="autoZero"/>
        <c:auto val="1"/>
        <c:lblAlgn val="ctr"/>
        <c:lblOffset val="100"/>
        <c:noMultiLvlLbl val="0"/>
      </c:catAx>
      <c:valAx>
        <c:axId val="89692032"/>
        <c:scaling>
          <c:orientation val="minMax"/>
        </c:scaling>
        <c:delete val="0"/>
        <c:axPos val="t"/>
        <c:majorGridlines/>
        <c:numFmt formatCode="0.0" sourceLinked="1"/>
        <c:majorTickMark val="out"/>
        <c:minorTickMark val="none"/>
        <c:tickLblPos val="nextTo"/>
        <c:crossAx val="89690112"/>
        <c:crosses val="autoZero"/>
        <c:crossBetween val="between"/>
      </c:valAx>
    </c:plotArea>
    <c:plotVisOnly val="1"/>
    <c:dispBlanksAs val="gap"/>
    <c:showDLblsOverMax val="0"/>
  </c:chart>
  <c:spPr>
    <a:ln>
      <a:solidFill>
        <a:sysClr val="window" lastClr="FFFFFF">
          <a:lumMod val="50000"/>
        </a:sysClr>
      </a:solidFill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1600"/>
            </a:pPr>
            <a:r>
              <a:rPr lang="en-US" sz="1800" dirty="0"/>
              <a:t>Everett High School</a:t>
            </a:r>
          </a:p>
          <a:p>
            <a:pPr>
              <a:defRPr sz="1600"/>
            </a:pPr>
            <a:r>
              <a:rPr lang="en-US" sz="1600" b="0" dirty="0"/>
              <a:t>4 year and 5 year adjusted cohort graduation, dropout and continuing rates</a:t>
            </a:r>
            <a:r>
              <a:rPr lang="en-US" sz="1600" b="0" baseline="0" dirty="0"/>
              <a:t> </a:t>
            </a:r>
          </a:p>
          <a:p>
            <a:pPr>
              <a:defRPr sz="1600"/>
            </a:pPr>
            <a:r>
              <a:rPr lang="en-US" sz="1600" b="0" dirty="0"/>
              <a:t>FGY 2010 - 2014</a:t>
            </a:r>
          </a:p>
        </c:rich>
      </c:tx>
      <c:layout>
        <c:manualLayout>
          <c:xMode val="edge"/>
          <c:yMode val="edge"/>
          <c:x val="0.15354688154300242"/>
          <c:y val="4.038727260295971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864098073878593"/>
          <c:y val="0.19234195135056936"/>
          <c:w val="0.82330990568150175"/>
          <c:h val="0.64802409049262533"/>
        </c:manualLayout>
      </c:layout>
      <c:lineChart>
        <c:grouping val="standard"/>
        <c:varyColors val="0"/>
        <c:ser>
          <c:idx val="0"/>
          <c:order val="0"/>
          <c:tx>
            <c:strRef>
              <c:f>'Grad &amp; Dropout Data by HS'!$H$4</c:f>
              <c:strCache>
                <c:ptCount val="1"/>
                <c:pt idx="0">
                  <c:v>5 year Graduation Rate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none"/>
          </c:marker>
          <c:cat>
            <c:strRef>
              <c:f>'Grad &amp; Dropout Data by HS'!$I$3:$M$3</c:f>
              <c:strCache>
                <c:ptCount val="5"/>
                <c:pt idx="0">
                  <c:v>FGY 2010</c:v>
                </c:pt>
                <c:pt idx="1">
                  <c:v>FGY 2011</c:v>
                </c:pt>
                <c:pt idx="2">
                  <c:v>FGY 2012</c:v>
                </c:pt>
                <c:pt idx="3">
                  <c:v>FGY 2013</c:v>
                </c:pt>
                <c:pt idx="4">
                  <c:v>FGY 2014</c:v>
                </c:pt>
              </c:strCache>
            </c:strRef>
          </c:cat>
          <c:val>
            <c:numRef>
              <c:f>'Grad &amp; Dropout Data by HS'!$I$4:$M$4</c:f>
              <c:numCache>
                <c:formatCode>0.0%</c:formatCode>
                <c:ptCount val="5"/>
                <c:pt idx="0">
                  <c:v>0.83499999999999996</c:v>
                </c:pt>
                <c:pt idx="1">
                  <c:v>0.85</c:v>
                </c:pt>
                <c:pt idx="2">
                  <c:v>0.90600000000000003</c:v>
                </c:pt>
                <c:pt idx="3">
                  <c:v>0.94499999999999995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'Grad &amp; Dropout Data by HS'!$H$5</c:f>
              <c:strCache>
                <c:ptCount val="1"/>
                <c:pt idx="0">
                  <c:v>5 year Dropout Rate</c:v>
                </c:pt>
              </c:strCache>
            </c:strRef>
          </c:tx>
          <c:spPr>
            <a:ln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5.5618550489644591E-2"/>
                  <c:y val="-3.04974789755625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323369728168865E-3"/>
                  <c:y val="5.846409029379801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'Grad &amp; Dropout Data by HS'!$I$3:$M$3</c:f>
              <c:strCache>
                <c:ptCount val="5"/>
                <c:pt idx="0">
                  <c:v>FGY 2010</c:v>
                </c:pt>
                <c:pt idx="1">
                  <c:v>FGY 2011</c:v>
                </c:pt>
                <c:pt idx="2">
                  <c:v>FGY 2012</c:v>
                </c:pt>
                <c:pt idx="3">
                  <c:v>FGY 2013</c:v>
                </c:pt>
                <c:pt idx="4">
                  <c:v>FGY 2014</c:v>
                </c:pt>
              </c:strCache>
            </c:strRef>
          </c:cat>
          <c:val>
            <c:numRef>
              <c:f>'Grad &amp; Dropout Data by HS'!$I$5:$M$5</c:f>
              <c:numCache>
                <c:formatCode>0.0%</c:formatCode>
                <c:ptCount val="5"/>
                <c:pt idx="0">
                  <c:v>0.128</c:v>
                </c:pt>
                <c:pt idx="1">
                  <c:v>0.11899999999999999</c:v>
                </c:pt>
                <c:pt idx="2">
                  <c:v>6.7000000000000004E-2</c:v>
                </c:pt>
                <c:pt idx="3">
                  <c:v>2.4E-2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'Grad &amp; Dropout Data by HS'!$H$6</c:f>
              <c:strCache>
                <c:ptCount val="1"/>
                <c:pt idx="0">
                  <c:v>5 year Continuing Rate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2.9914693676103749E-2"/>
                  <c:y val="-2.24200244549705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6824677451346698E-2"/>
                  <c:y val="-1.03134353968465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6958817098653529E-2"/>
                  <c:y val="-2.0685973575336982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'Grad &amp; Dropout Data by HS'!$I$3:$M$3</c:f>
              <c:strCache>
                <c:ptCount val="5"/>
                <c:pt idx="0">
                  <c:v>FGY 2010</c:v>
                </c:pt>
                <c:pt idx="1">
                  <c:v>FGY 2011</c:v>
                </c:pt>
                <c:pt idx="2">
                  <c:v>FGY 2012</c:v>
                </c:pt>
                <c:pt idx="3">
                  <c:v>FGY 2013</c:v>
                </c:pt>
                <c:pt idx="4">
                  <c:v>FGY 2014</c:v>
                </c:pt>
              </c:strCache>
            </c:strRef>
          </c:cat>
          <c:val>
            <c:numRef>
              <c:f>'Grad &amp; Dropout Data by HS'!$I$6:$M$6</c:f>
              <c:numCache>
                <c:formatCode>0.0%</c:formatCode>
                <c:ptCount val="5"/>
                <c:pt idx="0">
                  <c:v>3.6999999999999998E-2</c:v>
                </c:pt>
                <c:pt idx="1">
                  <c:v>3.1E-2</c:v>
                </c:pt>
                <c:pt idx="2">
                  <c:v>2.7E-2</c:v>
                </c:pt>
                <c:pt idx="3">
                  <c:v>3.1E-2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'Grad &amp; Dropout Data by HS'!$H$7</c:f>
              <c:strCache>
                <c:ptCount val="1"/>
                <c:pt idx="0">
                  <c:v>4 year Graduation Rate</c:v>
                </c:pt>
              </c:strCache>
            </c:strRef>
          </c:tx>
          <c:spPr>
            <a:ln>
              <a:solidFill>
                <a:schemeClr val="accent1">
                  <a:lumMod val="60000"/>
                  <a:lumOff val="40000"/>
                </a:schemeClr>
              </a:solidFill>
            </a:ln>
          </c:spPr>
          <c:marker>
            <c:symbol val="none"/>
          </c:marker>
          <c:dLbls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'Grad &amp; Dropout Data by HS'!$I$3:$M$3</c:f>
              <c:strCache>
                <c:ptCount val="5"/>
                <c:pt idx="0">
                  <c:v>FGY 2010</c:v>
                </c:pt>
                <c:pt idx="1">
                  <c:v>FGY 2011</c:v>
                </c:pt>
                <c:pt idx="2">
                  <c:v>FGY 2012</c:v>
                </c:pt>
                <c:pt idx="3">
                  <c:v>FGY 2013</c:v>
                </c:pt>
                <c:pt idx="4">
                  <c:v>FGY 2014</c:v>
                </c:pt>
              </c:strCache>
            </c:strRef>
          </c:cat>
          <c:val>
            <c:numRef>
              <c:f>'Grad &amp; Dropout Data by HS'!$I$7:$M$7</c:f>
              <c:numCache>
                <c:formatCode>0.0%</c:formatCode>
                <c:ptCount val="5"/>
                <c:pt idx="1">
                  <c:v>0.82099999999999995</c:v>
                </c:pt>
                <c:pt idx="2">
                  <c:v>0.80300000000000005</c:v>
                </c:pt>
                <c:pt idx="3">
                  <c:v>0.874</c:v>
                </c:pt>
                <c:pt idx="4">
                  <c:v>0.90900000000000003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'Grad &amp; Dropout Data by HS'!$H$8</c:f>
              <c:strCache>
                <c:ptCount val="1"/>
                <c:pt idx="0">
                  <c:v>4 year Dropout Rate</c:v>
                </c:pt>
              </c:strCache>
            </c:strRef>
          </c:tx>
          <c:spPr>
            <a:ln>
              <a:solidFill>
                <a:schemeClr val="accent2">
                  <a:lumMod val="60000"/>
                  <a:lumOff val="40000"/>
                </a:schemeClr>
              </a:soli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2.0620280549289863E-3"/>
                  <c:y val="-6.245829440811424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107722255280481E-3"/>
                  <c:y val="-8.2604081269502336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'Grad &amp; Dropout Data by HS'!$I$3:$M$3</c:f>
              <c:strCache>
                <c:ptCount val="5"/>
                <c:pt idx="0">
                  <c:v>FGY 2010</c:v>
                </c:pt>
                <c:pt idx="1">
                  <c:v>FGY 2011</c:v>
                </c:pt>
                <c:pt idx="2">
                  <c:v>FGY 2012</c:v>
                </c:pt>
                <c:pt idx="3">
                  <c:v>FGY 2013</c:v>
                </c:pt>
                <c:pt idx="4">
                  <c:v>FGY 2014</c:v>
                </c:pt>
              </c:strCache>
            </c:strRef>
          </c:cat>
          <c:val>
            <c:numRef>
              <c:f>'Grad &amp; Dropout Data by HS'!$I$8:$M$8</c:f>
              <c:numCache>
                <c:formatCode>0.0%</c:formatCode>
                <c:ptCount val="5"/>
                <c:pt idx="1">
                  <c:v>6.8000000000000005E-2</c:v>
                </c:pt>
                <c:pt idx="2">
                  <c:v>8.3000000000000004E-2</c:v>
                </c:pt>
                <c:pt idx="3">
                  <c:v>3.3000000000000002E-2</c:v>
                </c:pt>
                <c:pt idx="4">
                  <c:v>2.7E-2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'Grad &amp; Dropout Data by HS'!$H$9</c:f>
              <c:strCache>
                <c:ptCount val="1"/>
                <c:pt idx="0">
                  <c:v>4 year Continuing Rate</c:v>
                </c:pt>
              </c:strCache>
            </c:strRef>
          </c:tx>
          <c:spPr>
            <a:ln>
              <a:solidFill>
                <a:schemeClr val="accent3">
                  <a:lumMod val="60000"/>
                  <a:lumOff val="40000"/>
                </a:schemeClr>
              </a:solidFill>
            </a:ln>
          </c:spPr>
          <c:marker>
            <c:symbol val="none"/>
          </c:marker>
          <c:dLbls>
            <c:dLbl>
              <c:idx val="1"/>
              <c:layout>
                <c:manualLayout>
                  <c:x val="-5.7791952663923925E-3"/>
                  <c:y val="-3.04974789755625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'Grad &amp; Dropout Data by HS'!$I$3:$M$3</c:f>
              <c:strCache>
                <c:ptCount val="5"/>
                <c:pt idx="0">
                  <c:v>FGY 2010</c:v>
                </c:pt>
                <c:pt idx="1">
                  <c:v>FGY 2011</c:v>
                </c:pt>
                <c:pt idx="2">
                  <c:v>FGY 2012</c:v>
                </c:pt>
                <c:pt idx="3">
                  <c:v>FGY 2013</c:v>
                </c:pt>
                <c:pt idx="4">
                  <c:v>FGY 2014</c:v>
                </c:pt>
              </c:strCache>
            </c:strRef>
          </c:cat>
          <c:val>
            <c:numRef>
              <c:f>'Grad &amp; Dropout Data by HS'!$I$9:$M$9</c:f>
              <c:numCache>
                <c:formatCode>0.0%</c:formatCode>
                <c:ptCount val="5"/>
                <c:pt idx="1">
                  <c:v>0.111</c:v>
                </c:pt>
                <c:pt idx="2" formatCode="0%">
                  <c:v>0.115</c:v>
                </c:pt>
                <c:pt idx="3">
                  <c:v>9.2999999999999999E-2</c:v>
                </c:pt>
                <c:pt idx="4">
                  <c:v>6.4000000000000001E-2</c:v>
                </c:pt>
              </c:numCache>
            </c:numRef>
          </c:val>
          <c:smooth val="0"/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9871488"/>
        <c:axId val="89873024"/>
      </c:lineChart>
      <c:catAx>
        <c:axId val="89871488"/>
        <c:scaling>
          <c:orientation val="minMax"/>
        </c:scaling>
        <c:delete val="0"/>
        <c:axPos val="b"/>
        <c:majorTickMark val="none"/>
        <c:minorTickMark val="none"/>
        <c:tickLblPos val="nextTo"/>
        <c:crossAx val="89873024"/>
        <c:crosses val="autoZero"/>
        <c:auto val="1"/>
        <c:lblAlgn val="ctr"/>
        <c:lblOffset val="100"/>
        <c:noMultiLvlLbl val="0"/>
      </c:catAx>
      <c:valAx>
        <c:axId val="89873024"/>
        <c:scaling>
          <c:orientation val="minMax"/>
          <c:max val="1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Graduation,</a:t>
                </a:r>
                <a:r>
                  <a:rPr lang="en-US" baseline="0" dirty="0"/>
                  <a:t> </a:t>
                </a:r>
                <a:r>
                  <a:rPr lang="en-US" dirty="0"/>
                  <a:t>dropout, and continuing rates, percentages</a:t>
                </a:r>
              </a:p>
            </c:rich>
          </c:tx>
          <c:overlay val="0"/>
        </c:title>
        <c:numFmt formatCode="0%" sourceLinked="0"/>
        <c:majorTickMark val="none"/>
        <c:minorTickMark val="none"/>
        <c:tickLblPos val="nextTo"/>
        <c:crossAx val="898714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ysClr val="window" lastClr="FFFFFF">
          <a:lumMod val="50000"/>
        </a:sysClr>
      </a:solidFill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Everett High School</a:t>
            </a:r>
          </a:p>
          <a:p>
            <a:pPr>
              <a:defRPr/>
            </a:pPr>
            <a:r>
              <a:rPr lang="en-US" dirty="0"/>
              <a:t> </a:t>
            </a:r>
            <a:r>
              <a:rPr lang="en-US" sz="1600" b="0" dirty="0"/>
              <a:t>5 year adjusted cohort graduation rates, FGY 2010 - 2013</a:t>
            </a:r>
          </a:p>
          <a:p>
            <a:pPr>
              <a:defRPr/>
            </a:pPr>
            <a:r>
              <a:rPr lang="en-US" sz="1600" b="0" dirty="0"/>
              <a:t>by Ethnicity and Program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9.6872234345612457E-2"/>
          <c:y val="0.1660075709040307"/>
          <c:w val="0.88267349917394899"/>
          <c:h val="0.6373540413747493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'Grad &amp; Dropout Data by HS'!$J$15</c:f>
              <c:strCache>
                <c:ptCount val="1"/>
                <c:pt idx="0">
                  <c:v>FGY 2010</c:v>
                </c:pt>
              </c:strCache>
            </c:strRef>
          </c:tx>
          <c:invertIfNegative val="0"/>
          <c:cat>
            <c:strRef>
              <c:f>'Grad &amp; Dropout Data by HS'!$I$16:$I$25</c:f>
              <c:strCache>
                <c:ptCount val="10"/>
                <c:pt idx="0">
                  <c:v>Everett High School</c:v>
                </c:pt>
                <c:pt idx="1">
                  <c:v>American Indian</c:v>
                </c:pt>
                <c:pt idx="2">
                  <c:v>Asian/Pacific Islander</c:v>
                </c:pt>
                <c:pt idx="3">
                  <c:v>Black</c:v>
                </c:pt>
                <c:pt idx="4">
                  <c:v>Hispanic</c:v>
                </c:pt>
                <c:pt idx="5">
                  <c:v>Multi</c:v>
                </c:pt>
                <c:pt idx="6">
                  <c:v>White</c:v>
                </c:pt>
                <c:pt idx="7">
                  <c:v>Special Education</c:v>
                </c:pt>
                <c:pt idx="8">
                  <c:v>Limited English</c:v>
                </c:pt>
                <c:pt idx="9">
                  <c:v>Low Income</c:v>
                </c:pt>
              </c:strCache>
            </c:strRef>
          </c:cat>
          <c:val>
            <c:numRef>
              <c:f>'Grad &amp; Dropout Data by HS'!$J$16:$J$25</c:f>
              <c:numCache>
                <c:formatCode>0.0%</c:formatCode>
                <c:ptCount val="10"/>
                <c:pt idx="0">
                  <c:v>0.83499999999999996</c:v>
                </c:pt>
                <c:pt idx="1">
                  <c:v>0.42899999999999999</c:v>
                </c:pt>
                <c:pt idx="2">
                  <c:v>0.76900000000000002</c:v>
                </c:pt>
                <c:pt idx="3">
                  <c:v>0.72699999999999998</c:v>
                </c:pt>
                <c:pt idx="4">
                  <c:v>0.70599999999999996</c:v>
                </c:pt>
                <c:pt idx="5">
                  <c:v>0.83299999999999996</c:v>
                </c:pt>
                <c:pt idx="6">
                  <c:v>0.877</c:v>
                </c:pt>
                <c:pt idx="7">
                  <c:v>0.64300000000000002</c:v>
                </c:pt>
                <c:pt idx="8">
                  <c:v>0.61799999999999999</c:v>
                </c:pt>
                <c:pt idx="9">
                  <c:v>0.74099999999999999</c:v>
                </c:pt>
              </c:numCache>
            </c:numRef>
          </c:val>
        </c:ser>
        <c:ser>
          <c:idx val="1"/>
          <c:order val="1"/>
          <c:tx>
            <c:strRef>
              <c:f>'Grad &amp; Dropout Data by HS'!$K$15</c:f>
              <c:strCache>
                <c:ptCount val="1"/>
                <c:pt idx="0">
                  <c:v>FGY 2011</c:v>
                </c:pt>
              </c:strCache>
            </c:strRef>
          </c:tx>
          <c:invertIfNegative val="0"/>
          <c:cat>
            <c:strRef>
              <c:f>'Grad &amp; Dropout Data by HS'!$I$16:$I$25</c:f>
              <c:strCache>
                <c:ptCount val="10"/>
                <c:pt idx="0">
                  <c:v>Everett High School</c:v>
                </c:pt>
                <c:pt idx="1">
                  <c:v>American Indian</c:v>
                </c:pt>
                <c:pt idx="2">
                  <c:v>Asian/Pacific Islander</c:v>
                </c:pt>
                <c:pt idx="3">
                  <c:v>Black</c:v>
                </c:pt>
                <c:pt idx="4">
                  <c:v>Hispanic</c:v>
                </c:pt>
                <c:pt idx="5">
                  <c:v>Multi</c:v>
                </c:pt>
                <c:pt idx="6">
                  <c:v>White</c:v>
                </c:pt>
                <c:pt idx="7">
                  <c:v>Special Education</c:v>
                </c:pt>
                <c:pt idx="8">
                  <c:v>Limited English</c:v>
                </c:pt>
                <c:pt idx="9">
                  <c:v>Low Income</c:v>
                </c:pt>
              </c:strCache>
            </c:strRef>
          </c:cat>
          <c:val>
            <c:numRef>
              <c:f>'Grad &amp; Dropout Data by HS'!$K$16:$K$25</c:f>
              <c:numCache>
                <c:formatCode>0.0%</c:formatCode>
                <c:ptCount val="10"/>
                <c:pt idx="0">
                  <c:v>0.85</c:v>
                </c:pt>
                <c:pt idx="1">
                  <c:v>0.8</c:v>
                </c:pt>
                <c:pt idx="2">
                  <c:v>0.78300000000000003</c:v>
                </c:pt>
                <c:pt idx="3">
                  <c:v>0.61099999999999999</c:v>
                </c:pt>
                <c:pt idx="4">
                  <c:v>0.76500000000000001</c:v>
                </c:pt>
                <c:pt idx="5">
                  <c:v>1</c:v>
                </c:pt>
                <c:pt idx="6">
                  <c:v>0.89500000000000002</c:v>
                </c:pt>
                <c:pt idx="7">
                  <c:v>0.51400000000000001</c:v>
                </c:pt>
                <c:pt idx="8">
                  <c:v>0.56299999999999994</c:v>
                </c:pt>
                <c:pt idx="9">
                  <c:v>0.74299999999999999</c:v>
                </c:pt>
              </c:numCache>
            </c:numRef>
          </c:val>
        </c:ser>
        <c:ser>
          <c:idx val="2"/>
          <c:order val="2"/>
          <c:tx>
            <c:strRef>
              <c:f>'Grad &amp; Dropout Data by HS'!$L$15</c:f>
              <c:strCache>
                <c:ptCount val="1"/>
                <c:pt idx="0">
                  <c:v>FGY 2012</c:v>
                </c:pt>
              </c:strCache>
            </c:strRef>
          </c:tx>
          <c:invertIfNegative val="0"/>
          <c:cat>
            <c:strRef>
              <c:f>'Grad &amp; Dropout Data by HS'!$I$16:$I$25</c:f>
              <c:strCache>
                <c:ptCount val="10"/>
                <c:pt idx="0">
                  <c:v>Everett High School</c:v>
                </c:pt>
                <c:pt idx="1">
                  <c:v>American Indian</c:v>
                </c:pt>
                <c:pt idx="2">
                  <c:v>Asian/Pacific Islander</c:v>
                </c:pt>
                <c:pt idx="3">
                  <c:v>Black</c:v>
                </c:pt>
                <c:pt idx="4">
                  <c:v>Hispanic</c:v>
                </c:pt>
                <c:pt idx="5">
                  <c:v>Multi</c:v>
                </c:pt>
                <c:pt idx="6">
                  <c:v>White</c:v>
                </c:pt>
                <c:pt idx="7">
                  <c:v>Special Education</c:v>
                </c:pt>
                <c:pt idx="8">
                  <c:v>Limited English</c:v>
                </c:pt>
                <c:pt idx="9">
                  <c:v>Low Income</c:v>
                </c:pt>
              </c:strCache>
            </c:strRef>
          </c:cat>
          <c:val>
            <c:numRef>
              <c:f>'Grad &amp; Dropout Data by HS'!$L$16:$L$25</c:f>
              <c:numCache>
                <c:formatCode>0.0%</c:formatCode>
                <c:ptCount val="10"/>
                <c:pt idx="0">
                  <c:v>0.90600000000000003</c:v>
                </c:pt>
                <c:pt idx="1">
                  <c:v>1</c:v>
                </c:pt>
                <c:pt idx="2">
                  <c:v>0.90900000000000003</c:v>
                </c:pt>
                <c:pt idx="3">
                  <c:v>0.9</c:v>
                </c:pt>
                <c:pt idx="4">
                  <c:v>0.69</c:v>
                </c:pt>
                <c:pt idx="5">
                  <c:v>0.75</c:v>
                </c:pt>
                <c:pt idx="6">
                  <c:v>0.95</c:v>
                </c:pt>
                <c:pt idx="7">
                  <c:v>0.63600000000000001</c:v>
                </c:pt>
                <c:pt idx="8">
                  <c:v>0.64</c:v>
                </c:pt>
                <c:pt idx="9">
                  <c:v>0.83899999999999997</c:v>
                </c:pt>
              </c:numCache>
            </c:numRef>
          </c:val>
        </c:ser>
        <c:ser>
          <c:idx val="3"/>
          <c:order val="3"/>
          <c:tx>
            <c:strRef>
              <c:f>'Grad &amp; Dropout Data by HS'!$M$15</c:f>
              <c:strCache>
                <c:ptCount val="1"/>
                <c:pt idx="0">
                  <c:v>FGY 2013</c:v>
                </c:pt>
              </c:strCache>
            </c:strRef>
          </c:tx>
          <c:invertIfNegative val="0"/>
          <c:cat>
            <c:strRef>
              <c:f>'Grad &amp; Dropout Data by HS'!$I$16:$I$25</c:f>
              <c:strCache>
                <c:ptCount val="10"/>
                <c:pt idx="0">
                  <c:v>Everett High School</c:v>
                </c:pt>
                <c:pt idx="1">
                  <c:v>American Indian</c:v>
                </c:pt>
                <c:pt idx="2">
                  <c:v>Asian/Pacific Islander</c:v>
                </c:pt>
                <c:pt idx="3">
                  <c:v>Black</c:v>
                </c:pt>
                <c:pt idx="4">
                  <c:v>Hispanic</c:v>
                </c:pt>
                <c:pt idx="5">
                  <c:v>Multi</c:v>
                </c:pt>
                <c:pt idx="6">
                  <c:v>White</c:v>
                </c:pt>
                <c:pt idx="7">
                  <c:v>Special Education</c:v>
                </c:pt>
                <c:pt idx="8">
                  <c:v>Limited English</c:v>
                </c:pt>
                <c:pt idx="9">
                  <c:v>Low Income</c:v>
                </c:pt>
              </c:strCache>
            </c:strRef>
          </c:cat>
          <c:val>
            <c:numRef>
              <c:f>'Grad &amp; Dropout Data by HS'!$M$16:$M$25</c:f>
              <c:numCache>
                <c:formatCode>0.0%</c:formatCode>
                <c:ptCount val="10"/>
                <c:pt idx="0">
                  <c:v>0.94499999999999995</c:v>
                </c:pt>
                <c:pt idx="1">
                  <c:v>1</c:v>
                </c:pt>
                <c:pt idx="2">
                  <c:v>1</c:v>
                </c:pt>
                <c:pt idx="3">
                  <c:v>0.75</c:v>
                </c:pt>
                <c:pt idx="4">
                  <c:v>0.97399999999999998</c:v>
                </c:pt>
                <c:pt idx="5">
                  <c:v>0.83299999999999996</c:v>
                </c:pt>
                <c:pt idx="6">
                  <c:v>0.94499999999999995</c:v>
                </c:pt>
                <c:pt idx="7">
                  <c:v>0.65700000000000003</c:v>
                </c:pt>
                <c:pt idx="8">
                  <c:v>0.90500000000000003</c:v>
                </c:pt>
                <c:pt idx="9">
                  <c:v>0.90600000000000003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9912448"/>
        <c:axId val="89913984"/>
      </c:barChart>
      <c:catAx>
        <c:axId val="899124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89913984"/>
        <c:crosses val="autoZero"/>
        <c:auto val="1"/>
        <c:lblAlgn val="ctr"/>
        <c:lblOffset val="100"/>
        <c:noMultiLvlLbl val="0"/>
      </c:catAx>
      <c:valAx>
        <c:axId val="89913984"/>
        <c:scaling>
          <c:orientation val="minMax"/>
          <c:max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Graduation rates, percentages</a:t>
                </a:r>
              </a:p>
            </c:rich>
          </c:tx>
          <c:overlay val="0"/>
        </c:title>
        <c:numFmt formatCode="0%" sourceLinked="0"/>
        <c:majorTickMark val="none"/>
        <c:minorTickMark val="none"/>
        <c:tickLblPos val="nextTo"/>
        <c:crossAx val="8991244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ln>
      <a:solidFill>
        <a:sysClr val="window" lastClr="FFFFFF">
          <a:lumMod val="50000"/>
        </a:sysClr>
      </a:solidFill>
    </a:ln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/>
              <a:t>Everett High School</a:t>
            </a:r>
          </a:p>
          <a:p>
            <a:pPr>
              <a:defRPr/>
            </a:pPr>
            <a:r>
              <a:rPr lang="en-US" sz="1600" b="0" dirty="0"/>
              <a:t>FAFSA Completion</a:t>
            </a:r>
            <a:r>
              <a:rPr lang="en-US" sz="1600" b="0" baseline="0" dirty="0"/>
              <a:t> Rates</a:t>
            </a:r>
            <a:endParaRPr lang="en-US" sz="1600" b="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7.7764424183819125E-2"/>
          <c:y val="0.14009737463919372"/>
          <c:w val="0.90615370447115162"/>
          <c:h val="0.695566302243715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Sheet1!$K$17</c:f>
              <c:strCache>
                <c:ptCount val="1"/>
                <c:pt idx="0">
                  <c:v>2013</c:v>
                </c:pt>
              </c:strCache>
            </c:strRef>
          </c:tx>
          <c:invertIfNegative val="0"/>
          <c:cat>
            <c:strRef>
              <c:f>Sheet1!$M$4</c:f>
              <c:strCache>
                <c:ptCount val="1"/>
                <c:pt idx="0">
                  <c:v>EHS</c:v>
                </c:pt>
              </c:strCache>
            </c:strRef>
          </c:cat>
          <c:val>
            <c:numRef>
              <c:f>Sheet1!$M$17</c:f>
              <c:numCache>
                <c:formatCode>0</c:formatCode>
                <c:ptCount val="1"/>
                <c:pt idx="0">
                  <c:v>45</c:v>
                </c:pt>
              </c:numCache>
            </c:numRef>
          </c:val>
        </c:ser>
        <c:ser>
          <c:idx val="2"/>
          <c:order val="1"/>
          <c:tx>
            <c:strRef>
              <c:f>Sheet1!$K$18</c:f>
              <c:strCache>
                <c:ptCount val="1"/>
                <c:pt idx="0">
                  <c:v>2014</c:v>
                </c:pt>
              </c:strCache>
            </c:strRef>
          </c:tx>
          <c:invertIfNegative val="0"/>
          <c:cat>
            <c:strRef>
              <c:f>Sheet1!$M$4</c:f>
              <c:strCache>
                <c:ptCount val="1"/>
                <c:pt idx="0">
                  <c:v>EHS</c:v>
                </c:pt>
              </c:strCache>
            </c:strRef>
          </c:cat>
          <c:val>
            <c:numRef>
              <c:f>Sheet1!$M$18</c:f>
              <c:numCache>
                <c:formatCode>0</c:formatCode>
                <c:ptCount val="1"/>
                <c:pt idx="0">
                  <c:v>49</c:v>
                </c:pt>
              </c:numCache>
            </c:numRef>
          </c:val>
        </c:ser>
        <c:ser>
          <c:idx val="1"/>
          <c:order val="2"/>
          <c:tx>
            <c:strRef>
              <c:f>Sheet1!$K$19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cat>
            <c:strRef>
              <c:f>Sheet1!$M$4</c:f>
              <c:strCache>
                <c:ptCount val="1"/>
                <c:pt idx="0">
                  <c:v>EHS</c:v>
                </c:pt>
              </c:strCache>
            </c:strRef>
          </c:cat>
          <c:val>
            <c:numRef>
              <c:f>Sheet1!$M$19</c:f>
              <c:numCache>
                <c:formatCode>0</c:formatCode>
                <c:ptCount val="1"/>
                <c:pt idx="0">
                  <c:v>53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94127232"/>
        <c:axId val="94128768"/>
      </c:barChart>
      <c:catAx>
        <c:axId val="94127232"/>
        <c:scaling>
          <c:orientation val="minMax"/>
        </c:scaling>
        <c:delete val="0"/>
        <c:axPos val="b"/>
        <c:majorTickMark val="out"/>
        <c:minorTickMark val="none"/>
        <c:tickLblPos val="nextTo"/>
        <c:crossAx val="94128768"/>
        <c:crosses val="autoZero"/>
        <c:auto val="1"/>
        <c:lblAlgn val="ctr"/>
        <c:lblOffset val="100"/>
        <c:noMultiLvlLbl val="0"/>
      </c:catAx>
      <c:valAx>
        <c:axId val="94128768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Percent of Students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1.6081871345029239E-2"/>
              <c:y val="0.39842846907916041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94127232"/>
        <c:crosses val="autoZero"/>
        <c:crossBetween val="between"/>
        <c:majorUnit val="10"/>
      </c:valAx>
    </c:plotArea>
    <c:legend>
      <c:legendPos val="b"/>
      <c:layout>
        <c:manualLayout>
          <c:xMode val="edge"/>
          <c:yMode val="edge"/>
          <c:x val="0.28055555555555556"/>
          <c:y val="0.88241211482422965"/>
          <c:w val="0.5376447944006999"/>
          <c:h val="5.6702213404426806E-2"/>
        </c:manualLayout>
      </c:layout>
      <c:overlay val="0"/>
    </c:legend>
    <c:plotVisOnly val="1"/>
    <c:dispBlanksAs val="gap"/>
    <c:showDLblsOverMax val="0"/>
  </c:chart>
  <c:spPr>
    <a:ln>
      <a:solidFill>
        <a:sysClr val="window" lastClr="FFFFFF">
          <a:lumMod val="50000"/>
        </a:sysClr>
      </a:solidFill>
    </a:ln>
  </c:sp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0.00798</cdr:x>
      <cdr:y>0.95206</cdr:y>
    </cdr:from>
    <cdr:to>
      <cdr:x>0.10585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4550" y="7533218"/>
          <a:ext cx="914313" cy="3793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fld id="{57AC039C-DD90-44B0-A94C-4F51BD538371}" type="TxLink">
            <a:rPr lang="en-US" sz="800" b="0" i="0" u="none" strike="noStrike">
              <a:solidFill>
                <a:srgbClr val="000000"/>
              </a:solidFill>
              <a:latin typeface="Calibri"/>
            </a:rPr>
            <a:pPr/>
            <a:t>Data Source: OSPI Data Files, Poverty Ranking based on Free/Reduced from May 2014
Created by Everett Public Schools - Assessment &amp; Research Department</a:t>
          </a:fld>
          <a:endParaRPr lang="en-US" sz="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0.26211</cdr:x>
      <cdr:y>0.91675</cdr:y>
    </cdr:from>
    <cdr:to>
      <cdr:x>0.8391</cdr:x>
      <cdr:y>0.96429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272500" y="5775517"/>
          <a:ext cx="5002500" cy="2994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100" b="1" dirty="0">
              <a:effectLst/>
              <a:latin typeface="+mn-lt"/>
              <a:ea typeface="+mn-ea"/>
              <a:cs typeface="+mn-cs"/>
            </a:rPr>
            <a:t>4 year and 5 year adjusted cohort graduation, dropout, and continuing rates</a:t>
          </a:r>
          <a:endParaRPr lang="en-US" sz="1100" b="1" dirty="0"/>
        </a:p>
      </cdr:txBody>
    </cdr:sp>
  </cdr:relSizeAnchor>
  <cdr:relSizeAnchor xmlns:cdr="http://schemas.openxmlformats.org/drawingml/2006/chartDrawing">
    <cdr:from>
      <cdr:x>0.62441</cdr:x>
      <cdr:y>0.9198</cdr:y>
    </cdr:from>
    <cdr:to>
      <cdr:x>0.9759</cdr:x>
      <cdr:y>0.98133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409752" y="5784750"/>
          <a:ext cx="3045317" cy="3869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 sz="1100" b="1" dirty="0"/>
        </a:p>
      </cdr:txBody>
    </cdr:sp>
  </cdr:relSizeAnchor>
  <cdr:relSizeAnchor xmlns:cdr="http://schemas.openxmlformats.org/drawingml/2006/chartDrawing">
    <cdr:from>
      <cdr:x>0.27315</cdr:x>
      <cdr:y>0.25158</cdr:y>
    </cdr:from>
    <cdr:to>
      <cdr:x>0.46422</cdr:x>
      <cdr:y>0.29095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368673" y="1583503"/>
          <a:ext cx="1656875" cy="247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000" b="1" dirty="0"/>
            <a:t>5 year</a:t>
          </a:r>
          <a:r>
            <a:rPr lang="en-US" sz="1000" b="1" baseline="0" dirty="0"/>
            <a:t> graduation rate</a:t>
          </a:r>
          <a:endParaRPr lang="en-US" sz="1000" b="1" dirty="0"/>
        </a:p>
      </cdr:txBody>
    </cdr:sp>
  </cdr:relSizeAnchor>
  <cdr:relSizeAnchor xmlns:cdr="http://schemas.openxmlformats.org/drawingml/2006/chartDrawing">
    <cdr:from>
      <cdr:x>0.70345</cdr:x>
      <cdr:y>0.35447</cdr:y>
    </cdr:from>
    <cdr:to>
      <cdr:x>0.89453</cdr:x>
      <cdr:y>0.39384</cdr:y>
    </cdr:to>
    <cdr:sp macro="" textlink="">
      <cdr:nvSpPr>
        <cdr:cNvPr id="17" name="TextBox 1"/>
        <cdr:cNvSpPr txBox="1"/>
      </cdr:nvSpPr>
      <cdr:spPr>
        <a:xfrm xmlns:a="http://schemas.openxmlformats.org/drawingml/2006/main">
          <a:off x="6099009" y="2229254"/>
          <a:ext cx="1656700" cy="2475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/>
            <a:t>4 year</a:t>
          </a:r>
          <a:r>
            <a:rPr lang="en-US" sz="1000" b="1" baseline="0" dirty="0"/>
            <a:t> graduation rate</a:t>
          </a:r>
          <a:endParaRPr lang="en-US" sz="1000" b="1" dirty="0"/>
        </a:p>
      </cdr:txBody>
    </cdr:sp>
  </cdr:relSizeAnchor>
  <cdr:relSizeAnchor xmlns:cdr="http://schemas.openxmlformats.org/drawingml/2006/chartDrawing">
    <cdr:from>
      <cdr:x>0.21657</cdr:x>
      <cdr:y>0.77589</cdr:y>
    </cdr:from>
    <cdr:to>
      <cdr:x>0.40764</cdr:x>
      <cdr:y>0.81527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1877958" y="4883524"/>
          <a:ext cx="1656875" cy="2478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/>
            <a:t>5 year</a:t>
          </a:r>
          <a:r>
            <a:rPr lang="en-US" sz="1000" b="1" baseline="0" dirty="0"/>
            <a:t> continuing rate</a:t>
          </a:r>
          <a:endParaRPr lang="en-US" sz="1000" b="1" dirty="0"/>
        </a:p>
      </cdr:txBody>
    </cdr:sp>
  </cdr:relSizeAnchor>
  <cdr:relSizeAnchor xmlns:cdr="http://schemas.openxmlformats.org/drawingml/2006/chartDrawing">
    <cdr:from>
      <cdr:x>0.62548</cdr:x>
      <cdr:y>0.73128</cdr:y>
    </cdr:from>
    <cdr:to>
      <cdr:x>0.81655</cdr:x>
      <cdr:y>0.77065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5423892" y="4602768"/>
          <a:ext cx="1656875" cy="247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/>
            <a:t>4 year</a:t>
          </a:r>
          <a:r>
            <a:rPr lang="en-US" sz="1000" b="1" baseline="0" dirty="0"/>
            <a:t> continuing rate</a:t>
          </a:r>
          <a:endParaRPr lang="en-US" sz="1000" b="1" dirty="0"/>
        </a:p>
      </cdr:txBody>
    </cdr:sp>
  </cdr:relSizeAnchor>
  <cdr:relSizeAnchor xmlns:cdr="http://schemas.openxmlformats.org/drawingml/2006/chartDrawing">
    <cdr:from>
      <cdr:x>0.21895</cdr:x>
      <cdr:y>0.71294</cdr:y>
    </cdr:from>
    <cdr:to>
      <cdr:x>0.41002</cdr:x>
      <cdr:y>0.75232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1898627" y="4487356"/>
          <a:ext cx="1656875" cy="2478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/>
            <a:t>5 year</a:t>
          </a:r>
          <a:r>
            <a:rPr lang="en-US" sz="1000" b="1" baseline="0" dirty="0"/>
            <a:t> dropout rate</a:t>
          </a:r>
          <a:endParaRPr lang="en-US" sz="1000" b="1" dirty="0"/>
        </a:p>
      </cdr:txBody>
    </cdr:sp>
  </cdr:relSizeAnchor>
  <cdr:relSizeAnchor xmlns:cdr="http://schemas.openxmlformats.org/drawingml/2006/chartDrawing">
    <cdr:from>
      <cdr:x>0.63527</cdr:x>
      <cdr:y>0.80994</cdr:y>
    </cdr:from>
    <cdr:to>
      <cdr:x>0.82634</cdr:x>
      <cdr:y>0.84932</cdr:y>
    </cdr:to>
    <cdr:sp macro="" textlink="">
      <cdr:nvSpPr>
        <cdr:cNvPr id="21" name="TextBox 1"/>
        <cdr:cNvSpPr txBox="1"/>
      </cdr:nvSpPr>
      <cdr:spPr>
        <a:xfrm xmlns:a="http://schemas.openxmlformats.org/drawingml/2006/main">
          <a:off x="5508762" y="5097884"/>
          <a:ext cx="1656875" cy="24786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b="1" dirty="0"/>
            <a:t>4 year</a:t>
          </a:r>
          <a:r>
            <a:rPr lang="en-US" sz="1000" b="1" baseline="0" dirty="0"/>
            <a:t> dropout rate</a:t>
          </a:r>
          <a:endParaRPr lang="en-US" sz="1000" b="1" dirty="0"/>
        </a:p>
      </cdr:txBody>
    </cdr:sp>
  </cdr:relSizeAnchor>
  <cdr:relSizeAnchor xmlns:cdr="http://schemas.openxmlformats.org/drawingml/2006/chartDrawing">
    <cdr:from>
      <cdr:x>0</cdr:x>
      <cdr:y>0.88456</cdr:y>
    </cdr:from>
    <cdr:to>
      <cdr:x>0.15177</cdr:x>
      <cdr:y>1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0" y="5562941"/>
          <a:ext cx="1315875" cy="7260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600" i="1" dirty="0"/>
            <a:t>Source:  OSPI</a:t>
          </a:r>
          <a:r>
            <a:rPr lang="en-US" sz="600" i="1" baseline="0" dirty="0"/>
            <a:t> Graduation and Dropout Statistics for Washington Counties, Districts, and Schools, accessed 10/2/12; P210 and Washington State Report Card, accessed 12/2/12, 4/18/13, 4/18/14, 5/6/15</a:t>
          </a:r>
          <a:endParaRPr lang="en-US" sz="600" i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0.85633</cdr:x>
      <cdr:y>0.00434</cdr:y>
    </cdr:from>
    <cdr:to>
      <cdr:x>1</cdr:x>
      <cdr:y>0.10264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425717" y="27315"/>
          <a:ext cx="1245843" cy="6187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600" i="1" dirty="0"/>
            <a:t>Source:  OSPI</a:t>
          </a:r>
          <a:r>
            <a:rPr lang="en-US" sz="600" i="1" baseline="0" dirty="0"/>
            <a:t> Graduation and Dropout Statistics for Washington Counties, Districts, and Schools, accessed 10/2/12; P210 and Washington State Report Card, accessed 12/2/12, 4/18/13, 4/18/14,  5/6/15</a:t>
          </a:r>
          <a:endParaRPr lang="en-US" sz="600" i="1" dirty="0"/>
        </a:p>
      </cdr:txBody>
    </cdr:sp>
  </cdr:relSizeAnchor>
  <cdr:relSizeAnchor xmlns:cdr="http://schemas.openxmlformats.org/drawingml/2006/chartDrawing">
    <cdr:from>
      <cdr:x>0.17708</cdr:x>
      <cdr:y>0.50465</cdr:y>
    </cdr:from>
    <cdr:to>
      <cdr:x>0.23666</cdr:x>
      <cdr:y>0.55327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535276" y="3173742"/>
          <a:ext cx="516570" cy="3057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000" dirty="0"/>
            <a:t>3</a:t>
          </a:r>
        </a:p>
      </cdr:txBody>
    </cdr:sp>
  </cdr:relSizeAnchor>
  <cdr:relSizeAnchor xmlns:cdr="http://schemas.openxmlformats.org/drawingml/2006/chartDrawing">
    <cdr:from>
      <cdr:x>0.18573</cdr:x>
      <cdr:y>0.2553</cdr:y>
    </cdr:from>
    <cdr:to>
      <cdr:x>0.25173</cdr:x>
      <cdr:y>0.29708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610339" y="1605591"/>
          <a:ext cx="572233" cy="2627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4</a:t>
          </a:r>
        </a:p>
      </cdr:txBody>
    </cdr:sp>
  </cdr:relSizeAnchor>
  <cdr:relSizeAnchor xmlns:cdr="http://schemas.openxmlformats.org/drawingml/2006/chartDrawing">
    <cdr:from>
      <cdr:x>0.26299</cdr:x>
      <cdr:y>0.2745</cdr:y>
    </cdr:from>
    <cdr:to>
      <cdr:x>0.32123</cdr:x>
      <cdr:y>0.31404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2280165" y="1726314"/>
          <a:ext cx="504952" cy="2486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20</a:t>
          </a:r>
        </a:p>
      </cdr:txBody>
    </cdr:sp>
  </cdr:relSizeAnchor>
  <cdr:relSizeAnchor xmlns:cdr="http://schemas.openxmlformats.org/drawingml/2006/chartDrawing">
    <cdr:from>
      <cdr:x>0.27203</cdr:x>
      <cdr:y>0.26281</cdr:y>
    </cdr:from>
    <cdr:to>
      <cdr:x>0.35218</cdr:x>
      <cdr:y>0.29733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358543" y="1652824"/>
          <a:ext cx="694916" cy="2170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36</a:t>
          </a:r>
        </a:p>
      </cdr:txBody>
    </cdr:sp>
  </cdr:relSizeAnchor>
  <cdr:relSizeAnchor xmlns:cdr="http://schemas.openxmlformats.org/drawingml/2006/chartDrawing">
    <cdr:from>
      <cdr:x>0.34764</cdr:x>
      <cdr:y>0.30262</cdr:y>
    </cdr:from>
    <cdr:to>
      <cdr:x>0.4137</cdr:x>
      <cdr:y>0.35255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014086" y="1903160"/>
          <a:ext cx="572753" cy="314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8</a:t>
          </a:r>
        </a:p>
      </cdr:txBody>
    </cdr:sp>
  </cdr:relSizeAnchor>
  <cdr:relSizeAnchor xmlns:cdr="http://schemas.openxmlformats.org/drawingml/2006/chartDrawing">
    <cdr:from>
      <cdr:x>0.36032</cdr:x>
      <cdr:y>0.37964</cdr:y>
    </cdr:from>
    <cdr:to>
      <cdr:x>0.43389</cdr:x>
      <cdr:y>0.42602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3124057" y="2387550"/>
          <a:ext cx="637866" cy="2916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11</a:t>
          </a:r>
        </a:p>
      </cdr:txBody>
    </cdr:sp>
  </cdr:relSizeAnchor>
  <cdr:relSizeAnchor xmlns:cdr="http://schemas.openxmlformats.org/drawingml/2006/chartDrawing">
    <cdr:from>
      <cdr:x>0.43647</cdr:x>
      <cdr:y>0.31676</cdr:y>
    </cdr:from>
    <cdr:to>
      <cdr:x>0.50266</cdr:x>
      <cdr:y>0.35899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3784259" y="1992070"/>
          <a:ext cx="573880" cy="2655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24</a:t>
          </a:r>
        </a:p>
      </cdr:txBody>
    </cdr:sp>
  </cdr:relSizeAnchor>
  <cdr:relSizeAnchor xmlns:cdr="http://schemas.openxmlformats.org/drawingml/2006/chartDrawing">
    <cdr:from>
      <cdr:x>0.44765</cdr:x>
      <cdr:y>0.27833</cdr:y>
    </cdr:from>
    <cdr:to>
      <cdr:x>0.52581</cdr:x>
      <cdr:y>0.31871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3881236" y="1750424"/>
          <a:ext cx="677662" cy="253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26</a:t>
          </a:r>
        </a:p>
      </cdr:txBody>
    </cdr:sp>
  </cdr:relSizeAnchor>
  <cdr:relSizeAnchor xmlns:cdr="http://schemas.openxmlformats.org/drawingml/2006/chartDrawing">
    <cdr:from>
      <cdr:x>0.52536</cdr:x>
      <cdr:y>0.23454</cdr:y>
    </cdr:from>
    <cdr:to>
      <cdr:x>0.58941</cdr:x>
      <cdr:y>0.2693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4554941" y="1474993"/>
          <a:ext cx="555326" cy="2186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5</a:t>
          </a:r>
        </a:p>
      </cdr:txBody>
    </cdr:sp>
  </cdr:relSizeAnchor>
  <cdr:relSizeAnchor xmlns:cdr="http://schemas.openxmlformats.org/drawingml/2006/chartDrawing">
    <cdr:from>
      <cdr:x>0.53538</cdr:x>
      <cdr:y>0.1444</cdr:y>
    </cdr:from>
    <cdr:to>
      <cdr:x>0.60801</cdr:x>
      <cdr:y>0.17892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4641860" y="908123"/>
          <a:ext cx="629716" cy="2170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4</a:t>
          </a:r>
        </a:p>
      </cdr:txBody>
    </cdr:sp>
  </cdr:relSizeAnchor>
  <cdr:relSizeAnchor xmlns:cdr="http://schemas.openxmlformats.org/drawingml/2006/chartDrawing">
    <cdr:from>
      <cdr:x>0.60816</cdr:x>
      <cdr:y>0.2017</cdr:y>
    </cdr:from>
    <cdr:to>
      <cdr:x>0.68636</cdr:x>
      <cdr:y>0.24144</cdr:y>
    </cdr:to>
    <cdr:sp macro="" textlink="">
      <cdr:nvSpPr>
        <cdr:cNvPr id="13" name="TextBox 1"/>
        <cdr:cNvSpPr txBox="1"/>
      </cdr:nvSpPr>
      <cdr:spPr>
        <a:xfrm xmlns:a="http://schemas.openxmlformats.org/drawingml/2006/main">
          <a:off x="5272898" y="1268459"/>
          <a:ext cx="678009" cy="2499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213</a:t>
          </a:r>
        </a:p>
      </cdr:txBody>
    </cdr:sp>
  </cdr:relSizeAnchor>
  <cdr:relSizeAnchor xmlns:cdr="http://schemas.openxmlformats.org/drawingml/2006/chartDrawing">
    <cdr:from>
      <cdr:x>0.62156</cdr:x>
      <cdr:y>0.18855</cdr:y>
    </cdr:from>
    <cdr:to>
      <cdr:x>0.70686</cdr:x>
      <cdr:y>0.22307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5389035" y="1185784"/>
          <a:ext cx="739568" cy="217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197</a:t>
          </a:r>
        </a:p>
      </cdr:txBody>
    </cdr:sp>
  </cdr:relSizeAnchor>
  <cdr:relSizeAnchor xmlns:cdr="http://schemas.openxmlformats.org/drawingml/2006/chartDrawing">
    <cdr:from>
      <cdr:x>0.70368</cdr:x>
      <cdr:y>0.35975</cdr:y>
    </cdr:from>
    <cdr:to>
      <cdr:x>0.76987</cdr:x>
      <cdr:y>0.40614</cdr:y>
    </cdr:to>
    <cdr:sp macro="" textlink="">
      <cdr:nvSpPr>
        <cdr:cNvPr id="15" name="TextBox 1"/>
        <cdr:cNvSpPr txBox="1"/>
      </cdr:nvSpPr>
      <cdr:spPr>
        <a:xfrm xmlns:a="http://schemas.openxmlformats.org/drawingml/2006/main">
          <a:off x="6101052" y="2262431"/>
          <a:ext cx="573880" cy="291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18</a:t>
          </a:r>
        </a:p>
      </cdr:txBody>
    </cdr:sp>
  </cdr:relSizeAnchor>
  <cdr:relSizeAnchor xmlns:cdr="http://schemas.openxmlformats.org/drawingml/2006/chartDrawing">
    <cdr:from>
      <cdr:x>0.71339</cdr:x>
      <cdr:y>0.44151</cdr:y>
    </cdr:from>
    <cdr:to>
      <cdr:x>0.78973</cdr:x>
      <cdr:y>0.48947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6185230" y="2776654"/>
          <a:ext cx="661883" cy="3016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19</a:t>
          </a:r>
        </a:p>
      </cdr:txBody>
    </cdr:sp>
  </cdr:relSizeAnchor>
  <cdr:relSizeAnchor xmlns:cdr="http://schemas.openxmlformats.org/drawingml/2006/chartDrawing">
    <cdr:from>
      <cdr:x>0.7882</cdr:x>
      <cdr:y>0.3793</cdr:y>
    </cdr:from>
    <cdr:to>
      <cdr:x>0.85782</cdr:x>
      <cdr:y>0.4243</cdr:y>
    </cdr:to>
    <cdr:sp macro="" textlink="">
      <cdr:nvSpPr>
        <cdr:cNvPr id="17" name="TextBox 1"/>
        <cdr:cNvSpPr txBox="1"/>
      </cdr:nvSpPr>
      <cdr:spPr>
        <a:xfrm xmlns:a="http://schemas.openxmlformats.org/drawingml/2006/main">
          <a:off x="6833847" y="2385420"/>
          <a:ext cx="603619" cy="2830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21</a:t>
          </a:r>
        </a:p>
      </cdr:txBody>
    </cdr:sp>
  </cdr:relSizeAnchor>
  <cdr:relSizeAnchor xmlns:cdr="http://schemas.openxmlformats.org/drawingml/2006/chartDrawing">
    <cdr:from>
      <cdr:x>0.80065</cdr:x>
      <cdr:y>0.41597</cdr:y>
    </cdr:from>
    <cdr:to>
      <cdr:x>0.88045</cdr:x>
      <cdr:y>0.46807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6941791" y="2616039"/>
          <a:ext cx="691881" cy="3276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18</a:t>
          </a:r>
        </a:p>
      </cdr:txBody>
    </cdr:sp>
  </cdr:relSizeAnchor>
  <cdr:relSizeAnchor xmlns:cdr="http://schemas.openxmlformats.org/drawingml/2006/chartDrawing">
    <cdr:from>
      <cdr:x>0.87281</cdr:x>
      <cdr:y>0.2932</cdr:y>
    </cdr:from>
    <cdr:to>
      <cdr:x>0.94935</cdr:x>
      <cdr:y>0.33272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7567388" y="1843942"/>
          <a:ext cx="663617" cy="24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109</a:t>
          </a:r>
        </a:p>
      </cdr:txBody>
    </cdr:sp>
  </cdr:relSizeAnchor>
  <cdr:relSizeAnchor xmlns:cdr="http://schemas.openxmlformats.org/drawingml/2006/chartDrawing">
    <cdr:from>
      <cdr:x>0.88651</cdr:x>
      <cdr:y>0.27475</cdr:y>
    </cdr:from>
    <cdr:to>
      <cdr:x>0.96991</cdr:x>
      <cdr:y>0.31871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7686180" y="1727859"/>
          <a:ext cx="723094" cy="2764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104</a:t>
          </a:r>
        </a:p>
      </cdr:txBody>
    </cdr:sp>
  </cdr:relSizeAnchor>
  <cdr:relSizeAnchor xmlns:cdr="http://schemas.openxmlformats.org/drawingml/2006/chartDrawing">
    <cdr:from>
      <cdr:x>0.09353</cdr:x>
      <cdr:y>0.21342</cdr:y>
    </cdr:from>
    <cdr:to>
      <cdr:x>0.17605</cdr:x>
      <cdr:y>0.24794</cdr:y>
    </cdr:to>
    <cdr:sp macro="" textlink="">
      <cdr:nvSpPr>
        <cdr:cNvPr id="21" name="TextBox 1"/>
        <cdr:cNvSpPr txBox="1"/>
      </cdr:nvSpPr>
      <cdr:spPr>
        <a:xfrm xmlns:a="http://schemas.openxmlformats.org/drawingml/2006/main">
          <a:off x="810903" y="1342190"/>
          <a:ext cx="715464" cy="21709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278</a:t>
          </a:r>
        </a:p>
      </cdr:txBody>
    </cdr:sp>
  </cdr:relSizeAnchor>
  <cdr:relSizeAnchor xmlns:cdr="http://schemas.openxmlformats.org/drawingml/2006/chartDrawing">
    <cdr:from>
      <cdr:x>0.07302</cdr:x>
      <cdr:y>0.22951</cdr:y>
    </cdr:from>
    <cdr:to>
      <cdr:x>0.15668</cdr:x>
      <cdr:y>0.27418</cdr:y>
    </cdr:to>
    <cdr:sp macro="" textlink="">
      <cdr:nvSpPr>
        <cdr:cNvPr id="22" name="TextBox 1"/>
        <cdr:cNvSpPr txBox="1"/>
      </cdr:nvSpPr>
      <cdr:spPr>
        <a:xfrm xmlns:a="http://schemas.openxmlformats.org/drawingml/2006/main">
          <a:off x="633078" y="1443355"/>
          <a:ext cx="725348" cy="2809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297</a:t>
          </a:r>
        </a:p>
      </cdr:txBody>
    </cdr:sp>
  </cdr:relSizeAnchor>
  <cdr:relSizeAnchor xmlns:cdr="http://schemas.openxmlformats.org/drawingml/2006/chartDrawing">
    <cdr:from>
      <cdr:x>0.12446</cdr:x>
      <cdr:y>0.18352</cdr:y>
    </cdr:from>
    <cdr:to>
      <cdr:x>0.21318</cdr:x>
      <cdr:y>0.24734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1079096" y="1154151"/>
          <a:ext cx="769219" cy="401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00" dirty="0"/>
            <a:t>269</a:t>
          </a:r>
        </a:p>
      </cdr:txBody>
    </cdr:sp>
  </cdr:relSizeAnchor>
  <cdr:relSizeAnchor xmlns:cdr="http://schemas.openxmlformats.org/drawingml/2006/chartDrawing">
    <cdr:from>
      <cdr:x>0.22006</cdr:x>
      <cdr:y>0.14396</cdr:y>
    </cdr:from>
    <cdr:to>
      <cdr:x>0.29592</cdr:x>
      <cdr:y>0.19589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907966" y="905379"/>
          <a:ext cx="657721" cy="3265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7</a:t>
          </a:r>
        </a:p>
      </cdr:txBody>
    </cdr:sp>
  </cdr:relSizeAnchor>
  <cdr:relSizeAnchor xmlns:cdr="http://schemas.openxmlformats.org/drawingml/2006/chartDrawing">
    <cdr:from>
      <cdr:x>0.3066</cdr:x>
      <cdr:y>0.18294</cdr:y>
    </cdr:from>
    <cdr:to>
      <cdr:x>0.39658</cdr:x>
      <cdr:y>0.23886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2658263" y="1150507"/>
          <a:ext cx="780144" cy="3516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00" dirty="0"/>
            <a:t>20</a:t>
          </a:r>
        </a:p>
      </cdr:txBody>
    </cdr:sp>
  </cdr:relSizeAnchor>
  <cdr:relSizeAnchor xmlns:cdr="http://schemas.openxmlformats.org/drawingml/2006/chartDrawing">
    <cdr:from>
      <cdr:x>0.39801</cdr:x>
      <cdr:y>0.18668</cdr:y>
    </cdr:from>
    <cdr:to>
      <cdr:x>0.48112</cdr:x>
      <cdr:y>0.23456</cdr:y>
    </cdr:to>
    <cdr:sp macro="" textlink="">
      <cdr:nvSpPr>
        <cdr:cNvPr id="26" name="TextBox 25"/>
        <cdr:cNvSpPr txBox="1"/>
      </cdr:nvSpPr>
      <cdr:spPr>
        <a:xfrm xmlns:a="http://schemas.openxmlformats.org/drawingml/2006/main">
          <a:off x="3450815" y="1174043"/>
          <a:ext cx="720579" cy="3011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00" dirty="0"/>
            <a:t>18</a:t>
          </a:r>
        </a:p>
      </cdr:txBody>
    </cdr:sp>
  </cdr:relSizeAnchor>
  <cdr:relSizeAnchor xmlns:cdr="http://schemas.openxmlformats.org/drawingml/2006/chartDrawing">
    <cdr:from>
      <cdr:x>0.48625</cdr:x>
      <cdr:y>0.32977</cdr:y>
    </cdr:from>
    <cdr:to>
      <cdr:x>0.56083</cdr:x>
      <cdr:y>0.37479</cdr:y>
    </cdr:to>
    <cdr:sp macro="" textlink="">
      <cdr:nvSpPr>
        <cdr:cNvPr id="27" name="TextBox 26"/>
        <cdr:cNvSpPr txBox="1"/>
      </cdr:nvSpPr>
      <cdr:spPr>
        <a:xfrm xmlns:a="http://schemas.openxmlformats.org/drawingml/2006/main">
          <a:off x="4215916" y="2073889"/>
          <a:ext cx="646623" cy="2831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00" dirty="0"/>
            <a:t>29</a:t>
          </a:r>
        </a:p>
      </cdr:txBody>
    </cdr:sp>
  </cdr:relSizeAnchor>
  <cdr:relSizeAnchor xmlns:cdr="http://schemas.openxmlformats.org/drawingml/2006/chartDrawing">
    <cdr:from>
      <cdr:x>0.57679</cdr:x>
      <cdr:y>0.28712</cdr:y>
    </cdr:from>
    <cdr:to>
      <cdr:x>0.61555</cdr:x>
      <cdr:y>0.32533</cdr:y>
    </cdr:to>
    <cdr:sp macro="" textlink="">
      <cdr:nvSpPr>
        <cdr:cNvPr id="28" name="TextBox 27"/>
        <cdr:cNvSpPr txBox="1"/>
      </cdr:nvSpPr>
      <cdr:spPr>
        <a:xfrm xmlns:a="http://schemas.openxmlformats.org/drawingml/2006/main">
          <a:off x="5000915" y="1805705"/>
          <a:ext cx="336057" cy="2403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 dirty="0"/>
            <a:t>3</a:t>
          </a:r>
        </a:p>
      </cdr:txBody>
    </cdr:sp>
  </cdr:relSizeAnchor>
  <cdr:relSizeAnchor xmlns:cdr="http://schemas.openxmlformats.org/drawingml/2006/chartDrawing">
    <cdr:from>
      <cdr:x>0.66043</cdr:x>
      <cdr:y>0.15699</cdr:y>
    </cdr:from>
    <cdr:to>
      <cdr:x>0.7467</cdr:x>
      <cdr:y>0.21562</cdr:y>
    </cdr:to>
    <cdr:sp macro="" textlink="">
      <cdr:nvSpPr>
        <cdr:cNvPr id="29" name="TextBox 28"/>
        <cdr:cNvSpPr txBox="1"/>
      </cdr:nvSpPr>
      <cdr:spPr>
        <a:xfrm xmlns:a="http://schemas.openxmlformats.org/drawingml/2006/main">
          <a:off x="5726068" y="987305"/>
          <a:ext cx="747977" cy="3687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00" dirty="0"/>
            <a:t>192</a:t>
          </a:r>
        </a:p>
      </cdr:txBody>
    </cdr:sp>
  </cdr:relSizeAnchor>
  <cdr:relSizeAnchor xmlns:cdr="http://schemas.openxmlformats.org/drawingml/2006/chartDrawing">
    <cdr:from>
      <cdr:x>0.74665</cdr:x>
      <cdr:y>0.36034</cdr:y>
    </cdr:from>
    <cdr:to>
      <cdr:x>0.82006</cdr:x>
      <cdr:y>0.40353</cdr:y>
    </cdr:to>
    <cdr:sp macro="" textlink="">
      <cdr:nvSpPr>
        <cdr:cNvPr id="30" name="TextBox 29"/>
        <cdr:cNvSpPr txBox="1"/>
      </cdr:nvSpPr>
      <cdr:spPr>
        <a:xfrm xmlns:a="http://schemas.openxmlformats.org/drawingml/2006/main">
          <a:off x="6473581" y="2266138"/>
          <a:ext cx="636479" cy="2716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00" dirty="0"/>
            <a:t>14</a:t>
          </a:r>
        </a:p>
      </cdr:txBody>
    </cdr:sp>
  </cdr:relSizeAnchor>
  <cdr:relSizeAnchor xmlns:cdr="http://schemas.openxmlformats.org/drawingml/2006/chartDrawing">
    <cdr:from>
      <cdr:x>0.83857</cdr:x>
      <cdr:y>0.35919</cdr:y>
    </cdr:from>
    <cdr:to>
      <cdr:x>0.89872</cdr:x>
      <cdr:y>0.39816</cdr:y>
    </cdr:to>
    <cdr:sp macro="" textlink="">
      <cdr:nvSpPr>
        <cdr:cNvPr id="31" name="TextBox 30"/>
        <cdr:cNvSpPr txBox="1"/>
      </cdr:nvSpPr>
      <cdr:spPr>
        <a:xfrm xmlns:a="http://schemas.openxmlformats.org/drawingml/2006/main">
          <a:off x="7270576" y="2258906"/>
          <a:ext cx="521512" cy="245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00" dirty="0"/>
            <a:t>16</a:t>
          </a:r>
        </a:p>
      </cdr:txBody>
    </cdr:sp>
  </cdr:relSizeAnchor>
  <cdr:relSizeAnchor xmlns:cdr="http://schemas.openxmlformats.org/drawingml/2006/chartDrawing">
    <cdr:from>
      <cdr:x>0.92036</cdr:x>
      <cdr:y>0.22644</cdr:y>
    </cdr:from>
    <cdr:to>
      <cdr:x>0.98802</cdr:x>
      <cdr:y>0.28931</cdr:y>
    </cdr:to>
    <cdr:sp macro="" textlink="">
      <cdr:nvSpPr>
        <cdr:cNvPr id="32" name="TextBox 31"/>
        <cdr:cNvSpPr txBox="1"/>
      </cdr:nvSpPr>
      <cdr:spPr>
        <a:xfrm xmlns:a="http://schemas.openxmlformats.org/drawingml/2006/main">
          <a:off x="7979658" y="1424052"/>
          <a:ext cx="586625" cy="3953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00" dirty="0"/>
            <a:t>120</a:t>
          </a:r>
        </a:p>
      </cdr:txBody>
    </cdr:sp>
  </cdr:relSizeAnchor>
  <cdr:relSizeAnchor xmlns:cdr="http://schemas.openxmlformats.org/drawingml/2006/chartDrawing">
    <cdr:from>
      <cdr:x>0.12471</cdr:x>
      <cdr:y>0.15678</cdr:y>
    </cdr:from>
    <cdr:to>
      <cdr:x>0.21343</cdr:x>
      <cdr:y>0.2206</cdr:y>
    </cdr:to>
    <cdr:sp macro="" textlink="">
      <cdr:nvSpPr>
        <cdr:cNvPr id="33" name="TextBox 1"/>
        <cdr:cNvSpPr txBox="1"/>
      </cdr:nvSpPr>
      <cdr:spPr>
        <a:xfrm xmlns:a="http://schemas.openxmlformats.org/drawingml/2006/main">
          <a:off x="1081231" y="985981"/>
          <a:ext cx="769219" cy="4013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00" dirty="0"/>
            <a:t>273</a:t>
          </a:r>
        </a:p>
      </cdr:txBody>
    </cdr:sp>
  </cdr:relSizeAnchor>
  <cdr:relSizeAnchor xmlns:cdr="http://schemas.openxmlformats.org/drawingml/2006/chartDrawing">
    <cdr:from>
      <cdr:x>0.23856</cdr:x>
      <cdr:y>0.14439</cdr:y>
    </cdr:from>
    <cdr:to>
      <cdr:x>0.31442</cdr:x>
      <cdr:y>0.19632</cdr:y>
    </cdr:to>
    <cdr:sp macro="" textlink="">
      <cdr:nvSpPr>
        <cdr:cNvPr id="34" name="TextBox 1"/>
        <cdr:cNvSpPr txBox="1"/>
      </cdr:nvSpPr>
      <cdr:spPr>
        <a:xfrm xmlns:a="http://schemas.openxmlformats.org/drawingml/2006/main">
          <a:off x="2068368" y="908050"/>
          <a:ext cx="657721" cy="3265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dirty="0"/>
            <a:t>3</a:t>
          </a:r>
        </a:p>
      </cdr:txBody>
    </cdr:sp>
  </cdr:relSizeAnchor>
  <cdr:relSizeAnchor xmlns:cdr="http://schemas.openxmlformats.org/drawingml/2006/chartDrawing">
    <cdr:from>
      <cdr:x>0.32245</cdr:x>
      <cdr:y>0.14714</cdr:y>
    </cdr:from>
    <cdr:to>
      <cdr:x>0.41243</cdr:x>
      <cdr:y>0.20306</cdr:y>
    </cdr:to>
    <cdr:sp macro="" textlink="">
      <cdr:nvSpPr>
        <cdr:cNvPr id="35" name="TextBox 1"/>
        <cdr:cNvSpPr txBox="1"/>
      </cdr:nvSpPr>
      <cdr:spPr>
        <a:xfrm xmlns:a="http://schemas.openxmlformats.org/drawingml/2006/main">
          <a:off x="2795732" y="925369"/>
          <a:ext cx="780144" cy="3516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16</a:t>
          </a:r>
        </a:p>
      </cdr:txBody>
    </cdr:sp>
  </cdr:relSizeAnchor>
  <cdr:relSizeAnchor xmlns:cdr="http://schemas.openxmlformats.org/drawingml/2006/chartDrawing">
    <cdr:from>
      <cdr:x>0.41633</cdr:x>
      <cdr:y>0.28896</cdr:y>
    </cdr:from>
    <cdr:to>
      <cdr:x>0.49944</cdr:x>
      <cdr:y>0.33684</cdr:y>
    </cdr:to>
    <cdr:sp macro="" textlink="">
      <cdr:nvSpPr>
        <cdr:cNvPr id="36" name="TextBox 1"/>
        <cdr:cNvSpPr txBox="1"/>
      </cdr:nvSpPr>
      <cdr:spPr>
        <a:xfrm xmlns:a="http://schemas.openxmlformats.org/drawingml/2006/main">
          <a:off x="3609687" y="1817254"/>
          <a:ext cx="720579" cy="3011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6</a:t>
          </a:r>
        </a:p>
      </cdr:txBody>
    </cdr:sp>
  </cdr:relSizeAnchor>
  <cdr:relSizeAnchor xmlns:cdr="http://schemas.openxmlformats.org/drawingml/2006/chartDrawing">
    <cdr:from>
      <cdr:x>0.50222</cdr:x>
      <cdr:y>0.14163</cdr:y>
    </cdr:from>
    <cdr:to>
      <cdr:x>0.5768</cdr:x>
      <cdr:y>0.18665</cdr:y>
    </cdr:to>
    <cdr:sp macro="" textlink="">
      <cdr:nvSpPr>
        <cdr:cNvPr id="37" name="TextBox 1"/>
        <cdr:cNvSpPr txBox="1"/>
      </cdr:nvSpPr>
      <cdr:spPr>
        <a:xfrm xmlns:a="http://schemas.openxmlformats.org/drawingml/2006/main">
          <a:off x="4354368" y="890732"/>
          <a:ext cx="646623" cy="2831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38</a:t>
          </a:r>
        </a:p>
      </cdr:txBody>
    </cdr:sp>
  </cdr:relSizeAnchor>
  <cdr:relSizeAnchor xmlns:cdr="http://schemas.openxmlformats.org/drawingml/2006/chartDrawing">
    <cdr:from>
      <cdr:x>0.59311</cdr:x>
      <cdr:y>0.23251</cdr:y>
    </cdr:from>
    <cdr:to>
      <cdr:x>0.67622</cdr:x>
      <cdr:y>0.28039</cdr:y>
    </cdr:to>
    <cdr:sp macro="" textlink="">
      <cdr:nvSpPr>
        <cdr:cNvPr id="38" name="TextBox 1"/>
        <cdr:cNvSpPr txBox="1"/>
      </cdr:nvSpPr>
      <cdr:spPr>
        <a:xfrm xmlns:a="http://schemas.openxmlformats.org/drawingml/2006/main">
          <a:off x="5142346" y="1462231"/>
          <a:ext cx="720579" cy="3011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6</a:t>
          </a:r>
        </a:p>
      </cdr:txBody>
    </cdr:sp>
  </cdr:relSizeAnchor>
  <cdr:relSizeAnchor xmlns:cdr="http://schemas.openxmlformats.org/drawingml/2006/chartDrawing">
    <cdr:from>
      <cdr:x>0.677</cdr:x>
      <cdr:y>0.14439</cdr:y>
    </cdr:from>
    <cdr:to>
      <cdr:x>0.76327</cdr:x>
      <cdr:y>0.20302</cdr:y>
    </cdr:to>
    <cdr:sp macro="" textlink="">
      <cdr:nvSpPr>
        <cdr:cNvPr id="39" name="TextBox 1"/>
        <cdr:cNvSpPr txBox="1"/>
      </cdr:nvSpPr>
      <cdr:spPr>
        <a:xfrm xmlns:a="http://schemas.openxmlformats.org/drawingml/2006/main">
          <a:off x="5869709" y="908050"/>
          <a:ext cx="747977" cy="3687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205</a:t>
          </a:r>
        </a:p>
      </cdr:txBody>
    </cdr:sp>
  </cdr:relSizeAnchor>
  <cdr:relSizeAnchor xmlns:cdr="http://schemas.openxmlformats.org/drawingml/2006/chartDrawing">
    <cdr:from>
      <cdr:x>0.76588</cdr:x>
      <cdr:y>0.35092</cdr:y>
    </cdr:from>
    <cdr:to>
      <cdr:x>0.83929</cdr:x>
      <cdr:y>0.39411</cdr:y>
    </cdr:to>
    <cdr:sp macro="" textlink="">
      <cdr:nvSpPr>
        <cdr:cNvPr id="40" name="TextBox 1"/>
        <cdr:cNvSpPr txBox="1"/>
      </cdr:nvSpPr>
      <cdr:spPr>
        <a:xfrm xmlns:a="http://schemas.openxmlformats.org/drawingml/2006/main">
          <a:off x="6640368" y="2206913"/>
          <a:ext cx="636479" cy="2716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23</a:t>
          </a:r>
        </a:p>
      </cdr:txBody>
    </cdr:sp>
  </cdr:relSizeAnchor>
  <cdr:relSizeAnchor xmlns:cdr="http://schemas.openxmlformats.org/drawingml/2006/chartDrawing">
    <cdr:from>
      <cdr:x>0.85377</cdr:x>
      <cdr:y>0.18569</cdr:y>
    </cdr:from>
    <cdr:to>
      <cdr:x>0.91392</cdr:x>
      <cdr:y>0.22466</cdr:y>
    </cdr:to>
    <cdr:sp macro="" textlink="">
      <cdr:nvSpPr>
        <cdr:cNvPr id="41" name="TextBox 1"/>
        <cdr:cNvSpPr txBox="1"/>
      </cdr:nvSpPr>
      <cdr:spPr>
        <a:xfrm xmlns:a="http://schemas.openxmlformats.org/drawingml/2006/main">
          <a:off x="7402368" y="1167822"/>
          <a:ext cx="521512" cy="2450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19</a:t>
          </a:r>
        </a:p>
      </cdr:txBody>
    </cdr:sp>
  </cdr:relSizeAnchor>
  <cdr:relSizeAnchor xmlns:cdr="http://schemas.openxmlformats.org/drawingml/2006/chartDrawing">
    <cdr:from>
      <cdr:x>0.9388</cdr:x>
      <cdr:y>0.17899</cdr:y>
    </cdr:from>
    <cdr:to>
      <cdr:x>1</cdr:x>
      <cdr:y>0.23893</cdr:y>
    </cdr:to>
    <cdr:sp macro="" textlink="">
      <cdr:nvSpPr>
        <cdr:cNvPr id="42" name="TextBox 1"/>
        <cdr:cNvSpPr txBox="1"/>
      </cdr:nvSpPr>
      <cdr:spPr>
        <a:xfrm xmlns:a="http://schemas.openxmlformats.org/drawingml/2006/main">
          <a:off x="8139545" y="1125681"/>
          <a:ext cx="530647" cy="3769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126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0.95289</cdr:y>
    </cdr:from>
    <cdr:to>
      <cdr:x>0.2</cdr:x>
      <cdr:y>0.99623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0" y="5532882"/>
          <a:ext cx="1737360" cy="2516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fld id="{A4399D05-3235-4E51-B2F2-B85365E7FAC6}" type="TxLink">
            <a:rPr lang="en-US" sz="1000" b="0" i="0" u="none" strike="noStrike">
              <a:solidFill>
                <a:srgbClr val="000000"/>
              </a:solidFill>
              <a:latin typeface="Calibri"/>
            </a:rPr>
            <a:pPr/>
            <a:t>Data Source: FAFSA US Department of Education</a:t>
          </a:fld>
          <a:endParaRPr lang="en-US" sz="14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C6F9D-A320-4B93-B01F-C785A6B9CB94}" type="datetimeFigureOut">
              <a:rPr lang="en-US" smtClean="0"/>
              <a:t>1/25/2016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AE813-BD8A-4B7C-9968-7C4CFBD360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723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CA967-7E5E-4168-8D58-32F39B14307B}" type="datetimeFigureOut">
              <a:rPr lang="en-US" smtClean="0"/>
              <a:t>1/25/2016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3BBA6-90B9-4ECB-BE53-B416F4F32F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102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sense of pride</a:t>
            </a:r>
          </a:p>
          <a:p>
            <a:r>
              <a:rPr lang="en-US" dirty="0" smtClean="0"/>
              <a:t>A sense of urgency</a:t>
            </a:r>
          </a:p>
          <a:p>
            <a:r>
              <a:rPr lang="en-US" dirty="0" smtClean="0"/>
              <a:t>Focus on SIP</a:t>
            </a:r>
          </a:p>
          <a:p>
            <a:r>
              <a:rPr lang="en-US" dirty="0" smtClean="0"/>
              <a:t>Care for EACH child</a:t>
            </a:r>
          </a:p>
          <a:p>
            <a:r>
              <a:rPr lang="en-US" dirty="0" smtClean="0"/>
              <a:t>Hard work</a:t>
            </a:r>
          </a:p>
          <a:p>
            <a:r>
              <a:rPr lang="en-US" dirty="0" smtClean="0"/>
              <a:t>Fun</a:t>
            </a:r>
          </a:p>
          <a:p>
            <a:r>
              <a:rPr lang="en-US" dirty="0" smtClean="0"/>
              <a:t>Growth Mindset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993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238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739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NGSS, increase</a:t>
            </a:r>
            <a:r>
              <a:rPr lang="en-US" baseline="0" dirty="0" smtClean="0"/>
              <a:t> the number of common assessments, GLAD throughout Science Department, “Beam up” the remaining 25.6%, More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772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098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represents the percent of students who grew at, or above, the expected number of points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818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258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1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Marking of the Text</a:t>
            </a:r>
          </a:p>
          <a:p>
            <a:r>
              <a:rPr lang="en-US" dirty="0" smtClean="0"/>
              <a:t>Springboard</a:t>
            </a:r>
          </a:p>
          <a:p>
            <a:r>
              <a:rPr lang="en-US" dirty="0" smtClean="0"/>
              <a:t>Use</a:t>
            </a:r>
            <a:r>
              <a:rPr lang="en-US" baseline="0" dirty="0" smtClean="0"/>
              <a:t> of Jane Shaeffer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5836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687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411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575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Building  Wide Best Practices—focus on ELL LID</a:t>
            </a:r>
            <a:r>
              <a:rPr lang="en-US" baseline="0" dirty="0" smtClean="0"/>
              <a:t> Days</a:t>
            </a:r>
          </a:p>
          <a:p>
            <a:r>
              <a:rPr lang="en-US" baseline="0" dirty="0" smtClean="0"/>
              <a:t>Close collaboration with the district specialist—GLAD strategies training and release time</a:t>
            </a:r>
          </a:p>
          <a:p>
            <a:r>
              <a:rPr lang="en-US" baseline="0" dirty="0" smtClean="0"/>
              <a:t>Cognitive Content Dictionary—Biology and Coordinated 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8546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College and Career</a:t>
            </a:r>
            <a:r>
              <a:rPr lang="en-US" baseline="0" dirty="0" smtClean="0"/>
              <a:t> Ready</a:t>
            </a:r>
          </a:p>
          <a:p>
            <a:r>
              <a:rPr lang="en-US" baseline="0" dirty="0" smtClean="0"/>
              <a:t>Increased opportunities</a:t>
            </a:r>
          </a:p>
          <a:p>
            <a:r>
              <a:rPr lang="en-US" baseline="0" dirty="0" smtClean="0"/>
              <a:t>Continue to challenge our students--stretch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354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Additional</a:t>
            </a:r>
            <a:r>
              <a:rPr lang="en-US" baseline="0" dirty="0" smtClean="0"/>
              <a:t> funding to cover the expense for CIHS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435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913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</a:t>
            </a:r>
            <a:r>
              <a:rPr lang="en-US" baseline="0" dirty="0" smtClean="0"/>
              <a:t> looking at our College Board Comparison—look at schools similar in size and demographics (25 Schools)</a:t>
            </a:r>
          </a:p>
          <a:p>
            <a:r>
              <a:rPr lang="en-US" baseline="0" dirty="0" smtClean="0"/>
              <a:t>Overall #’s</a:t>
            </a:r>
          </a:p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AP—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 of exams taken with 3,4,or 5—7th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 (class of 2015)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Critical Reading Mean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Math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Writing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PSAT (2017)--sophomores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 Reading—9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Math—15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Writing Skills—10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PSAT Juniors (80 who took the exam)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Critical reading—1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math—2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writing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1842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this mindset… we</a:t>
            </a:r>
            <a:r>
              <a:rPr lang="en-US" baseline="0" dirty="0" smtClean="0"/>
              <a:t> have promoted outreach</a:t>
            </a:r>
          </a:p>
          <a:p>
            <a:r>
              <a:rPr lang="en-US" dirty="0" smtClean="0"/>
              <a:t>More students taking 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1268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test takers</a:t>
            </a:r>
          </a:p>
          <a:p>
            <a:r>
              <a:rPr lang="en-US" dirty="0" smtClean="0"/>
              <a:t>More students taking more than one exam</a:t>
            </a:r>
          </a:p>
          <a:p>
            <a:r>
              <a:rPr lang="en-US" sz="1200" dirty="0" smtClean="0"/>
              <a:t>More students taking more than one AP class</a:t>
            </a:r>
            <a:br>
              <a:rPr lang="en-US" sz="1200" dirty="0" smtClean="0"/>
            </a:br>
            <a:r>
              <a:rPr lang="en-US" sz="1200" dirty="0" smtClean="0"/>
              <a:t>More students taking exams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8858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</a:t>
            </a:r>
            <a:r>
              <a:rPr lang="en-US" baseline="0" dirty="0" smtClean="0"/>
              <a:t> with increased numbers, scores are the same</a:t>
            </a:r>
          </a:p>
          <a:p>
            <a:r>
              <a:rPr lang="en-US" baseline="0" dirty="0" smtClean="0"/>
              <a:t>Goal—this year is to improve our scores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9396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Speaking of collaboration–</a:t>
            </a:r>
            <a:r>
              <a:rPr lang="en-US" baseline="0" dirty="0" smtClean="0"/>
              <a:t> EOS</a:t>
            </a:r>
          </a:p>
          <a:p>
            <a:r>
              <a:rPr lang="en-US" baseline="0" dirty="0" smtClean="0"/>
              <a:t>Opportunity gaps within subgroups—lightly shaded areas identify how many within each subcategory</a:t>
            </a:r>
          </a:p>
          <a:p>
            <a:r>
              <a:rPr lang="en-US" baseline="0" dirty="0" smtClean="0"/>
              <a:t>Survey results—highlighted what has helped and what will continue to help guide this work—</a:t>
            </a:r>
          </a:p>
          <a:p>
            <a:r>
              <a:rPr lang="en-US" baseline="0" dirty="0" smtClean="0"/>
              <a:t>Dash—represents the mean for the 140 school within EOS portfolio—notice we are way above</a:t>
            </a:r>
          </a:p>
          <a:p>
            <a:r>
              <a:rPr lang="en-US" baseline="0" dirty="0" smtClean="0"/>
              <a:t>Our staff believes student motivation, confidence in success, and perseverance are predictors of student success in AP</a:t>
            </a:r>
          </a:p>
          <a:p>
            <a:r>
              <a:rPr lang="en-US" baseline="0" dirty="0" smtClean="0"/>
              <a:t>Great reinforcement and indicator for our admin team—overall success of the mindset work we have down and are continuing to 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4761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70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EC282-7790-4E51-B6E7-7F7BD9F3066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8EC282-7790-4E51-B6E7-7F7BD9F3066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AVID… coord</a:t>
            </a:r>
            <a:r>
              <a:rPr lang="en-US" baseline="0" dirty="0" smtClean="0"/>
              <a:t> science—infiltration department wide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313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Getting ready to go into hyperspeed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295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905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281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3BBA6-90B9-4ECB-BE53-B416F4F32F81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64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#</a:t>
            </a:r>
            <a:r>
              <a:rPr lang="en-US" sz="2400" dirty="0" err="1" smtClean="0"/>
              <a:t>EHSInnovatingEducation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 smtClean="0"/>
              <a:t>#</a:t>
            </a:r>
            <a:r>
              <a:rPr lang="en-US" sz="2400" dirty="0" err="1" smtClean="0"/>
              <a:t>EHSInnovatingEducation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6786810" y="3248660"/>
            <a:ext cx="3967481" cy="365760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smtClean="0"/>
              <a:t>#EHSInnovatingEducation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SR P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49911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044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565647" y="6477000"/>
            <a:ext cx="4108881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Compiled by the Center for Educational Effectiveness</a:t>
            </a:r>
          </a:p>
          <a:p>
            <a:endParaRPr lang="en-US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7924800" y="6400800"/>
            <a:ext cx="96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>
                    <a:tint val="75000"/>
                  </a:schemeClr>
                </a:solidFill>
                <a:latin typeface="Tahoma" pitchFamily="34" charset="0"/>
              </a:defRPr>
            </a:lvl1pPr>
          </a:lstStyle>
          <a:p>
            <a:fld id="{B999F817-F5D2-4A26-96AD-1211DCAE6C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5020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565647" y="6477000"/>
            <a:ext cx="4108881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Compiled by the Center for Educational Effectiveness</a:t>
            </a:r>
          </a:p>
          <a:p>
            <a:endParaRPr lang="en-US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7924800" y="6400800"/>
            <a:ext cx="96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>
                    <a:tint val="75000"/>
                  </a:schemeClr>
                </a:solidFill>
                <a:latin typeface="Tahoma" pitchFamily="34" charset="0"/>
              </a:defRPr>
            </a:lvl1pPr>
          </a:lstStyle>
          <a:p>
            <a:fld id="{B999F817-F5D2-4A26-96AD-1211DCAE6C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4814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565647" y="6477000"/>
            <a:ext cx="4108881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Compiled by the Center for Educational Effectiveness</a:t>
            </a:r>
          </a:p>
          <a:p>
            <a:endParaRPr lang="en-US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7924800" y="6400800"/>
            <a:ext cx="96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>
                    <a:tint val="75000"/>
                  </a:schemeClr>
                </a:solidFill>
                <a:latin typeface="Tahoma" pitchFamily="34" charset="0"/>
              </a:defRPr>
            </a:lvl1pPr>
          </a:lstStyle>
          <a:p>
            <a:fld id="{B999F817-F5D2-4A26-96AD-1211DCAE6C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581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2565647" y="6477000"/>
            <a:ext cx="4108881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Compiled by the Center for Educational Effectiveness</a:t>
            </a:r>
          </a:p>
          <a:p>
            <a:endParaRPr lang="en-US" dirty="0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7924800" y="6400800"/>
            <a:ext cx="96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>
                    <a:tint val="75000"/>
                  </a:schemeClr>
                </a:solidFill>
                <a:latin typeface="Tahoma" pitchFamily="34" charset="0"/>
              </a:defRPr>
            </a:lvl1pPr>
          </a:lstStyle>
          <a:p>
            <a:fld id="{B999F817-F5D2-4A26-96AD-1211DCAE6C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83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6634410" y="3096260"/>
            <a:ext cx="4272281" cy="365760"/>
          </a:xfrm>
        </p:spPr>
        <p:txBody>
          <a:bodyPr/>
          <a:lstStyle>
            <a:lvl1pPr>
              <a:defRPr sz="2400"/>
            </a:lvl1pPr>
          </a:lstStyle>
          <a:p>
            <a:pPr algn="l"/>
            <a:r>
              <a:rPr lang="en-US" dirty="0" smtClean="0"/>
              <a:t>#</a:t>
            </a:r>
            <a:r>
              <a:rPr lang="en-US" dirty="0" err="1" smtClean="0"/>
              <a:t>EHSInnovatingEducation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6596310" y="3058160"/>
            <a:ext cx="4348481" cy="365760"/>
          </a:xfrm>
        </p:spPr>
        <p:txBody>
          <a:bodyPr/>
          <a:lstStyle>
            <a:lvl1pPr>
              <a:defRPr sz="2400"/>
            </a:lvl1pPr>
          </a:lstStyle>
          <a:p>
            <a:pPr algn="l"/>
            <a:r>
              <a:rPr lang="en-US" dirty="0" smtClean="0"/>
              <a:t>#</a:t>
            </a:r>
            <a:r>
              <a:rPr lang="en-US" dirty="0" err="1" smtClean="0"/>
              <a:t>EHSInnovatingEducation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6558210" y="3020060"/>
            <a:ext cx="4424681" cy="365760"/>
          </a:xfrm>
        </p:spPr>
        <p:txBody>
          <a:bodyPr/>
          <a:lstStyle/>
          <a:p>
            <a:pPr algn="l"/>
            <a:r>
              <a:rPr lang="en-US" sz="2400" dirty="0" smtClean="0"/>
              <a:t>#</a:t>
            </a:r>
            <a:r>
              <a:rPr lang="en-US" sz="2400" dirty="0" err="1" smtClean="0"/>
              <a:t>EHSInnovatingEducation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6824910" y="3286760"/>
            <a:ext cx="3891281" cy="365760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smtClean="0"/>
              <a:t>#EHSInnovatingEducation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6520110" y="2981960"/>
            <a:ext cx="4500881" cy="365760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smtClean="0"/>
              <a:t>#EHSInnovatingEducation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6786810" y="3248660"/>
            <a:ext cx="3967481" cy="36576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#</a:t>
            </a:r>
            <a:r>
              <a:rPr lang="en-US" sz="2400" smtClean="0"/>
              <a:t>EHSInnovatingEducation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6634410" y="3096260"/>
            <a:ext cx="4272281" cy="36576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#</a:t>
            </a:r>
            <a:r>
              <a:rPr lang="en-US" sz="2400" smtClean="0"/>
              <a:t>EHSInnovatingEducation</a:t>
            </a:r>
            <a:endParaRPr lang="en-US" sz="24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 rot="16200000">
            <a:off x="6634410" y="3096260"/>
            <a:ext cx="4272281" cy="365760"/>
          </a:xfrm>
        </p:spPr>
        <p:txBody>
          <a:bodyPr/>
          <a:lstStyle>
            <a:lvl1pPr algn="l">
              <a:defRPr sz="2400"/>
            </a:lvl1pPr>
          </a:lstStyle>
          <a:p>
            <a:r>
              <a:rPr lang="en-US" smtClean="0"/>
              <a:t>#EHSInnovatingEducation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441303" y="6626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6443910" y="2905760"/>
            <a:ext cx="4653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bg2"/>
                </a:solidFill>
              </a:defRPr>
            </a:lvl1pPr>
          </a:lstStyle>
          <a:p>
            <a:pPr algn="l"/>
            <a:r>
              <a:rPr lang="en-US" dirty="0" smtClean="0"/>
              <a:t>#EHSInnovatingEducation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8441303" y="5715000"/>
            <a:ext cx="685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emf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SOSR%20FINAL/Science.mp4" TargetMode="Externa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1.png"/><Relationship Id="rId5" Type="http://schemas.microsoft.com/office/2007/relationships/hdphoto" Target="../media/hdphoto4.wdp"/><Relationship Id="rId4" Type="http://schemas.openxmlformats.org/officeDocument/2006/relationships/image" Target="../media/image9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5.wdp"/><Relationship Id="rId4" Type="http://schemas.openxmlformats.org/officeDocument/2006/relationships/image" Target="../media/image10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emf"/><Relationship Id="rId2" Type="http://schemas.openxmlformats.org/officeDocument/2006/relationships/image" Target="../media/image120.emf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SOSR%20FINAL/english.mp4" TargetMode="Externa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Everett High School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chemeClr val="tx2"/>
                </a:solidFill>
              </a:rPr>
              <a:t>#</a:t>
            </a:r>
            <a:r>
              <a:rPr lang="en-US" sz="2800" b="1" dirty="0" err="1" smtClean="0">
                <a:solidFill>
                  <a:schemeClr val="tx2"/>
                </a:solidFill>
              </a:rPr>
              <a:t>EHSInnovatingeducation</a:t>
            </a:r>
            <a:endParaRPr lang="en-US" sz="2800" b="1" dirty="0" smtClean="0">
              <a:solidFill>
                <a:schemeClr val="tx2"/>
              </a:solidFill>
            </a:endParaRPr>
          </a:p>
          <a:p>
            <a:pPr algn="ctr"/>
            <a:r>
              <a:rPr lang="en-US" sz="1400" b="1" dirty="0">
                <a:solidFill>
                  <a:srgbClr val="0070C0"/>
                </a:solidFill>
              </a:rPr>
              <a:t>To inspire, educate and prepare every student </a:t>
            </a:r>
          </a:p>
          <a:p>
            <a:pPr algn="ctr"/>
            <a:r>
              <a:rPr lang="en-US" sz="1400" b="1" dirty="0">
                <a:solidFill>
                  <a:srgbClr val="0070C0"/>
                </a:solidFill>
              </a:rPr>
              <a:t>to be career and college ready.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0500"/>
            <a:ext cx="51054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7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Grade on 11</a:t>
            </a:r>
            <a:r>
              <a:rPr lang="en-US" baseline="30000" dirty="0" smtClean="0"/>
              <a:t>th</a:t>
            </a:r>
            <a:r>
              <a:rPr lang="en-US" dirty="0" smtClean="0"/>
              <a:t> Grade ELA</a:t>
            </a:r>
            <a:br>
              <a:rPr lang="en-US" dirty="0" smtClean="0"/>
            </a:br>
            <a:r>
              <a:rPr lang="en-US" sz="1800" dirty="0"/>
              <a:t>College &amp; Career Ready Cut Score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776402857"/>
              </p:ext>
            </p:ext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1143000"/>
            <a:ext cx="4231409" cy="245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3378146467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50196" y="1144401"/>
            <a:ext cx="4231409" cy="24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1999953222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6731" y="3781985"/>
            <a:ext cx="4222750" cy="245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881484747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50196" y="3786188"/>
            <a:ext cx="4231409" cy="24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49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r>
              <a:rPr lang="en-US" baseline="30000" dirty="0" smtClean="0"/>
              <a:t>th</a:t>
            </a:r>
            <a:r>
              <a:rPr lang="en-US" dirty="0" smtClean="0"/>
              <a:t> Grade ELA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2485627277"/>
              </p:ext>
            </p:ext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0228" y="939333"/>
            <a:ext cx="4411889" cy="255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3816690066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174" y="946457"/>
            <a:ext cx="4419426" cy="2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428390163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0228" y="3574116"/>
            <a:ext cx="4411889" cy="2554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1267111075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572174" y="3613457"/>
            <a:ext cx="4419426" cy="2558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672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 Claims </a:t>
            </a:r>
            <a:endParaRPr lang="en-US" dirty="0"/>
          </a:p>
        </p:txBody>
      </p:sp>
      <p:pic>
        <p:nvPicPr>
          <p:cNvPr id="5" name="Picture 5"/>
          <p:cNvPicPr preferRelativeResize="0">
            <a:picLocks noGrp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14" y="1600200"/>
            <a:ext cx="7180771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86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45943" y="1143000"/>
            <a:ext cx="7543800" cy="1201459"/>
          </a:xfrm>
        </p:spPr>
        <p:txBody>
          <a:bodyPr/>
          <a:lstStyle/>
          <a:p>
            <a:r>
              <a:rPr lang="en-US" sz="5400" dirty="0" smtClean="0"/>
              <a:t>Preparing for the Mission</a:t>
            </a:r>
            <a:endParaRPr lang="en-US" sz="5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124200"/>
            <a:ext cx="5343525" cy="2562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1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Eight-Step Support  for PLC Teams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823199" y="6521824"/>
            <a:ext cx="3288244" cy="323850"/>
          </a:xfrm>
        </p:spPr>
        <p:txBody>
          <a:bodyPr/>
          <a:lstStyle/>
          <a:p>
            <a:pPr algn="l"/>
            <a:r>
              <a:rPr lang="en-US" smtClean="0">
                <a:latin typeface="Tahoma" pitchFamily="34" charset="0"/>
                <a:ea typeface="Tahoma" pitchFamily="34" charset="0"/>
                <a:cs typeface="Tahoma" pitchFamily="34" charset="0"/>
              </a:rPr>
              <a:t>Compiled by the Center for Educational Effectiveness</a:t>
            </a:r>
          </a:p>
          <a:p>
            <a:endParaRPr lang="en-US" dirty="0"/>
          </a:p>
        </p:txBody>
      </p:sp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5555913" cy="464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4223">
            <a:off x="5719434" y="1142381"/>
            <a:ext cx="2479003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16371"/>
            <a:ext cx="3249613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2369">
            <a:off x="315139" y="2016482"/>
            <a:ext cx="2327621" cy="34669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21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3400" y="1008447"/>
            <a:ext cx="7315200" cy="1429954"/>
          </a:xfrm>
        </p:spPr>
        <p:txBody>
          <a:bodyPr/>
          <a:lstStyle/>
          <a:p>
            <a:r>
              <a:rPr lang="en-US" sz="4800" dirty="0" smtClean="0"/>
              <a:t>Transmitting Technologies to the Fleet</a:t>
            </a:r>
            <a:endParaRPr lang="en-US" sz="4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" b="4418"/>
          <a:stretch/>
        </p:blipFill>
        <p:spPr bwMode="auto">
          <a:xfrm>
            <a:off x="2590800" y="3256766"/>
            <a:ext cx="5442858" cy="27807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6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949911"/>
          </a:xfrm>
        </p:spPr>
        <p:txBody>
          <a:bodyPr>
            <a:normAutofit/>
          </a:bodyPr>
          <a:lstStyle/>
          <a:p>
            <a:r>
              <a:rPr lang="en-US" dirty="0" smtClean="0"/>
              <a:t>Cross-Content Literacy Structures</a:t>
            </a:r>
            <a:endParaRPr lang="en-US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568" y="2241184"/>
            <a:ext cx="5651635" cy="39381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C:\Users\08249\AppData\Local\Microsoft\Windows\Temporary Internet Files\Content.Outlook\ZDIUJCOP\image (6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1546">
            <a:off x="5111473" y="1417056"/>
            <a:ext cx="3177410" cy="23732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41354"/>
            <a:ext cx="3098619" cy="352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1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609600"/>
            <a:ext cx="7543800" cy="2593975"/>
          </a:xfrm>
        </p:spPr>
        <p:txBody>
          <a:bodyPr/>
          <a:lstStyle/>
          <a:p>
            <a:r>
              <a:rPr lang="en-US" sz="4800" dirty="0" smtClean="0"/>
              <a:t>Promoting the Exploration of Strange New Worlds </a:t>
            </a:r>
            <a:br>
              <a:rPr lang="en-US" sz="4800" dirty="0" smtClean="0"/>
            </a:br>
            <a:r>
              <a:rPr lang="en-US" sz="4800" dirty="0" smtClean="0"/>
              <a:t>Through Reading</a:t>
            </a:r>
            <a:endParaRPr lang="en-US" sz="4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741" y="3581400"/>
            <a:ext cx="4761659" cy="25769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09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949911"/>
          </a:xfrm>
        </p:spPr>
        <p:txBody>
          <a:bodyPr>
            <a:normAutofit/>
          </a:bodyPr>
          <a:lstStyle/>
          <a:p>
            <a:r>
              <a:rPr lang="en-US" sz="4400" dirty="0" smtClean="0"/>
              <a:t>Increased Supplemental Reading</a:t>
            </a:r>
            <a:endParaRPr lang="en-US" sz="4400" dirty="0"/>
          </a:p>
        </p:txBody>
      </p:sp>
      <p:pic>
        <p:nvPicPr>
          <p:cNvPr id="1029" name="Picture 5" descr="C:\Users\08249\AppData\Local\Microsoft\Windows\Temporary Internet Files\Content.Outlook\ZDIUJCOP\IMG_0123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362200"/>
            <a:ext cx="4902200" cy="36766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872" y="4724400"/>
            <a:ext cx="3077044" cy="1734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914400"/>
            <a:ext cx="3048000" cy="243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08249\Downloads\IMG_23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630">
            <a:off x="4618722" y="1092394"/>
            <a:ext cx="3124200" cy="175017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13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6477000" cy="1143000"/>
          </a:xfrm>
        </p:spPr>
        <p:txBody>
          <a:bodyPr vert="horz" lIns="91429" tIns="45714" rIns="91429" bIns="45714" rtlCol="0" anchor="ctr">
            <a:noAutofit/>
          </a:bodyPr>
          <a:lstStyle/>
          <a:p>
            <a:r>
              <a:rPr lang="en-US" sz="4000" dirty="0"/>
              <a:t>Moving Out of Our World – Social Studies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7620000" cy="4724400"/>
          </a:xfrm>
        </p:spPr>
        <p:txBody>
          <a:bodyPr/>
          <a:lstStyle/>
          <a:p>
            <a:pPr indent="-342900"/>
            <a:r>
              <a:rPr lang="en-US" sz="2400" dirty="0" smtClean="0"/>
              <a:t>Connecting in with ELA strategies in the Social Studies classrooms</a:t>
            </a:r>
          </a:p>
          <a:p>
            <a:pPr lvl="1" indent="-342900"/>
            <a:r>
              <a:rPr lang="en-US" sz="2400" dirty="0" smtClean="0"/>
              <a:t>RACE strategy</a:t>
            </a:r>
          </a:p>
          <a:p>
            <a:pPr lvl="1" indent="-342900"/>
            <a:r>
              <a:rPr lang="en-US" sz="2400" dirty="0" smtClean="0"/>
              <a:t>Metacognitive markers</a:t>
            </a:r>
          </a:p>
          <a:p>
            <a:pPr lvl="1" indent="-342900"/>
            <a:r>
              <a:rPr lang="en-US" sz="2400" dirty="0" smtClean="0"/>
              <a:t>Annotating rigorous historical texts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1" name="Picture 3" descr="C:\Users\04129\AppData\Local\Microsoft\Windows\Temporary Internet Files\Content.IE5\HI52E2LW\Kliponius-Cartoon-rocket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399"/>
            <a:ext cx="1090076" cy="124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48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924800" y="6400801"/>
            <a:ext cx="967667" cy="365125"/>
          </a:xfrm>
          <a:prstGeom prst="rect">
            <a:avLst/>
          </a:prstGeom>
        </p:spPr>
        <p:txBody>
          <a:bodyPr lIns="82058" tIns="41029" rIns="82058" bIns="41029"/>
          <a:lstStyle/>
          <a:p>
            <a:fld id="{B999F817-F5D2-4A26-96AD-1211DCAE6C1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On a Five Year Mission to Become the Best School </a:t>
            </a:r>
            <a:r>
              <a:rPr lang="en-US" sz="3600" dirty="0"/>
              <a:t>i</a:t>
            </a:r>
            <a:r>
              <a:rPr lang="en-US" sz="3600" dirty="0" smtClean="0"/>
              <a:t>n </a:t>
            </a:r>
            <a:r>
              <a:rPr lang="en-US" sz="3600" dirty="0"/>
              <a:t>t</a:t>
            </a:r>
            <a:r>
              <a:rPr lang="en-US" sz="3600" dirty="0" smtClean="0"/>
              <a:t>he Universe!</a:t>
            </a:r>
            <a:endParaRPr lang="en-US" sz="3600" dirty="0"/>
          </a:p>
        </p:txBody>
      </p:sp>
      <p:pic>
        <p:nvPicPr>
          <p:cNvPr id="1026" name="Picture 2" descr="http://moviewallpaperpics.com/wp-content/uploads/2015/04/USS-Enterprise-Star-Trek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1590674"/>
            <a:ext cx="9364135" cy="526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0" y="0"/>
            <a:ext cx="762000" cy="159067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6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Connection to </a:t>
            </a:r>
            <a:r>
              <a:rPr lang="en-US" sz="4000" dirty="0" smtClean="0"/>
              <a:t>ELA: </a:t>
            </a:r>
            <a:r>
              <a:rPr lang="en-US" sz="4000" dirty="0"/>
              <a:t>RACE Strategy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034617" cy="452596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473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Metacognitive Markers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034617" cy="4525963"/>
          </a:xfr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256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74638"/>
            <a:ext cx="64770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Moving Into the Next Solar System:</a:t>
            </a:r>
            <a:br>
              <a:rPr lang="en-US" sz="3200" dirty="0" smtClean="0">
                <a:solidFill>
                  <a:srgbClr val="002060"/>
                </a:solidFill>
              </a:rPr>
            </a:br>
            <a:r>
              <a:rPr lang="en-US" sz="3200" dirty="0" smtClean="0">
                <a:solidFill>
                  <a:srgbClr val="002060"/>
                </a:solidFill>
              </a:rPr>
              <a:t>Data Talks and Student Work Analysis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7010400" cy="4800600"/>
          </a:xfrm>
        </p:spPr>
        <p:txBody>
          <a:bodyPr>
            <a:normAutofit/>
          </a:bodyPr>
          <a:lstStyle/>
          <a:p>
            <a:pPr indent="-342900"/>
            <a:r>
              <a:rPr lang="en-US" sz="2400" dirty="0" smtClean="0"/>
              <a:t>More frequent common assessments in each 	curricular area </a:t>
            </a:r>
          </a:p>
          <a:p>
            <a:pPr indent="-342900"/>
            <a:r>
              <a:rPr lang="en-US" sz="2400" dirty="0" smtClean="0"/>
              <a:t>Rubric refinement from last year</a:t>
            </a:r>
          </a:p>
          <a:p>
            <a:pPr indent="-342900"/>
            <a:r>
              <a:rPr lang="en-US" sz="2400" dirty="0" smtClean="0"/>
              <a:t>Discussion between colleagues about student work, scores and calibration </a:t>
            </a:r>
            <a:r>
              <a:rPr lang="en-US" sz="2400" u="sng" dirty="0" smtClean="0"/>
              <a:t>leading to </a:t>
            </a:r>
            <a:r>
              <a:rPr lang="en-US" sz="2400" dirty="0" smtClean="0"/>
              <a:t>a more consistent classroom experience for all students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</p:txBody>
      </p:sp>
      <p:pic>
        <p:nvPicPr>
          <p:cNvPr id="1026" name="Picture 2" descr="C:\Users\04129\AppData\Local\Microsoft\Windows\Temporary Internet Files\Content.IE5\LHHB055W\sunicon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4" y="2971800"/>
            <a:ext cx="990600" cy="98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04129\AppData\Local\Microsoft\Windows\Temporary Internet Files\Content.IE5\IO5HQP8E\mobile_solar-system_thl[1]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2" b="8584"/>
          <a:stretch/>
        </p:blipFill>
        <p:spPr bwMode="auto">
          <a:xfrm>
            <a:off x="195262" y="331939"/>
            <a:ext cx="1252538" cy="1039661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79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400" y="274638"/>
            <a:ext cx="71628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Data Analysis of Student Work: Colleagues Working Together 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7000"/>
                    </a14:imgEffect>
                    <a14:imgEffect>
                      <a14:colorTemperature colorTemp="8800"/>
                    </a14:imgEffect>
                    <a14:imgEffect>
                      <a14:brightnessContrast bright="2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499" r="4402"/>
          <a:stretch/>
        </p:blipFill>
        <p:spPr>
          <a:xfrm>
            <a:off x="1546224" y="1976437"/>
            <a:ext cx="5768976" cy="3281363"/>
          </a:xfrm>
          <a:ln w="3175">
            <a:solidFill>
              <a:schemeClr val="tx1"/>
            </a:solidFill>
          </a:ln>
        </p:spPr>
      </p:pic>
      <p:pic>
        <p:nvPicPr>
          <p:cNvPr id="3074" name="Picture 2" descr="C:\Users\04129\AppData\Local\Microsoft\Windows\Temporary Internet Files\Content.IE5\LHHB055W\sunicon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92" y="457200"/>
            <a:ext cx="694208" cy="69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3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74638"/>
            <a:ext cx="61722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 Another Galaxy : Classroom Visits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98191"/>
            <a:ext cx="3962400" cy="2654809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400" dirty="0" smtClean="0"/>
              <a:t>Connection to last year - additional assistance for special education students</a:t>
            </a:r>
          </a:p>
          <a:p>
            <a:pPr marL="457200" indent="-457200"/>
            <a:r>
              <a:rPr lang="en-US" sz="2400" dirty="0"/>
              <a:t>O</a:t>
            </a:r>
            <a:r>
              <a:rPr lang="en-US" sz="2400" dirty="0" smtClean="0"/>
              <a:t>ur first classroom visits!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4098" name="Picture 2" descr="C:\Users\04129\AppData\Local\Microsoft\Windows\Temporary Internet Files\Content.IE5\LHHB055W\tulipan-Milky-Way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199"/>
            <a:ext cx="1447800" cy="93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04129\AppData\Local\Microsoft\Windows\Temporary Internet Files\Content.IE5\LHHB055W\sunicon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1" y="3352800"/>
            <a:ext cx="702839" cy="70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1" y="2354561"/>
            <a:ext cx="3454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0341" y="228600"/>
            <a:ext cx="6361659" cy="1143000"/>
          </a:xfrm>
        </p:spPr>
        <p:txBody>
          <a:bodyPr/>
          <a:lstStyle/>
          <a:p>
            <a:r>
              <a:rPr lang="en-US" sz="4000" dirty="0" smtClean="0"/>
              <a:t>Getting Beyond the Milky Way    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900"/>
            <a:r>
              <a:rPr lang="en-US" sz="2400" dirty="0" smtClean="0"/>
              <a:t>Using the classroom visits to modify instruction</a:t>
            </a:r>
          </a:p>
          <a:p>
            <a:pPr indent="-342900"/>
            <a:r>
              <a:rPr lang="en-US" sz="2400" dirty="0" smtClean="0"/>
              <a:t>Semester </a:t>
            </a:r>
            <a:r>
              <a:rPr lang="en-US" sz="2400" dirty="0"/>
              <a:t>t</a:t>
            </a:r>
            <a:r>
              <a:rPr lang="en-US" sz="2400" dirty="0" smtClean="0"/>
              <a:t>wo changes</a:t>
            </a:r>
          </a:p>
          <a:p>
            <a:pPr lvl="1" indent="-342900"/>
            <a:r>
              <a:rPr lang="en-US" sz="2400" dirty="0"/>
              <a:t>W</a:t>
            </a:r>
            <a:r>
              <a:rPr lang="en-US" sz="2400" dirty="0" smtClean="0"/>
              <a:t>eekly communication between ELA special education teacher and core teachers </a:t>
            </a:r>
          </a:p>
          <a:p>
            <a:pPr lvl="1" indent="-342900"/>
            <a:r>
              <a:rPr lang="en-US" sz="2400" dirty="0"/>
              <a:t>A</a:t>
            </a:r>
            <a:r>
              <a:rPr lang="en-US" sz="2400" dirty="0" smtClean="0"/>
              <a:t>ssistance in the specialized instruction</a:t>
            </a:r>
          </a:p>
          <a:p>
            <a:pPr lvl="1" indent="-342900"/>
            <a:r>
              <a:rPr lang="en-US" sz="2400" dirty="0"/>
              <a:t>C</a:t>
            </a:r>
            <a:r>
              <a:rPr lang="en-US" sz="2400" dirty="0" smtClean="0"/>
              <a:t>lassroom with reading and writing of core materials from classes beyond English</a:t>
            </a:r>
          </a:p>
          <a:p>
            <a:pPr lvl="1" indent="-342900"/>
            <a:r>
              <a:rPr lang="en-US" sz="2400" dirty="0" smtClean="0"/>
              <a:t>Changes are made to the instructional plan for students based on weekly communication and extra assistance so the student can achieve success</a:t>
            </a:r>
          </a:p>
          <a:p>
            <a:pPr marL="297180" lvl="1" indent="0">
              <a:buNone/>
            </a:pPr>
            <a:r>
              <a:rPr lang="en-US" dirty="0"/>
              <a:t>	</a:t>
            </a:r>
            <a:endParaRPr lang="en-US" dirty="0" smtClean="0"/>
          </a:p>
        </p:txBody>
      </p:sp>
      <p:pic>
        <p:nvPicPr>
          <p:cNvPr id="5122" name="Picture 2" descr="C:\Users\04129\AppData\Local\Microsoft\Windows\Temporary Internet Files\Content.IE5\LHHB055W\tulipan-Milky-Way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9466"/>
            <a:ext cx="1563141" cy="101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12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buzz lightyea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4" descr="Image result for buzz lightyear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34128"/>
            <a:ext cx="4462463" cy="363807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2416" y="487740"/>
            <a:ext cx="818338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EHS Math:</a:t>
            </a:r>
          </a:p>
          <a:p>
            <a:pPr algn="ctr"/>
            <a:r>
              <a:rPr lang="en-US" sz="48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To </a:t>
            </a:r>
            <a:r>
              <a:rPr lang="en-US" sz="4800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48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nfinity </a:t>
            </a:r>
            <a:r>
              <a:rPr lang="en-US" sz="4800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48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Beyond</a:t>
            </a:r>
            <a:endParaRPr lang="en-US" sz="48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0834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r>
              <a:rPr lang="en-US" baseline="30000" dirty="0" smtClean="0"/>
              <a:t>th</a:t>
            </a:r>
            <a:r>
              <a:rPr lang="en-US" dirty="0" smtClean="0"/>
              <a:t> Grade Math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823199" y="6521824"/>
            <a:ext cx="3288244" cy="323850"/>
          </a:xfrm>
        </p:spPr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Compiled by the Center for Educational Effectiveness</a:t>
            </a:r>
          </a:p>
          <a:p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762000" y="1179042"/>
            <a:ext cx="2265958" cy="3742878"/>
            <a:chOff x="1039660" y="1179042"/>
            <a:chExt cx="1988298" cy="3284243"/>
          </a:xfrm>
        </p:grpSpPr>
        <p:pic>
          <p:nvPicPr>
            <p:cNvPr id="8" name="Picture 7"/>
            <p:cNvPicPr>
              <a:picLocks noChangeAspect="1" noChangeArrowheads="1"/>
            </p:cNvPicPr>
            <p:nvPr>
              <p:extLst>
                <p:ext uri="{D42A27DB-BD31-4B8C-83A1-F6EECF244321}">
                  <p14:modId xmlns:p14="http://schemas.microsoft.com/office/powerpoint/2010/main" val="1691101129"/>
                </p:ext>
              </p:extLst>
            </p:nvPr>
          </p:nvPicPr>
          <p:blipFill rotWithShape="1">
            <a:blip r:embed="rId3"/>
            <a:srcRect l="7848" r="74021"/>
            <a:stretch/>
          </p:blipFill>
          <p:spPr bwMode="auto">
            <a:xfrm>
              <a:off x="1039660" y="1180926"/>
              <a:ext cx="1030873" cy="3282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>
              <p:extLst>
                <p:ext uri="{D42A27DB-BD31-4B8C-83A1-F6EECF244321}">
                  <p14:modId xmlns:p14="http://schemas.microsoft.com/office/powerpoint/2010/main" val="294118735"/>
                </p:ext>
              </p:extLst>
            </p:nvPr>
          </p:nvPicPr>
          <p:blipFill rotWithShape="1">
            <a:blip r:embed="rId3"/>
            <a:srcRect l="83161"/>
            <a:stretch/>
          </p:blipFill>
          <p:spPr bwMode="auto">
            <a:xfrm>
              <a:off x="2070533" y="1179042"/>
              <a:ext cx="957425" cy="32823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1039660" y="1228406"/>
              <a:ext cx="194456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Overall</a:t>
              </a:r>
              <a:endParaRPr lang="en-US" sz="1200" b="1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678766" y="1179042"/>
            <a:ext cx="2219917" cy="3400690"/>
            <a:chOff x="4623955" y="774609"/>
            <a:chExt cx="1553573" cy="2379918"/>
          </a:xfrm>
        </p:grpSpPr>
        <p:pic>
          <p:nvPicPr>
            <p:cNvPr id="3" name="Picture 2"/>
            <p:cNvPicPr>
              <a:picLocks noChangeAspect="1" noChangeArrowheads="1"/>
            </p:cNvPicPr>
            <p:nvPr>
              <p:extLst>
                <p:ext uri="{D42A27DB-BD31-4B8C-83A1-F6EECF244321}">
                  <p14:modId xmlns:p14="http://schemas.microsoft.com/office/powerpoint/2010/main" val="885298280"/>
                </p:ext>
              </p:extLst>
            </p:nvPr>
          </p:nvPicPr>
          <p:blipFill rotWithShape="1">
            <a:blip r:embed="rId4"/>
            <a:srcRect r="81066"/>
            <a:stretch/>
          </p:blipFill>
          <p:spPr bwMode="auto">
            <a:xfrm>
              <a:off x="4623955" y="790789"/>
              <a:ext cx="769929" cy="2363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 noChangeArrowheads="1"/>
            </p:cNvPicPr>
            <p:nvPr>
              <p:extLst>
                <p:ext uri="{D42A27DB-BD31-4B8C-83A1-F6EECF244321}">
                  <p14:modId xmlns:p14="http://schemas.microsoft.com/office/powerpoint/2010/main" val="2689608832"/>
                </p:ext>
              </p:extLst>
            </p:nvPr>
          </p:nvPicPr>
          <p:blipFill rotWithShape="1">
            <a:blip r:embed="rId4"/>
            <a:srcRect l="80860"/>
            <a:stretch/>
          </p:blipFill>
          <p:spPr bwMode="auto">
            <a:xfrm>
              <a:off x="5393884" y="774609"/>
              <a:ext cx="783644" cy="2379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623955" y="789234"/>
              <a:ext cx="1490394" cy="2666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Percent by Level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169068" y="2654745"/>
            <a:ext cx="4307932" cy="3427159"/>
            <a:chOff x="2060541" y="2654745"/>
            <a:chExt cx="4307932" cy="3427159"/>
          </a:xfrm>
        </p:grpSpPr>
        <p:pic>
          <p:nvPicPr>
            <p:cNvPr id="18" name="Picture 17"/>
            <p:cNvPicPr>
              <a:picLocks noChangeAspect="1" noChangeArrowheads="1"/>
            </p:cNvPicPr>
            <p:nvPr>
              <p:extLst>
                <p:ext uri="{D42A27DB-BD31-4B8C-83A1-F6EECF244321}">
                  <p14:modId xmlns:p14="http://schemas.microsoft.com/office/powerpoint/2010/main" val="2919865082"/>
                </p:ext>
              </p:extLst>
            </p:nvPr>
          </p:nvPicPr>
          <p:blipFill rotWithShape="1">
            <a:blip r:embed="rId5"/>
            <a:srcRect l="9923" t="75389" r="10134"/>
            <a:stretch/>
          </p:blipFill>
          <p:spPr bwMode="auto">
            <a:xfrm>
              <a:off x="2060541" y="5314049"/>
              <a:ext cx="4307932" cy="767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5" name="Group 24"/>
            <p:cNvGrpSpPr/>
            <p:nvPr/>
          </p:nvGrpSpPr>
          <p:grpSpPr>
            <a:xfrm>
              <a:off x="3276600" y="2654745"/>
              <a:ext cx="1875815" cy="2690840"/>
              <a:chOff x="3276600" y="2654745"/>
              <a:chExt cx="1875815" cy="2690840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>
                <p:extLst>
                  <p:ext uri="{D42A27DB-BD31-4B8C-83A1-F6EECF244321}">
                    <p14:modId xmlns:p14="http://schemas.microsoft.com/office/powerpoint/2010/main" val="458058496"/>
                  </p:ext>
                </p:extLst>
              </p:nvPr>
            </p:nvPicPr>
            <p:blipFill rotWithShape="1">
              <a:blip r:embed="rId5"/>
              <a:srcRect r="90330" b="24611"/>
              <a:stretch/>
            </p:blipFill>
            <p:spPr bwMode="auto">
              <a:xfrm>
                <a:off x="3276600" y="2654745"/>
                <a:ext cx="596162" cy="26908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6"/>
              <p:cNvPicPr>
                <a:picLocks noChangeAspect="1" noChangeArrowheads="1"/>
              </p:cNvPicPr>
              <p:nvPr>
                <p:extLst>
                  <p:ext uri="{D42A27DB-BD31-4B8C-83A1-F6EECF244321}">
                    <p14:modId xmlns:p14="http://schemas.microsoft.com/office/powerpoint/2010/main" val="3228831328"/>
                  </p:ext>
                </p:extLst>
              </p:nvPr>
            </p:nvPicPr>
            <p:blipFill rotWithShape="1">
              <a:blip r:embed="rId5"/>
              <a:srcRect l="79009" b="24611"/>
              <a:stretch/>
            </p:blipFill>
            <p:spPr bwMode="auto">
              <a:xfrm>
                <a:off x="3858348" y="2654745"/>
                <a:ext cx="1294067" cy="26908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3276600" y="2716578"/>
                <a:ext cx="187581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 smtClean="0"/>
                  <a:t>Ethnicities</a:t>
                </a:r>
                <a:endParaRPr lang="en-US" sz="12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118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9th </a:t>
            </a:r>
            <a:r>
              <a:rPr lang="en-US" dirty="0"/>
              <a:t>G</a:t>
            </a:r>
            <a:r>
              <a:rPr lang="en-US" dirty="0" smtClean="0"/>
              <a:t>rade EOC </a:t>
            </a:r>
            <a:r>
              <a:rPr lang="en-US" dirty="0"/>
              <a:t>M</a:t>
            </a:r>
            <a:r>
              <a:rPr lang="en-US" dirty="0" smtClean="0"/>
              <a:t>ath 1 and 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823199" y="6521824"/>
            <a:ext cx="3288244" cy="323850"/>
          </a:xfrm>
        </p:spPr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Compiled by the Center for Educational Effectiveness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2865767694"/>
              </p:ext>
            </p:ext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1626" y="791416"/>
            <a:ext cx="4208318" cy="2459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268207387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18182" y="797019"/>
            <a:ext cx="4240068" cy="243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893419968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8842" y="3424798"/>
            <a:ext cx="4193886" cy="244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2467898665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623955" y="3433203"/>
            <a:ext cx="4224194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13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Grade EOC Math 1 and 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823199" y="6521824"/>
            <a:ext cx="3288244" cy="323850"/>
          </a:xfrm>
        </p:spPr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Compiled by the Center for Educational Effectiveness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1915388138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90080" y="797019"/>
            <a:ext cx="4229965" cy="24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2887309210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625398" y="797019"/>
            <a:ext cx="4224193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1343969017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08842" y="3424798"/>
            <a:ext cx="4193886" cy="2441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123520424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625398" y="3424799"/>
            <a:ext cx="4224193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31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Everett High School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0070C0"/>
                </a:solidFill>
              </a:rPr>
              <a:t>To </a:t>
            </a:r>
            <a:r>
              <a:rPr lang="en-US" b="1" dirty="0">
                <a:solidFill>
                  <a:srgbClr val="0070C0"/>
                </a:solidFill>
              </a:rPr>
              <a:t>inspire, educate and prepare every student 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to be career and college ready.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90500"/>
            <a:ext cx="5105400" cy="33909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241689" cy="64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427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Test Talks Using Data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630366" cy="1219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3657600" cy="530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29200" y="1676400"/>
            <a:ext cx="990600" cy="4648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05200"/>
            <a:ext cx="6705600" cy="133115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62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High Leverage Mathematical Practices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Multiple representation</a:t>
            </a:r>
          </a:p>
          <a:p>
            <a:r>
              <a:rPr lang="en-US" sz="2400" dirty="0" smtClean="0"/>
              <a:t>Language: Rich classrooms</a:t>
            </a:r>
          </a:p>
          <a:p>
            <a:r>
              <a:rPr lang="en-US" sz="2400" dirty="0" smtClean="0"/>
              <a:t>Connect to the real world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Well planned lessons: Coherence</a:t>
            </a:r>
            <a:endParaRPr lang="en-US" sz="2400" dirty="0"/>
          </a:p>
        </p:txBody>
      </p:sp>
      <p:pic>
        <p:nvPicPr>
          <p:cNvPr id="2050" name="Picture 2" descr="C:\Users\02506\AppData\Local\Microsoft\Windows\Temporary Internet Files\Content.Outlook\1EVR6TG9\IMG_06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30680"/>
            <a:ext cx="4023360" cy="301752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58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92195"/>
            <a:ext cx="603614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Language – R</a:t>
            </a:r>
            <a:r>
              <a:rPr lang="en-US" sz="4000" dirty="0" smtClean="0"/>
              <a:t>ich </a:t>
            </a:r>
            <a:r>
              <a:rPr lang="en-US" sz="4000" dirty="0"/>
              <a:t>C</a:t>
            </a:r>
            <a:r>
              <a:rPr lang="en-US" sz="4000" dirty="0" smtClean="0"/>
              <a:t>lassrooms</a:t>
            </a:r>
            <a:endParaRPr lang="en-US" sz="4000" dirty="0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" t="8571" r="2559" b="5010"/>
          <a:stretch/>
        </p:blipFill>
        <p:spPr bwMode="auto">
          <a:xfrm rot="5400000">
            <a:off x="-941204" y="2790319"/>
            <a:ext cx="4727049" cy="19678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1410706"/>
            <a:ext cx="3200399" cy="31612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28"/>
          <a:stretch/>
        </p:blipFill>
        <p:spPr bwMode="auto">
          <a:xfrm rot="5400000">
            <a:off x="5244556" y="3687543"/>
            <a:ext cx="2743201" cy="28357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26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5858" y="1371600"/>
            <a:ext cx="5486400" cy="2286000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LINEAR PROGRAMMING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A </a:t>
            </a:r>
            <a:r>
              <a:rPr lang="en-US" sz="1600" dirty="0"/>
              <a:t>farmer has 90 acres available for planting millet and alfalfa. Seeds cost $4 per acre for millet and $6 per acre for alfalfa. Labor costs are $20 per acre for millet and $10 per acre for alfalfa. The expected income is $110 per acre for millet and $150 per acre for alfalfa. The farmer intends to spend no more than $480 for seed and $1400 for labor.  Find the maximum income for the given constraints.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023"/>
            <a:ext cx="55436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Connect to the </a:t>
            </a:r>
            <a:r>
              <a:rPr lang="en-US" sz="4000" dirty="0" smtClean="0"/>
              <a:t>Real World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02267"/>
            <a:ext cx="1924050" cy="2531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39915" y="4100232"/>
                <a:ext cx="4389285" cy="1908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 </a:t>
                </a:r>
                <a:r>
                  <a:rPr lang="en-US" sz="1600" b="1" dirty="0" smtClean="0"/>
                  <a:t>PROJECTILE MOTION</a:t>
                </a:r>
              </a:p>
              <a:p>
                <a:r>
                  <a:rPr lang="en-US" sz="1600" dirty="0"/>
                  <a:t> </a:t>
                </a:r>
                <a:r>
                  <a:rPr lang="en-US" sz="1600" dirty="0" smtClean="0"/>
                  <a:t>The Seahawk punter is kicking  a football . </a:t>
                </a:r>
                <a:r>
                  <a:rPr lang="en-US" dirty="0" smtClean="0"/>
                  <a:t> </a:t>
                </a:r>
                <a:r>
                  <a:rPr lang="en-US" sz="1600" dirty="0"/>
                  <a:t>The </a:t>
                </a:r>
                <a:r>
                  <a:rPr lang="en-US" sz="1600" dirty="0" smtClean="0"/>
                  <a:t>height, </a:t>
                </a:r>
                <a:r>
                  <a:rPr lang="en-US" sz="1600" i="1" dirty="0" smtClean="0"/>
                  <a:t>h,</a:t>
                </a:r>
                <a:r>
                  <a:rPr lang="en-US" sz="1600" dirty="0" smtClean="0"/>
                  <a:t> </a:t>
                </a:r>
                <a:r>
                  <a:rPr lang="en-US" sz="1600" dirty="0"/>
                  <a:t>of the ball as a function of </a:t>
                </a:r>
                <a:r>
                  <a:rPr lang="en-US" sz="1600" dirty="0" smtClean="0"/>
                  <a:t>time, </a:t>
                </a:r>
                <a:r>
                  <a:rPr lang="en-US" sz="1600" i="1" dirty="0" smtClean="0"/>
                  <a:t>t</a:t>
                </a:r>
                <a:r>
                  <a:rPr lang="en-US" sz="1600" dirty="0" smtClean="0"/>
                  <a:t>, can </a:t>
                </a:r>
                <a:r>
                  <a:rPr lang="en-US" sz="1600" dirty="0"/>
                  <a:t>be modeled by the </a:t>
                </a:r>
                <a:r>
                  <a:rPr lang="en-US" sz="1600" dirty="0" smtClean="0"/>
                  <a:t>function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sz="1600" b="0" i="1" smtClean="0">
                        <a:latin typeface="Cambria Math"/>
                      </a:rPr>
                      <m:t>=−16</m:t>
                    </m:r>
                    <m:sSup>
                      <m:sSup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en-US" sz="16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latin typeface="Cambria Math"/>
                      </a:rPr>
                      <m:t>+48</m:t>
                    </m:r>
                    <m:r>
                      <a:rPr lang="en-US" sz="1600" b="0" i="1" smtClean="0">
                        <a:latin typeface="Cambria Math"/>
                      </a:rPr>
                      <m:t>𝑡</m:t>
                    </m:r>
                    <m:r>
                      <a:rPr lang="en-US" sz="1600" b="0" i="1" smtClean="0">
                        <a:latin typeface="Cambria Math"/>
                      </a:rPr>
                      <m:t>+4</m:t>
                    </m:r>
                  </m:oMath>
                </a14:m>
                <a:r>
                  <a:rPr lang="en-US" sz="1600" dirty="0" smtClean="0"/>
                  <a:t>. What is the hang time of the football if the receiver catches it 3 feet off the ground?</a:t>
                </a:r>
                <a:r>
                  <a:rPr lang="en-US" sz="1600" dirty="0"/>
                  <a:t/>
                </a:r>
                <a:br>
                  <a:rPr lang="en-US" sz="1600" dirty="0"/>
                </a:br>
                <a:endParaRPr lang="en-US" sz="1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915" y="4100232"/>
                <a:ext cx="4389285" cy="1908215"/>
              </a:xfrm>
              <a:prstGeom prst="rect">
                <a:avLst/>
              </a:prstGeom>
              <a:blipFill rotWithShape="1">
                <a:blip r:embed="rId3"/>
                <a:stretch>
                  <a:fillRect l="-833" r="-1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utoShape 4" descr="Image result for projectile mo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6" descr="Image result for projectile mo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19600"/>
            <a:ext cx="3176587" cy="15951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90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Interim Assessments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February 1</a:t>
            </a:r>
            <a:r>
              <a:rPr lang="en-US" baseline="30000" dirty="0" smtClean="0"/>
              <a:t>st</a:t>
            </a:r>
            <a:r>
              <a:rPr lang="en-US" dirty="0" smtClean="0"/>
              <a:t>:  Math Department trained on site and how  interim testing works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Tests: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HSM-IAB-</a:t>
            </a:r>
            <a:r>
              <a:rPr lang="en-US" dirty="0" smtClean="0">
                <a:solidFill>
                  <a:srgbClr val="0070C0"/>
                </a:solidFill>
              </a:rPr>
              <a:t>AlgLinFun</a:t>
            </a:r>
            <a:r>
              <a:rPr lang="en-US" dirty="0" smtClean="0"/>
              <a:t>: Algebra, Linear Functions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HSM-IAB-Geometry: </a:t>
            </a:r>
            <a:r>
              <a:rPr lang="en-US" dirty="0" smtClean="0"/>
              <a:t>Geometry ( Rt. Triangle Trig)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HSM-AB-</a:t>
            </a:r>
            <a:r>
              <a:rPr lang="en-US" dirty="0" smtClean="0">
                <a:solidFill>
                  <a:srgbClr val="0070C0"/>
                </a:solidFill>
              </a:rPr>
              <a:t>AlgQuaFun</a:t>
            </a:r>
            <a:r>
              <a:rPr lang="en-US" dirty="0" smtClean="0"/>
              <a:t>: Algebra, Quadratic Functions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HSM-IAB-</a:t>
            </a:r>
            <a:r>
              <a:rPr lang="en-US" dirty="0" smtClean="0">
                <a:solidFill>
                  <a:srgbClr val="0070C0"/>
                </a:solidFill>
              </a:rPr>
              <a:t>PTDrvRst</a:t>
            </a:r>
            <a:r>
              <a:rPr lang="en-US" dirty="0" smtClean="0">
                <a:solidFill>
                  <a:srgbClr val="0070C0"/>
                </a:solidFill>
              </a:rPr>
              <a:t>: </a:t>
            </a:r>
            <a:r>
              <a:rPr lang="en-US" dirty="0" smtClean="0"/>
              <a:t>Performance task ( Exponential)</a:t>
            </a:r>
            <a:endParaRPr lang="en-US" dirty="0"/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80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990600"/>
          </a:xfrm>
        </p:spPr>
        <p:txBody>
          <a:bodyPr/>
          <a:lstStyle/>
          <a:p>
            <a:r>
              <a:rPr lang="en-US" dirty="0" smtClean="0"/>
              <a:t>Interim Assessment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8084036"/>
              </p:ext>
            </p:extLst>
          </p:nvPr>
        </p:nvGraphicFramePr>
        <p:xfrm>
          <a:off x="152400" y="1416465"/>
          <a:ext cx="8179037" cy="2313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8479"/>
                <a:gridCol w="819042"/>
                <a:gridCol w="819042"/>
                <a:gridCol w="819042"/>
                <a:gridCol w="819664"/>
                <a:gridCol w="819664"/>
                <a:gridCol w="773867"/>
                <a:gridCol w="914400"/>
                <a:gridCol w="806173"/>
                <a:gridCol w="819664"/>
              </a:tblGrid>
              <a:tr h="1888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Oct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Nov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Dec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Jan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Feb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March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April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</a:tr>
              <a:tr h="5664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Algebra 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Algebra, Linear Functions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Algebra, Quadratic Functions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</a:tr>
              <a:tr h="18880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Geometry (12)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Geometry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</a:tr>
              <a:tr h="5664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Algebra </a:t>
                      </a:r>
                      <a:r>
                        <a:rPr lang="en-US" sz="1100" dirty="0" smtClean="0">
                          <a:effectLst/>
                        </a:rPr>
                        <a:t>2 (90)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Algebra, Linear Functions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Algebra, Quadratic Functions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Performance task </a:t>
                      </a:r>
                      <a:r>
                        <a:rPr lang="en-US" sz="1100" dirty="0" smtClean="0">
                          <a:effectLst/>
                        </a:rPr>
                        <a:t> (exponential</a:t>
                      </a:r>
                      <a:r>
                        <a:rPr lang="en-US" sz="11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Geometry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June 1</a:t>
                      </a:r>
                      <a:r>
                        <a:rPr lang="en-US" sz="1100" baseline="30000" dirty="0">
                          <a:effectLst/>
                        </a:rPr>
                        <a:t>st</a:t>
                      </a:r>
                      <a:r>
                        <a:rPr lang="en-US" sz="1100" dirty="0">
                          <a:effectLst/>
                        </a:rPr>
                        <a:t> SBA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Grade 11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</a:tr>
              <a:tr h="5664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Pre-Calculus (64)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Algebra, Linear Functions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Algebra, Quadratic Functions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Performance task  (exponential)</a:t>
                      </a:r>
                      <a:endParaRPr lang="en-US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Geometry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165" marR="67165" marT="0" marB="0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8600" y="98561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PLAN for 2015-2016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8847030"/>
              </p:ext>
            </p:extLst>
          </p:nvPr>
        </p:nvGraphicFramePr>
        <p:xfrm>
          <a:off x="152400" y="4135824"/>
          <a:ext cx="8229600" cy="24840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2585"/>
                <a:gridCol w="822585"/>
                <a:gridCol w="822585"/>
                <a:gridCol w="822585"/>
                <a:gridCol w="823210"/>
                <a:gridCol w="642226"/>
                <a:gridCol w="1004194"/>
                <a:gridCol w="823210"/>
                <a:gridCol w="823210"/>
                <a:gridCol w="823210"/>
              </a:tblGrid>
              <a:tr h="1896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Oct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Nov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Dec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Jan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Feb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March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April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</a:tr>
              <a:tr h="56887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Algebra 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Algebra, Linear Functions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Algebra, Quadratic Functions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</a:tr>
              <a:tr h="18962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Geometry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Geometry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</a:tr>
              <a:tr h="7585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Algebra 2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Algebra, Linear Functions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Algebra, Quadratic Functions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Performance task  (exponential)</a:t>
                      </a:r>
                      <a:endParaRPr lang="en-US" sz="11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Geometry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June 1</a:t>
                      </a:r>
                      <a:r>
                        <a:rPr lang="en-US" sz="1100" baseline="30000" dirty="0">
                          <a:effectLst/>
                        </a:rPr>
                        <a:t>st</a:t>
                      </a:r>
                      <a:r>
                        <a:rPr lang="en-US" sz="1100" dirty="0">
                          <a:effectLst/>
                        </a:rPr>
                        <a:t> SBA</a:t>
                      </a: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Grade 11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</a:tr>
              <a:tr h="7585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Pre-calc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Algebra, Linear Functions</a:t>
                      </a:r>
                      <a:endParaRPr lang="en-US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Algebra, Quadratic Functions</a:t>
                      </a:r>
                      <a:endParaRPr lang="en-US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Performance task  (exponential)</a:t>
                      </a:r>
                      <a:endParaRPr lang="en-US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</a:rPr>
                        <a:t>Geometry</a:t>
                      </a:r>
                      <a:endParaRPr lang="en-US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456" marR="67456" marT="0" marB="0"/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28600" y="3886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PLAN for 2016-2017</a:t>
            </a:r>
            <a:endParaRPr kumimoji="0" lang="en-US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7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5800" y="1466433"/>
            <a:ext cx="7239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/>
              <a:t>When I left you, I was but the learner; now I am the master. </a:t>
            </a:r>
          </a:p>
          <a:p>
            <a:r>
              <a:rPr lang="en-US" sz="3200" i="1" dirty="0" smtClean="0"/>
              <a:t>   -- Darth Vader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3886200"/>
            <a:ext cx="3733800" cy="24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430413"/>
            <a:ext cx="7772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Math </a:t>
            </a:r>
            <a:r>
              <a:rPr lang="en-US" sz="4600" spc="-100" dirty="0" smtClean="0">
                <a:solidFill>
                  <a:schemeClr val="tx2"/>
                </a:solidFill>
                <a:latin typeface="+mj-lt"/>
              </a:rPr>
              <a:t>Goal </a:t>
            </a:r>
            <a:r>
              <a:rPr lang="en-US" sz="46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for Students</a:t>
            </a:r>
            <a:endParaRPr lang="en-US" sz="46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2857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Vision </a:t>
            </a:r>
            <a:endParaRPr lang="en-US" dirty="0"/>
          </a:p>
        </p:txBody>
      </p:sp>
      <p:pic>
        <p:nvPicPr>
          <p:cNvPr id="2050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6800"/>
            <a:ext cx="5848350" cy="5177435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2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330244" y="1510303"/>
            <a:ext cx="2975556" cy="37104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823199" y="6521824"/>
            <a:ext cx="3288244" cy="323850"/>
          </a:xfrm>
        </p:spPr>
        <p:txBody>
          <a:bodyPr/>
          <a:lstStyle/>
          <a:p>
            <a:pPr algn="l"/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Compiled by the Center for Educational Effectiveness</a:t>
            </a:r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208216"/>
            <a:ext cx="8229600" cy="949911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Where We Were:</a:t>
            </a:r>
            <a:endParaRPr lang="en-US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9" t="12067" r="-1"/>
          <a:stretch/>
        </p:blipFill>
        <p:spPr bwMode="auto">
          <a:xfrm>
            <a:off x="304800" y="1752600"/>
            <a:ext cx="4788575" cy="289816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3735908630"/>
              </p:ext>
            </p:extLst>
          </p:nvPr>
        </p:nvPicPr>
        <p:blipFill rotWithShape="1">
          <a:blip r:embed="rId3"/>
          <a:srcRect l="80802" t="9184"/>
          <a:stretch/>
        </p:blipFill>
        <p:spPr bwMode="auto">
          <a:xfrm>
            <a:off x="6986374" y="1919593"/>
            <a:ext cx="1319426" cy="3301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212290074"/>
              </p:ext>
            </p:extLst>
          </p:nvPr>
        </p:nvPicPr>
        <p:blipFill rotWithShape="1">
          <a:blip r:embed="rId3"/>
          <a:srcRect t="12167" r="77248"/>
          <a:stretch/>
        </p:blipFill>
        <p:spPr bwMode="auto">
          <a:xfrm>
            <a:off x="5350077" y="1950323"/>
            <a:ext cx="1636296" cy="3270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350077" y="1600200"/>
            <a:ext cx="2955723" cy="457200"/>
          </a:xfrm>
          <a:prstGeom prst="rect">
            <a:avLst/>
          </a:prstGeom>
          <a:solidFill>
            <a:schemeClr val="bg1"/>
          </a:solidFill>
        </p:spPr>
        <p:txBody>
          <a:bodyPr vert="horz" lIns="91429" tIns="45714" rIns="91429" bIns="45714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Overall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057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7229">
            <a:off x="402356" y="1897588"/>
            <a:ext cx="4332146" cy="30512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We Were…</a:t>
            </a:r>
            <a:br>
              <a:rPr lang="en-US" dirty="0"/>
            </a:br>
            <a:endParaRPr lang="en-US" dirty="0"/>
          </a:p>
        </p:txBody>
      </p:sp>
      <p:pic>
        <p:nvPicPr>
          <p:cNvPr id="4098" name="Picture 2" descr="C:\Users\11254\AppData\Local\Microsoft\Windows\Temporary Internet Files\Content.Outlook\FLVRAXV7\IMG_535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014">
            <a:off x="4254293" y="2469795"/>
            <a:ext cx="3985393" cy="2989045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65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Demographic Trends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3919695128"/>
              </p:ext>
            </p:ext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838200"/>
            <a:ext cx="6934200" cy="560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668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Where We Are…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7845078" cy="44196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625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648"/>
            <a:ext cx="8077200" cy="1143000"/>
          </a:xfrm>
        </p:spPr>
        <p:txBody>
          <a:bodyPr/>
          <a:lstStyle/>
          <a:p>
            <a:r>
              <a:rPr lang="en-US" dirty="0" smtClean="0"/>
              <a:t>Claim Evidence Reasoning: CER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98951"/>
            <a:ext cx="5552090" cy="4617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4953000"/>
            <a:ext cx="72866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11254\AppData\Local\Microsoft\Windows\Temporary Internet Files\Content.Outlook\FLVRAXV7\IMG_534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r="11401" b="12241"/>
          <a:stretch/>
        </p:blipFill>
        <p:spPr bwMode="auto">
          <a:xfrm rot="5400000">
            <a:off x="5372807" y="1629241"/>
            <a:ext cx="3530602" cy="271052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29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11254\AppData\Local\Microsoft\Windows\Temporary Internet Files\Content.Outlook\FLVRAXV7\IMG_535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0" t="4762" r="5950" b="8555"/>
          <a:stretch/>
        </p:blipFill>
        <p:spPr bwMode="auto">
          <a:xfrm>
            <a:off x="-5791200" y="1264745"/>
            <a:ext cx="5407573" cy="425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Talks Using Data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18" y="4375665"/>
            <a:ext cx="4639220" cy="198216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48235"/>
            <a:ext cx="4308034" cy="351753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/>
          <a:stretch/>
        </p:blipFill>
        <p:spPr bwMode="auto">
          <a:xfrm>
            <a:off x="2269883" y="1363530"/>
            <a:ext cx="6046223" cy="264347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0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Vocabulary and Language Acquisition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r="4058" b="24800"/>
          <a:stretch/>
        </p:blipFill>
        <p:spPr>
          <a:xfrm>
            <a:off x="304800" y="2209800"/>
            <a:ext cx="7924800" cy="325067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998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Making Thinking Visible in Instruction</a:t>
            </a:r>
            <a:endParaRPr lang="en-US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15849600"/>
            <a:ext cx="5181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78" y="1914248"/>
            <a:ext cx="5110157" cy="409630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72000"/>
            <a:ext cx="56007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01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026" y="15766"/>
            <a:ext cx="8229600" cy="9499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Making Thinking Visible: Assessment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823199" y="6521824"/>
            <a:ext cx="3288244" cy="323850"/>
          </a:xfrm>
        </p:spPr>
        <p:txBody>
          <a:bodyPr/>
          <a:lstStyle/>
          <a:p>
            <a:pPr algn="l"/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Compiled by the Center for Educational Effectiveness</a:t>
            </a:r>
          </a:p>
          <a:p>
            <a:endParaRPr lang="en-US" dirty="0"/>
          </a:p>
        </p:txBody>
      </p:sp>
      <p:pic>
        <p:nvPicPr>
          <p:cNvPr id="1027" name="Picture 3" descr="C:\Users\11254\AppData\Local\Microsoft\Windows\Temporary Internet Files\Content.Outlook\FLVRAXV7\IMG_534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t="5086" r="7220"/>
          <a:stretch/>
        </p:blipFill>
        <p:spPr bwMode="auto">
          <a:xfrm>
            <a:off x="5225358" y="1199705"/>
            <a:ext cx="2013642" cy="19244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58154" y="3338899"/>
            <a:ext cx="29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Plant and Animal Cells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10141" y="3239869"/>
            <a:ext cx="2772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Images and descriptions of their role within the cell</a:t>
            </a:r>
            <a:endParaRPr lang="en-US" dirty="0"/>
          </a:p>
        </p:txBody>
      </p:sp>
      <p:pic>
        <p:nvPicPr>
          <p:cNvPr id="1028" name="Picture 4" descr="C:\Users\11254\AppData\Local\Microsoft\Windows\Temporary Internet Files\Content.Outlook\FLVRAXV7\IMG_534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43" t="4647" r="17718" b="18193"/>
          <a:stretch/>
        </p:blipFill>
        <p:spPr bwMode="auto">
          <a:xfrm>
            <a:off x="5120912" y="4036366"/>
            <a:ext cx="2118088" cy="214896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8" t="18631" r="1100" b="33169"/>
          <a:stretch/>
        </p:blipFill>
        <p:spPr bwMode="auto">
          <a:xfrm rot="10800000">
            <a:off x="958154" y="1272309"/>
            <a:ext cx="2916623" cy="1859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1" r="50000" b="26454"/>
          <a:stretch/>
        </p:blipFill>
        <p:spPr bwMode="auto">
          <a:xfrm rot="10800000">
            <a:off x="1130064" y="4036366"/>
            <a:ext cx="2572806" cy="211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02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4800" dirty="0">
                <a:solidFill>
                  <a:srgbClr val="0070C0"/>
                </a:solidFill>
              </a:rPr>
              <a:t>Where We Are Going…</a:t>
            </a:r>
            <a:br>
              <a:rPr lang="en-US" sz="4800" dirty="0">
                <a:solidFill>
                  <a:srgbClr val="0070C0"/>
                </a:solidFill>
              </a:rPr>
            </a:b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26779"/>
            <a:ext cx="7450959" cy="442605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901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823199" y="6521824"/>
            <a:ext cx="3288244" cy="323850"/>
          </a:xfrm>
        </p:spPr>
        <p:txBody>
          <a:bodyPr/>
          <a:lstStyle/>
          <a:p>
            <a:pPr algn="l"/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Compiled by the Center for Educational Effectiveness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3950580953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97865"/>
            <a:ext cx="7296964" cy="38933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4991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English Language Acquisition</a:t>
            </a:r>
            <a:br>
              <a:rPr lang="en-US" dirty="0" smtClean="0"/>
            </a:br>
            <a:r>
              <a:rPr lang="en-US" sz="2000" dirty="0"/>
              <a:t>Annual Measurable Achievement Objectives for English Language Learners</a:t>
            </a:r>
          </a:p>
        </p:txBody>
      </p:sp>
    </p:spTree>
    <p:extLst>
      <p:ext uri="{BB962C8B-B14F-4D97-AF65-F5344CB8AC3E}">
        <p14:creationId xmlns:p14="http://schemas.microsoft.com/office/powerpoint/2010/main" val="115694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AMAO-1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823199" y="6521824"/>
            <a:ext cx="3288244" cy="323850"/>
          </a:xfrm>
        </p:spPr>
        <p:txBody>
          <a:bodyPr/>
          <a:lstStyle/>
          <a:p>
            <a:pPr algn="l"/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Compiled by the Center for Educational Effectiveness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880477669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1999" y="1066800"/>
            <a:ext cx="7146161" cy="494403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927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4063" y="381000"/>
            <a:ext cx="7620000" cy="1143000"/>
          </a:xfrm>
        </p:spPr>
        <p:txBody>
          <a:bodyPr/>
          <a:lstStyle/>
          <a:p>
            <a:r>
              <a:rPr lang="en-US" sz="4800" dirty="0" smtClean="0">
                <a:ea typeface="Tahoma" pitchFamily="34" charset="0"/>
                <a:cs typeface="Tahoma" pitchFamily="34" charset="0"/>
              </a:rPr>
              <a:t>AMAO-2</a:t>
            </a:r>
            <a:r>
              <a:rPr lang="en-US" sz="4800" dirty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n-US" sz="48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1660017608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85800" y="1371600"/>
            <a:ext cx="7086600" cy="4888499"/>
          </a:xfrm>
          <a:prstGeom prst="rect">
            <a:avLst/>
          </a:prstGeom>
          <a:noFill/>
          <a:ln w="317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75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:\Users\02506\AppData\Local\Microsoft\Windows\Temporary Internet Files\Content.Outlook\1EVR6TG9\FullSizeRen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"/>
            <a:ext cx="7772400" cy="669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28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ELL Entries-Last 30 Days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823199" y="6521824"/>
            <a:ext cx="3288244" cy="323850"/>
          </a:xfrm>
        </p:spPr>
        <p:txBody>
          <a:bodyPr/>
          <a:lstStyle/>
          <a:p>
            <a:pPr algn="l"/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Compiled by the Center for Educational Effectiveness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8086725" cy="4152900"/>
          </a:xfrm>
          <a:prstGeom prst="rect">
            <a:avLst/>
          </a:prstGeom>
          <a:noFill/>
          <a:ln w="317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25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61722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Common Best Practice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823199" y="6521824"/>
            <a:ext cx="3288244" cy="323850"/>
          </a:xfrm>
        </p:spPr>
        <p:txBody>
          <a:bodyPr/>
          <a:lstStyle/>
          <a:p>
            <a:pPr algn="l"/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Compiled by the Center for Educational Effectiveness</a:t>
            </a:r>
          </a:p>
          <a:p>
            <a:endParaRPr lang="en-US" dirty="0"/>
          </a:p>
        </p:txBody>
      </p:sp>
      <p:pic>
        <p:nvPicPr>
          <p:cNvPr id="2050" name="Picture 2" descr="C:\Users\11254\AppData\Local\Microsoft\Windows\Temporary Internet Files\Content.IE5\1OVJVHUL\IMG_53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12798"/>
          <a:stretch/>
        </p:blipFill>
        <p:spPr bwMode="auto">
          <a:xfrm rot="5400000">
            <a:off x="3854230" y="1840623"/>
            <a:ext cx="5195615" cy="3455276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1254\AppData\Local\Microsoft\Windows\Temporary Internet Files\Content.IE5\8E2J7OHG\IMG_53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4652" y="1619906"/>
            <a:ext cx="5195617" cy="389671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66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Mindset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10650"/>
            <a:ext cx="7713497" cy="4356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36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823199" y="6521824"/>
            <a:ext cx="3288244" cy="323850"/>
          </a:xfrm>
        </p:spPr>
        <p:txBody>
          <a:bodyPr/>
          <a:lstStyle/>
          <a:p>
            <a:pPr algn="l"/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Compiled by the Center for Educational Effectiveness</a:t>
            </a:r>
          </a:p>
          <a:p>
            <a:endParaRPr lang="en-US" dirty="0"/>
          </a:p>
        </p:txBody>
      </p:sp>
      <p:pic>
        <p:nvPicPr>
          <p:cNvPr id="5" name="Picture 3" descr="C:\Users\11254\AppData\Local\Microsoft\Windows\Temporary Internet Files\Content.Outlook\FLVRAXV7\IMG_53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6" t="7586" r="5582" b="6035"/>
          <a:stretch/>
        </p:blipFill>
        <p:spPr bwMode="auto">
          <a:xfrm rot="5400000">
            <a:off x="-165707" y="2001292"/>
            <a:ext cx="4765184" cy="3643429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chemeClr val="tx1"/>
            </a:solidFill>
            <a:miter lim="800000"/>
          </a:ln>
          <a:effectLst/>
          <a:extLst/>
        </p:spPr>
      </p:pic>
      <p:pic>
        <p:nvPicPr>
          <p:cNvPr id="1026" name="Picture 2" descr="C:\Users\11254\AppData\Local\Microsoft\Windows\Temporary Internet Files\Content.IE5\HUOZHDA9\IMG_533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8"/>
          <a:stretch/>
        </p:blipFill>
        <p:spPr bwMode="auto">
          <a:xfrm rot="5400000">
            <a:off x="3865806" y="1994210"/>
            <a:ext cx="4765186" cy="3657600"/>
          </a:xfrm>
          <a:prstGeom prst="rect">
            <a:avLst/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304800" y="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Skills and Language Acquisition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4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Collaborative Spirit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600200"/>
            <a:ext cx="3962400" cy="480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Schoolwide strategies</a:t>
            </a:r>
          </a:p>
          <a:p>
            <a:r>
              <a:rPr lang="en-US" sz="2800" dirty="0" smtClean="0"/>
              <a:t>GLAD trainings</a:t>
            </a:r>
          </a:p>
          <a:p>
            <a:pPr lvl="1"/>
            <a:r>
              <a:rPr lang="en-US" sz="2400" dirty="0" smtClean="0"/>
              <a:t>Cognitive </a:t>
            </a:r>
            <a:r>
              <a:rPr lang="en-US" sz="2400" dirty="0"/>
              <a:t>c</a:t>
            </a:r>
            <a:r>
              <a:rPr lang="en-US" sz="2400" dirty="0" smtClean="0"/>
              <a:t>ontent dictionary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209800"/>
            <a:ext cx="4265472" cy="33528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12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 to Soar 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823199" y="6521824"/>
            <a:ext cx="3288244" cy="323850"/>
          </a:xfrm>
        </p:spPr>
        <p:txBody>
          <a:bodyPr/>
          <a:lstStyle/>
          <a:p>
            <a:pPr algn="l"/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Compiled by the Center for Educational Effectiveness</a:t>
            </a:r>
          </a:p>
          <a:p>
            <a:endParaRPr lang="en-US" dirty="0"/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08386"/>
            <a:ext cx="7378262" cy="4611414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02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College in the High School</a:t>
            </a:r>
            <a:endParaRPr lang="en-US" dirty="0"/>
          </a:p>
        </p:txBody>
      </p:sp>
      <p:pic>
        <p:nvPicPr>
          <p:cNvPr id="5" name="Picture 3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7391400" cy="542454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18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1254\AppData\Local\Microsoft\Windows\Temporary Internet Files\Content.IE5\DR31Y1YD\20160119_102832_resiz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3" r="7508"/>
          <a:stretch/>
        </p:blipFill>
        <p:spPr bwMode="auto">
          <a:xfrm rot="5400000">
            <a:off x="27433" y="2138565"/>
            <a:ext cx="3990680" cy="296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11254\AppData\Local\Microsoft\Windows\Temporary Internet Files\Content.Outlook\FLVRAXV7\IMG_529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t="21468" r="26608"/>
          <a:stretch/>
        </p:blipFill>
        <p:spPr bwMode="auto">
          <a:xfrm>
            <a:off x="3657600" y="1600200"/>
            <a:ext cx="4468473" cy="401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Innovation and Problem Solving</a:t>
            </a:r>
            <a:endParaRPr lang="en-US" sz="4400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57200" y="5617700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837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0992"/>
            <a:ext cx="8229600" cy="907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900" b="1" dirty="0">
              <a:latin typeface="Myriad Pro" pitchFamily="34" charset="0"/>
            </a:endParaRPr>
          </a:p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College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Board Comparison Report</a:t>
            </a:r>
          </a:p>
        </p:txBody>
      </p:sp>
      <p:pic>
        <p:nvPicPr>
          <p:cNvPr id="10242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990600"/>
            <a:ext cx="8305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93" y="1295399"/>
            <a:ext cx="8222408" cy="222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24" y="3525658"/>
            <a:ext cx="8091353" cy="167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524000" y="3733800"/>
            <a:ext cx="9906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13th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4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7" y="1447800"/>
            <a:ext cx="7239000" cy="44196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/>
        </p:spPr>
      </p:pic>
      <p:sp>
        <p:nvSpPr>
          <p:cNvPr id="6" name="Title 6"/>
          <p:cNvSpPr txBox="1">
            <a:spLocks/>
          </p:cNvSpPr>
          <p:nvPr/>
        </p:nvSpPr>
        <p:spPr>
          <a:xfrm>
            <a:off x="457200" y="269289"/>
            <a:ext cx="8229600" cy="949911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Advanced Placement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54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3282507831"/>
              </p:ext>
            </p:ext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5800" y="1104977"/>
            <a:ext cx="7543800" cy="534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797511"/>
          </a:xfrm>
        </p:spPr>
        <p:txBody>
          <a:bodyPr>
            <a:noAutofit/>
          </a:bodyPr>
          <a:lstStyle/>
          <a:p>
            <a:r>
              <a:rPr lang="en-US" sz="3200" dirty="0" smtClean="0"/>
              <a:t>5-year Improvement Trend vs. 2015 Performance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345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400621" y="152400"/>
            <a:ext cx="7620000" cy="1143000"/>
          </a:xfrm>
        </p:spPr>
        <p:txBody>
          <a:bodyPr/>
          <a:lstStyle/>
          <a:p>
            <a:r>
              <a:rPr lang="en-US" sz="4000" dirty="0" smtClean="0"/>
              <a:t>Increasing Participation Rates</a:t>
            </a:r>
            <a:endParaRPr lang="en-US" sz="4000" dirty="0"/>
          </a:p>
        </p:txBody>
      </p:sp>
      <p:grpSp>
        <p:nvGrpSpPr>
          <p:cNvPr id="2" name="Group 1"/>
          <p:cNvGrpSpPr/>
          <p:nvPr/>
        </p:nvGrpSpPr>
        <p:grpSpPr>
          <a:xfrm>
            <a:off x="228600" y="1524000"/>
            <a:ext cx="7964045" cy="4649909"/>
            <a:chOff x="228599" y="457200"/>
            <a:chExt cx="7964045" cy="4649909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599" y="457200"/>
              <a:ext cx="7964045" cy="46499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6866868" y="2001235"/>
              <a:ext cx="146488" cy="32385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7467600" y="2274832"/>
              <a:ext cx="133350" cy="32385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5486400" y="1524000"/>
              <a:ext cx="1453712" cy="1258154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2188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15962"/>
          </a:xfrm>
        </p:spPr>
        <p:txBody>
          <a:bodyPr/>
          <a:lstStyle/>
          <a:p>
            <a:r>
              <a:rPr lang="en-US" sz="4400" dirty="0" smtClean="0"/>
              <a:t>Consistent</a:t>
            </a:r>
            <a:r>
              <a:rPr lang="en-US" dirty="0" smtClean="0"/>
              <a:t> Qualifying Scores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64049"/>
            <a:ext cx="7738150" cy="450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4648200" y="3200400"/>
            <a:ext cx="1295400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57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7620000" cy="1143000"/>
          </a:xfrm>
        </p:spPr>
        <p:txBody>
          <a:bodyPr/>
          <a:lstStyle/>
          <a:p>
            <a:r>
              <a:rPr lang="en-US" dirty="0" smtClean="0"/>
              <a:t>Where We Are Going…</a:t>
            </a:r>
            <a:endParaRPr lang="en-US" dirty="0"/>
          </a:p>
        </p:txBody>
      </p:sp>
      <p:pic>
        <p:nvPicPr>
          <p:cNvPr id="5140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27924"/>
            <a:ext cx="7658542" cy="1620076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62764"/>
            <a:ext cx="6153150" cy="33715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2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4800" dirty="0">
                <a:solidFill>
                  <a:srgbClr val="0070C0"/>
                </a:solidFill>
              </a:rPr>
              <a:t>Where </a:t>
            </a:r>
            <a:r>
              <a:rPr lang="en-US" sz="4800" dirty="0" smtClean="0">
                <a:solidFill>
                  <a:srgbClr val="0070C0"/>
                </a:solidFill>
              </a:rPr>
              <a:t>we </a:t>
            </a:r>
            <a:r>
              <a:rPr lang="en-US" sz="4800" dirty="0">
                <a:solidFill>
                  <a:srgbClr val="0070C0"/>
                </a:solidFill>
              </a:rPr>
              <a:t>a</a:t>
            </a:r>
            <a:r>
              <a:rPr lang="en-US" sz="4800" dirty="0" smtClean="0">
                <a:solidFill>
                  <a:srgbClr val="0070C0"/>
                </a:solidFill>
              </a:rPr>
              <a:t>re </a:t>
            </a:r>
            <a:r>
              <a:rPr lang="en-US" sz="4800" dirty="0">
                <a:solidFill>
                  <a:srgbClr val="0070C0"/>
                </a:solidFill>
              </a:rPr>
              <a:t>g</a:t>
            </a:r>
            <a:r>
              <a:rPr lang="en-US" sz="4800" dirty="0" smtClean="0">
                <a:solidFill>
                  <a:srgbClr val="0070C0"/>
                </a:solidFill>
              </a:rPr>
              <a:t>oing</a:t>
            </a:r>
            <a:r>
              <a:rPr lang="en-US" sz="4800" dirty="0">
                <a:solidFill>
                  <a:srgbClr val="0070C0"/>
                </a:solidFill>
              </a:rPr>
              <a:t>…</a:t>
            </a:r>
            <a:br>
              <a:rPr lang="en-US" sz="4800" dirty="0">
                <a:solidFill>
                  <a:srgbClr val="0070C0"/>
                </a:solidFill>
              </a:rPr>
            </a:b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8001000" cy="2350008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r>
              <a:rPr lang="en-US" sz="3600" dirty="0"/>
              <a:t>Increase course offerings</a:t>
            </a:r>
          </a:p>
          <a:p>
            <a:pPr lvl="1"/>
            <a:r>
              <a:rPr lang="en-US" sz="3400" dirty="0"/>
              <a:t>AP Art, AP computer science principals, &amp; Capstone Program</a:t>
            </a:r>
          </a:p>
          <a:p>
            <a:pPr lvl="1"/>
            <a:r>
              <a:rPr lang="en-US" sz="3400" dirty="0"/>
              <a:t>Stem options</a:t>
            </a:r>
          </a:p>
          <a:p>
            <a:pPr lvl="1"/>
            <a:r>
              <a:rPr lang="en-US" sz="3400" dirty="0"/>
              <a:t>CIHS</a:t>
            </a:r>
          </a:p>
          <a:p>
            <a:r>
              <a:rPr lang="en-US" sz="3600" dirty="0"/>
              <a:t>EOS: Survey student needs and barriers to access</a:t>
            </a: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051545"/>
            <a:ext cx="4343400" cy="2196855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70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252\AppData\Local\Microsoft\Windows\Temporary Internet Files\Content.Outlook\3US3M27I\IMG_07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"/>
            <a:ext cx="4734520" cy="663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91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689"/>
            <a:ext cx="8001000" cy="949911"/>
          </a:xfrm>
        </p:spPr>
        <p:txBody>
          <a:bodyPr/>
          <a:lstStyle/>
          <a:p>
            <a:r>
              <a:rPr lang="en-US" dirty="0" smtClean="0"/>
              <a:t>EES Staff Perceptions 2015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2519888565"/>
              </p:ext>
            </p:ext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197068"/>
            <a:ext cx="5810250" cy="4888566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23192" y="6185056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N=87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4510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EES Staff Perceptions: Longitudinal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4294967295"/>
          </p:nvPr>
        </p:nvSpPr>
        <p:spPr>
          <a:xfrm>
            <a:off x="1823199" y="6521824"/>
            <a:ext cx="3288244" cy="323850"/>
          </a:xfrm>
        </p:spPr>
        <p:txBody>
          <a:bodyPr/>
          <a:lstStyle/>
          <a:p>
            <a:r>
              <a:rPr lang="en-US" dirty="0" smtClean="0"/>
              <a:t>Compiled by the Center for Educational Effectiveness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924800" y="6400801"/>
            <a:ext cx="967667" cy="365125"/>
          </a:xfrm>
          <a:prstGeom prst="rect">
            <a:avLst/>
          </a:prstGeom>
        </p:spPr>
        <p:txBody>
          <a:bodyPr/>
          <a:lstStyle/>
          <a:p>
            <a:fld id="{B999F817-F5D2-4A26-96AD-1211DCAE6C1D}" type="slidenum">
              <a:rPr lang="en-US" smtClean="0"/>
              <a:pPr/>
              <a:t>66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3839275395"/>
              </p:ext>
            </p:ext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213596"/>
            <a:ext cx="5222875" cy="439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2072399645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117850" y="5743575"/>
            <a:ext cx="2801216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73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94991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EES Student Perceptions: Longitudinal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3451903295"/>
              </p:ext>
            </p:ext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57977" y="900673"/>
            <a:ext cx="5075671" cy="467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2986065476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08250" y="5658971"/>
            <a:ext cx="3893705" cy="63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54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1977882"/>
              </p:ext>
            </p:extLst>
          </p:nvPr>
        </p:nvGraphicFramePr>
        <p:xfrm>
          <a:off x="228600" y="927391"/>
          <a:ext cx="8229600" cy="5500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228600" y="40689"/>
            <a:ext cx="8001000" cy="94991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Graduation Rates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22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8174270"/>
              </p:ext>
            </p:extLst>
          </p:nvPr>
        </p:nvGraphicFramePr>
        <p:xfrm>
          <a:off x="201168" y="539368"/>
          <a:ext cx="8180832" cy="5468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2466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 Vision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823199" y="6521824"/>
            <a:ext cx="3288244" cy="323850"/>
          </a:xfrm>
        </p:spPr>
        <p:txBody>
          <a:bodyPr/>
          <a:lstStyle/>
          <a:p>
            <a:pPr algn="l"/>
            <a:r>
              <a:rPr lang="en-US" smtClean="0">
                <a:latin typeface="Tahoma" pitchFamily="34" charset="0"/>
                <a:ea typeface="Tahoma" pitchFamily="34" charset="0"/>
                <a:cs typeface="Tahoma" pitchFamily="34" charset="0"/>
              </a:rPr>
              <a:t>Compiled by the Center for Educational Effectiveness</a:t>
            </a:r>
          </a:p>
          <a:p>
            <a:endParaRPr lang="en-US" dirty="0"/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50555"/>
            <a:ext cx="4301382" cy="51740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8461030"/>
              </p:ext>
            </p:extLst>
          </p:nvPr>
        </p:nvGraphicFramePr>
        <p:xfrm>
          <a:off x="152400" y="304800"/>
          <a:ext cx="8180832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631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351081"/>
              </p:ext>
            </p:extLst>
          </p:nvPr>
        </p:nvGraphicFramePr>
        <p:xfrm>
          <a:off x="1219200" y="980505"/>
          <a:ext cx="5686424" cy="618229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606090"/>
                <a:gridCol w="2184859"/>
                <a:gridCol w="1895475"/>
              </a:tblGrid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Student ID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Comments 1/14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dirty="0">
                          <a:solidFill>
                            <a:schemeClr val="tx1"/>
                          </a:solidFill>
                        </a:rPr>
                        <a:t>Advocate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198464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Navran, Linda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Plucker, Piatz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129982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Red-Intervention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Lancaster, S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187814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Red-SHS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Stiger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187386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TO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208924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Waddel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125244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Anne LaRue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208513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 2017  - ASSESSMENTS-CREDITS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Waddel, O'Brien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116853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 assessment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Stiger, Gretchen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164181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Red-Assessment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O'Brien, Elisabeth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116982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 Assessments Moved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Berry, K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116789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Red-Assessment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Waddel, Michele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125119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Assessment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Submitted 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Berry, K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151712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Red-intervention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Waddel, Michele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130100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 August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Stiger, Gretchen- Linda Navran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179260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 AUGUST?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Piatz, P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198262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 -Assessment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Berry, K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116706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Red-intervention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Lancaster, S 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164010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 NO TRANSCRIPTS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Mitch Entler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164720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 PLAN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Waddel, Michele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130025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 PLAN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Waddel,  Berry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187311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 PLAN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O'Brien, Elisabeth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130129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Red-Assessment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Brianna Smith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209082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Red-Assessment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Piatz, P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116547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Red-Assessment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Anne LaRue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236023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Red-Assessment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Meuret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236574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Red-Assessments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Meuret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158840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RED-ATTENDANCE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O'Brien, , Waddel, Zintzun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116852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Red-Assessment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Anne LaRue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116854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Red-Assessment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Brianna Smith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153457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Red-Assessment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Stiger, Gretchen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129924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Red-Assessment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Anne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</a:rPr>
                        <a:t>LaRue</a:t>
                      </a:r>
                      <a:endParaRPr 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158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116535    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Red-Assessment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dirty="0">
                          <a:solidFill>
                            <a:schemeClr val="tx1"/>
                          </a:solidFill>
                        </a:rPr>
                        <a:t>Piatz, P</a:t>
                      </a:r>
                    </a:p>
                  </a:txBody>
                  <a:tcPr marL="5949" marR="5949" marT="5949" marB="0" anchor="b">
                    <a:solidFill>
                      <a:schemeClr val="bg1"/>
                    </a:solidFill>
                  </a:tcPr>
                </a:tc>
              </a:tr>
              <a:tr h="2556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949" marR="5949" marT="5949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949" marR="5949" marT="5949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949" marR="5949" marT="5949" marB="0" anchor="b"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228600" y="40689"/>
            <a:ext cx="8001000" cy="94991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Student by Student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01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7086440"/>
              </p:ext>
            </p:extLst>
          </p:nvPr>
        </p:nvGraphicFramePr>
        <p:xfrm>
          <a:off x="201168" y="533400"/>
          <a:ext cx="8180832" cy="5474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357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SES Achievement Gap</a:t>
            </a:r>
            <a:endParaRPr lang="en-US" dirty="0"/>
          </a:p>
        </p:txBody>
      </p:sp>
      <p:pic>
        <p:nvPicPr>
          <p:cNvPr id="14338" name="Picture 2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903642"/>
            <a:ext cx="4222865" cy="245274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251" y="903642"/>
            <a:ext cx="4222865" cy="245274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3541955"/>
            <a:ext cx="4222865" cy="245274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251" y="3541955"/>
            <a:ext cx="4222865" cy="245274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10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526967" cy="434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5029200" cy="924015"/>
          </a:xfrm>
        </p:spPr>
        <p:txBody>
          <a:bodyPr/>
          <a:lstStyle/>
          <a:p>
            <a:r>
              <a:rPr lang="en-US" sz="4800" dirty="0" smtClean="0"/>
              <a:t>Make </a:t>
            </a:r>
            <a:r>
              <a:rPr lang="en-US" sz="4800" dirty="0"/>
              <a:t>It So</a:t>
            </a:r>
            <a:r>
              <a:rPr lang="en-US" sz="4800" dirty="0" smtClean="0"/>
              <a:t>…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5562600"/>
            <a:ext cx="7467600" cy="1057186"/>
          </a:xfrm>
        </p:spPr>
        <p:txBody>
          <a:bodyPr>
            <a:noAutofit/>
          </a:bodyPr>
          <a:lstStyle/>
          <a:p>
            <a:pPr marL="112713" algn="r">
              <a:spcBef>
                <a:spcPct val="0"/>
              </a:spcBef>
            </a:pPr>
            <a:r>
              <a:rPr lang="en-US" sz="40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…B</a:t>
            </a:r>
            <a:r>
              <a:rPr lang="en-US" sz="36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ecause Failure is Not an Option</a:t>
            </a:r>
            <a:endParaRPr lang="en-US" sz="3600" spc="-1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5841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duct Detail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4" r="10001"/>
          <a:stretch/>
        </p:blipFill>
        <p:spPr bwMode="auto">
          <a:xfrm rot="20676945">
            <a:off x="6572878" y="4589126"/>
            <a:ext cx="1569194" cy="2020730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1295400"/>
            <a:ext cx="6324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TL5.1.a	Professional development directed at positively 	impacting the student as a learner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2133600"/>
            <a:ext cx="64008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indent="-2286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September LID- “Best School in the Universe” Theory of Action:</a:t>
            </a:r>
            <a:r>
              <a:rPr lang="en-US" sz="1600" b="1" dirty="0"/>
              <a:t> If </a:t>
            </a:r>
            <a:r>
              <a:rPr lang="en-US" sz="1600" dirty="0"/>
              <a:t>Everett High School can positively impact the role of the student as a learner…</a:t>
            </a:r>
            <a:r>
              <a:rPr lang="en-US" sz="1600" b="1" dirty="0"/>
              <a:t>Then</a:t>
            </a:r>
            <a:r>
              <a:rPr lang="en-US" sz="1600" dirty="0"/>
              <a:t> we will have a positive impact on student </a:t>
            </a:r>
            <a:r>
              <a:rPr lang="en-US" sz="1600" dirty="0" smtClean="0"/>
              <a:t>learning</a:t>
            </a:r>
          </a:p>
          <a:p>
            <a:pPr marL="971550" lvl="2" indent="-2286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I</a:t>
            </a:r>
            <a:r>
              <a:rPr lang="en-US" sz="1600" dirty="0" smtClean="0"/>
              <a:t>nstructional </a:t>
            </a:r>
            <a:r>
              <a:rPr lang="en-US" sz="1600" dirty="0"/>
              <a:t>Core</a:t>
            </a:r>
          </a:p>
          <a:p>
            <a:pPr marL="800100" lvl="1" indent="-2286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Growth ~vs~ fixed mindset</a:t>
            </a:r>
          </a:p>
          <a:p>
            <a:pPr marL="800100" lvl="1" indent="-2286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Creating a Culture of Achievement  - Chapter 1: Welcome</a:t>
            </a:r>
          </a:p>
          <a:p>
            <a:pPr marL="800100" lvl="1" indent="-2286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Safe Schools Alert, HIB, Mental Health</a:t>
            </a:r>
          </a:p>
          <a:p>
            <a:pPr marL="342900" indent="-2286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/>
              <a:t>October LID- “Best School in the Universe Part II” Theory of Action:</a:t>
            </a:r>
            <a:r>
              <a:rPr lang="en-US" sz="1600" b="1" dirty="0" smtClean="0"/>
              <a:t> If </a:t>
            </a:r>
            <a:r>
              <a:rPr lang="en-US" sz="1600" dirty="0" smtClean="0"/>
              <a:t>Everett High School can positively impact the role of the student as a learner…</a:t>
            </a:r>
            <a:r>
              <a:rPr lang="en-US" sz="1600" b="1" dirty="0" smtClean="0"/>
              <a:t>Then</a:t>
            </a:r>
            <a:r>
              <a:rPr lang="en-US" sz="1600" dirty="0" smtClean="0"/>
              <a:t> we will have a positive impact on student learning</a:t>
            </a:r>
          </a:p>
          <a:p>
            <a:pPr marL="800100" lvl="1" indent="-2286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smtClean="0"/>
              <a:t>Instructional </a:t>
            </a:r>
            <a:r>
              <a:rPr lang="en-US" sz="1600" dirty="0"/>
              <a:t>Core </a:t>
            </a:r>
          </a:p>
          <a:p>
            <a:pPr marL="800100" lvl="1" indent="-2286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Growth ~vs~ fixed mindset</a:t>
            </a:r>
          </a:p>
          <a:p>
            <a:pPr marL="800100" lvl="1" indent="-2286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Creating a Culture of Achievement – Chapter 3: Choice Words</a:t>
            </a:r>
          </a:p>
          <a:p>
            <a:pPr marL="800100" lvl="1" indent="-2286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Attitude is a choice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lvl="1"/>
            <a:endParaRPr lang="en-US" sz="1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09600" y="130314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en-US" sz="4400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Welcoming Culture Action Item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2369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2500" y="3048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00" dirty="0">
                <a:solidFill>
                  <a:schemeClr val="tx2"/>
                </a:solidFill>
                <a:latin typeface="+mj-lt"/>
              </a:rPr>
              <a:t>Welcoming Culture Action Item</a:t>
            </a:r>
            <a:endParaRPr lang="en-US" sz="4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8700" y="1295400"/>
            <a:ext cx="6896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TL2.1.a	Implement Nesika support class to facilitate success and 	belonging</a:t>
            </a:r>
            <a:endParaRPr lang="en-US" dirty="0"/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001982"/>
            <a:ext cx="5981700" cy="46222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387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3810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pc="-100" dirty="0">
                <a:solidFill>
                  <a:schemeClr val="tx2"/>
                </a:solidFill>
                <a:latin typeface="+mj-lt"/>
              </a:rPr>
              <a:t>Welcoming Culture Action Item</a:t>
            </a:r>
            <a:endParaRPr lang="en-US" sz="4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397675"/>
            <a:ext cx="6324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TL1.3.b	Student leadership has an active role in creating a 	positive school climate</a:t>
            </a:r>
          </a:p>
          <a:p>
            <a:endParaRPr lang="en-US" dirty="0"/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495" y="4184995"/>
            <a:ext cx="1847850" cy="1225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07" y="4909834"/>
            <a:ext cx="1576388" cy="126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3345" y="4214839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Scott </a:t>
            </a:r>
            <a:r>
              <a:rPr lang="en-US" dirty="0" smtClean="0"/>
              <a:t>Backovich</a:t>
            </a:r>
            <a:r>
              <a:rPr lang="en-US" dirty="0" smtClean="0"/>
              <a:t>- “Be a Catalyst”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04070" y="5802868"/>
            <a:ext cx="4214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Charles Morgan “Overcoming Barriers”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5887" y="2337137"/>
            <a:ext cx="6816695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2016 EHS Student Leadership Themes –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“There are no strangers here, only friends who have not yet met”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“Be somebody that makes others feel like somebody”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400" y="35814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ASB sponsored guest speakers</a:t>
            </a:r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377068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5300" y="228601"/>
            <a:ext cx="7772400" cy="914400"/>
          </a:xfrm>
        </p:spPr>
        <p:txBody>
          <a:bodyPr/>
          <a:lstStyle/>
          <a:p>
            <a:r>
              <a:rPr lang="en-US" sz="4800" dirty="0" smtClean="0"/>
              <a:t>Discipline and Attendance</a:t>
            </a:r>
            <a:endParaRPr lang="en-US" sz="4800" dirty="0"/>
          </a:p>
        </p:txBody>
      </p:sp>
      <p:pic>
        <p:nvPicPr>
          <p:cNvPr id="1026" name="Picture 2" descr="C:\Users\02506\AppData\Local\Microsoft\Windows\Temporary Internet Files\Content.Outlook\1EVR6TG9\Guardians of Galax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172"/>
            <a:ext cx="81534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80644"/>
            <a:ext cx="3733800" cy="46677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3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001000" cy="949911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Discipline Data: In-School </a:t>
            </a:r>
            <a:r>
              <a:rPr lang="en-US" sz="4000" dirty="0"/>
              <a:t>S</a:t>
            </a:r>
            <a:r>
              <a:rPr lang="en-US" sz="4000" dirty="0" smtClean="0"/>
              <a:t>uspension</a:t>
            </a:r>
            <a:endParaRPr lang="en-US" sz="4000" dirty="0"/>
          </a:p>
        </p:txBody>
      </p:sp>
      <p:pic>
        <p:nvPicPr>
          <p:cNvPr id="2054" name="Picture 6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03642"/>
            <a:ext cx="4222865" cy="245274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131" y="903642"/>
            <a:ext cx="4222865" cy="245274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41955"/>
            <a:ext cx="4222865" cy="245274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131" y="3541955"/>
            <a:ext cx="4222865" cy="245274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780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88801"/>
          </a:xfrm>
        </p:spPr>
        <p:txBody>
          <a:bodyPr>
            <a:normAutofit/>
          </a:bodyPr>
          <a:lstStyle/>
          <a:p>
            <a:r>
              <a:rPr lang="en-US" dirty="0" smtClean="0"/>
              <a:t>High School Counts</a:t>
            </a:r>
            <a:br>
              <a:rPr lang="en-US" dirty="0" smtClean="0"/>
            </a:br>
            <a:r>
              <a:rPr lang="en-US" sz="1800" dirty="0" smtClean="0"/>
              <a:t>(</a:t>
            </a:r>
            <a:r>
              <a:rPr lang="en-US" sz="2000" dirty="0"/>
              <a:t>Number of students assessed at each grade)</a:t>
            </a:r>
          </a:p>
        </p:txBody>
      </p:sp>
      <p:sp>
        <p:nvSpPr>
          <p:cNvPr id="5" name="Rectangle 4"/>
          <p:cNvSpPr/>
          <p:nvPr/>
        </p:nvSpPr>
        <p:spPr>
          <a:xfrm>
            <a:off x="76200" y="1004141"/>
            <a:ext cx="3080020" cy="369320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en-US" dirty="0" smtClean="0"/>
              <a:t>ELA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200" y="3414909"/>
            <a:ext cx="3080020" cy="369320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r>
              <a:rPr lang="en-US" dirty="0" smtClean="0"/>
              <a:t>Math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2675538251"/>
              </p:ext>
            </p:ext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5030" y="1523440"/>
            <a:ext cx="7721023" cy="176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3996685017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25030" y="3879476"/>
            <a:ext cx="7721023" cy="175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85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924800" y="6400801"/>
            <a:ext cx="967667" cy="365125"/>
          </a:xfrm>
          <a:prstGeom prst="rect">
            <a:avLst/>
          </a:prstGeom>
        </p:spPr>
        <p:txBody>
          <a:bodyPr lIns="82058" tIns="41029" rIns="82058" bIns="41029"/>
          <a:lstStyle/>
          <a:p>
            <a:fld id="{B999F817-F5D2-4A26-96AD-1211DCAE6C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4320" y="274638"/>
            <a:ext cx="8553796" cy="629004"/>
          </a:xfrm>
        </p:spPr>
        <p:txBody>
          <a:bodyPr/>
          <a:lstStyle/>
          <a:p>
            <a:r>
              <a:rPr lang="en-US" sz="2800" dirty="0" smtClean="0"/>
              <a:t>Discipline Data: Discretionary Suspension &amp; Expulsion</a:t>
            </a:r>
            <a:endParaRPr lang="en-US" sz="2800" dirty="0"/>
          </a:p>
        </p:txBody>
      </p:sp>
      <p:pic>
        <p:nvPicPr>
          <p:cNvPr id="5126" name="Picture 6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903642"/>
            <a:ext cx="4222865" cy="245274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251" y="903642"/>
            <a:ext cx="4222865" cy="245274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3541955"/>
            <a:ext cx="4222865" cy="245274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251" y="3541955"/>
            <a:ext cx="4222865" cy="245274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95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44562"/>
          </a:xfrm>
        </p:spPr>
        <p:txBody>
          <a:bodyPr/>
          <a:lstStyle/>
          <a:p>
            <a:r>
              <a:rPr lang="en-US" dirty="0" smtClean="0"/>
              <a:t>Discipline Ladder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96820"/>
            <a:ext cx="8256406" cy="568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874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44562"/>
          </a:xfrm>
        </p:spPr>
        <p:txBody>
          <a:bodyPr>
            <a:noAutofit/>
          </a:bodyPr>
          <a:lstStyle/>
          <a:p>
            <a:r>
              <a:rPr lang="en-US" sz="3400" dirty="0" smtClean="0"/>
              <a:t>Discipline Philosophy: Merging Consequences with Support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257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Know the students</a:t>
            </a:r>
          </a:p>
          <a:p>
            <a:r>
              <a:rPr lang="en-US" sz="2400" dirty="0" smtClean="0"/>
              <a:t>Keep students in class</a:t>
            </a:r>
          </a:p>
          <a:p>
            <a:r>
              <a:rPr lang="en-US" sz="2400" dirty="0" smtClean="0"/>
              <a:t>After school detention as an academic intervention</a:t>
            </a:r>
          </a:p>
          <a:p>
            <a:pPr lvl="1"/>
            <a:r>
              <a:rPr lang="en-US" sz="2400" dirty="0" smtClean="0"/>
              <a:t>Students have the opportunity to serve detention with teachers or tutors in the library</a:t>
            </a:r>
          </a:p>
          <a:p>
            <a:r>
              <a:rPr lang="en-US" sz="2400" dirty="0" smtClean="0"/>
              <a:t>In-school suspension as in-school support</a:t>
            </a:r>
          </a:p>
          <a:p>
            <a:pPr lvl="1"/>
            <a:r>
              <a:rPr lang="en-US" sz="2400" dirty="0" smtClean="0"/>
              <a:t>Keeps the student academically engaged</a:t>
            </a:r>
          </a:p>
          <a:p>
            <a:pPr lvl="1"/>
            <a:r>
              <a:rPr lang="en-US" sz="2400" dirty="0" smtClean="0"/>
              <a:t>Access to staff and assignment resources</a:t>
            </a:r>
          </a:p>
          <a:p>
            <a:pPr lvl="1"/>
            <a:r>
              <a:rPr lang="en-US" sz="2400" dirty="0" smtClean="0"/>
              <a:t>Eliminates the chance of falling behind</a:t>
            </a:r>
          </a:p>
          <a:p>
            <a:pPr marL="411480" lvl="1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656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Attendance Data</a:t>
            </a:r>
            <a:endParaRPr lang="en-US" dirty="0"/>
          </a:p>
        </p:txBody>
      </p:sp>
      <p:pic>
        <p:nvPicPr>
          <p:cNvPr id="7172" name="Picture 4"/>
          <p:cNvPicPr preferRelativeResize="0"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3642"/>
            <a:ext cx="4222865" cy="245274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903642"/>
            <a:ext cx="4222865" cy="245274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1955"/>
            <a:ext cx="4222865" cy="245274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41955"/>
            <a:ext cx="4222865" cy="2452744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248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44562"/>
          </a:xfrm>
        </p:spPr>
        <p:txBody>
          <a:bodyPr>
            <a:noAutofit/>
          </a:bodyPr>
          <a:lstStyle/>
          <a:p>
            <a:r>
              <a:rPr lang="en-US" sz="4000" dirty="0" smtClean="0"/>
              <a:t>Attendance Roundup and HERO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269353"/>
            <a:ext cx="3322293" cy="33674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7" y="1371600"/>
            <a:ext cx="2984393" cy="32259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62400" y="16002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10000" y="1414927"/>
            <a:ext cx="46482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HERO</a:t>
            </a:r>
            <a:r>
              <a:rPr lang="en-US" sz="2000" dirty="0" smtClean="0"/>
              <a:t>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Administer HERO Sweeps daily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Students receive a warning followed by an attendance make up session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Administrative Assistant follow up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0437" y="4953000"/>
            <a:ext cx="38199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Attendance Roundup</a:t>
            </a:r>
            <a:r>
              <a:rPr lang="en-US" sz="20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Wednesday and Friday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Admin meet with any student with </a:t>
            </a:r>
            <a:r>
              <a:rPr lang="en-US" sz="2000" dirty="0"/>
              <a:t>u</a:t>
            </a:r>
            <a:r>
              <a:rPr lang="en-US" sz="2000" dirty="0" smtClean="0"/>
              <a:t>nexcused absence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7119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08" y="76200"/>
            <a:ext cx="6757792" cy="675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47771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EHS Appreciation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Continuous improvement day</a:t>
            </a:r>
          </a:p>
          <a:p>
            <a:r>
              <a:rPr lang="en-US" sz="2400" dirty="0" smtClean="0"/>
              <a:t>Curriculum adoptions (AP)</a:t>
            </a:r>
          </a:p>
          <a:p>
            <a:r>
              <a:rPr lang="en-US" sz="2400" dirty="0" smtClean="0"/>
              <a:t>LIF</a:t>
            </a:r>
          </a:p>
          <a:p>
            <a:r>
              <a:rPr lang="en-US" sz="2400" dirty="0"/>
              <a:t>College and career focus (PSAT, SAT)</a:t>
            </a:r>
          </a:p>
          <a:p>
            <a:r>
              <a:rPr lang="en-US" sz="2400" dirty="0"/>
              <a:t>Rich data resources and tools</a:t>
            </a:r>
          </a:p>
          <a:p>
            <a:r>
              <a:rPr lang="en-US" sz="2400" dirty="0" smtClean="0"/>
              <a:t>TPEP</a:t>
            </a:r>
          </a:p>
          <a:p>
            <a:r>
              <a:rPr lang="en-US" sz="2400" dirty="0" smtClean="0"/>
              <a:t>Professional development</a:t>
            </a:r>
          </a:p>
          <a:p>
            <a:r>
              <a:rPr lang="en-US" sz="2400" dirty="0" smtClean="0"/>
              <a:t>Carpeting</a:t>
            </a:r>
          </a:p>
          <a:p>
            <a:r>
              <a:rPr lang="en-US" sz="2400" dirty="0" smtClean="0"/>
              <a:t>Community support (Blue and Gold, PTA, auction)</a:t>
            </a:r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6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Requests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Technology</a:t>
            </a:r>
          </a:p>
          <a:p>
            <a:r>
              <a:rPr lang="en-US" sz="2400" dirty="0" smtClean="0"/>
              <a:t>Counseling support</a:t>
            </a:r>
            <a:endParaRPr lang="en-US" sz="2400" dirty="0"/>
          </a:p>
          <a:p>
            <a:r>
              <a:rPr lang="en-US" sz="2400" dirty="0"/>
              <a:t>Aging </a:t>
            </a:r>
            <a:r>
              <a:rPr lang="en-US" sz="2400" dirty="0" smtClean="0"/>
              <a:t>facilities: furniture</a:t>
            </a:r>
            <a:endParaRPr lang="en-US" sz="2400" dirty="0"/>
          </a:p>
          <a:p>
            <a:r>
              <a:rPr lang="en-US" sz="2400" dirty="0" smtClean="0"/>
              <a:t>DECA</a:t>
            </a:r>
            <a:endParaRPr lang="en-US" sz="2400" dirty="0"/>
          </a:p>
          <a:p>
            <a:r>
              <a:rPr lang="en-US" sz="2400" dirty="0"/>
              <a:t>Community p</a:t>
            </a:r>
            <a:r>
              <a:rPr lang="en-US" sz="2400" dirty="0" smtClean="0"/>
              <a:t>artnerships</a:t>
            </a:r>
          </a:p>
          <a:p>
            <a:r>
              <a:rPr lang="en-US" sz="2400" dirty="0" smtClean="0"/>
              <a:t>Grading work</a:t>
            </a:r>
            <a:endParaRPr lang="en-US" sz="2400" dirty="0"/>
          </a:p>
          <a:p>
            <a:endParaRPr lang="en-US" sz="24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78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8241689" cy="64769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87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th</a:t>
            </a:r>
            <a:r>
              <a:rPr lang="en-US" dirty="0" smtClean="0"/>
              <a:t> Grade on 11</a:t>
            </a:r>
            <a:r>
              <a:rPr lang="en-US" baseline="30000" dirty="0" smtClean="0"/>
              <a:t>th</a:t>
            </a:r>
            <a:r>
              <a:rPr lang="en-US" dirty="0" smtClean="0"/>
              <a:t> Grade ELA</a:t>
            </a:r>
            <a:br>
              <a:rPr lang="en-US" dirty="0" smtClean="0"/>
            </a:br>
            <a:r>
              <a:rPr lang="en-US" sz="1800" dirty="0"/>
              <a:t>Diploma Cut Score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3332082074"/>
              </p:ext>
            </p:extLst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200" y="1153925"/>
            <a:ext cx="4222750" cy="245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3348051410"/>
              </p:ext>
            </p:ext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6200" y="3791510"/>
            <a:ext cx="4222750" cy="2456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234189851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405745" y="3795712"/>
            <a:ext cx="4231409" cy="24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>
            <p:extLst>
              <p:ext uri="{D42A27DB-BD31-4B8C-83A1-F6EECF244321}">
                <p14:modId xmlns:p14="http://schemas.microsoft.com/office/powerpoint/2010/main" val="2968177252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412961" y="1152693"/>
            <a:ext cx="4224193" cy="2445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60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1">
      <a:dk1>
        <a:sysClr val="windowText" lastClr="000000"/>
      </a:dk1>
      <a:lt1>
        <a:sysClr val="window" lastClr="FFFFFF"/>
      </a:lt1>
      <a:dk2>
        <a:srgbClr val="0B5394"/>
      </a:dk2>
      <a:lt2>
        <a:srgbClr val="DBF5F9"/>
      </a:lt2>
      <a:accent1>
        <a:srgbClr val="FFC000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1603</TotalTime>
  <Words>1990</Words>
  <Application>Microsoft Office PowerPoint</Application>
  <PresentationFormat>On-screen Show (4:3)</PresentationFormat>
  <Paragraphs>556</Paragraphs>
  <Slides>88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Adjacency</vt:lpstr>
      <vt:lpstr>Everett High School</vt:lpstr>
      <vt:lpstr>On a Five Year Mission to Become the Best School in the Universe!</vt:lpstr>
      <vt:lpstr>Everett High School</vt:lpstr>
      <vt:lpstr>Demographic Trends</vt:lpstr>
      <vt:lpstr>PowerPoint Presentation</vt:lpstr>
      <vt:lpstr>5-year Improvement Trend vs. 2015 Performance</vt:lpstr>
      <vt:lpstr>ELA Vision</vt:lpstr>
      <vt:lpstr>High School Counts (Number of students assessed at each grade)</vt:lpstr>
      <vt:lpstr>10th Grade on 11th Grade ELA Diploma Cut Score</vt:lpstr>
      <vt:lpstr>10th Grade on 11th Grade ELA College &amp; Career Ready Cut Score</vt:lpstr>
      <vt:lpstr>11th Grade ELA</vt:lpstr>
      <vt:lpstr>ELA Claims </vt:lpstr>
      <vt:lpstr>Preparing for the Mission</vt:lpstr>
      <vt:lpstr>Eight-Step Support  for PLC Teams</vt:lpstr>
      <vt:lpstr>Transmitting Technologies to the Fleet</vt:lpstr>
      <vt:lpstr>Cross-Content Literacy Structures</vt:lpstr>
      <vt:lpstr>Promoting the Exploration of Strange New Worlds  Through Reading</vt:lpstr>
      <vt:lpstr>Increased Supplemental Reading</vt:lpstr>
      <vt:lpstr>Moving Out of Our World – Social Studies </vt:lpstr>
      <vt:lpstr>Connection to ELA: RACE Strategy</vt:lpstr>
      <vt:lpstr>Metacognitive Markers</vt:lpstr>
      <vt:lpstr>Moving Into the Next Solar System: Data Talks and Student Work Analysis</vt:lpstr>
      <vt:lpstr>Data Analysis of Student Work: Colleagues Working Together </vt:lpstr>
      <vt:lpstr>In Another Galaxy : Classroom Visits</vt:lpstr>
      <vt:lpstr>Getting Beyond the Milky Way     </vt:lpstr>
      <vt:lpstr>PowerPoint Presentation</vt:lpstr>
      <vt:lpstr>11th Grade Math</vt:lpstr>
      <vt:lpstr>9th Grade EOC Math 1 and 2</vt:lpstr>
      <vt:lpstr>10th Grade EOC Math 1 and 2</vt:lpstr>
      <vt:lpstr> Test Talks Using Data</vt:lpstr>
      <vt:lpstr>High Leverage Mathematical Practices</vt:lpstr>
      <vt:lpstr>Language – Rich Classrooms</vt:lpstr>
      <vt:lpstr>Connect to the Real World</vt:lpstr>
      <vt:lpstr>Interim Assessments</vt:lpstr>
      <vt:lpstr>Interim Assessment</vt:lpstr>
      <vt:lpstr>PowerPoint Presentation</vt:lpstr>
      <vt:lpstr>Science Vision </vt:lpstr>
      <vt:lpstr>PowerPoint Presentation</vt:lpstr>
      <vt:lpstr>Where We Were… </vt:lpstr>
      <vt:lpstr>Where We Are… </vt:lpstr>
      <vt:lpstr>Claim Evidence Reasoning: CER</vt:lpstr>
      <vt:lpstr>Test Talks Using Data</vt:lpstr>
      <vt:lpstr>Vocabulary and Language Acquisition</vt:lpstr>
      <vt:lpstr>Making Thinking Visible in Instruction</vt:lpstr>
      <vt:lpstr>Making Thinking Visible: Assessment</vt:lpstr>
      <vt:lpstr>Where We Are Going… </vt:lpstr>
      <vt:lpstr>English Language Acquisition Annual Measurable Achievement Objectives for English Language Learners</vt:lpstr>
      <vt:lpstr>AMAO-1</vt:lpstr>
      <vt:lpstr>AMAO-2 </vt:lpstr>
      <vt:lpstr>ELL Entries-Last 30 Days</vt:lpstr>
      <vt:lpstr>Common Best Practice</vt:lpstr>
      <vt:lpstr>Growth Mindset</vt:lpstr>
      <vt:lpstr>Skills and Language Acquisition</vt:lpstr>
      <vt:lpstr>Collaborative Spirit</vt:lpstr>
      <vt:lpstr>Ready to Soar …</vt:lpstr>
      <vt:lpstr>College in the High School</vt:lpstr>
      <vt:lpstr>Innovation and Problem Solving</vt:lpstr>
      <vt:lpstr> College Board Comparison Report</vt:lpstr>
      <vt:lpstr>PowerPoint Presentation</vt:lpstr>
      <vt:lpstr>Increasing Participation Rates</vt:lpstr>
      <vt:lpstr>Consistent Qualifying Scores</vt:lpstr>
      <vt:lpstr>Where We Are Going…</vt:lpstr>
      <vt:lpstr>Where we are going… </vt:lpstr>
      <vt:lpstr>PowerPoint Presentation</vt:lpstr>
      <vt:lpstr>EES Staff Perceptions 2015</vt:lpstr>
      <vt:lpstr>EES Staff Perceptions: Longitudinal</vt:lpstr>
      <vt:lpstr>EES Student Perceptions: Longitudinal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SES Achievement Gap</vt:lpstr>
      <vt:lpstr>Make It So…</vt:lpstr>
      <vt:lpstr>PowerPoint Presentation</vt:lpstr>
      <vt:lpstr>PowerPoint Presentation</vt:lpstr>
      <vt:lpstr>PowerPoint Presentation</vt:lpstr>
      <vt:lpstr>Discipline and Attendance</vt:lpstr>
      <vt:lpstr>Discipline Data: In-School Suspension</vt:lpstr>
      <vt:lpstr>Discipline Data: Discretionary Suspension &amp; Expulsion</vt:lpstr>
      <vt:lpstr>Discipline Ladder</vt:lpstr>
      <vt:lpstr>Discipline Philosophy: Merging Consequences with Support</vt:lpstr>
      <vt:lpstr>Attendance Data</vt:lpstr>
      <vt:lpstr>Attendance Roundup and HERO</vt:lpstr>
      <vt:lpstr>PowerPoint Presentation</vt:lpstr>
      <vt:lpstr>EHS Appreciation</vt:lpstr>
      <vt:lpstr>Support Requests </vt:lpstr>
      <vt:lpstr>PowerPoint Presentation</vt:lpstr>
    </vt:vector>
  </TitlesOfParts>
  <Company>Everett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Everett High School</dc:title>
  <dc:creator>Lancaster, Sally</dc:creator>
  <cp:lastModifiedBy>Lancaster, Sally</cp:lastModifiedBy>
  <cp:revision>97</cp:revision>
  <cp:lastPrinted>2016-01-25T18:46:51Z</cp:lastPrinted>
  <dcterms:created xsi:type="dcterms:W3CDTF">2015-09-02T03:19:27Z</dcterms:created>
  <dcterms:modified xsi:type="dcterms:W3CDTF">2016-01-25T20:33:49Z</dcterms:modified>
</cp:coreProperties>
</file>