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5" r:id="rId1"/>
    <p:sldMasterId id="2147484183" r:id="rId2"/>
    <p:sldMasterId id="2147484186" r:id="rId3"/>
  </p:sldMasterIdLst>
  <p:notesMasterIdLst>
    <p:notesMasterId r:id="rId39"/>
  </p:notesMasterIdLst>
  <p:handoutMasterIdLst>
    <p:handoutMasterId r:id="rId40"/>
  </p:handoutMasterIdLst>
  <p:sldIdLst>
    <p:sldId id="284" r:id="rId4"/>
    <p:sldId id="341" r:id="rId5"/>
    <p:sldId id="362" r:id="rId6"/>
    <p:sldId id="371" r:id="rId7"/>
    <p:sldId id="342" r:id="rId8"/>
    <p:sldId id="365" r:id="rId9"/>
    <p:sldId id="344" r:id="rId10"/>
    <p:sldId id="366" r:id="rId11"/>
    <p:sldId id="347" r:id="rId12"/>
    <p:sldId id="367" r:id="rId13"/>
    <p:sldId id="350" r:id="rId14"/>
    <p:sldId id="368" r:id="rId15"/>
    <p:sldId id="352" r:id="rId16"/>
    <p:sldId id="369" r:id="rId17"/>
    <p:sldId id="355" r:id="rId18"/>
    <p:sldId id="370" r:id="rId19"/>
    <p:sldId id="360" r:id="rId20"/>
    <p:sldId id="372" r:id="rId21"/>
    <p:sldId id="364" r:id="rId22"/>
    <p:sldId id="294" r:id="rId23"/>
    <p:sldId id="293" r:id="rId24"/>
    <p:sldId id="317" r:id="rId25"/>
    <p:sldId id="316" r:id="rId26"/>
    <p:sldId id="296" r:id="rId27"/>
    <p:sldId id="383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</p:sldIdLst>
  <p:sldSz cx="10058400" cy="7772400"/>
  <p:notesSz cx="7315200" cy="96012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473" algn="l" defTabSz="1018824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886" algn="l" defTabSz="1018824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5298" algn="l" defTabSz="1018824" rtl="0" eaLnBrk="1" latinLnBrk="0" hangingPunct="1">
      <a:defRPr sz="27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C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94675" autoAdjust="0"/>
  </p:normalViewPr>
  <p:slideViewPr>
    <p:cSldViewPr snapToGrid="0">
      <p:cViewPr>
        <p:scale>
          <a:sx n="74" d="100"/>
          <a:sy n="74" d="100"/>
        </p:scale>
        <p:origin x="-1326" y="-546"/>
      </p:cViewPr>
      <p:guideLst>
        <p:guide orient="horz" pos="4769"/>
        <p:guide orient="horz" pos="597"/>
        <p:guide orient="horz" pos="2331"/>
        <p:guide orient="horz" pos="2483"/>
        <p:guide pos="3185"/>
        <p:guide pos="198"/>
        <p:guide pos="6134"/>
        <p:guide pos="61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-2952" y="-9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4" tIns="48247" rIns="96494" bIns="4824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7" y="0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4" tIns="48247" rIns="96494" bIns="482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fld id="{F4C83BB4-3C7F-4992-AA9A-5114986F18B7}" type="datetimeFigureOut">
              <a:rPr lang="en-US"/>
              <a:pPr>
                <a:defRPr/>
              </a:pPr>
              <a:t>1/21/2016</a:t>
            </a:fld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4" tIns="48247" rIns="96494" bIns="482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7" y="9119173"/>
            <a:ext cx="3168927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4" tIns="48247" rIns="96494" bIns="482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Rockwell" pitchFamily="18" charset="0"/>
              </a:defRPr>
            </a:lvl1pPr>
          </a:lstStyle>
          <a:p>
            <a:pPr>
              <a:defRPr/>
            </a:pPr>
            <a:fld id="{0A507B0F-992D-4AF4-9FF4-828727E30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0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8927" cy="480388"/>
          </a:xfrm>
          <a:prstGeom prst="rect">
            <a:avLst/>
          </a:prstGeom>
        </p:spPr>
        <p:txBody>
          <a:bodyPr vert="horz" lIns="93674" tIns="46837" rIns="93674" bIns="4683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617" y="0"/>
            <a:ext cx="3168927" cy="480388"/>
          </a:xfrm>
          <a:prstGeom prst="rect">
            <a:avLst/>
          </a:prstGeom>
        </p:spPr>
        <p:txBody>
          <a:bodyPr vert="horz" lIns="93674" tIns="46837" rIns="93674" bIns="46837" rtlCol="0"/>
          <a:lstStyle>
            <a:lvl1pPr algn="r">
              <a:defRPr sz="1200"/>
            </a:lvl1pPr>
          </a:lstStyle>
          <a:p>
            <a:pPr>
              <a:defRPr/>
            </a:pPr>
            <a:fld id="{27221C07-212B-4235-9509-4F1B8BBDD949}" type="datetimeFigureOut">
              <a:rPr lang="en-US"/>
              <a:pPr>
                <a:defRPr/>
              </a:pPr>
              <a:t>1/21/2016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7150" y="719138"/>
            <a:ext cx="46609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74" tIns="46837" rIns="93674" bIns="46837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3674" tIns="46837" rIns="93674" bIns="4683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8927" cy="480388"/>
          </a:xfrm>
          <a:prstGeom prst="rect">
            <a:avLst/>
          </a:prstGeom>
        </p:spPr>
        <p:txBody>
          <a:bodyPr vert="horz" lIns="93674" tIns="46837" rIns="93674" bIns="4683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617" y="9119173"/>
            <a:ext cx="3168927" cy="480388"/>
          </a:xfrm>
          <a:prstGeom prst="rect">
            <a:avLst/>
          </a:prstGeom>
        </p:spPr>
        <p:txBody>
          <a:bodyPr vert="horz" lIns="93674" tIns="46837" rIns="93674" bIns="46837" rtlCol="0" anchor="b"/>
          <a:lstStyle>
            <a:lvl1pPr algn="r">
              <a:defRPr sz="1200"/>
            </a:lvl1pPr>
          </a:lstStyle>
          <a:p>
            <a:pPr>
              <a:defRPr/>
            </a:pPr>
            <a:fld id="{1F8EC282-7790-4E51-B6E7-7F7BD9F30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06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19138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EC282-7790-4E51-B6E7-7F7BD9F3066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7150" y="719138"/>
            <a:ext cx="46609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EC282-7790-4E51-B6E7-7F7BD9F3066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SR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076566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005519" y="7391400"/>
            <a:ext cx="3617068" cy="36703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717280" y="7254241"/>
            <a:ext cx="1064434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B999F817-F5D2-4A26-96AD-1211DCAE6C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Everett-Primary-Logo-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25" y="6855762"/>
            <a:ext cx="1688514" cy="715132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313" y="7375525"/>
            <a:ext cx="245745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717280" y="7254241"/>
            <a:ext cx="1064434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B999F817-F5D2-4A26-96AD-1211DCAE6C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076566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8"/>
          <p:cNvSpPr txBox="1">
            <a:spLocks/>
          </p:cNvSpPr>
          <p:nvPr userDrawn="1"/>
        </p:nvSpPr>
        <p:spPr>
          <a:xfrm>
            <a:off x="2005519" y="7391400"/>
            <a:ext cx="3617068" cy="36703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8" descr="Everett-Primary-Logo-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25" y="6855762"/>
            <a:ext cx="1688514" cy="715132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313" y="7375525"/>
            <a:ext cx="245745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SR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076566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7213328"/>
            <a:ext cx="10058400" cy="54510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717280" y="7254241"/>
            <a:ext cx="1064434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Everett-Primary-Logo-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25" y="6855762"/>
            <a:ext cx="1688514" cy="7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8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717280" y="7254241"/>
            <a:ext cx="1064434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076566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8"/>
          <p:cNvSpPr txBox="1">
            <a:spLocks/>
          </p:cNvSpPr>
          <p:nvPr userDrawn="1"/>
        </p:nvSpPr>
        <p:spPr>
          <a:xfrm>
            <a:off x="0" y="7391400"/>
            <a:ext cx="10058400" cy="36703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verett-Primary-Logo-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25" y="6855762"/>
            <a:ext cx="1688514" cy="7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5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SR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076566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7213328"/>
            <a:ext cx="10058400" cy="54510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717280" y="7254241"/>
            <a:ext cx="1064434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Everett-Primary-Logo-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25" y="6855762"/>
            <a:ext cx="1688514" cy="7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9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717280" y="7254241"/>
            <a:ext cx="1064434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076566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8"/>
          <p:cNvSpPr txBox="1">
            <a:spLocks/>
          </p:cNvSpPr>
          <p:nvPr userDrawn="1"/>
        </p:nvSpPr>
        <p:spPr>
          <a:xfrm>
            <a:off x="0" y="7391400"/>
            <a:ext cx="10058400" cy="36703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Everett-Primary-Logo-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4325" y="6855762"/>
            <a:ext cx="1688514" cy="7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6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076566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277654" y="1416304"/>
            <a:ext cx="9555480" cy="5829300"/>
          </a:xfrm>
          <a:prstGeom prst="rect">
            <a:avLst/>
          </a:prstGeom>
        </p:spPr>
        <p:txBody>
          <a:bodyPr lIns="101882" tIns="50941" rIns="101882" bIns="50941"/>
          <a:lstStyle/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005519" y="7391400"/>
            <a:ext cx="3617068" cy="36703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717280" y="7254241"/>
            <a:ext cx="1064434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B999F817-F5D2-4A26-96AD-1211DCAE6C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599680"/>
            <a:ext cx="10058400" cy="0"/>
          </a:xfrm>
          <a:prstGeom prst="line">
            <a:avLst/>
          </a:prstGeom>
          <a:ln w="38100" cmpd="thickThin">
            <a:solidFill>
              <a:srgbClr val="00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verett-Primary-Logo-RGB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14325" y="6855762"/>
            <a:ext cx="1688514" cy="715132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6313" y="7375525"/>
            <a:ext cx="2457450" cy="200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</p:sldLayoutIdLst>
  <p:hf hdr="0" dt="0"/>
  <p:txStyles>
    <p:titleStyle>
      <a:lvl1pPr algn="ctr" defTabSz="1018824" rtl="0" eaLnBrk="1" latinLnBrk="0" hangingPunct="1">
        <a:spcBef>
          <a:spcPct val="0"/>
        </a:spcBef>
        <a:buNone/>
        <a:defRPr sz="2800" b="0" i="0" u="none" kern="1200">
          <a:solidFill>
            <a:srgbClr val="00447C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076566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277654" y="1416304"/>
            <a:ext cx="9555480" cy="5829300"/>
          </a:xfrm>
          <a:prstGeom prst="rect">
            <a:avLst/>
          </a:prstGeom>
        </p:spPr>
        <p:txBody>
          <a:bodyPr lIns="101882" tIns="50941" rIns="101882" bIns="50941"/>
          <a:lstStyle/>
          <a:p>
            <a:pPr algn="ctr" defTabSz="1018824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3600" b="1" i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7213328"/>
            <a:ext cx="10058400" cy="54510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717280" y="7254241"/>
            <a:ext cx="1064434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599680"/>
            <a:ext cx="10058400" cy="0"/>
          </a:xfrm>
          <a:prstGeom prst="line">
            <a:avLst/>
          </a:prstGeom>
          <a:ln w="38100" cmpd="thickThin">
            <a:solidFill>
              <a:srgbClr val="00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verett-Primary-Logo-RGB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14325" y="6855762"/>
            <a:ext cx="1688514" cy="7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5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18824" rtl="0" eaLnBrk="1" latinLnBrk="0" hangingPunct="1">
        <a:spcBef>
          <a:spcPct val="0"/>
        </a:spcBef>
        <a:buNone/>
        <a:defRPr sz="2800" b="0" i="0" u="none" kern="1200">
          <a:solidFill>
            <a:srgbClr val="00447C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0"/>
            <a:ext cx="9052560" cy="1076566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277654" y="1416304"/>
            <a:ext cx="9555480" cy="5829300"/>
          </a:xfrm>
          <a:prstGeom prst="rect">
            <a:avLst/>
          </a:prstGeom>
        </p:spPr>
        <p:txBody>
          <a:bodyPr lIns="101882" tIns="50941" rIns="101882" bIns="50941"/>
          <a:lstStyle/>
          <a:p>
            <a:pPr algn="ctr" defTabSz="1018824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4000" b="1" i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3600" b="1" i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0" y="7213328"/>
            <a:ext cx="10058400" cy="545102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717280" y="7254241"/>
            <a:ext cx="1064434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 baseline="0">
                <a:solidFill>
                  <a:schemeClr val="tx1">
                    <a:tint val="75000"/>
                  </a:schemeClr>
                </a:solidFill>
                <a:latin typeface="Tahoma" pitchFamily="34" charset="0"/>
              </a:defRPr>
            </a:lvl1pPr>
          </a:lstStyle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7599680"/>
            <a:ext cx="10058400" cy="0"/>
          </a:xfrm>
          <a:prstGeom prst="line">
            <a:avLst/>
          </a:prstGeom>
          <a:ln w="38100" cmpd="thickThin">
            <a:solidFill>
              <a:srgbClr val="0044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Everett-Primary-Logo-RGB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14325" y="6855762"/>
            <a:ext cx="1688514" cy="7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0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18824" rtl="0" eaLnBrk="1" latinLnBrk="0" hangingPunct="1">
        <a:spcBef>
          <a:spcPct val="0"/>
        </a:spcBef>
        <a:buNone/>
        <a:defRPr sz="2800" b="0" i="0" u="none" kern="1200">
          <a:solidFill>
            <a:srgbClr val="00447C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emf"/><Relationship Id="rId4" Type="http://schemas.openxmlformats.org/officeDocument/2006/relationships/image" Target="../media/image5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verett SOSR Report Header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46177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77654" y="1416304"/>
            <a:ext cx="9555480" cy="5829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i="1" dirty="0"/>
              <a:t/>
            </a:r>
            <a:br>
              <a:rPr lang="en-US" sz="4000" b="1" i="1" dirty="0"/>
            </a:br>
            <a:endParaRPr lang="en-US" i="1" dirty="0" smtClean="0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949238" y="5038344"/>
            <a:ext cx="2212311" cy="45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December 2015</a:t>
            </a:r>
          </a:p>
        </p:txBody>
      </p:sp>
      <p:pic>
        <p:nvPicPr>
          <p:cNvPr id="5" name="Picture 4" descr="cee-logo-USE THIS 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6781800"/>
            <a:ext cx="2536792" cy="7467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2494" y="441821"/>
            <a:ext cx="7275249" cy="294211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>
              <a:spcAft>
                <a:spcPts val="2674"/>
              </a:spcAft>
            </a:pPr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STATE OF SCHOOL REVIEW</a:t>
            </a:r>
          </a:p>
          <a:p>
            <a:r>
              <a:rPr lang="en-US" sz="40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Everett Public Schools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endParaRPr lang="en-US" sz="35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668294" y="7405370"/>
            <a:ext cx="4519769" cy="36703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7463" y="4395788"/>
            <a:ext cx="2457450" cy="390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5th Grade ELA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882650"/>
            <a:ext cx="4684712" cy="28781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3rd Grade MATH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887413"/>
            <a:ext cx="4692650" cy="2867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0950" y="882650"/>
            <a:ext cx="4684713" cy="28781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" y="3881438"/>
            <a:ext cx="4673600" cy="2868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0475" y="3881438"/>
            <a:ext cx="4673600" cy="2868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3rd Grade MATH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885825"/>
            <a:ext cx="4659313" cy="2870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4th Grade MATH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892175"/>
            <a:ext cx="4678363" cy="28590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013" y="882650"/>
            <a:ext cx="4684712" cy="28781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3881438"/>
            <a:ext cx="4673600" cy="2868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6188" y="3881438"/>
            <a:ext cx="4673600" cy="2868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4th Grade MATH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885825"/>
            <a:ext cx="4659313" cy="2870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5th Grade MATH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892175"/>
            <a:ext cx="4678363" cy="28590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0" y="882650"/>
            <a:ext cx="4684713" cy="28781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3881438"/>
            <a:ext cx="4673600" cy="2868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0475" y="3881438"/>
            <a:ext cx="4673600" cy="2868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5th Grade MATH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885825"/>
            <a:ext cx="4659313" cy="2870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5th Grade SCIENCE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892175"/>
            <a:ext cx="4684712" cy="28590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600" y="887413"/>
            <a:ext cx="4684713" cy="28670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3886200"/>
            <a:ext cx="4670425" cy="28590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50" y="3886200"/>
            <a:ext cx="4683125" cy="28575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5th Grade SCIENCE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896938"/>
            <a:ext cx="4656137" cy="28495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English Language Acquisition</a:t>
            </a:r>
            <a:br>
              <a:rPr lang="en-US" dirty="0" smtClean="0"/>
            </a:br>
            <a:r>
              <a:rPr lang="en-US" sz="2200" dirty="0" smtClean="0"/>
              <a:t>Annual Measurable Achievement Objectives for English Language Learners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8"/>
          <p:cNvSpPr txBox="1"/>
          <p:nvPr/>
        </p:nvSpPr>
        <p:spPr>
          <a:xfrm>
            <a:off x="5236520" y="4598116"/>
            <a:ext cx="4053236" cy="1349372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percentage on the AMAO-1 chart (above) represents the percent of students who grew at, or above, the expected number of points. </a:t>
            </a:r>
          </a:p>
          <a:p>
            <a:endParaRPr lang="en-US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percentage on the AMAO-2 chart (left) represents the percent of students who demonstrated English language proficiency by scoring a Level-4 on the WELPA assessment. </a:t>
            </a:r>
          </a:p>
          <a:p>
            <a:endParaRPr lang="en-US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AMAO-1 and AMAO-2 charts require a minimum N of 10 students to display data. </a:t>
            </a:r>
            <a:endParaRPr lang="en-US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049338"/>
            <a:ext cx="4614863" cy="25463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938" y="1066800"/>
            <a:ext cx="4624387" cy="33004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3549650"/>
            <a:ext cx="4602163" cy="3276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Demographic Trends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975" y="1073150"/>
            <a:ext cx="6664325" cy="5549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EES Staff Perceptions – 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944563"/>
            <a:ext cx="6410325" cy="5549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238" y="6535738"/>
            <a:ext cx="3768725" cy="3111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EES Staff Perceptions - Longitudinal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425" y="1019175"/>
            <a:ext cx="5762625" cy="50006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725" y="6161088"/>
            <a:ext cx="3081338" cy="9175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Resistance Factor, Change, Accountability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941388"/>
            <a:ext cx="6196012" cy="19669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7388" y="2997200"/>
            <a:ext cx="6196012" cy="18907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7388" y="4948238"/>
            <a:ext cx="6196012" cy="19383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6892925"/>
            <a:ext cx="3725863" cy="3063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EES Student Perceptions - Longitudinal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838" y="1012825"/>
            <a:ext cx="5599112" cy="53197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9075" y="6413500"/>
            <a:ext cx="4283075" cy="723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EES Parent Perceptions - Longitudinal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350" y="979488"/>
            <a:ext cx="6286500" cy="52498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0725" y="6326188"/>
            <a:ext cx="3052763" cy="7842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verett SOSR Report Header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46177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77654" y="1416304"/>
            <a:ext cx="9555480" cy="5829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i="1" dirty="0"/>
              <a:t/>
            </a:r>
            <a:br>
              <a:rPr lang="en-US" sz="4000" b="1" i="1" dirty="0"/>
            </a:br>
            <a:endParaRPr lang="en-US" i="1" dirty="0" smtClean="0"/>
          </a:p>
        </p:txBody>
      </p:sp>
      <p:pic>
        <p:nvPicPr>
          <p:cNvPr id="5" name="Picture 4" descr="cee-logo-USE THIS O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6781800"/>
            <a:ext cx="2536792" cy="7467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2494" y="441821"/>
            <a:ext cx="7275249" cy="2942116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pPr>
              <a:spcAft>
                <a:spcPts val="2674"/>
              </a:spcAft>
            </a:pPr>
            <a:r>
              <a:rPr lang="en-US" sz="40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STATE OF SCHOOL REVIEW</a:t>
            </a:r>
          </a:p>
          <a:p>
            <a:r>
              <a:rPr lang="en-US" sz="4000" i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Everett Public Schools</a:t>
            </a:r>
            <a:r>
              <a:rPr lang="en-US" sz="3600" b="1" i="1" dirty="0" smtClean="0">
                <a:solidFill>
                  <a:prstClr val="black"/>
                </a:solidFill>
              </a:rPr>
              <a:t/>
            </a:r>
            <a:br>
              <a:rPr lang="en-US" sz="3600" b="1" i="1" dirty="0" smtClean="0">
                <a:solidFill>
                  <a:prstClr val="black"/>
                </a:solidFill>
              </a:rPr>
            </a:br>
            <a:endParaRPr lang="en-US" sz="3500" dirty="0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prstClr val="black"/>
                </a:solidFill>
              </a:rPr>
              <a:t/>
            </a:r>
            <a:br>
              <a:rPr lang="en-US" sz="2000" b="1" dirty="0" smtClean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094765" y="3919804"/>
            <a:ext cx="5856660" cy="99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Cedar Wood Elementary	</a:t>
            </a:r>
          </a:p>
          <a:p>
            <a:pPr algn="ctr"/>
            <a:endParaRPr lang="en-US" sz="2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208314" y="4782095"/>
            <a:ext cx="7805057" cy="617219"/>
          </a:xfrm>
        </p:spPr>
        <p:txBody>
          <a:bodyPr/>
          <a:lstStyle/>
          <a:p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 &amp; MSP/SBA Performance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4014216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4014216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024128"/>
            <a:ext cx="4645152" cy="277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1024128"/>
            <a:ext cx="4645152" cy="277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3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 &amp; MSP/SBA Performance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024128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Accelerated Reader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943600" cy="2743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5943600" cy="2743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5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SBA Claims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943600" cy="2743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5943600" cy="2743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6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5-year Improvement Trend vs. 2015 Performance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038" y="1052513"/>
            <a:ext cx="7626350" cy="57292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Matched Cohort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024128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1024128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4014216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4014216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3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Matched Cohort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1024128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024128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4014216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4014216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2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3 SES Achievement Gap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943600" cy="2743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5943600" cy="2743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3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4 SES Achievement Gap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024128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1024128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4014216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7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5 SES Achievement Gap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024128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1024128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4014216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Data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Compiled by Everett Public Schools - Assessment &amp; Research Department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024128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1024128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4014216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76" y="4014216"/>
            <a:ext cx="4645152" cy="27797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-1"/>
            <a:ext cx="9052560" cy="1167319"/>
          </a:xfrm>
        </p:spPr>
        <p:txBody>
          <a:bodyPr/>
          <a:lstStyle/>
          <a:p>
            <a:r>
              <a:rPr lang="en-US" dirty="0" smtClean="0"/>
              <a:t>Elementary Counts</a:t>
            </a:r>
            <a:br>
              <a:rPr lang="en-US" dirty="0" smtClean="0"/>
            </a:br>
            <a:r>
              <a:rPr lang="en-US" sz="2000" dirty="0" smtClean="0"/>
              <a:t>(Number of students assessed at each grade)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99F817-F5D2-4A26-96AD-1211DCAE6C1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5" y="948162"/>
            <a:ext cx="3388022" cy="523220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dirty="0" smtClean="0"/>
              <a:t>ELA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4325" y="3680365"/>
            <a:ext cx="3388022" cy="523220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dirty="0" smtClean="0"/>
              <a:t>Math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1536700"/>
            <a:ext cx="8493125" cy="19954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38" y="4206875"/>
            <a:ext cx="8493125" cy="19939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3rd Grade ELA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890588"/>
            <a:ext cx="4656137" cy="28606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885825"/>
            <a:ext cx="4664075" cy="28717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863" y="3867150"/>
            <a:ext cx="4670425" cy="2870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600" y="3868738"/>
            <a:ext cx="4678363" cy="2870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3rd Grade ELA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882650"/>
            <a:ext cx="4684712" cy="28781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4th Grade ELA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885825"/>
            <a:ext cx="4670425" cy="2870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588" y="885825"/>
            <a:ext cx="4664075" cy="28717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3881438"/>
            <a:ext cx="4670425" cy="2868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1588" y="3881438"/>
            <a:ext cx="4678362" cy="2868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4th Grade ELA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882650"/>
            <a:ext cx="4684712" cy="28781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5th Grade ELA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Compiled by the Center for Educational Effectiveness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B80E4D-C55C-41DD-A67A-E2F4D6F272D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896938"/>
            <a:ext cx="4629150" cy="286226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588" y="885825"/>
            <a:ext cx="4664075" cy="287178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63" y="3881438"/>
            <a:ext cx="4670425" cy="2868612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3875088"/>
            <a:ext cx="4668837" cy="28797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 &amp;quot;&quot;/&gt;&lt;property id=&quot;20307&quot; value=&quot;284&quot;/&gt;&lt;/object&gt;&lt;object type=&quot;3&quot; unique_id=&quot;10017&quot;&gt;&lt;property id=&quot;20148&quot; value=&quot;5&quot;/&gt;&lt;property id=&quot;20300&quot; value=&quot;Slide 17 - &amp;quot;EES Staff Perceptions - 2014&amp;quot;&quot;/&gt;&lt;property id=&quot;20307&quot; value=&quot;294&quot;/&gt;&lt;/object&gt;&lt;object type=&quot;3&quot; unique_id=&quot;10018&quot;&gt;&lt;property id=&quot;20148&quot; value=&quot;5&quot;/&gt;&lt;property id=&quot;20300&quot; value=&quot;Slide 18 - &amp;quot;EES Staff Perceptions - Longitudinal&amp;quot;&quot;/&gt;&lt;property id=&quot;20307&quot; value=&quot;293&quot;/&gt;&lt;/object&gt;&lt;object type=&quot;3&quot; unique_id=&quot;10019&quot;&gt;&lt;property id=&quot;20148&quot; value=&quot;5&quot;/&gt;&lt;property id=&quot;20300&quot; value=&quot;Slide 19 - &amp;quot;Resistance Factor, Change, Accountability&amp;quot;&quot;/&gt;&lt;property id=&quot;20307&quot; value=&quot;317&quot;/&gt;&lt;/object&gt;&lt;object type=&quot;3&quot; unique_id=&quot;10020&quot;&gt;&lt;property id=&quot;20148&quot; value=&quot;5&quot;/&gt;&lt;property id=&quot;20300&quot; value=&quot;Slide 20 - &amp;quot;EES Student Perceptions - Longitudinal&amp;quot;&quot;/&gt;&lt;property id=&quot;20307&quot; value=&quot;316&quot;/&gt;&lt;/object&gt;&lt;object type=&quot;3&quot; unique_id=&quot;10021&quot;&gt;&lt;property id=&quot;20148&quot; value=&quot;5&quot;/&gt;&lt;property id=&quot;20300&quot; value=&quot;Slide 21 - &amp;quot;EES Parent Perceptions - Longitudinal&amp;quot;&quot;/&gt;&lt;property id=&quot;20307&quot; value=&quot;296&quot;/&gt;&lt;/object&gt;&lt;object type=&quot;3&quot; unique_id=&quot;10043&quot;&gt;&lt;property id=&quot;20148&quot; value=&quot;5&quot;/&gt;&lt;property id=&quot;20300&quot; value=&quot;Slide 2 - &amp;quot;Demographic Trends&amp;quot;&quot;/&gt;&lt;property id=&quot;20307&quot; value=&quot;341&quot;/&gt;&lt;/object&gt;&lt;object type=&quot;3&quot; unique_id=&quot;10044&quot;&gt;&lt;property id=&quot;20148&quot; value=&quot;5&quot;/&gt;&lt;property id=&quot;20300&quot; value=&quot;Slide 3 - &amp;quot;5-year Improvement Trend vs. 2014 Performance&amp;quot;&quot;/&gt;&lt;property id=&quot;20307&quot; value=&quot;362&quot;/&gt;&lt;/object&gt;&lt;object type=&quot;3&quot; unique_id=&quot;10045&quot;&gt;&lt;property id=&quot;20148&quot; value=&quot;5&quot;/&gt;&lt;property id=&quot;20300&quot; value=&quot;Slide 4 - &amp;quot;3rd Grade READING&amp;quot;&quot;/&gt;&lt;property id=&quot;20307&quot; value=&quot;342&quot;/&gt;&lt;/object&gt;&lt;object type=&quot;3&quot; unique_id=&quot;10046&quot;&gt;&lt;property id=&quot;20148&quot; value=&quot;5&quot;/&gt;&lt;property id=&quot;20300&quot; value=&quot;Slide 5 - &amp;quot;4th Grade READING&amp;quot;&quot;/&gt;&lt;property id=&quot;20307&quot; value=&quot;344&quot;/&gt;&lt;/object&gt;&lt;object type=&quot;3&quot; unique_id=&quot;10047&quot;&gt;&lt;property id=&quot;20148&quot; value=&quot;5&quot;/&gt;&lt;property id=&quot;20300&quot; value=&quot;Slide 6 - &amp;quot;3rd to 4th Grade READING Growth&amp;quot;&quot;/&gt;&lt;property id=&quot;20307&quot; value=&quot;346&quot;/&gt;&lt;/object&gt;&lt;object type=&quot;3&quot; unique_id=&quot;10048&quot;&gt;&lt;property id=&quot;20148&quot; value=&quot;5&quot;/&gt;&lt;property id=&quot;20300&quot; value=&quot;Slide 7 - &amp;quot;5th Grade READING&amp;quot;&quot;/&gt;&lt;property id=&quot;20307&quot; value=&quot;347&quot;/&gt;&lt;/object&gt;&lt;object type=&quot;3&quot; unique_id=&quot;10049&quot;&gt;&lt;property id=&quot;20148&quot; value=&quot;5&quot;/&gt;&lt;property id=&quot;20300&quot; value=&quot;Slide 8 - &amp;quot;4th to 5th Grade READING Growth&amp;quot;&quot;/&gt;&lt;property id=&quot;20307&quot; value=&quot;349&quot;/&gt;&lt;/object&gt;&lt;object type=&quot;3&quot; unique_id=&quot;10050&quot;&gt;&lt;property id=&quot;20148&quot; value=&quot;5&quot;/&gt;&lt;property id=&quot;20300&quot; value=&quot;Slide 9 - &amp;quot;3rd Grade MATH  &amp;quot;&quot;/&gt;&lt;property id=&quot;20307&quot; value=&quot;350&quot;/&gt;&lt;/object&gt;&lt;object type=&quot;3&quot; unique_id=&quot;10051&quot;&gt;&lt;property id=&quot;20148&quot; value=&quot;5&quot;/&gt;&lt;property id=&quot;20300&quot; value=&quot;Slide 10 - &amp;quot;4th Grade MATH &amp;quot;&quot;/&gt;&lt;property id=&quot;20307&quot; value=&quot;352&quot;/&gt;&lt;/object&gt;&lt;object type=&quot;3&quot; unique_id=&quot;10052&quot;&gt;&lt;property id=&quot;20148&quot; value=&quot;5&quot;/&gt;&lt;property id=&quot;20300&quot; value=&quot;Slide 11 - &amp;quot;3rd to 4th Grade MATH Growth&amp;quot;&quot;/&gt;&lt;property id=&quot;20307&quot; value=&quot;354&quot;/&gt;&lt;/object&gt;&lt;object type=&quot;3&quot; unique_id=&quot;10053&quot;&gt;&lt;property id=&quot;20148&quot; value=&quot;5&quot;/&gt;&lt;property id=&quot;20300&quot; value=&quot;Slide 12 - &amp;quot;5th Grade MATH &amp;quot;&quot;/&gt;&lt;property id=&quot;20307&quot; value=&quot;355&quot;/&gt;&lt;/object&gt;&lt;object type=&quot;3&quot; unique_id=&quot;10054&quot;&gt;&lt;property id=&quot;20148&quot; value=&quot;5&quot;/&gt;&lt;property id=&quot;20300&quot; value=&quot;Slide 13 - &amp;quot;4th to 5th Grade MATH Growth&amp;quot;&quot;/&gt;&lt;property id=&quot;20307&quot; value=&quot;357&quot;/&gt;&lt;/object&gt;&lt;object type=&quot;3&quot; unique_id=&quot;10055&quot;&gt;&lt;property id=&quot;20148&quot; value=&quot;5&quot;/&gt;&lt;property id=&quot;20300&quot; value=&quot;Slide 14 - &amp;quot;4th Grade WRITING&amp;quot;&quot;/&gt;&lt;property id=&quot;20307&quot; value=&quot;358&quot;/&gt;&lt;/object&gt;&lt;object type=&quot;3&quot; unique_id=&quot;10056&quot;&gt;&lt;property id=&quot;20148&quot; value=&quot;5&quot;/&gt;&lt;property id=&quot;20300&quot; value=&quot;Slide 15 - &amp;quot;5th Grade SCIENCE&amp;quot;&quot;/&gt;&lt;property id=&quot;20307&quot; value=&quot;360&quot;/&gt;&lt;/object&gt;&lt;object type=&quot;3&quot; unique_id=&quot;10263&quot;&gt;&lt;property id=&quot;20148&quot; value=&quot;5&quot;/&gt;&lt;property id=&quot;20300&quot; value=&quot;Slide 16 - &amp;quot;English Language Acquisition Annual Measurable Achievement Objectives for English Language Learners&amp;quot;&quot;/&gt;&lt;property id=&quot;20307&quot; value=&quot;364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OSR Report Cover Layo7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SR Report Cover Layo7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SR Report Cover Layo7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</TotalTime>
  <Words>521</Words>
  <Application>Microsoft Office PowerPoint</Application>
  <PresentationFormat>Custom</PresentationFormat>
  <Paragraphs>121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SOSR Report Cover Layo7ut</vt:lpstr>
      <vt:lpstr>1_SOSR Report Cover Layo7ut</vt:lpstr>
      <vt:lpstr>2_SOSR Report Cover Layo7ut</vt:lpstr>
      <vt:lpstr>  </vt:lpstr>
      <vt:lpstr>Demographic Trends</vt:lpstr>
      <vt:lpstr>5-year Improvement Trend vs. 2015 Performance</vt:lpstr>
      <vt:lpstr>Elementary Counts (Number of students assessed at each grade)</vt:lpstr>
      <vt:lpstr>3rd Grade ELA</vt:lpstr>
      <vt:lpstr>3rd Grade ELA</vt:lpstr>
      <vt:lpstr>4th Grade ELA</vt:lpstr>
      <vt:lpstr>4th Grade ELA</vt:lpstr>
      <vt:lpstr>5th Grade ELA</vt:lpstr>
      <vt:lpstr>5th Grade ELA</vt:lpstr>
      <vt:lpstr>3rd Grade MATH  </vt:lpstr>
      <vt:lpstr>3rd Grade MATH  </vt:lpstr>
      <vt:lpstr>4th Grade MATH </vt:lpstr>
      <vt:lpstr>4th Grade MATH </vt:lpstr>
      <vt:lpstr>5th Grade MATH </vt:lpstr>
      <vt:lpstr>5th Grade MATH </vt:lpstr>
      <vt:lpstr>5th Grade SCIENCE</vt:lpstr>
      <vt:lpstr>5th Grade SCIENCE</vt:lpstr>
      <vt:lpstr>English Language Acquisition Annual Measurable Achievement Objectives for English Language Learners</vt:lpstr>
      <vt:lpstr>EES Staff Perceptions – 2015</vt:lpstr>
      <vt:lpstr>EES Staff Perceptions - Longitudinal</vt:lpstr>
      <vt:lpstr>Resistance Factor, Change, Accountability</vt:lpstr>
      <vt:lpstr>EES Student Perceptions - Longitudinal</vt:lpstr>
      <vt:lpstr>EES Parent Perceptions - Longitudinal</vt:lpstr>
      <vt:lpstr>  </vt:lpstr>
      <vt:lpstr>DRA &amp; MSP/SBA Performance</vt:lpstr>
      <vt:lpstr>DRA &amp; MSP/SBA Performance</vt:lpstr>
      <vt:lpstr>Accelerated Reader Data</vt:lpstr>
      <vt:lpstr>SBA Claims </vt:lpstr>
      <vt:lpstr>Matched Cohort</vt:lpstr>
      <vt:lpstr>Matched Cohort</vt:lpstr>
      <vt:lpstr>Grade 3 SES Achievement Gap</vt:lpstr>
      <vt:lpstr>Grade 4 SES Achievement Gap</vt:lpstr>
      <vt:lpstr>Grade 5 SES Achievement Gap</vt:lpstr>
      <vt:lpstr>Attendance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School Reviews Who?  What?  Why?</dc:title>
  <dc:creator>Sue</dc:creator>
  <cp:lastModifiedBy>Jones, Dr.</cp:lastModifiedBy>
  <cp:revision>366</cp:revision>
  <dcterms:created xsi:type="dcterms:W3CDTF">2010-03-04T16:45:41Z</dcterms:created>
  <dcterms:modified xsi:type="dcterms:W3CDTF">2016-01-21T21:48:39Z</dcterms:modified>
</cp:coreProperties>
</file>