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12"/>
  </p:notesMasterIdLst>
  <p:sldIdLst>
    <p:sldId id="256" r:id="rId2"/>
    <p:sldId id="259" r:id="rId3"/>
    <p:sldId id="260" r:id="rId4"/>
    <p:sldId id="263" r:id="rId5"/>
    <p:sldId id="257" r:id="rId6"/>
    <p:sldId id="262" r:id="rId7"/>
    <p:sldId id="270" r:id="rId8"/>
    <p:sldId id="272" r:id="rId9"/>
    <p:sldId id="271" r:id="rId10"/>
    <p:sldId id="267" r:id="rId11"/>
  </p:sldIdLst>
  <p:sldSz cx="12192000" cy="6858000"/>
  <p:notesSz cx="7010400" cy="9396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9171" autoAdjust="0"/>
  </p:normalViewPr>
  <p:slideViewPr>
    <p:cSldViewPr snapToGrid="0">
      <p:cViewPr varScale="1">
        <p:scale>
          <a:sx n="85" d="100"/>
          <a:sy n="85" d="100"/>
        </p:scale>
        <p:origin x="96"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E4DD4-7E6B-4140-A1D9-101FD79B5325}"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0AAEEFF6-0361-4933-A699-8EB2465A65CD}">
      <dgm:prSet phldrT="[Text]"/>
      <dgm:spPr/>
      <dgm:t>
        <a:bodyPr/>
        <a:lstStyle/>
        <a:p>
          <a:r>
            <a:rPr lang="en-US" dirty="0" smtClean="0">
              <a:solidFill>
                <a:srgbClr val="FFFF00"/>
              </a:solidFill>
            </a:rPr>
            <a:t>Whole Child</a:t>
          </a:r>
          <a:endParaRPr lang="en-US" dirty="0">
            <a:solidFill>
              <a:srgbClr val="FFFF00"/>
            </a:solidFill>
          </a:endParaRPr>
        </a:p>
      </dgm:t>
    </dgm:pt>
    <dgm:pt modelId="{B4E84E73-4CA7-4E89-B109-183196637C2E}" type="parTrans" cxnId="{55ADD270-F4B7-427D-ADBD-A31F1142B344}">
      <dgm:prSet/>
      <dgm:spPr/>
      <dgm:t>
        <a:bodyPr/>
        <a:lstStyle/>
        <a:p>
          <a:endParaRPr lang="en-US"/>
        </a:p>
      </dgm:t>
    </dgm:pt>
    <dgm:pt modelId="{EC1FFAAB-4744-42BC-B40C-633EA68C3B18}" type="sibTrans" cxnId="{55ADD270-F4B7-427D-ADBD-A31F1142B344}">
      <dgm:prSet/>
      <dgm:spPr/>
      <dgm:t>
        <a:bodyPr/>
        <a:lstStyle/>
        <a:p>
          <a:endParaRPr lang="en-US"/>
        </a:p>
      </dgm:t>
    </dgm:pt>
    <dgm:pt modelId="{16F67A9A-B3E4-4A51-84F8-1967B546A252}">
      <dgm:prSet phldrT="[Text]"/>
      <dgm:spPr/>
      <dgm:t>
        <a:bodyPr/>
        <a:lstStyle/>
        <a:p>
          <a:r>
            <a:rPr lang="en-US" smtClean="0"/>
            <a:t>Literacy</a:t>
          </a:r>
          <a:endParaRPr lang="en-US"/>
        </a:p>
      </dgm:t>
    </dgm:pt>
    <dgm:pt modelId="{DBC32422-CFED-4B93-A559-A967EB8E77F6}" type="parTrans" cxnId="{5119128C-902D-4F53-8836-18F5DE521E65}">
      <dgm:prSet/>
      <dgm:spPr/>
      <dgm:t>
        <a:bodyPr/>
        <a:lstStyle/>
        <a:p>
          <a:endParaRPr lang="en-US"/>
        </a:p>
      </dgm:t>
    </dgm:pt>
    <dgm:pt modelId="{FA140873-A9F0-428C-9A44-37C35797F7B5}" type="sibTrans" cxnId="{5119128C-902D-4F53-8836-18F5DE521E65}">
      <dgm:prSet/>
      <dgm:spPr/>
      <dgm:t>
        <a:bodyPr/>
        <a:lstStyle/>
        <a:p>
          <a:endParaRPr lang="en-US"/>
        </a:p>
      </dgm:t>
    </dgm:pt>
    <dgm:pt modelId="{1771A01F-4541-42F2-9EED-F106AA912E11}">
      <dgm:prSet phldrT="[Text]"/>
      <dgm:spPr/>
      <dgm:t>
        <a:bodyPr/>
        <a:lstStyle/>
        <a:p>
          <a:r>
            <a:rPr lang="en-US" smtClean="0"/>
            <a:t>Math</a:t>
          </a:r>
          <a:endParaRPr lang="en-US"/>
        </a:p>
      </dgm:t>
    </dgm:pt>
    <dgm:pt modelId="{AF9BB50F-0B54-4A48-B700-6C1D2D79547D}" type="parTrans" cxnId="{25072609-F52C-44EE-9A03-AC682B24E18A}">
      <dgm:prSet/>
      <dgm:spPr/>
      <dgm:t>
        <a:bodyPr/>
        <a:lstStyle/>
        <a:p>
          <a:endParaRPr lang="en-US"/>
        </a:p>
      </dgm:t>
    </dgm:pt>
    <dgm:pt modelId="{EB21E4B9-80FF-437E-BE28-6BCB7C33DEED}" type="sibTrans" cxnId="{25072609-F52C-44EE-9A03-AC682B24E18A}">
      <dgm:prSet/>
      <dgm:spPr/>
      <dgm:t>
        <a:bodyPr/>
        <a:lstStyle/>
        <a:p>
          <a:endParaRPr lang="en-US"/>
        </a:p>
      </dgm:t>
    </dgm:pt>
    <dgm:pt modelId="{B40800BB-BB93-4907-95EA-EF35633A3E56}">
      <dgm:prSet phldrT="[Text]"/>
      <dgm:spPr/>
      <dgm:t>
        <a:bodyPr/>
        <a:lstStyle/>
        <a:p>
          <a:r>
            <a:rPr lang="en-US" smtClean="0"/>
            <a:t>Social-emotional</a:t>
          </a:r>
          <a:endParaRPr lang="en-US"/>
        </a:p>
      </dgm:t>
    </dgm:pt>
    <dgm:pt modelId="{02AEF6E1-E549-4528-B78A-CD84F0AD0EB6}" type="parTrans" cxnId="{DF41E856-2140-4CD4-B929-FA62B585894F}">
      <dgm:prSet/>
      <dgm:spPr/>
      <dgm:t>
        <a:bodyPr/>
        <a:lstStyle/>
        <a:p>
          <a:endParaRPr lang="en-US"/>
        </a:p>
      </dgm:t>
    </dgm:pt>
    <dgm:pt modelId="{D98C7963-C0F1-4934-AD25-AAE44F63EFA2}" type="sibTrans" cxnId="{DF41E856-2140-4CD4-B929-FA62B585894F}">
      <dgm:prSet/>
      <dgm:spPr/>
      <dgm:t>
        <a:bodyPr/>
        <a:lstStyle/>
        <a:p>
          <a:endParaRPr lang="en-US"/>
        </a:p>
      </dgm:t>
    </dgm:pt>
    <dgm:pt modelId="{E06A8D16-543B-4DB4-8B6A-E5D5E62C6193}">
      <dgm:prSet phldrT="[Text]"/>
      <dgm:spPr/>
      <dgm:t>
        <a:bodyPr/>
        <a:lstStyle/>
        <a:p>
          <a:r>
            <a:rPr lang="en-US" smtClean="0"/>
            <a:t>Physical</a:t>
          </a:r>
          <a:endParaRPr lang="en-US"/>
        </a:p>
      </dgm:t>
    </dgm:pt>
    <dgm:pt modelId="{98765629-685C-41CC-900F-52EFF7820A37}" type="parTrans" cxnId="{5E2BEE98-82A6-4A77-AF6E-794551662426}">
      <dgm:prSet/>
      <dgm:spPr/>
      <dgm:t>
        <a:bodyPr/>
        <a:lstStyle/>
        <a:p>
          <a:endParaRPr lang="en-US"/>
        </a:p>
      </dgm:t>
    </dgm:pt>
    <dgm:pt modelId="{FAAD4B56-E783-470D-A8E6-A1BDF731B3B6}" type="sibTrans" cxnId="{5E2BEE98-82A6-4A77-AF6E-794551662426}">
      <dgm:prSet/>
      <dgm:spPr/>
      <dgm:t>
        <a:bodyPr/>
        <a:lstStyle/>
        <a:p>
          <a:endParaRPr lang="en-US"/>
        </a:p>
      </dgm:t>
    </dgm:pt>
    <dgm:pt modelId="{1C26C9BC-FB8D-42EA-9CB2-14BDFD64511D}">
      <dgm:prSet phldrT="[Text]"/>
      <dgm:spPr/>
      <dgm:t>
        <a:bodyPr/>
        <a:lstStyle/>
        <a:p>
          <a:r>
            <a:rPr lang="en-US" smtClean="0"/>
            <a:t>Cognitive</a:t>
          </a:r>
          <a:endParaRPr lang="en-US"/>
        </a:p>
      </dgm:t>
    </dgm:pt>
    <dgm:pt modelId="{FE1A484F-2C85-4AD8-AA19-E355E79C1C07}" type="parTrans" cxnId="{C1DE726A-50B1-49A0-A914-8047EF0D9877}">
      <dgm:prSet/>
      <dgm:spPr/>
      <dgm:t>
        <a:bodyPr/>
        <a:lstStyle/>
        <a:p>
          <a:endParaRPr lang="en-US"/>
        </a:p>
      </dgm:t>
    </dgm:pt>
    <dgm:pt modelId="{E9EABD47-2845-4DCB-859D-83BCF0FDB459}" type="sibTrans" cxnId="{C1DE726A-50B1-49A0-A914-8047EF0D9877}">
      <dgm:prSet/>
      <dgm:spPr/>
      <dgm:t>
        <a:bodyPr/>
        <a:lstStyle/>
        <a:p>
          <a:endParaRPr lang="en-US"/>
        </a:p>
      </dgm:t>
    </dgm:pt>
    <dgm:pt modelId="{5EC6EF59-4E6B-4E9F-A2BF-D8D151F24891}">
      <dgm:prSet phldrT="[Text]"/>
      <dgm:spPr/>
      <dgm:t>
        <a:bodyPr/>
        <a:lstStyle/>
        <a:p>
          <a:r>
            <a:rPr lang="en-US" dirty="0" smtClean="0"/>
            <a:t>Language</a:t>
          </a:r>
          <a:endParaRPr lang="en-US" dirty="0"/>
        </a:p>
      </dgm:t>
    </dgm:pt>
    <dgm:pt modelId="{D0C4289C-A433-48CE-980F-BFD71EF6B76F}" type="parTrans" cxnId="{4AF2DAF7-6FB3-465C-99AD-D56CDAAC7412}">
      <dgm:prSet/>
      <dgm:spPr/>
      <dgm:t>
        <a:bodyPr/>
        <a:lstStyle/>
        <a:p>
          <a:endParaRPr lang="en-US"/>
        </a:p>
      </dgm:t>
    </dgm:pt>
    <dgm:pt modelId="{DD84CEA8-D1E9-421A-A9F2-401BEC89A25F}" type="sibTrans" cxnId="{4AF2DAF7-6FB3-465C-99AD-D56CDAAC7412}">
      <dgm:prSet/>
      <dgm:spPr/>
      <dgm:t>
        <a:bodyPr/>
        <a:lstStyle/>
        <a:p>
          <a:endParaRPr lang="en-US"/>
        </a:p>
      </dgm:t>
    </dgm:pt>
    <dgm:pt modelId="{0B6BE2DA-12A5-4F35-846A-F9EA49D26EF0}" type="pres">
      <dgm:prSet presAssocID="{53BE4DD4-7E6B-4140-A1D9-101FD79B5325}" presName="Name0" presStyleCnt="0">
        <dgm:presLayoutVars>
          <dgm:chMax val="1"/>
          <dgm:chPref val="1"/>
          <dgm:dir/>
          <dgm:animOne val="branch"/>
          <dgm:animLvl val="lvl"/>
        </dgm:presLayoutVars>
      </dgm:prSet>
      <dgm:spPr/>
      <dgm:t>
        <a:bodyPr/>
        <a:lstStyle/>
        <a:p>
          <a:endParaRPr lang="en-US"/>
        </a:p>
      </dgm:t>
    </dgm:pt>
    <dgm:pt modelId="{A8129923-34DC-474C-ACBE-3074F1E6857A}" type="pres">
      <dgm:prSet presAssocID="{0AAEEFF6-0361-4933-A699-8EB2465A65CD}" presName="Parent" presStyleLbl="node0" presStyleIdx="0" presStyleCnt="1" custLinFactNeighborX="-475" custLinFactNeighborY="-5826">
        <dgm:presLayoutVars>
          <dgm:chMax val="6"/>
          <dgm:chPref val="6"/>
        </dgm:presLayoutVars>
      </dgm:prSet>
      <dgm:spPr/>
      <dgm:t>
        <a:bodyPr/>
        <a:lstStyle/>
        <a:p>
          <a:endParaRPr lang="en-US"/>
        </a:p>
      </dgm:t>
    </dgm:pt>
    <dgm:pt modelId="{1D30880C-E9F1-4148-8E23-7B29C0066965}" type="pres">
      <dgm:prSet presAssocID="{16F67A9A-B3E4-4A51-84F8-1967B546A252}" presName="Accent1" presStyleCnt="0"/>
      <dgm:spPr/>
    </dgm:pt>
    <dgm:pt modelId="{646E0EE2-08BF-49FF-8BCC-6C9A8D5E8A5B}" type="pres">
      <dgm:prSet presAssocID="{16F67A9A-B3E4-4A51-84F8-1967B546A252}" presName="Accent" presStyleLbl="bgShp" presStyleIdx="0" presStyleCnt="6"/>
      <dgm:spPr/>
    </dgm:pt>
    <dgm:pt modelId="{9F542389-A9F5-4443-A3A4-A7C1FB5E6E6E}" type="pres">
      <dgm:prSet presAssocID="{16F67A9A-B3E4-4A51-84F8-1967B546A252}" presName="Child1" presStyleLbl="node1" presStyleIdx="0" presStyleCnt="6">
        <dgm:presLayoutVars>
          <dgm:chMax val="0"/>
          <dgm:chPref val="0"/>
          <dgm:bulletEnabled val="1"/>
        </dgm:presLayoutVars>
      </dgm:prSet>
      <dgm:spPr/>
      <dgm:t>
        <a:bodyPr/>
        <a:lstStyle/>
        <a:p>
          <a:endParaRPr lang="en-US"/>
        </a:p>
      </dgm:t>
    </dgm:pt>
    <dgm:pt modelId="{C1CFBE65-427C-4E36-AFF6-FCE315579AB7}" type="pres">
      <dgm:prSet presAssocID="{1771A01F-4541-42F2-9EED-F106AA912E11}" presName="Accent2" presStyleCnt="0"/>
      <dgm:spPr/>
    </dgm:pt>
    <dgm:pt modelId="{FB9DF3DB-63CF-4071-9B75-3738158E019E}" type="pres">
      <dgm:prSet presAssocID="{1771A01F-4541-42F2-9EED-F106AA912E11}" presName="Accent" presStyleLbl="bgShp" presStyleIdx="1" presStyleCnt="6"/>
      <dgm:spPr/>
    </dgm:pt>
    <dgm:pt modelId="{25C47A2F-59E7-4C07-A9E1-0C357D7DF686}" type="pres">
      <dgm:prSet presAssocID="{1771A01F-4541-42F2-9EED-F106AA912E11}" presName="Child2" presStyleLbl="node1" presStyleIdx="1" presStyleCnt="6">
        <dgm:presLayoutVars>
          <dgm:chMax val="0"/>
          <dgm:chPref val="0"/>
          <dgm:bulletEnabled val="1"/>
        </dgm:presLayoutVars>
      </dgm:prSet>
      <dgm:spPr/>
      <dgm:t>
        <a:bodyPr/>
        <a:lstStyle/>
        <a:p>
          <a:endParaRPr lang="en-US"/>
        </a:p>
      </dgm:t>
    </dgm:pt>
    <dgm:pt modelId="{836F6EFB-7E5E-4899-B522-CF5E08D5FA6D}" type="pres">
      <dgm:prSet presAssocID="{B40800BB-BB93-4907-95EA-EF35633A3E56}" presName="Accent3" presStyleCnt="0"/>
      <dgm:spPr/>
    </dgm:pt>
    <dgm:pt modelId="{119B69FD-774A-44BD-92D8-C01CEE2FCBBB}" type="pres">
      <dgm:prSet presAssocID="{B40800BB-BB93-4907-95EA-EF35633A3E56}" presName="Accent" presStyleLbl="bgShp" presStyleIdx="2" presStyleCnt="6"/>
      <dgm:spPr/>
    </dgm:pt>
    <dgm:pt modelId="{90C2BB7E-8319-47CE-9E36-9FE503FC9823}" type="pres">
      <dgm:prSet presAssocID="{B40800BB-BB93-4907-95EA-EF35633A3E56}" presName="Child3" presStyleLbl="node1" presStyleIdx="2" presStyleCnt="6">
        <dgm:presLayoutVars>
          <dgm:chMax val="0"/>
          <dgm:chPref val="0"/>
          <dgm:bulletEnabled val="1"/>
        </dgm:presLayoutVars>
      </dgm:prSet>
      <dgm:spPr/>
      <dgm:t>
        <a:bodyPr/>
        <a:lstStyle/>
        <a:p>
          <a:endParaRPr lang="en-US"/>
        </a:p>
      </dgm:t>
    </dgm:pt>
    <dgm:pt modelId="{D307B581-CF49-4C78-B048-BCF47A676CAD}" type="pres">
      <dgm:prSet presAssocID="{E06A8D16-543B-4DB4-8B6A-E5D5E62C6193}" presName="Accent4" presStyleCnt="0"/>
      <dgm:spPr/>
    </dgm:pt>
    <dgm:pt modelId="{5C78BA60-FA54-4050-B610-490FA5E4BD7C}" type="pres">
      <dgm:prSet presAssocID="{E06A8D16-543B-4DB4-8B6A-E5D5E62C6193}" presName="Accent" presStyleLbl="bgShp" presStyleIdx="3" presStyleCnt="6"/>
      <dgm:spPr/>
    </dgm:pt>
    <dgm:pt modelId="{C0E32927-4FF9-4F8F-8D5F-AB2EA71BB45E}" type="pres">
      <dgm:prSet presAssocID="{E06A8D16-543B-4DB4-8B6A-E5D5E62C6193}" presName="Child4" presStyleLbl="node1" presStyleIdx="3" presStyleCnt="6">
        <dgm:presLayoutVars>
          <dgm:chMax val="0"/>
          <dgm:chPref val="0"/>
          <dgm:bulletEnabled val="1"/>
        </dgm:presLayoutVars>
      </dgm:prSet>
      <dgm:spPr/>
      <dgm:t>
        <a:bodyPr/>
        <a:lstStyle/>
        <a:p>
          <a:endParaRPr lang="en-US"/>
        </a:p>
      </dgm:t>
    </dgm:pt>
    <dgm:pt modelId="{3AAE46A6-1879-4D1C-9097-C461E29DA050}" type="pres">
      <dgm:prSet presAssocID="{1C26C9BC-FB8D-42EA-9CB2-14BDFD64511D}" presName="Accent5" presStyleCnt="0"/>
      <dgm:spPr/>
    </dgm:pt>
    <dgm:pt modelId="{7FDD71A1-436A-4008-AF77-59D991B55CC7}" type="pres">
      <dgm:prSet presAssocID="{1C26C9BC-FB8D-42EA-9CB2-14BDFD64511D}" presName="Accent" presStyleLbl="bgShp" presStyleIdx="4" presStyleCnt="6"/>
      <dgm:spPr/>
    </dgm:pt>
    <dgm:pt modelId="{CC780476-D25E-4C43-923A-BE69255D6093}" type="pres">
      <dgm:prSet presAssocID="{1C26C9BC-FB8D-42EA-9CB2-14BDFD64511D}" presName="Child5" presStyleLbl="node1" presStyleIdx="4" presStyleCnt="6">
        <dgm:presLayoutVars>
          <dgm:chMax val="0"/>
          <dgm:chPref val="0"/>
          <dgm:bulletEnabled val="1"/>
        </dgm:presLayoutVars>
      </dgm:prSet>
      <dgm:spPr/>
      <dgm:t>
        <a:bodyPr/>
        <a:lstStyle/>
        <a:p>
          <a:endParaRPr lang="en-US"/>
        </a:p>
      </dgm:t>
    </dgm:pt>
    <dgm:pt modelId="{69FE1A86-EEBA-48D2-8671-BFA0673A53DD}" type="pres">
      <dgm:prSet presAssocID="{5EC6EF59-4E6B-4E9F-A2BF-D8D151F24891}" presName="Accent6" presStyleCnt="0"/>
      <dgm:spPr/>
    </dgm:pt>
    <dgm:pt modelId="{0E1AB95F-607F-4F99-825E-A0EEAB2F8634}" type="pres">
      <dgm:prSet presAssocID="{5EC6EF59-4E6B-4E9F-A2BF-D8D151F24891}" presName="Accent" presStyleLbl="bgShp" presStyleIdx="5" presStyleCnt="6"/>
      <dgm:spPr/>
    </dgm:pt>
    <dgm:pt modelId="{FE5805EA-0E4F-4835-8B38-CF9DF20DAB7C}" type="pres">
      <dgm:prSet presAssocID="{5EC6EF59-4E6B-4E9F-A2BF-D8D151F24891}" presName="Child6" presStyleLbl="node1" presStyleIdx="5" presStyleCnt="6">
        <dgm:presLayoutVars>
          <dgm:chMax val="0"/>
          <dgm:chPref val="0"/>
          <dgm:bulletEnabled val="1"/>
        </dgm:presLayoutVars>
      </dgm:prSet>
      <dgm:spPr/>
      <dgm:t>
        <a:bodyPr/>
        <a:lstStyle/>
        <a:p>
          <a:endParaRPr lang="en-US"/>
        </a:p>
      </dgm:t>
    </dgm:pt>
  </dgm:ptLst>
  <dgm:cxnLst>
    <dgm:cxn modelId="{C1BC37AC-9A0E-4F5A-A723-D32B5B07A023}" type="presOf" srcId="{1771A01F-4541-42F2-9EED-F106AA912E11}" destId="{25C47A2F-59E7-4C07-A9E1-0C357D7DF686}" srcOrd="0" destOrd="0" presId="urn:microsoft.com/office/officeart/2011/layout/HexagonRadial"/>
    <dgm:cxn modelId="{55ADD270-F4B7-427D-ADBD-A31F1142B344}" srcId="{53BE4DD4-7E6B-4140-A1D9-101FD79B5325}" destId="{0AAEEFF6-0361-4933-A699-8EB2465A65CD}" srcOrd="0" destOrd="0" parTransId="{B4E84E73-4CA7-4E89-B109-183196637C2E}" sibTransId="{EC1FFAAB-4744-42BC-B40C-633EA68C3B18}"/>
    <dgm:cxn modelId="{2C0062A8-88B4-48EE-A382-8AE7440EAC85}" type="presOf" srcId="{B40800BB-BB93-4907-95EA-EF35633A3E56}" destId="{90C2BB7E-8319-47CE-9E36-9FE503FC9823}" srcOrd="0" destOrd="0" presId="urn:microsoft.com/office/officeart/2011/layout/HexagonRadial"/>
    <dgm:cxn modelId="{25072609-F52C-44EE-9A03-AC682B24E18A}" srcId="{0AAEEFF6-0361-4933-A699-8EB2465A65CD}" destId="{1771A01F-4541-42F2-9EED-F106AA912E11}" srcOrd="1" destOrd="0" parTransId="{AF9BB50F-0B54-4A48-B700-6C1D2D79547D}" sibTransId="{EB21E4B9-80FF-437E-BE28-6BCB7C33DEED}"/>
    <dgm:cxn modelId="{01FAE4CD-ACB9-457B-AEB1-AE295BB47115}" type="presOf" srcId="{0AAEEFF6-0361-4933-A699-8EB2465A65CD}" destId="{A8129923-34DC-474C-ACBE-3074F1E6857A}" srcOrd="0" destOrd="0" presId="urn:microsoft.com/office/officeart/2011/layout/HexagonRadial"/>
    <dgm:cxn modelId="{4AF2DAF7-6FB3-465C-99AD-D56CDAAC7412}" srcId="{0AAEEFF6-0361-4933-A699-8EB2465A65CD}" destId="{5EC6EF59-4E6B-4E9F-A2BF-D8D151F24891}" srcOrd="5" destOrd="0" parTransId="{D0C4289C-A433-48CE-980F-BFD71EF6B76F}" sibTransId="{DD84CEA8-D1E9-421A-A9F2-401BEC89A25F}"/>
    <dgm:cxn modelId="{B01902D1-29FA-4E3E-897B-D2FADF709D80}" type="presOf" srcId="{5EC6EF59-4E6B-4E9F-A2BF-D8D151F24891}" destId="{FE5805EA-0E4F-4835-8B38-CF9DF20DAB7C}" srcOrd="0" destOrd="0" presId="urn:microsoft.com/office/officeart/2011/layout/HexagonRadial"/>
    <dgm:cxn modelId="{456E0EF9-5669-403F-A9AF-FD51E73EE44A}" type="presOf" srcId="{16F67A9A-B3E4-4A51-84F8-1967B546A252}" destId="{9F542389-A9F5-4443-A3A4-A7C1FB5E6E6E}" srcOrd="0" destOrd="0" presId="urn:microsoft.com/office/officeart/2011/layout/HexagonRadial"/>
    <dgm:cxn modelId="{5119128C-902D-4F53-8836-18F5DE521E65}" srcId="{0AAEEFF6-0361-4933-A699-8EB2465A65CD}" destId="{16F67A9A-B3E4-4A51-84F8-1967B546A252}" srcOrd="0" destOrd="0" parTransId="{DBC32422-CFED-4B93-A559-A967EB8E77F6}" sibTransId="{FA140873-A9F0-428C-9A44-37C35797F7B5}"/>
    <dgm:cxn modelId="{BFBF1E4F-99D7-4196-842C-48256D2E2C21}" type="presOf" srcId="{1C26C9BC-FB8D-42EA-9CB2-14BDFD64511D}" destId="{CC780476-D25E-4C43-923A-BE69255D6093}" srcOrd="0" destOrd="0" presId="urn:microsoft.com/office/officeart/2011/layout/HexagonRadial"/>
    <dgm:cxn modelId="{DF41E856-2140-4CD4-B929-FA62B585894F}" srcId="{0AAEEFF6-0361-4933-A699-8EB2465A65CD}" destId="{B40800BB-BB93-4907-95EA-EF35633A3E56}" srcOrd="2" destOrd="0" parTransId="{02AEF6E1-E549-4528-B78A-CD84F0AD0EB6}" sibTransId="{D98C7963-C0F1-4934-AD25-AAE44F63EFA2}"/>
    <dgm:cxn modelId="{7CFFC83E-1877-4428-8F1F-212C2A58611F}" type="presOf" srcId="{53BE4DD4-7E6B-4140-A1D9-101FD79B5325}" destId="{0B6BE2DA-12A5-4F35-846A-F9EA49D26EF0}" srcOrd="0" destOrd="0" presId="urn:microsoft.com/office/officeart/2011/layout/HexagonRadial"/>
    <dgm:cxn modelId="{35487135-3CCA-44A2-B85F-80F622D9913C}" type="presOf" srcId="{E06A8D16-543B-4DB4-8B6A-E5D5E62C6193}" destId="{C0E32927-4FF9-4F8F-8D5F-AB2EA71BB45E}" srcOrd="0" destOrd="0" presId="urn:microsoft.com/office/officeart/2011/layout/HexagonRadial"/>
    <dgm:cxn modelId="{C1DE726A-50B1-49A0-A914-8047EF0D9877}" srcId="{0AAEEFF6-0361-4933-A699-8EB2465A65CD}" destId="{1C26C9BC-FB8D-42EA-9CB2-14BDFD64511D}" srcOrd="4" destOrd="0" parTransId="{FE1A484F-2C85-4AD8-AA19-E355E79C1C07}" sibTransId="{E9EABD47-2845-4DCB-859D-83BCF0FDB459}"/>
    <dgm:cxn modelId="{5E2BEE98-82A6-4A77-AF6E-794551662426}" srcId="{0AAEEFF6-0361-4933-A699-8EB2465A65CD}" destId="{E06A8D16-543B-4DB4-8B6A-E5D5E62C6193}" srcOrd="3" destOrd="0" parTransId="{98765629-685C-41CC-900F-52EFF7820A37}" sibTransId="{FAAD4B56-E783-470D-A8E6-A1BDF731B3B6}"/>
    <dgm:cxn modelId="{6A5C1942-1EF6-42C6-A963-B668025636DA}" type="presParOf" srcId="{0B6BE2DA-12A5-4F35-846A-F9EA49D26EF0}" destId="{A8129923-34DC-474C-ACBE-3074F1E6857A}" srcOrd="0" destOrd="0" presId="urn:microsoft.com/office/officeart/2011/layout/HexagonRadial"/>
    <dgm:cxn modelId="{F2DEB7BD-DE09-402B-A792-40A0CB427340}" type="presParOf" srcId="{0B6BE2DA-12A5-4F35-846A-F9EA49D26EF0}" destId="{1D30880C-E9F1-4148-8E23-7B29C0066965}" srcOrd="1" destOrd="0" presId="urn:microsoft.com/office/officeart/2011/layout/HexagonRadial"/>
    <dgm:cxn modelId="{4296BFED-A0E1-49AE-AC1B-CC52C9C0A5CD}" type="presParOf" srcId="{1D30880C-E9F1-4148-8E23-7B29C0066965}" destId="{646E0EE2-08BF-49FF-8BCC-6C9A8D5E8A5B}" srcOrd="0" destOrd="0" presId="urn:microsoft.com/office/officeart/2011/layout/HexagonRadial"/>
    <dgm:cxn modelId="{2DA07724-AD45-4A6F-8EA5-1A999017FAD0}" type="presParOf" srcId="{0B6BE2DA-12A5-4F35-846A-F9EA49D26EF0}" destId="{9F542389-A9F5-4443-A3A4-A7C1FB5E6E6E}" srcOrd="2" destOrd="0" presId="urn:microsoft.com/office/officeart/2011/layout/HexagonRadial"/>
    <dgm:cxn modelId="{31E0D451-FB90-4154-BF83-60A7DC5531C8}" type="presParOf" srcId="{0B6BE2DA-12A5-4F35-846A-F9EA49D26EF0}" destId="{C1CFBE65-427C-4E36-AFF6-FCE315579AB7}" srcOrd="3" destOrd="0" presId="urn:microsoft.com/office/officeart/2011/layout/HexagonRadial"/>
    <dgm:cxn modelId="{B5292500-B793-4F75-AA08-D094524CD8AF}" type="presParOf" srcId="{C1CFBE65-427C-4E36-AFF6-FCE315579AB7}" destId="{FB9DF3DB-63CF-4071-9B75-3738158E019E}" srcOrd="0" destOrd="0" presId="urn:microsoft.com/office/officeart/2011/layout/HexagonRadial"/>
    <dgm:cxn modelId="{D62F164D-B24C-4C0C-9F61-28A67659BF3B}" type="presParOf" srcId="{0B6BE2DA-12A5-4F35-846A-F9EA49D26EF0}" destId="{25C47A2F-59E7-4C07-A9E1-0C357D7DF686}" srcOrd="4" destOrd="0" presId="urn:microsoft.com/office/officeart/2011/layout/HexagonRadial"/>
    <dgm:cxn modelId="{2E912B68-C42A-49D2-9D9A-27C5B0E0E2BD}" type="presParOf" srcId="{0B6BE2DA-12A5-4F35-846A-F9EA49D26EF0}" destId="{836F6EFB-7E5E-4899-B522-CF5E08D5FA6D}" srcOrd="5" destOrd="0" presId="urn:microsoft.com/office/officeart/2011/layout/HexagonRadial"/>
    <dgm:cxn modelId="{12C878CF-2F3B-4901-96D1-9844892D26AB}" type="presParOf" srcId="{836F6EFB-7E5E-4899-B522-CF5E08D5FA6D}" destId="{119B69FD-774A-44BD-92D8-C01CEE2FCBBB}" srcOrd="0" destOrd="0" presId="urn:microsoft.com/office/officeart/2011/layout/HexagonRadial"/>
    <dgm:cxn modelId="{C58FF0AE-C7E3-4A37-A5DB-2255DD463EE5}" type="presParOf" srcId="{0B6BE2DA-12A5-4F35-846A-F9EA49D26EF0}" destId="{90C2BB7E-8319-47CE-9E36-9FE503FC9823}" srcOrd="6" destOrd="0" presId="urn:microsoft.com/office/officeart/2011/layout/HexagonRadial"/>
    <dgm:cxn modelId="{43FAF0EF-FC63-4F70-AC7A-84712DA7567C}" type="presParOf" srcId="{0B6BE2DA-12A5-4F35-846A-F9EA49D26EF0}" destId="{D307B581-CF49-4C78-B048-BCF47A676CAD}" srcOrd="7" destOrd="0" presId="urn:microsoft.com/office/officeart/2011/layout/HexagonRadial"/>
    <dgm:cxn modelId="{A42C19B2-4EC2-4948-B4CF-AF08D6123632}" type="presParOf" srcId="{D307B581-CF49-4C78-B048-BCF47A676CAD}" destId="{5C78BA60-FA54-4050-B610-490FA5E4BD7C}" srcOrd="0" destOrd="0" presId="urn:microsoft.com/office/officeart/2011/layout/HexagonRadial"/>
    <dgm:cxn modelId="{9EE5B85F-E512-4F10-B2B8-2FEAA1E2C24B}" type="presParOf" srcId="{0B6BE2DA-12A5-4F35-846A-F9EA49D26EF0}" destId="{C0E32927-4FF9-4F8F-8D5F-AB2EA71BB45E}" srcOrd="8" destOrd="0" presId="urn:microsoft.com/office/officeart/2011/layout/HexagonRadial"/>
    <dgm:cxn modelId="{D0E650E2-2B7C-4052-BADD-995B5D07CAD2}" type="presParOf" srcId="{0B6BE2DA-12A5-4F35-846A-F9EA49D26EF0}" destId="{3AAE46A6-1879-4D1C-9097-C461E29DA050}" srcOrd="9" destOrd="0" presId="urn:microsoft.com/office/officeart/2011/layout/HexagonRadial"/>
    <dgm:cxn modelId="{E628F998-65B0-4ACF-992C-17E13B6BBC45}" type="presParOf" srcId="{3AAE46A6-1879-4D1C-9097-C461E29DA050}" destId="{7FDD71A1-436A-4008-AF77-59D991B55CC7}" srcOrd="0" destOrd="0" presId="urn:microsoft.com/office/officeart/2011/layout/HexagonRadial"/>
    <dgm:cxn modelId="{03BA639B-CBFF-4F0B-A232-7EC5FE366304}" type="presParOf" srcId="{0B6BE2DA-12A5-4F35-846A-F9EA49D26EF0}" destId="{CC780476-D25E-4C43-923A-BE69255D6093}" srcOrd="10" destOrd="0" presId="urn:microsoft.com/office/officeart/2011/layout/HexagonRadial"/>
    <dgm:cxn modelId="{D734A5A2-CADC-45F4-A63A-4223F6851A90}" type="presParOf" srcId="{0B6BE2DA-12A5-4F35-846A-F9EA49D26EF0}" destId="{69FE1A86-EEBA-48D2-8671-BFA0673A53DD}" srcOrd="11" destOrd="0" presId="urn:microsoft.com/office/officeart/2011/layout/HexagonRadial"/>
    <dgm:cxn modelId="{64BE381A-5158-4114-8B2E-2D4A4AF5DA63}" type="presParOf" srcId="{69FE1A86-EEBA-48D2-8671-BFA0673A53DD}" destId="{0E1AB95F-607F-4F99-825E-A0EEAB2F8634}" srcOrd="0" destOrd="0" presId="urn:microsoft.com/office/officeart/2011/layout/HexagonRadial"/>
    <dgm:cxn modelId="{EE6E8518-0E89-4A67-B951-D4ECE22D5E1B}" type="presParOf" srcId="{0B6BE2DA-12A5-4F35-846A-F9EA49D26EF0}" destId="{FE5805EA-0E4F-4835-8B38-CF9DF20DAB7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29923-34DC-474C-ACBE-3074F1E6857A}">
      <dsp:nvSpPr>
        <dsp:cNvPr id="0" name=""/>
        <dsp:cNvSpPr/>
      </dsp:nvSpPr>
      <dsp:spPr>
        <a:xfrm>
          <a:off x="1187389" y="713231"/>
          <a:ext cx="968593" cy="83787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rgbClr val="FFFF00"/>
              </a:solidFill>
            </a:rPr>
            <a:t>Whole Child</a:t>
          </a:r>
          <a:endParaRPr lang="en-US" sz="700" kern="1200" dirty="0">
            <a:solidFill>
              <a:srgbClr val="FFFF00"/>
            </a:solidFill>
          </a:endParaRPr>
        </a:p>
      </dsp:txBody>
      <dsp:txXfrm>
        <a:off x="1347898" y="852078"/>
        <a:ext cx="647575" cy="560178"/>
      </dsp:txXfrm>
    </dsp:sp>
    <dsp:sp modelId="{FB9DF3DB-63CF-4071-9B75-3738158E019E}">
      <dsp:nvSpPr>
        <dsp:cNvPr id="0" name=""/>
        <dsp:cNvSpPr/>
      </dsp:nvSpPr>
      <dsp:spPr>
        <a:xfrm>
          <a:off x="1798516" y="361180"/>
          <a:ext cx="365447" cy="3148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42389-A9F5-4443-A3A4-A7C1FB5E6E6E}">
      <dsp:nvSpPr>
        <dsp:cNvPr id="0" name=""/>
        <dsp:cNvSpPr/>
      </dsp:nvSpPr>
      <dsp:spPr>
        <a:xfrm>
          <a:off x="1281212" y="0"/>
          <a:ext cx="793755" cy="68669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Literacy</a:t>
          </a:r>
          <a:endParaRPr lang="en-US" sz="700" kern="1200"/>
        </a:p>
      </dsp:txBody>
      <dsp:txXfrm>
        <a:off x="1412754" y="113799"/>
        <a:ext cx="530671" cy="459093"/>
      </dsp:txXfrm>
    </dsp:sp>
    <dsp:sp modelId="{119B69FD-774A-44BD-92D8-C01CEE2FCBBB}">
      <dsp:nvSpPr>
        <dsp:cNvPr id="0" name=""/>
        <dsp:cNvSpPr/>
      </dsp:nvSpPr>
      <dsp:spPr>
        <a:xfrm>
          <a:off x="2225021" y="949840"/>
          <a:ext cx="365447" cy="3148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47A2F-59E7-4C07-A9E1-0C357D7DF686}">
      <dsp:nvSpPr>
        <dsp:cNvPr id="0" name=""/>
        <dsp:cNvSpPr/>
      </dsp:nvSpPr>
      <dsp:spPr>
        <a:xfrm>
          <a:off x="2009177" y="422361"/>
          <a:ext cx="793755" cy="686691"/>
        </a:xfrm>
        <a:prstGeom prst="hexagon">
          <a:avLst>
            <a:gd name="adj" fmla="val 28570"/>
            <a:gd name="vf" fmla="val 115470"/>
          </a:avLst>
        </a:prstGeom>
        <a:solidFill>
          <a:schemeClr val="accent4">
            <a:hueOff val="-305671"/>
            <a:satOff val="-2049"/>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Math</a:t>
          </a:r>
          <a:endParaRPr lang="en-US" sz="700" kern="1200"/>
        </a:p>
      </dsp:txBody>
      <dsp:txXfrm>
        <a:off x="2140719" y="536160"/>
        <a:ext cx="530671" cy="459093"/>
      </dsp:txXfrm>
    </dsp:sp>
    <dsp:sp modelId="{5C78BA60-FA54-4050-B610-490FA5E4BD7C}">
      <dsp:nvSpPr>
        <dsp:cNvPr id="0" name=""/>
        <dsp:cNvSpPr/>
      </dsp:nvSpPr>
      <dsp:spPr>
        <a:xfrm>
          <a:off x="1928743" y="1614327"/>
          <a:ext cx="365447" cy="3148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2BB7E-8319-47CE-9E36-9FE503FC9823}">
      <dsp:nvSpPr>
        <dsp:cNvPr id="0" name=""/>
        <dsp:cNvSpPr/>
      </dsp:nvSpPr>
      <dsp:spPr>
        <a:xfrm>
          <a:off x="2009177" y="1252674"/>
          <a:ext cx="793755" cy="686691"/>
        </a:xfrm>
        <a:prstGeom prst="hexagon">
          <a:avLst>
            <a:gd name="adj" fmla="val 28570"/>
            <a:gd name="vf" fmla="val 115470"/>
          </a:avLst>
        </a:prstGeom>
        <a:solidFill>
          <a:schemeClr val="accent4">
            <a:hueOff val="-611342"/>
            <a:satOff val="-4098"/>
            <a:lumOff val="-4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Social-emotional</a:t>
          </a:r>
          <a:endParaRPr lang="en-US" sz="700" kern="1200"/>
        </a:p>
      </dsp:txBody>
      <dsp:txXfrm>
        <a:off x="2140719" y="1366473"/>
        <a:ext cx="530671" cy="459093"/>
      </dsp:txXfrm>
    </dsp:sp>
    <dsp:sp modelId="{7FDD71A1-436A-4008-AF77-59D991B55CC7}">
      <dsp:nvSpPr>
        <dsp:cNvPr id="0" name=""/>
        <dsp:cNvSpPr/>
      </dsp:nvSpPr>
      <dsp:spPr>
        <a:xfrm>
          <a:off x="1193793" y="1683303"/>
          <a:ext cx="365447" cy="3148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32927-4FF9-4F8F-8D5F-AB2EA71BB45E}">
      <dsp:nvSpPr>
        <dsp:cNvPr id="0" name=""/>
        <dsp:cNvSpPr/>
      </dsp:nvSpPr>
      <dsp:spPr>
        <a:xfrm>
          <a:off x="1281212" y="1675508"/>
          <a:ext cx="793755" cy="686691"/>
        </a:xfrm>
        <a:prstGeom prst="hexagon">
          <a:avLst>
            <a:gd name="adj" fmla="val 28570"/>
            <a:gd name="vf" fmla="val 115470"/>
          </a:avLst>
        </a:prstGeom>
        <a:solidFill>
          <a:schemeClr val="accent4">
            <a:hueOff val="-917013"/>
            <a:satOff val="-6147"/>
            <a:lumOff val="-6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Physical</a:t>
          </a:r>
          <a:endParaRPr lang="en-US" sz="700" kern="1200"/>
        </a:p>
      </dsp:txBody>
      <dsp:txXfrm>
        <a:off x="1412754" y="1789307"/>
        <a:ext cx="530671" cy="459093"/>
      </dsp:txXfrm>
    </dsp:sp>
    <dsp:sp modelId="{0E1AB95F-607F-4F99-825E-A0EEAB2F8634}">
      <dsp:nvSpPr>
        <dsp:cNvPr id="0" name=""/>
        <dsp:cNvSpPr/>
      </dsp:nvSpPr>
      <dsp:spPr>
        <a:xfrm>
          <a:off x="760303" y="1094879"/>
          <a:ext cx="365447" cy="3148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80476-D25E-4C43-923A-BE69255D6093}">
      <dsp:nvSpPr>
        <dsp:cNvPr id="0" name=""/>
        <dsp:cNvSpPr/>
      </dsp:nvSpPr>
      <dsp:spPr>
        <a:xfrm>
          <a:off x="549866" y="1253147"/>
          <a:ext cx="793755" cy="686691"/>
        </a:xfrm>
        <a:prstGeom prst="hexagon">
          <a:avLst>
            <a:gd name="adj" fmla="val 28570"/>
            <a:gd name="vf" fmla="val 115470"/>
          </a:avLst>
        </a:prstGeom>
        <a:solidFill>
          <a:schemeClr val="accent4">
            <a:hueOff val="-1222684"/>
            <a:satOff val="-8196"/>
            <a:lumOff val="-8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Cognitive</a:t>
          </a:r>
          <a:endParaRPr lang="en-US" sz="700" kern="1200"/>
        </a:p>
      </dsp:txBody>
      <dsp:txXfrm>
        <a:off x="681408" y="1366946"/>
        <a:ext cx="530671" cy="459093"/>
      </dsp:txXfrm>
    </dsp:sp>
    <dsp:sp modelId="{FE5805EA-0E4F-4835-8B38-CF9DF20DAB7C}">
      <dsp:nvSpPr>
        <dsp:cNvPr id="0" name=""/>
        <dsp:cNvSpPr/>
      </dsp:nvSpPr>
      <dsp:spPr>
        <a:xfrm>
          <a:off x="549866" y="421416"/>
          <a:ext cx="793755" cy="686691"/>
        </a:xfrm>
        <a:prstGeom prst="hexagon">
          <a:avLst>
            <a:gd name="adj" fmla="val 28570"/>
            <a:gd name="vf" fmla="val 115470"/>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Language</a:t>
          </a:r>
          <a:endParaRPr lang="en-US" sz="700" kern="1200" dirty="0"/>
        </a:p>
      </dsp:txBody>
      <dsp:txXfrm>
        <a:off x="681408" y="535215"/>
        <a:ext cx="530671" cy="45909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452"/>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71452"/>
          </a:xfrm>
          <a:prstGeom prst="rect">
            <a:avLst/>
          </a:prstGeom>
        </p:spPr>
        <p:txBody>
          <a:bodyPr vert="horz" lIns="93744" tIns="46872" rIns="93744" bIns="46872" rtlCol="0"/>
          <a:lstStyle>
            <a:lvl1pPr algn="r">
              <a:defRPr sz="1200"/>
            </a:lvl1pPr>
          </a:lstStyle>
          <a:p>
            <a:fld id="{35652807-A057-485C-BC73-B84ECBCB836F}" type="datetimeFigureOut">
              <a:rPr lang="en-US" smtClean="0"/>
              <a:t>8/15/2016</a:t>
            </a:fld>
            <a:endParaRPr lang="en-US"/>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522024"/>
            <a:ext cx="5608320" cy="3699838"/>
          </a:xfrm>
          <a:prstGeom prst="rect">
            <a:avLst/>
          </a:prstGeom>
        </p:spPr>
        <p:txBody>
          <a:bodyPr vert="horz" lIns="93744" tIns="46872" rIns="93744" bIns="4687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2"/>
            <a:ext cx="3037840" cy="47145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2"/>
            <a:ext cx="3037840" cy="471451"/>
          </a:xfrm>
          <a:prstGeom prst="rect">
            <a:avLst/>
          </a:prstGeom>
        </p:spPr>
        <p:txBody>
          <a:bodyPr vert="horz" lIns="93744" tIns="46872" rIns="93744" bIns="46872" rtlCol="0" anchor="b"/>
          <a:lstStyle>
            <a:lvl1pPr algn="r">
              <a:defRPr sz="1200"/>
            </a:lvl1pPr>
          </a:lstStyle>
          <a:p>
            <a:fld id="{C251CDE9-45BF-480F-BBC6-C8DA72E92F69}" type="slidenum">
              <a:rPr lang="en-US" smtClean="0"/>
              <a:t>‹#›</a:t>
            </a:fld>
            <a:endParaRPr lang="en-US"/>
          </a:p>
        </p:txBody>
      </p:sp>
    </p:spTree>
    <p:extLst>
      <p:ext uri="{BB962C8B-B14F-4D97-AF65-F5344CB8AC3E}">
        <p14:creationId xmlns:p14="http://schemas.microsoft.com/office/powerpoint/2010/main" val="6566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US" dirty="0" smtClean="0">
                <a:effectLst/>
              </a:rPr>
              <a:t>The Legislature passed the state biennial operating budget which included funding for the statewide implementation of full-day kindergarten. </a:t>
            </a:r>
          </a:p>
          <a:p>
            <a:pPr defTabSz="937443">
              <a:defRPr/>
            </a:pPr>
            <a:endParaRPr lang="en-US" dirty="0" smtClean="0">
              <a:effectLst/>
            </a:endParaRPr>
          </a:p>
          <a:p>
            <a:pPr defTabSz="937443">
              <a:defRPr/>
            </a:pPr>
            <a:r>
              <a:rPr lang="en-US" dirty="0" smtClean="0">
                <a:effectLst/>
              </a:rPr>
              <a:t>72% of kindergarten</a:t>
            </a:r>
            <a:r>
              <a:rPr lang="en-US" baseline="0" dirty="0" smtClean="0">
                <a:effectLst/>
              </a:rPr>
              <a:t> students are funded this school year and </a:t>
            </a:r>
            <a:r>
              <a:rPr lang="en-US" dirty="0" smtClean="0">
                <a:effectLst/>
              </a:rPr>
              <a:t>in the 2016-17 school year, 100% will be eligible to receive funding. </a:t>
            </a:r>
          </a:p>
          <a:p>
            <a:endParaRPr lang="en-US" dirty="0" smtClean="0"/>
          </a:p>
          <a:p>
            <a:r>
              <a:rPr lang="en-US" dirty="0" smtClean="0"/>
              <a:t>Full</a:t>
            </a:r>
            <a:r>
              <a:rPr lang="en-US" baseline="0" dirty="0" smtClean="0"/>
              <a:t> Day Kindergarten is coming to all Everett Public Schools in the fall of 2016!</a:t>
            </a:r>
          </a:p>
          <a:p>
            <a:endParaRPr lang="en-US" baseline="0" dirty="0" smtClean="0"/>
          </a:p>
          <a:p>
            <a:r>
              <a:rPr lang="en-US" baseline="0" dirty="0" smtClean="0"/>
              <a:t>Washington State has developed a guide to provide school districts information on effective teaching practices.  </a:t>
            </a:r>
          </a:p>
          <a:p>
            <a:endParaRPr lang="en-US" baseline="0" dirty="0" smtClean="0"/>
          </a:p>
          <a:p>
            <a:r>
              <a:rPr lang="en-US" baseline="0" dirty="0" smtClean="0"/>
              <a:t>The state is encouraging discussion among teachers and administrators to design high quality, developmentally appropriate, rigorous kindergarten classrooms.</a:t>
            </a:r>
          </a:p>
          <a:p>
            <a:endParaRPr lang="en-US" baseline="0" dirty="0" smtClean="0"/>
          </a:p>
          <a:p>
            <a:r>
              <a:rPr lang="en-US" baseline="0" dirty="0" smtClean="0"/>
              <a:t>EPS has formed a Kindergarten Leadership Team which includes representation from:</a:t>
            </a:r>
          </a:p>
          <a:p>
            <a:r>
              <a:rPr lang="en-US" baseline="0" dirty="0" smtClean="0"/>
              <a:t>K teacher from each school</a:t>
            </a:r>
          </a:p>
          <a:p>
            <a:r>
              <a:rPr lang="en-US" baseline="0" dirty="0" smtClean="0"/>
              <a:t>Building Principals</a:t>
            </a:r>
          </a:p>
          <a:p>
            <a:r>
              <a:rPr lang="en-US" baseline="0" dirty="0" smtClean="0"/>
              <a:t>Reading Specialists</a:t>
            </a:r>
          </a:p>
          <a:p>
            <a:r>
              <a:rPr lang="en-US" baseline="0" dirty="0" smtClean="0"/>
              <a:t>Curriculum Specialists</a:t>
            </a:r>
          </a:p>
          <a:p>
            <a:r>
              <a:rPr lang="en-US" baseline="0" dirty="0" smtClean="0"/>
              <a:t>Content Facilitators</a:t>
            </a:r>
          </a:p>
          <a:p>
            <a:r>
              <a:rPr lang="en-US" baseline="0" dirty="0" smtClean="0"/>
              <a:t>Early Learning Team</a:t>
            </a:r>
          </a:p>
          <a:p>
            <a:endParaRPr lang="en-US" baseline="0" dirty="0" smtClean="0"/>
          </a:p>
          <a:p>
            <a:r>
              <a:rPr lang="en-US" baseline="0" dirty="0" smtClean="0"/>
              <a:t>The Early Learning team has also been providing information and sharing the work of the leadership team at the monthly principal’s meetings.</a:t>
            </a:r>
          </a:p>
          <a:p>
            <a:endParaRPr lang="en-US" baseline="0" dirty="0" smtClean="0"/>
          </a:p>
          <a:p>
            <a:r>
              <a:rPr lang="en-US" baseline="0" dirty="0" smtClean="0"/>
              <a:t>Together our team drafted a guide to be used as a framework within the Everett Public Schools.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51CDE9-45BF-480F-BBC6-C8DA72E92F69}" type="slidenum">
              <a:rPr lang="en-US" smtClean="0"/>
              <a:t>1</a:t>
            </a:fld>
            <a:endParaRPr lang="en-US"/>
          </a:p>
        </p:txBody>
      </p:sp>
    </p:spTree>
    <p:extLst>
      <p:ext uri="{BB962C8B-B14F-4D97-AF65-F5344CB8AC3E}">
        <p14:creationId xmlns:p14="http://schemas.microsoft.com/office/powerpoint/2010/main" val="79892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CDE9-45BF-480F-BBC6-C8DA72E92F69}" type="slidenum">
              <a:rPr lang="en-US" smtClean="0"/>
              <a:t>10</a:t>
            </a:fld>
            <a:endParaRPr lang="en-US"/>
          </a:p>
        </p:txBody>
      </p:sp>
    </p:spTree>
    <p:extLst>
      <p:ext uri="{BB962C8B-B14F-4D97-AF65-F5344CB8AC3E}">
        <p14:creationId xmlns:p14="http://schemas.microsoft.com/office/powerpoint/2010/main" val="337287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16621" y="4537684"/>
            <a:ext cx="5732948" cy="4298859"/>
          </a:xfrm>
          <a:prstGeom prst="rect">
            <a:avLst/>
          </a:prstGeom>
        </p:spPr>
        <p:txBody>
          <a:bodyPr lIns="95505" tIns="95505" rIns="95505" bIns="95505" anchor="ctr" anchorCtr="0">
            <a:noAutofit/>
          </a:bodyPr>
          <a:lstStyle/>
          <a:p>
            <a:r>
              <a:rPr lang="en-US" dirty="0" smtClean="0"/>
              <a:t>Kindergarten</a:t>
            </a:r>
            <a:r>
              <a:rPr lang="en-US" baseline="0" dirty="0" smtClean="0"/>
              <a:t> i</a:t>
            </a:r>
            <a:r>
              <a:rPr lang="en-US" dirty="0" smtClean="0"/>
              <a:t>nstruction, environments</a:t>
            </a:r>
            <a:r>
              <a:rPr lang="en-US" baseline="0" dirty="0" smtClean="0"/>
              <a:t> and activities will shift throughout the year.  </a:t>
            </a:r>
          </a:p>
          <a:p>
            <a:endParaRPr lang="en-US" baseline="0" dirty="0" smtClean="0"/>
          </a:p>
          <a:p>
            <a:r>
              <a:rPr lang="en-US" baseline="0" dirty="0" smtClean="0"/>
              <a:t>The beginning of the year will look and feel more like a preschool and the end of the year will look and feel more like first grade.</a:t>
            </a:r>
          </a:p>
          <a:p>
            <a:r>
              <a:rPr lang="en-US" baseline="0" dirty="0" smtClean="0"/>
              <a:t> </a:t>
            </a:r>
          </a:p>
          <a:p>
            <a:r>
              <a:rPr lang="en-US" baseline="0" dirty="0" smtClean="0"/>
              <a:t>Children are constantly making progress as they transition through the year, traveling a path that takes them from the early learning world to the K-12 system.</a:t>
            </a:r>
            <a:endParaRPr dirty="0"/>
          </a:p>
        </p:txBody>
      </p:sp>
      <p:sp>
        <p:nvSpPr>
          <p:cNvPr id="84" name="Shape 84"/>
          <p:cNvSpPr>
            <a:spLocks noGrp="1" noRot="1" noChangeAspect="1"/>
          </p:cNvSpPr>
          <p:nvPr>
            <p:ph type="sldImg" idx="2"/>
          </p:nvPr>
        </p:nvSpPr>
        <p:spPr>
          <a:xfrm>
            <a:off x="398463" y="715963"/>
            <a:ext cx="6369050" cy="3582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0750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for each kindergarten</a:t>
            </a:r>
            <a:r>
              <a:rPr lang="en-US" baseline="0" dirty="0" smtClean="0"/>
              <a:t> student to be an effective communicator, collaborative worker, creative and complex thinker, self-directed learner and community contributor.</a:t>
            </a:r>
          </a:p>
          <a:p>
            <a:endParaRPr lang="en-US" baseline="0" dirty="0" smtClean="0"/>
          </a:p>
          <a:p>
            <a:r>
              <a:rPr lang="en-US" baseline="0" dirty="0" smtClean="0"/>
              <a:t>21</a:t>
            </a:r>
            <a:r>
              <a:rPr lang="en-US" baseline="30000" dirty="0" smtClean="0"/>
              <a:t>st</a:t>
            </a:r>
            <a:r>
              <a:rPr lang="en-US" baseline="0" dirty="0" smtClean="0"/>
              <a:t> century skills will be integrated throughout the kindergarten model.</a:t>
            </a:r>
          </a:p>
          <a:p>
            <a:endParaRPr lang="en-US" dirty="0" smtClean="0"/>
          </a:p>
        </p:txBody>
      </p:sp>
      <p:sp>
        <p:nvSpPr>
          <p:cNvPr id="4" name="Slide Number Placeholder 3"/>
          <p:cNvSpPr>
            <a:spLocks noGrp="1"/>
          </p:cNvSpPr>
          <p:nvPr>
            <p:ph type="sldNum" sz="quarter" idx="10"/>
          </p:nvPr>
        </p:nvSpPr>
        <p:spPr/>
        <p:txBody>
          <a:bodyPr/>
          <a:lstStyle/>
          <a:p>
            <a:fld id="{39849937-2D90-47F3-AC1A-9FEFF8003695}" type="slidenum">
              <a:rPr lang="en-US" smtClean="0"/>
              <a:t>3</a:t>
            </a:fld>
            <a:endParaRPr lang="en-US"/>
          </a:p>
        </p:txBody>
      </p:sp>
    </p:spTree>
    <p:extLst>
      <p:ext uri="{BB962C8B-B14F-4D97-AF65-F5344CB8AC3E}">
        <p14:creationId xmlns:p14="http://schemas.microsoft.com/office/powerpoint/2010/main" val="276120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WA legislation calls out specific critical components of a high-quality full-day kindergarten program. </a:t>
            </a:r>
          </a:p>
          <a:p>
            <a:endParaRPr lang="en-US" baseline="0" dirty="0" smtClean="0"/>
          </a:p>
          <a:p>
            <a:r>
              <a:rPr lang="en-US" baseline="0" dirty="0" smtClean="0"/>
              <a:t>Full-day kindergarten is not about just increasing the hours in a child’s day, but it is the quality of the time that matters.</a:t>
            </a:r>
          </a:p>
          <a:p>
            <a:endParaRPr lang="en-US" baseline="0" dirty="0" smtClean="0"/>
          </a:p>
          <a:p>
            <a:r>
              <a:rPr lang="en-US" b="1" i="0" baseline="0" dirty="0" smtClean="0"/>
              <a:t>(Please refer to slide to highlight key points)</a:t>
            </a:r>
          </a:p>
        </p:txBody>
      </p:sp>
      <p:sp>
        <p:nvSpPr>
          <p:cNvPr id="4" name="Slide Number Placeholder 3"/>
          <p:cNvSpPr>
            <a:spLocks noGrp="1"/>
          </p:cNvSpPr>
          <p:nvPr>
            <p:ph type="sldNum" sz="quarter" idx="10"/>
          </p:nvPr>
        </p:nvSpPr>
        <p:spPr/>
        <p:txBody>
          <a:bodyPr/>
          <a:lstStyle/>
          <a:p>
            <a:fld id="{ACF6F952-736E-DD4A-809A-8258A4EC4260}" type="slidenum">
              <a:rPr lang="en-US" smtClean="0"/>
              <a:t>4</a:t>
            </a:fld>
            <a:endParaRPr lang="en-US"/>
          </a:p>
        </p:txBody>
      </p:sp>
    </p:spTree>
    <p:extLst>
      <p:ext uri="{BB962C8B-B14F-4D97-AF65-F5344CB8AC3E}">
        <p14:creationId xmlns:p14="http://schemas.microsoft.com/office/powerpoint/2010/main" val="238506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school districts accept state funds for full-day kindergarten, the district agrees to implement </a:t>
            </a:r>
            <a:r>
              <a:rPr lang="en-US" baseline="0" dirty="0" err="1" smtClean="0"/>
              <a:t>WaKIDs</a:t>
            </a:r>
            <a:r>
              <a:rPr lang="en-US" baseline="0" dirty="0" smtClean="0"/>
              <a:t> which includes these three critical components – </a:t>
            </a:r>
          </a:p>
          <a:p>
            <a:pPr marL="175771" indent="-175771">
              <a:buFont typeface="Arial" panose="020B0604020202020204" pitchFamily="34" charset="0"/>
              <a:buChar char="•"/>
            </a:pPr>
            <a:r>
              <a:rPr lang="en-US" baseline="0" dirty="0" smtClean="0"/>
              <a:t>Family Connection</a:t>
            </a:r>
          </a:p>
          <a:p>
            <a:pPr marL="175771" indent="-175771">
              <a:buFont typeface="Arial" panose="020B0604020202020204" pitchFamily="34" charset="0"/>
              <a:buChar char="•"/>
            </a:pPr>
            <a:r>
              <a:rPr lang="en-US" baseline="0" dirty="0" smtClean="0"/>
              <a:t>Whole Child Assessment</a:t>
            </a:r>
          </a:p>
          <a:p>
            <a:pPr marL="175771" indent="-175771">
              <a:buFont typeface="Arial" panose="020B0604020202020204" pitchFamily="34" charset="0"/>
              <a:buChar char="•"/>
            </a:pPr>
            <a:r>
              <a:rPr lang="en-US" baseline="0" dirty="0" smtClean="0"/>
              <a:t>Early Learning Collaboration</a:t>
            </a:r>
            <a:endParaRPr lang="en-US" dirty="0" smtClean="0"/>
          </a:p>
          <a:p>
            <a:endParaRPr lang="en-US" dirty="0" smtClean="0"/>
          </a:p>
          <a:p>
            <a:r>
              <a:rPr lang="en-US" dirty="0" smtClean="0"/>
              <a:t>Family connection</a:t>
            </a:r>
            <a:r>
              <a:rPr lang="en-US" baseline="0" dirty="0" smtClean="0"/>
              <a:t> meetings take place the first 3 days of school, so kindergarten students will officially start school on Monday, September 12, 2016.</a:t>
            </a:r>
          </a:p>
          <a:p>
            <a:endParaRPr lang="en-US" baseline="0" dirty="0" smtClean="0"/>
          </a:p>
          <a:p>
            <a:r>
              <a:rPr lang="en-US" baseline="0" dirty="0" smtClean="0"/>
              <a:t>Observational assessment takes place the first 9 weeks of school with all data collected and submitted by October 31, 2016.</a:t>
            </a:r>
          </a:p>
          <a:p>
            <a:endParaRPr lang="en-US" baseline="0" dirty="0" smtClean="0"/>
          </a:p>
          <a:p>
            <a:r>
              <a:rPr lang="en-US" baseline="0" dirty="0" smtClean="0"/>
              <a:t>Early learning connections are made with preschool providers throughout the year to align practices.</a:t>
            </a:r>
            <a:endParaRPr lang="en-US" dirty="0"/>
          </a:p>
        </p:txBody>
      </p:sp>
      <p:sp>
        <p:nvSpPr>
          <p:cNvPr id="4" name="Slide Number Placeholder 3"/>
          <p:cNvSpPr>
            <a:spLocks noGrp="1"/>
          </p:cNvSpPr>
          <p:nvPr>
            <p:ph type="sldNum" sz="quarter" idx="10"/>
          </p:nvPr>
        </p:nvSpPr>
        <p:spPr/>
        <p:txBody>
          <a:bodyPr/>
          <a:lstStyle/>
          <a:p>
            <a:fld id="{C251CDE9-45BF-480F-BBC6-C8DA72E92F69}" type="slidenum">
              <a:rPr lang="en-US" smtClean="0"/>
              <a:t>5</a:t>
            </a:fld>
            <a:endParaRPr lang="en-US"/>
          </a:p>
        </p:txBody>
      </p:sp>
    </p:spTree>
    <p:extLst>
      <p:ext uri="{BB962C8B-B14F-4D97-AF65-F5344CB8AC3E}">
        <p14:creationId xmlns:p14="http://schemas.microsoft.com/office/powerpoint/2010/main" val="322060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US" b="1" i="0" baseline="0" dirty="0" smtClean="0"/>
              <a:t>(Please read the slide to highlight key points)</a:t>
            </a:r>
          </a:p>
          <a:p>
            <a:endParaRPr lang="en-US" dirty="0"/>
          </a:p>
        </p:txBody>
      </p:sp>
      <p:sp>
        <p:nvSpPr>
          <p:cNvPr id="4" name="Slide Number Placeholder 3"/>
          <p:cNvSpPr>
            <a:spLocks noGrp="1"/>
          </p:cNvSpPr>
          <p:nvPr>
            <p:ph type="sldNum" sz="quarter" idx="10"/>
          </p:nvPr>
        </p:nvSpPr>
        <p:spPr/>
        <p:txBody>
          <a:bodyPr/>
          <a:lstStyle/>
          <a:p>
            <a:fld id="{C251CDE9-45BF-480F-BBC6-C8DA72E92F69}" type="slidenum">
              <a:rPr lang="en-US" smtClean="0"/>
              <a:t>6</a:t>
            </a:fld>
            <a:endParaRPr lang="en-US"/>
          </a:p>
        </p:txBody>
      </p:sp>
    </p:spTree>
    <p:extLst>
      <p:ext uri="{BB962C8B-B14F-4D97-AF65-F5344CB8AC3E}">
        <p14:creationId xmlns:p14="http://schemas.microsoft.com/office/powerpoint/2010/main" val="198889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developing the</a:t>
            </a:r>
            <a:r>
              <a:rPr lang="en-US" baseline="0" dirty="0" smtClean="0"/>
              <a:t> classroom environment as the 2</a:t>
            </a:r>
            <a:r>
              <a:rPr lang="en-US" baseline="30000" dirty="0" smtClean="0"/>
              <a:t>nd</a:t>
            </a:r>
            <a:r>
              <a:rPr lang="en-US" baseline="0" dirty="0" smtClean="0"/>
              <a:t> teacher required us defining specific areas of the room.</a:t>
            </a:r>
          </a:p>
          <a:p>
            <a:r>
              <a:rPr lang="en-US" baseline="0" dirty="0" smtClean="0"/>
              <a:t>Our team agreed upon broad areas or space to include:</a:t>
            </a:r>
          </a:p>
          <a:p>
            <a:r>
              <a:rPr lang="en-US" baseline="0" dirty="0" smtClean="0"/>
              <a:t>Large group</a:t>
            </a:r>
          </a:p>
          <a:p>
            <a:r>
              <a:rPr lang="en-US" baseline="0" dirty="0" smtClean="0"/>
              <a:t>Small group </a:t>
            </a:r>
          </a:p>
          <a:p>
            <a:r>
              <a:rPr lang="en-US" baseline="0" dirty="0" smtClean="0"/>
              <a:t>Independent </a:t>
            </a:r>
          </a:p>
          <a:p>
            <a:r>
              <a:rPr lang="en-US" baseline="0" dirty="0" smtClean="0"/>
              <a:t>Privacy</a:t>
            </a:r>
          </a:p>
          <a:p>
            <a:endParaRPr lang="en-US" baseline="0" dirty="0" smtClean="0"/>
          </a:p>
          <a:p>
            <a:r>
              <a:rPr lang="en-US" baseline="0" dirty="0" smtClean="0"/>
              <a:t>It was also necessary for us to define the language we would be using with teachers and students around the term </a:t>
            </a:r>
            <a:r>
              <a:rPr lang="en-US" i="1" baseline="0" dirty="0" smtClean="0"/>
              <a:t>Learning Centers</a:t>
            </a:r>
            <a:r>
              <a:rPr lang="en-US" baseline="0" dirty="0" smtClean="0"/>
              <a:t> and </a:t>
            </a:r>
            <a:r>
              <a:rPr lang="en-US" i="1" baseline="0" dirty="0" smtClean="0"/>
              <a:t>Learning Stations</a:t>
            </a:r>
            <a:r>
              <a:rPr lang="en-US" baseline="0" dirty="0" smtClean="0"/>
              <a:t>.  The EPS Guide goes into greater depth on these ideas on page…</a:t>
            </a:r>
            <a:endParaRPr lang="en-US" dirty="0" smtClean="0"/>
          </a:p>
          <a:p>
            <a:r>
              <a:rPr lang="en-US" dirty="0" smtClean="0"/>
              <a:t>Many</a:t>
            </a:r>
            <a:r>
              <a:rPr lang="en-US" baseline="0" dirty="0" smtClean="0"/>
              <a:t> teachers have some form of centers, stations, free choice, workshop, etc. as a part of their past practice.   One of our instructional shifts was to identify Plan-Do-Reflect centers as a student directed time to focus on emotional regulation, problem solving, decision making, communication and cooperation skills.</a:t>
            </a:r>
            <a:endParaRPr lang="en-US" dirty="0" smtClean="0"/>
          </a:p>
          <a:p>
            <a:r>
              <a:rPr lang="en-US" baseline="0" dirty="0" smtClean="0"/>
              <a:t>Learning stations would also be incorporated during the kindergarten day as teacher directed times.  These stations are used to practice and support content specific goals, such as daily 5 or math stations.</a:t>
            </a:r>
          </a:p>
          <a:p>
            <a:endParaRPr lang="en-US" dirty="0" smtClean="0"/>
          </a:p>
          <a:p>
            <a:endParaRPr lang="en-US" dirty="0" smtClean="0"/>
          </a:p>
          <a:p>
            <a:r>
              <a:rPr lang="en-US" dirty="0" smtClean="0"/>
              <a:t>Plan-Do-Reflect</a:t>
            </a:r>
            <a:r>
              <a:rPr lang="en-US" baseline="0" dirty="0" smtClean="0"/>
              <a:t> is based on a </a:t>
            </a:r>
            <a:r>
              <a:rPr lang="en-US" baseline="0" dirty="0" err="1" smtClean="0"/>
              <a:t>HighScope</a:t>
            </a:r>
            <a:r>
              <a:rPr lang="en-US" baseline="0" dirty="0" smtClean="0"/>
              <a:t> model of play based learning and one of the main reasons we visited Bellingham Public Schools – to see their version of Plan-Do-Review in action.</a:t>
            </a:r>
          </a:p>
          <a:p>
            <a:endParaRPr lang="en-US" baseline="0" dirty="0" smtClean="0"/>
          </a:p>
          <a:p>
            <a:r>
              <a:rPr lang="en-US" baseline="0" dirty="0" smtClean="0"/>
              <a:t>Our K Team identified 5 key centers that would need to be included in each kindergarten classroom to support the play based model – </a:t>
            </a:r>
          </a:p>
          <a:p>
            <a:r>
              <a:rPr lang="en-US" baseline="0" dirty="0" smtClean="0"/>
              <a:t>Block</a:t>
            </a:r>
          </a:p>
          <a:p>
            <a:r>
              <a:rPr lang="en-US" baseline="0" dirty="0" smtClean="0"/>
              <a:t>Dramatic Play</a:t>
            </a:r>
          </a:p>
          <a:p>
            <a:r>
              <a:rPr lang="en-US" baseline="0" dirty="0" smtClean="0"/>
              <a:t>Art</a:t>
            </a:r>
          </a:p>
          <a:p>
            <a:r>
              <a:rPr lang="en-US" baseline="0" dirty="0" smtClean="0"/>
              <a:t>Library</a:t>
            </a:r>
          </a:p>
          <a:p>
            <a:r>
              <a:rPr lang="en-US" baseline="0" dirty="0" smtClean="0"/>
              <a:t>Manipulative</a:t>
            </a:r>
          </a:p>
          <a:p>
            <a:r>
              <a:rPr lang="en-US" baseline="0" dirty="0" smtClean="0"/>
              <a:t>The goal of these centers is to integrate the </a:t>
            </a:r>
            <a:r>
              <a:rPr lang="en-US" baseline="0" dirty="0" err="1" smtClean="0"/>
              <a:t>WaKIDS</a:t>
            </a:r>
            <a:r>
              <a:rPr lang="en-US" baseline="0" dirty="0" smtClean="0"/>
              <a:t> progression of development and learning, 21</a:t>
            </a:r>
            <a:r>
              <a:rPr lang="en-US" baseline="30000" dirty="0" smtClean="0"/>
              <a:t>st</a:t>
            </a:r>
            <a:r>
              <a:rPr lang="en-US" baseline="0" dirty="0" smtClean="0"/>
              <a:t> century skills, as well as a variety of content.</a:t>
            </a:r>
          </a:p>
          <a:p>
            <a:r>
              <a:rPr lang="en-US" baseline="0" dirty="0" smtClean="0"/>
              <a:t>An example might be in the Block Center – as children are building and constructing with a variety of materials they are increasing spatial reasoning.  In addition they would be using possible mentor texts and communication skills to work together as a team.</a:t>
            </a:r>
          </a:p>
          <a:p>
            <a:endParaRPr lang="en-US" dirty="0" smtClean="0"/>
          </a:p>
          <a:p>
            <a:r>
              <a:rPr lang="en-US" baseline="0" dirty="0" smtClean="0"/>
              <a:t>Each Plan-Do-Reflect time is structured to include intentional student planning, authentic time to choose and play, as well as a closing reflection time </a:t>
            </a:r>
          </a:p>
          <a:p>
            <a:endParaRPr lang="en-US" baseline="0" dirty="0" smtClean="0"/>
          </a:p>
          <a:p>
            <a:r>
              <a:rPr lang="en-US" baseline="0" dirty="0" smtClean="0"/>
              <a:t>Plan-Do-Reflect is a time for the teacher to observe, support and scaffold learning.</a:t>
            </a:r>
          </a:p>
          <a:p>
            <a:endParaRPr lang="en-US" baseline="0" dirty="0" smtClean="0"/>
          </a:p>
          <a:p>
            <a:r>
              <a:rPr lang="en-US" baseline="0" dirty="0" smtClean="0"/>
              <a:t>Plan-Do-Reflect is an uninterrupted time during the day. Students are not pulled for services and teachers are not pulling small groups during this time. Classroom teachers are actively engaged with students asking questions, extending thinking and assisting students with academic and social situations.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3A7A487-4CC0-439F-844E-9358FCA07BE8}" type="slidenum">
              <a:rPr lang="en-US" smtClean="0"/>
              <a:t>7</a:t>
            </a:fld>
            <a:endParaRPr lang="en-US" dirty="0"/>
          </a:p>
        </p:txBody>
      </p:sp>
    </p:spTree>
    <p:extLst>
      <p:ext uri="{BB962C8B-B14F-4D97-AF65-F5344CB8AC3E}">
        <p14:creationId xmlns:p14="http://schemas.microsoft.com/office/powerpoint/2010/main" val="392847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(Please refer to slide to highlight key points)</a:t>
            </a:r>
          </a:p>
        </p:txBody>
      </p:sp>
      <p:sp>
        <p:nvSpPr>
          <p:cNvPr id="4" name="Slide Number Placeholder 3"/>
          <p:cNvSpPr>
            <a:spLocks noGrp="1"/>
          </p:cNvSpPr>
          <p:nvPr>
            <p:ph type="sldNum" sz="quarter" idx="10"/>
          </p:nvPr>
        </p:nvSpPr>
        <p:spPr/>
        <p:txBody>
          <a:bodyPr/>
          <a:lstStyle/>
          <a:p>
            <a:fld id="{93A7A487-4CC0-439F-844E-9358FCA07BE8}" type="slidenum">
              <a:rPr lang="en-US" smtClean="0"/>
              <a:t>8</a:t>
            </a:fld>
            <a:endParaRPr lang="en-US" dirty="0"/>
          </a:p>
        </p:txBody>
      </p:sp>
    </p:spTree>
    <p:extLst>
      <p:ext uri="{BB962C8B-B14F-4D97-AF65-F5344CB8AC3E}">
        <p14:creationId xmlns:p14="http://schemas.microsoft.com/office/powerpoint/2010/main" val="145032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 Institute:</a:t>
            </a:r>
          </a:p>
          <a:p>
            <a:pPr marL="175771" indent="-175771">
              <a:buFont typeface="Arial" panose="020B0604020202020204" pitchFamily="34" charset="0"/>
              <a:buChar char="•"/>
            </a:pPr>
            <a:r>
              <a:rPr lang="en-US" dirty="0" smtClean="0"/>
              <a:t>New K Teachers - August 18</a:t>
            </a:r>
          </a:p>
          <a:p>
            <a:pPr marL="175771" indent="-175771">
              <a:buFont typeface="Arial" panose="020B0604020202020204" pitchFamily="34" charset="0"/>
              <a:buChar char="•"/>
            </a:pPr>
            <a:r>
              <a:rPr lang="en-US" dirty="0" smtClean="0"/>
              <a:t>Returning K </a:t>
            </a:r>
            <a:r>
              <a:rPr lang="en-US" baseline="0" dirty="0" smtClean="0"/>
              <a:t> Teachers - </a:t>
            </a:r>
            <a:r>
              <a:rPr lang="en-US" dirty="0" smtClean="0"/>
              <a:t>August 25</a:t>
            </a:r>
          </a:p>
          <a:p>
            <a:pPr marL="175771" indent="-175771">
              <a:buFont typeface="Arial" panose="020B0604020202020204" pitchFamily="34" charset="0"/>
              <a:buChar char="•"/>
            </a:pPr>
            <a:r>
              <a:rPr lang="en-US" dirty="0" smtClean="0"/>
              <a:t>Handout Agenda</a:t>
            </a:r>
          </a:p>
          <a:p>
            <a:endParaRPr lang="en-US" dirty="0" smtClean="0"/>
          </a:p>
          <a:p>
            <a:r>
              <a:rPr lang="en-US" dirty="0" smtClean="0"/>
              <a:t>3 Training</a:t>
            </a:r>
            <a:r>
              <a:rPr lang="en-US" baseline="0" dirty="0" smtClean="0"/>
              <a:t> Sessions  (</a:t>
            </a:r>
            <a:r>
              <a:rPr lang="en-US" dirty="0" smtClean="0"/>
              <a:t>½ day sub or 4-6)</a:t>
            </a:r>
            <a:r>
              <a:rPr lang="en-US" baseline="0" dirty="0" smtClean="0"/>
              <a:t> </a:t>
            </a:r>
            <a:r>
              <a:rPr lang="en-US" dirty="0" smtClean="0"/>
              <a:t>required</a:t>
            </a:r>
            <a:r>
              <a:rPr lang="en-US" baseline="0" dirty="0" smtClean="0"/>
              <a:t> </a:t>
            </a:r>
          </a:p>
          <a:p>
            <a:r>
              <a:rPr lang="en-US" baseline="0" dirty="0" smtClean="0"/>
              <a:t>November</a:t>
            </a:r>
          </a:p>
          <a:p>
            <a:r>
              <a:rPr lang="en-US" baseline="0" dirty="0" smtClean="0"/>
              <a:t>February</a:t>
            </a:r>
          </a:p>
          <a:p>
            <a:r>
              <a:rPr lang="en-US" baseline="0" dirty="0" smtClean="0"/>
              <a:t>April</a:t>
            </a:r>
          </a:p>
          <a:p>
            <a:endParaRPr lang="en-US" baseline="0" dirty="0" smtClean="0"/>
          </a:p>
          <a:p>
            <a:r>
              <a:rPr lang="en-US" baseline="0" dirty="0" smtClean="0"/>
              <a:t>Lab Classrooms:</a:t>
            </a:r>
          </a:p>
          <a:p>
            <a:pPr marL="175771" indent="-175771">
              <a:buFont typeface="Arial" panose="020B0604020202020204" pitchFamily="34" charset="0"/>
              <a:buChar char="•"/>
            </a:pPr>
            <a:r>
              <a:rPr lang="en-US" baseline="0" dirty="0" smtClean="0"/>
              <a:t>Joanne </a:t>
            </a:r>
            <a:r>
              <a:rPr lang="en-US" baseline="0" dirty="0" err="1" smtClean="0"/>
              <a:t>McCandles</a:t>
            </a:r>
            <a:r>
              <a:rPr lang="en-US" baseline="0" dirty="0" smtClean="0"/>
              <a:t> (Garfield)</a:t>
            </a:r>
          </a:p>
          <a:p>
            <a:pPr marL="175771" indent="-175771">
              <a:buFont typeface="Arial" panose="020B0604020202020204" pitchFamily="34" charset="0"/>
              <a:buChar char="•"/>
            </a:pPr>
            <a:r>
              <a:rPr lang="en-US" baseline="0" dirty="0" smtClean="0"/>
              <a:t>Jaylene Thomas (Mill Creek)</a:t>
            </a:r>
          </a:p>
          <a:p>
            <a:pPr marL="175771" indent="-175771">
              <a:buFont typeface="Arial" panose="020B0604020202020204" pitchFamily="34" charset="0"/>
              <a:buChar char="•"/>
            </a:pPr>
            <a:endParaRPr lang="en-US" baseline="0" dirty="0" smtClean="0"/>
          </a:p>
          <a:p>
            <a:pPr defTabSz="937443">
              <a:defRPr/>
            </a:pPr>
            <a:r>
              <a:rPr lang="en-US" dirty="0" smtClean="0"/>
              <a:t>The Early Learning Team is available to support</a:t>
            </a:r>
            <a:r>
              <a:rPr lang="en-US" baseline="0" dirty="0" smtClean="0"/>
              <a:t> teams. This slide provides an Early Learning contact for teams. Anyone from Early Learning is available to support, but this provides a contact for each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93A7A487-4CC0-439F-844E-9358FCA07BE8}" type="slidenum">
              <a:rPr lang="en-US" smtClean="0"/>
              <a:t>9</a:t>
            </a:fld>
            <a:endParaRPr lang="en-US"/>
          </a:p>
        </p:txBody>
      </p:sp>
    </p:spTree>
    <p:extLst>
      <p:ext uri="{BB962C8B-B14F-4D97-AF65-F5344CB8AC3E}">
        <p14:creationId xmlns:p14="http://schemas.microsoft.com/office/powerpoint/2010/main" val="48056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8/15/2016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7103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6967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66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A54C80-263E-416B-A8E0-580EDEADCBDC}" type="datetimeFigureOut">
              <a:rPr lang="en-US" smtClean="0"/>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2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47560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9322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0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86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9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42A54C80-263E-416B-A8E0-580EDEADCBDC}" type="datetimeFigureOut">
              <a:rPr lang="en-US" smtClean="0"/>
              <a:t>8/15/2016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19954A3-9DFD-4C44-94BA-B95130A3BA1C}"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327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8/15/2016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217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9815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Full Day Kindergarten</a:t>
            </a:r>
            <a:endParaRPr lang="en-US" dirty="0"/>
          </a:p>
        </p:txBody>
      </p:sp>
      <p:sp>
        <p:nvSpPr>
          <p:cNvPr id="3" name="Subtitle 2"/>
          <p:cNvSpPr>
            <a:spLocks noGrp="1"/>
          </p:cNvSpPr>
          <p:nvPr>
            <p:ph type="subTitle" idx="1"/>
          </p:nvPr>
        </p:nvSpPr>
        <p:spPr/>
        <p:txBody>
          <a:bodyPr/>
          <a:lstStyle/>
          <a:p>
            <a:r>
              <a:rPr lang="en-US" dirty="0" smtClean="0"/>
              <a:t>A 21</a:t>
            </a:r>
            <a:r>
              <a:rPr lang="en-US" baseline="30000" dirty="0" smtClean="0"/>
              <a:t>st</a:t>
            </a:r>
            <a:r>
              <a:rPr lang="en-US" dirty="0" smtClean="0"/>
              <a:t> Century Model for Everett Public Schools</a:t>
            </a:r>
            <a:endParaRPr lang="en-US" dirty="0"/>
          </a:p>
        </p:txBody>
      </p:sp>
    </p:spTree>
    <p:extLst>
      <p:ext uri="{BB962C8B-B14F-4D97-AF65-F5344CB8AC3E}">
        <p14:creationId xmlns:p14="http://schemas.microsoft.com/office/powerpoint/2010/main" val="303129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The Kindergarten Leadership Team</a:t>
            </a:r>
            <a:endParaRPr lang="en-US" dirty="0"/>
          </a:p>
        </p:txBody>
      </p:sp>
    </p:spTree>
    <p:extLst>
      <p:ext uri="{BB962C8B-B14F-4D97-AF65-F5344CB8AC3E}">
        <p14:creationId xmlns:p14="http://schemas.microsoft.com/office/powerpoint/2010/main" val="375739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981200" y="274638"/>
            <a:ext cx="8229600" cy="1143299"/>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 sz="4400" dirty="0">
                <a:solidFill>
                  <a:schemeClr val="dk1"/>
                </a:solidFill>
                <a:latin typeface="Calibri"/>
                <a:ea typeface="Calibri"/>
                <a:cs typeface="Calibri"/>
                <a:sym typeface="Calibri"/>
              </a:rPr>
              <a:t>Kindergarten is a Transition Year</a:t>
            </a:r>
          </a:p>
        </p:txBody>
      </p:sp>
      <p:grpSp>
        <p:nvGrpSpPr>
          <p:cNvPr id="74" name="Shape 74"/>
          <p:cNvGrpSpPr/>
          <p:nvPr/>
        </p:nvGrpSpPr>
        <p:grpSpPr>
          <a:xfrm>
            <a:off x="2294102" y="2209801"/>
            <a:ext cx="7527632" cy="3251099"/>
            <a:chOff x="8102" y="0"/>
            <a:chExt cx="7527632" cy="3251099"/>
          </a:xfrm>
        </p:grpSpPr>
        <p:sp>
          <p:nvSpPr>
            <p:cNvPr id="75" name="Shape 75"/>
            <p:cNvSpPr/>
            <p:nvPr/>
          </p:nvSpPr>
          <p:spPr>
            <a:xfrm>
              <a:off x="565783" y="0"/>
              <a:ext cx="6412199" cy="3251099"/>
            </a:xfrm>
            <a:prstGeom prst="rightArrow">
              <a:avLst>
                <a:gd name="adj1" fmla="val 50000"/>
                <a:gd name="adj2" fmla="val 50000"/>
              </a:avLst>
            </a:prstGeom>
            <a:solidFill>
              <a:srgbClr val="DAEEF3"/>
            </a:solidFill>
            <a:ln>
              <a:solidFill>
                <a:schemeClr val="tx1"/>
              </a:solidFill>
            </a:ln>
          </p:spPr>
          <p:txBody>
            <a:bodyPr lIns="91425" tIns="91425" rIns="91425" bIns="91425" anchor="ctr" anchorCtr="0">
              <a:noAutofit/>
            </a:bodyPr>
            <a:lstStyle/>
            <a:p>
              <a:endParaRPr/>
            </a:p>
          </p:txBody>
        </p:sp>
        <p:sp>
          <p:nvSpPr>
            <p:cNvPr id="76" name="Shape 76"/>
            <p:cNvSpPr/>
            <p:nvPr/>
          </p:nvSpPr>
          <p:spPr>
            <a:xfrm>
              <a:off x="8102" y="975359"/>
              <a:ext cx="2428200" cy="1300499"/>
            </a:xfrm>
            <a:prstGeom prst="roundRect">
              <a:avLst>
                <a:gd name="adj" fmla="val 16667"/>
              </a:avLst>
            </a:prstGeom>
            <a:solidFill>
              <a:srgbClr val="49ACC5"/>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77" name="Shape 77"/>
            <p:cNvSpPr txBox="1"/>
            <p:nvPr/>
          </p:nvSpPr>
          <p:spPr>
            <a:xfrm>
              <a:off x="71586" y="1038844"/>
              <a:ext cx="2301299" cy="1173600"/>
            </a:xfrm>
            <a:prstGeom prst="rect">
              <a:avLst/>
            </a:prstGeom>
            <a:noFill/>
            <a:ln>
              <a:noFill/>
            </a:ln>
          </p:spPr>
          <p:txBody>
            <a:bodyPr lIns="76200" tIns="76200" rIns="76200" bIns="76200" anchor="ctr" anchorCtr="0">
              <a:noAutofit/>
            </a:bodyPr>
            <a:lstStyle/>
            <a:p>
              <a:pPr algn="ctr">
                <a:lnSpc>
                  <a:spcPct val="90000"/>
                </a:lnSpc>
                <a:buSzPct val="25000"/>
              </a:pPr>
              <a:r>
                <a:rPr lang="en" sz="2000" b="1" dirty="0">
                  <a:solidFill>
                    <a:schemeClr val="lt1"/>
                  </a:solidFill>
                  <a:latin typeface="Calibri"/>
                  <a:ea typeface="Calibri"/>
                  <a:cs typeface="Calibri"/>
                  <a:sym typeface="Calibri"/>
                </a:rPr>
                <a:t>September-October </a:t>
              </a:r>
            </a:p>
            <a:p>
              <a:pPr algn="ctr">
                <a:lnSpc>
                  <a:spcPct val="90000"/>
                </a:lnSpc>
                <a:spcBef>
                  <a:spcPts val="700"/>
                </a:spcBef>
                <a:spcAft>
                  <a:spcPts val="700"/>
                </a:spcAft>
                <a:buSzPct val="25000"/>
              </a:pPr>
              <a:r>
                <a:rPr lang="en" sz="2000" b="1" dirty="0">
                  <a:solidFill>
                    <a:schemeClr val="dk1"/>
                  </a:solidFill>
                  <a:latin typeface="Calibri"/>
                  <a:ea typeface="Calibri"/>
                  <a:cs typeface="Calibri"/>
                  <a:sym typeface="Calibri"/>
                </a:rPr>
                <a:t>Looks and feels more like preschool</a:t>
              </a:r>
            </a:p>
          </p:txBody>
        </p:sp>
        <p:sp>
          <p:nvSpPr>
            <p:cNvPr id="78" name="Shape 78"/>
            <p:cNvSpPr/>
            <p:nvPr/>
          </p:nvSpPr>
          <p:spPr>
            <a:xfrm>
              <a:off x="2557818" y="975359"/>
              <a:ext cx="2428200" cy="1300499"/>
            </a:xfrm>
            <a:prstGeom prst="roundRect">
              <a:avLst>
                <a:gd name="adj" fmla="val 16667"/>
              </a:avLst>
            </a:prstGeom>
            <a:solidFill>
              <a:srgbClr val="5FDF45"/>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79" name="Shape 79"/>
            <p:cNvSpPr txBox="1"/>
            <p:nvPr/>
          </p:nvSpPr>
          <p:spPr>
            <a:xfrm>
              <a:off x="2621302" y="1038844"/>
              <a:ext cx="2301299" cy="1173600"/>
            </a:xfrm>
            <a:prstGeom prst="rect">
              <a:avLst/>
            </a:prstGeom>
            <a:noFill/>
            <a:ln>
              <a:noFill/>
            </a:ln>
          </p:spPr>
          <p:txBody>
            <a:bodyPr lIns="76200" tIns="76200" rIns="76200" bIns="76200" anchor="ctr" anchorCtr="0">
              <a:noAutofit/>
            </a:bodyPr>
            <a:lstStyle/>
            <a:p>
              <a:pPr algn="ctr">
                <a:lnSpc>
                  <a:spcPct val="90000"/>
                </a:lnSpc>
                <a:spcAft>
                  <a:spcPts val="700"/>
                </a:spcAft>
                <a:buSzPct val="25000"/>
              </a:pPr>
              <a:r>
                <a:rPr lang="en" sz="2000" b="1" dirty="0">
                  <a:solidFill>
                    <a:schemeClr val="dk1"/>
                  </a:solidFill>
                  <a:latin typeface="Calibri"/>
                  <a:ea typeface="Calibri"/>
                  <a:cs typeface="Calibri"/>
                  <a:sym typeface="Calibri"/>
                </a:rPr>
                <a:t>Transition through kindergarten</a:t>
              </a:r>
            </a:p>
          </p:txBody>
        </p:sp>
        <p:sp>
          <p:nvSpPr>
            <p:cNvPr id="80" name="Shape 80"/>
            <p:cNvSpPr/>
            <p:nvPr/>
          </p:nvSpPr>
          <p:spPr>
            <a:xfrm>
              <a:off x="5107535" y="975359"/>
              <a:ext cx="2428200" cy="1300499"/>
            </a:xfrm>
            <a:prstGeom prst="roundRect">
              <a:avLst>
                <a:gd name="adj" fmla="val 16667"/>
              </a:avLst>
            </a:prstGeom>
            <a:solidFill>
              <a:srgbClr val="F69444"/>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81" name="Shape 81"/>
            <p:cNvSpPr txBox="1"/>
            <p:nvPr/>
          </p:nvSpPr>
          <p:spPr>
            <a:xfrm>
              <a:off x="5171019" y="1038844"/>
              <a:ext cx="2301299" cy="1173600"/>
            </a:xfrm>
            <a:prstGeom prst="rect">
              <a:avLst/>
            </a:prstGeom>
            <a:noFill/>
            <a:ln>
              <a:noFill/>
            </a:ln>
          </p:spPr>
          <p:txBody>
            <a:bodyPr lIns="76200" tIns="76200" rIns="76200" bIns="76200" anchor="ctr" anchorCtr="0">
              <a:noAutofit/>
            </a:bodyPr>
            <a:lstStyle/>
            <a:p>
              <a:pPr algn="ctr">
                <a:lnSpc>
                  <a:spcPct val="90000"/>
                </a:lnSpc>
                <a:buSzPct val="25000"/>
              </a:pPr>
              <a:r>
                <a:rPr lang="en" sz="2000" b="1" dirty="0">
                  <a:solidFill>
                    <a:schemeClr val="lt1"/>
                  </a:solidFill>
                  <a:latin typeface="Calibri"/>
                  <a:ea typeface="Calibri"/>
                  <a:cs typeface="Calibri"/>
                  <a:sym typeface="Calibri"/>
                </a:rPr>
                <a:t>May-June</a:t>
              </a:r>
            </a:p>
            <a:p>
              <a:pPr algn="ctr">
                <a:lnSpc>
                  <a:spcPct val="90000"/>
                </a:lnSpc>
                <a:spcBef>
                  <a:spcPts val="700"/>
                </a:spcBef>
                <a:spcAft>
                  <a:spcPts val="700"/>
                </a:spcAft>
                <a:buSzPct val="25000"/>
              </a:pPr>
              <a:r>
                <a:rPr lang="en" sz="2000" b="1" dirty="0">
                  <a:solidFill>
                    <a:schemeClr val="dk1"/>
                  </a:solidFill>
                  <a:latin typeface="Calibri"/>
                  <a:ea typeface="Calibri"/>
                  <a:cs typeface="Calibri"/>
                  <a:sym typeface="Calibri"/>
                </a:rPr>
                <a:t>Looks and feels more like </a:t>
              </a:r>
              <a:r>
                <a:rPr lang="en-US" sz="2000" b="1" dirty="0">
                  <a:solidFill>
                    <a:schemeClr val="dk1"/>
                  </a:solidFill>
                  <a:latin typeface="Calibri"/>
                  <a:ea typeface="Calibri"/>
                  <a:cs typeface="Calibri"/>
                  <a:sym typeface="Calibri"/>
                </a:rPr>
                <a:t>1st</a:t>
              </a:r>
              <a:r>
                <a:rPr lang="en" sz="2000" b="1" dirty="0">
                  <a:solidFill>
                    <a:schemeClr val="dk1"/>
                  </a:solidFill>
                  <a:latin typeface="Calibri"/>
                  <a:ea typeface="Calibri"/>
                  <a:cs typeface="Calibri"/>
                  <a:sym typeface="Calibri"/>
                </a:rPr>
                <a:t> grade</a:t>
              </a:r>
            </a:p>
          </p:txBody>
        </p:sp>
      </p:grpSp>
    </p:spTree>
    <p:extLst>
      <p:ext uri="{BB962C8B-B14F-4D97-AF65-F5344CB8AC3E}">
        <p14:creationId xmlns:p14="http://schemas.microsoft.com/office/powerpoint/2010/main" val="28496932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3A29D9BC-B200-E544-A3A6-EC6128F66C92}" type="slidenum">
              <a:rPr lang="en-US" smtClean="0"/>
              <a:t>3</a:t>
            </a:fld>
            <a:endParaRPr lang="en-US"/>
          </a:p>
        </p:txBody>
      </p:sp>
      <p:sp>
        <p:nvSpPr>
          <p:cNvPr id="2" name="Title 1"/>
          <p:cNvSpPr>
            <a:spLocks noGrp="1"/>
          </p:cNvSpPr>
          <p:nvPr>
            <p:ph type="title" idx="4294967295"/>
          </p:nvPr>
        </p:nvSpPr>
        <p:spPr>
          <a:xfrm>
            <a:off x="1641792" y="457201"/>
            <a:ext cx="8534400" cy="758825"/>
          </a:xfrm>
        </p:spPr>
        <p:txBody>
          <a:bodyPr>
            <a:normAutofit fontScale="90000"/>
          </a:bodyPr>
          <a:lstStyle/>
          <a:p>
            <a:r>
              <a:rPr lang="en-US" sz="4000" dirty="0" smtClean="0"/>
              <a:t>21st</a:t>
            </a:r>
            <a:r>
              <a:rPr lang="en-US" sz="4000" dirty="0"/>
              <a:t> </a:t>
            </a:r>
            <a:r>
              <a:rPr lang="en-US" sz="4000" dirty="0" smtClean="0"/>
              <a:t>Century Skills</a:t>
            </a:r>
            <a:r>
              <a:rPr lang="en-US" dirty="0" smtClean="0"/>
              <a:t/>
            </a:r>
            <a:br>
              <a:rPr lang="en-US" dirty="0" smtClean="0"/>
            </a:br>
            <a:r>
              <a:rPr lang="en-US" sz="2000" dirty="0"/>
              <a:t>Today’s students are moving beyond the basics and embracing the 6C’s – “super skills for the 21st century!”</a:t>
            </a:r>
            <a:endParaRPr lang="en-US" sz="2700" dirty="0"/>
          </a:p>
        </p:txBody>
      </p:sp>
      <p:sp>
        <p:nvSpPr>
          <p:cNvPr id="6" name="TextBox 5"/>
          <p:cNvSpPr txBox="1"/>
          <p:nvPr/>
        </p:nvSpPr>
        <p:spPr>
          <a:xfrm>
            <a:off x="4411416" y="5532095"/>
            <a:ext cx="2743200" cy="923330"/>
          </a:xfrm>
          <a:prstGeom prst="rect">
            <a:avLst/>
          </a:prstGeom>
          <a:noFill/>
        </p:spPr>
        <p:txBody>
          <a:bodyPr wrap="square" rtlCol="0">
            <a:spAutoFit/>
          </a:bodyPr>
          <a:lstStyle/>
          <a:p>
            <a:pPr algn="ctr"/>
            <a:r>
              <a:rPr lang="en-US" b="1" dirty="0">
                <a:solidFill>
                  <a:srgbClr val="7030A0"/>
                </a:solidFill>
              </a:rPr>
              <a:t>5. Character</a:t>
            </a:r>
          </a:p>
          <a:p>
            <a:pPr algn="ctr"/>
            <a:r>
              <a:rPr lang="en-US" sz="1200" dirty="0">
                <a:ea typeface="Ebrima" panose="02000000000000000000" pitchFamily="2" charset="0"/>
                <a:cs typeface="Ebrima" panose="02000000000000000000" pitchFamily="2" charset="0"/>
              </a:rPr>
              <a:t>Developing the social, emotional and ethical characteristics to be successful</a:t>
            </a:r>
          </a:p>
        </p:txBody>
      </p:sp>
      <p:sp>
        <p:nvSpPr>
          <p:cNvPr id="8" name="TextBox 7"/>
          <p:cNvSpPr txBox="1"/>
          <p:nvPr/>
        </p:nvSpPr>
        <p:spPr>
          <a:xfrm>
            <a:off x="1779318" y="3084955"/>
            <a:ext cx="2487883" cy="738664"/>
          </a:xfrm>
          <a:prstGeom prst="rect">
            <a:avLst/>
          </a:prstGeom>
          <a:noFill/>
        </p:spPr>
        <p:txBody>
          <a:bodyPr wrap="square" rtlCol="0">
            <a:spAutoFit/>
          </a:bodyPr>
          <a:lstStyle/>
          <a:p>
            <a:pPr algn="ctr"/>
            <a:r>
              <a:rPr lang="en-US" b="1" dirty="0">
                <a:solidFill>
                  <a:srgbClr val="0070C0"/>
                </a:solidFill>
              </a:rPr>
              <a:t>1. Communication</a:t>
            </a:r>
          </a:p>
          <a:p>
            <a:pPr algn="ctr"/>
            <a:r>
              <a:rPr lang="en-US" sz="1200" dirty="0"/>
              <a:t>Sharing thoughts, questions, ideas and solutions</a:t>
            </a:r>
          </a:p>
        </p:txBody>
      </p:sp>
      <p:sp>
        <p:nvSpPr>
          <p:cNvPr id="19" name="TextBox 18"/>
          <p:cNvSpPr txBox="1"/>
          <p:nvPr/>
        </p:nvSpPr>
        <p:spPr>
          <a:xfrm>
            <a:off x="4625730" y="3105118"/>
            <a:ext cx="2314575" cy="923330"/>
          </a:xfrm>
          <a:prstGeom prst="rect">
            <a:avLst/>
          </a:prstGeom>
          <a:noFill/>
        </p:spPr>
        <p:txBody>
          <a:bodyPr wrap="square" rtlCol="0">
            <a:spAutoFit/>
          </a:bodyPr>
          <a:lstStyle/>
          <a:p>
            <a:pPr algn="ctr"/>
            <a:r>
              <a:rPr lang="en-US" b="1" dirty="0">
                <a:solidFill>
                  <a:schemeClr val="accent4">
                    <a:lumMod val="75000"/>
                  </a:schemeClr>
                </a:solidFill>
              </a:rPr>
              <a:t>2. Collaboration</a:t>
            </a:r>
          </a:p>
          <a:p>
            <a:pPr algn="ctr"/>
            <a:r>
              <a:rPr lang="en-US" sz="1200" dirty="0"/>
              <a:t>Working together to reach a goal – putting that expertise and smarts to work</a:t>
            </a:r>
          </a:p>
        </p:txBody>
      </p:sp>
      <p:sp>
        <p:nvSpPr>
          <p:cNvPr id="20" name="TextBox 19"/>
          <p:cNvSpPr txBox="1"/>
          <p:nvPr/>
        </p:nvSpPr>
        <p:spPr>
          <a:xfrm>
            <a:off x="7338270" y="3076735"/>
            <a:ext cx="2314575" cy="923330"/>
          </a:xfrm>
          <a:prstGeom prst="rect">
            <a:avLst/>
          </a:prstGeom>
          <a:noFill/>
        </p:spPr>
        <p:txBody>
          <a:bodyPr wrap="square" rtlCol="0">
            <a:spAutoFit/>
          </a:bodyPr>
          <a:lstStyle/>
          <a:p>
            <a:pPr algn="ctr"/>
            <a:r>
              <a:rPr lang="en-US" b="1" dirty="0">
                <a:solidFill>
                  <a:srgbClr val="FFC000"/>
                </a:solidFill>
              </a:rPr>
              <a:t>3. Creativity</a:t>
            </a:r>
          </a:p>
          <a:p>
            <a:pPr algn="ctr"/>
            <a:r>
              <a:rPr lang="en-US" sz="1200" dirty="0"/>
              <a:t>Trying new approaches to get things done equals innovation &amp; invention</a:t>
            </a:r>
          </a:p>
        </p:txBody>
      </p:sp>
      <p:sp>
        <p:nvSpPr>
          <p:cNvPr id="21" name="TextBox 20"/>
          <p:cNvSpPr txBox="1"/>
          <p:nvPr/>
        </p:nvSpPr>
        <p:spPr>
          <a:xfrm>
            <a:off x="1641792" y="5523254"/>
            <a:ext cx="2605088" cy="923330"/>
          </a:xfrm>
          <a:prstGeom prst="rect">
            <a:avLst/>
          </a:prstGeom>
          <a:noFill/>
        </p:spPr>
        <p:txBody>
          <a:bodyPr wrap="square" rtlCol="0">
            <a:spAutoFit/>
          </a:bodyPr>
          <a:lstStyle/>
          <a:p>
            <a:pPr algn="ctr"/>
            <a:r>
              <a:rPr lang="en-US" b="1" dirty="0">
                <a:solidFill>
                  <a:srgbClr val="00B050"/>
                </a:solidFill>
              </a:rPr>
              <a:t>4. Critical Thinking</a:t>
            </a:r>
          </a:p>
          <a:p>
            <a:pPr algn="ctr"/>
            <a:r>
              <a:rPr lang="en-US" sz="1200" dirty="0"/>
              <a:t>Looking at problems in a new way, linking learning across subjects &amp; disciplines</a:t>
            </a:r>
          </a:p>
        </p:txBody>
      </p:sp>
      <p:sp>
        <p:nvSpPr>
          <p:cNvPr id="16" name="TextBox 15"/>
          <p:cNvSpPr txBox="1"/>
          <p:nvPr/>
        </p:nvSpPr>
        <p:spPr>
          <a:xfrm>
            <a:off x="7113071" y="5518199"/>
            <a:ext cx="2743200" cy="738664"/>
          </a:xfrm>
          <a:prstGeom prst="rect">
            <a:avLst/>
          </a:prstGeom>
          <a:noFill/>
        </p:spPr>
        <p:txBody>
          <a:bodyPr wrap="square" rtlCol="0">
            <a:spAutoFit/>
          </a:bodyPr>
          <a:lstStyle/>
          <a:p>
            <a:pPr algn="ctr"/>
            <a:r>
              <a:rPr lang="en-US" b="1" dirty="0">
                <a:solidFill>
                  <a:srgbClr val="FF0000"/>
                </a:solidFill>
              </a:rPr>
              <a:t>6. Citizenship</a:t>
            </a:r>
          </a:p>
          <a:p>
            <a:pPr algn="ctr"/>
            <a:r>
              <a:rPr lang="en-US" sz="1200" dirty="0">
                <a:ea typeface="Ebrima" panose="02000000000000000000" pitchFamily="2" charset="0"/>
                <a:cs typeface="Ebrima" panose="02000000000000000000" pitchFamily="2" charset="0"/>
              </a:rPr>
              <a:t>Participating as a productive </a:t>
            </a:r>
          </a:p>
          <a:p>
            <a:pPr algn="ctr"/>
            <a:r>
              <a:rPr lang="en-US" sz="1200" dirty="0">
                <a:ea typeface="Ebrima" panose="02000000000000000000" pitchFamily="2" charset="0"/>
                <a:cs typeface="Ebrima" panose="02000000000000000000" pitchFamily="2" charset="0"/>
              </a:rPr>
              <a:t>member of a community</a:t>
            </a:r>
          </a:p>
        </p:txBody>
      </p:sp>
      <p:pic>
        <p:nvPicPr>
          <p:cNvPr id="1026" name="Picture 2"/>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917873" y="4128411"/>
            <a:ext cx="1730287" cy="138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674827" y="4128411"/>
            <a:ext cx="1680168" cy="140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917872" y="1600201"/>
            <a:ext cx="1629488" cy="146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081563" y="1600200"/>
            <a:ext cx="1710084" cy="148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4344" y="1592159"/>
            <a:ext cx="1740651" cy="147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7"/>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8679" y="4044778"/>
            <a:ext cx="1739843" cy="139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27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460248"/>
            <a:ext cx="10091651" cy="758952"/>
          </a:xfrm>
        </p:spPr>
        <p:txBody>
          <a:bodyPr>
            <a:noAutofit/>
          </a:bodyPr>
          <a:lstStyle/>
          <a:p>
            <a:pPr algn="ctr"/>
            <a:r>
              <a:rPr lang="en-US" sz="3200" dirty="0">
                <a:solidFill>
                  <a:schemeClr val="accent3">
                    <a:lumMod val="75000"/>
                  </a:schemeClr>
                </a:solidFill>
              </a:rPr>
              <a:t>Required Elements for Washington State-Funded Full-Day Kindergarten</a:t>
            </a:r>
          </a:p>
        </p:txBody>
      </p:sp>
      <p:sp>
        <p:nvSpPr>
          <p:cNvPr id="3" name="Content Placeholder 2"/>
          <p:cNvSpPr>
            <a:spLocks noGrp="1"/>
          </p:cNvSpPr>
          <p:nvPr>
            <p:ph idx="1"/>
          </p:nvPr>
        </p:nvSpPr>
        <p:spPr>
          <a:xfrm>
            <a:off x="1719944" y="1447800"/>
            <a:ext cx="8719456" cy="5257800"/>
          </a:xfrm>
        </p:spPr>
        <p:txBody>
          <a:bodyPr>
            <a:normAutofit fontScale="77500" lnSpcReduction="20000"/>
          </a:bodyPr>
          <a:lstStyle/>
          <a:p>
            <a:r>
              <a:rPr lang="en-US" sz="2100" dirty="0">
                <a:solidFill>
                  <a:schemeClr val="tx1">
                    <a:lumMod val="75000"/>
                    <a:lumOff val="25000"/>
                  </a:schemeClr>
                </a:solidFill>
              </a:rPr>
              <a:t>Provide at least a </a:t>
            </a:r>
            <a:r>
              <a:rPr lang="en-US" sz="2100" b="1" dirty="0">
                <a:solidFill>
                  <a:schemeClr val="tx1">
                    <a:lumMod val="75000"/>
                    <a:lumOff val="25000"/>
                  </a:schemeClr>
                </a:solidFill>
              </a:rPr>
              <a:t>1,000-hour instructional program</a:t>
            </a:r>
            <a:r>
              <a:rPr lang="en-US" sz="2100" dirty="0">
                <a:solidFill>
                  <a:schemeClr val="tx1">
                    <a:lumMod val="75000"/>
                    <a:lumOff val="25000"/>
                  </a:schemeClr>
                </a:solidFill>
              </a:rPr>
              <a:t>.</a:t>
            </a:r>
          </a:p>
          <a:p>
            <a:r>
              <a:rPr lang="en-US" sz="2100" dirty="0">
                <a:solidFill>
                  <a:schemeClr val="tx1">
                    <a:lumMod val="75000"/>
                    <a:lumOff val="25000"/>
                  </a:schemeClr>
                </a:solidFill>
              </a:rPr>
              <a:t>Provide a curriculum that offers a </a:t>
            </a:r>
            <a:r>
              <a:rPr lang="en-US" sz="2100" b="1" dirty="0">
                <a:solidFill>
                  <a:schemeClr val="tx1">
                    <a:lumMod val="75000"/>
                    <a:lumOff val="25000"/>
                  </a:schemeClr>
                </a:solidFill>
              </a:rPr>
              <a:t>rich, varied </a:t>
            </a:r>
            <a:r>
              <a:rPr lang="en-US" sz="2100" dirty="0">
                <a:solidFill>
                  <a:schemeClr val="tx1">
                    <a:lumMod val="75000"/>
                    <a:lumOff val="25000"/>
                  </a:schemeClr>
                </a:solidFill>
              </a:rPr>
              <a:t>set of </a:t>
            </a:r>
            <a:r>
              <a:rPr lang="en-US" sz="2100" b="1" dirty="0">
                <a:solidFill>
                  <a:schemeClr val="tx1">
                    <a:lumMod val="75000"/>
                    <a:lumOff val="25000"/>
                  </a:schemeClr>
                </a:solidFill>
              </a:rPr>
              <a:t>experiences</a:t>
            </a:r>
            <a:r>
              <a:rPr lang="en-US" sz="2100" dirty="0">
                <a:solidFill>
                  <a:schemeClr val="tx1">
                    <a:lumMod val="75000"/>
                    <a:lumOff val="25000"/>
                  </a:schemeClr>
                </a:solidFill>
              </a:rPr>
              <a:t> to assist students in:</a:t>
            </a:r>
          </a:p>
          <a:p>
            <a:pPr marL="688975" lvl="1" indent="-231775"/>
            <a:r>
              <a:rPr lang="en-US" sz="1900" dirty="0"/>
              <a:t>reading, mathematics, and writing;</a:t>
            </a:r>
          </a:p>
          <a:p>
            <a:pPr marL="688975" lvl="1" indent="-231775"/>
            <a:r>
              <a:rPr lang="en-US" sz="1900" dirty="0"/>
              <a:t>communication skills;</a:t>
            </a:r>
          </a:p>
          <a:p>
            <a:pPr marL="688975" lvl="1" indent="-231775"/>
            <a:r>
              <a:rPr lang="en-US" sz="1900" dirty="0"/>
              <a:t>science, social studies, arts, health,</a:t>
            </a:r>
            <a:br>
              <a:rPr lang="en-US" sz="1900" dirty="0"/>
            </a:br>
            <a:r>
              <a:rPr lang="en-US" sz="1900" dirty="0"/>
              <a:t>physical education, and a </a:t>
            </a:r>
            <a:br>
              <a:rPr lang="en-US" sz="1900" dirty="0"/>
            </a:br>
            <a:r>
              <a:rPr lang="en-US" sz="1900" dirty="0"/>
              <a:t>world language ;</a:t>
            </a:r>
          </a:p>
          <a:p>
            <a:pPr marL="688975" lvl="1" indent="-231775"/>
            <a:r>
              <a:rPr lang="en-US" sz="1900" dirty="0"/>
              <a:t>motor skills;</a:t>
            </a:r>
          </a:p>
          <a:p>
            <a:pPr marL="688975" lvl="1" indent="-231775"/>
            <a:r>
              <a:rPr lang="en-US" sz="1900" dirty="0"/>
              <a:t>social and emotional skills; </a:t>
            </a:r>
          </a:p>
          <a:p>
            <a:pPr marL="688975" lvl="1" indent="-231775"/>
            <a:r>
              <a:rPr lang="en-US" sz="1900" dirty="0"/>
              <a:t>hands-on experiences.</a:t>
            </a:r>
          </a:p>
          <a:p>
            <a:pPr lvl="1" indent="0">
              <a:buNone/>
            </a:pPr>
            <a:endParaRPr lang="en-US" sz="1200" dirty="0"/>
          </a:p>
          <a:p>
            <a:pPr marL="688975" lvl="1" indent="-231775"/>
            <a:endParaRPr lang="en-US" sz="1200" dirty="0"/>
          </a:p>
          <a:p>
            <a:pPr marL="0" indent="0">
              <a:buNone/>
            </a:pPr>
            <a:endParaRPr lang="en-US" sz="1900" dirty="0">
              <a:solidFill>
                <a:schemeClr val="tx1">
                  <a:lumMod val="75000"/>
                  <a:lumOff val="25000"/>
                </a:schemeClr>
              </a:solidFill>
            </a:endParaRPr>
          </a:p>
          <a:p>
            <a:r>
              <a:rPr lang="en-US" sz="2100" dirty="0">
                <a:solidFill>
                  <a:schemeClr val="tx1">
                    <a:lumMod val="75000"/>
                    <a:lumOff val="25000"/>
                  </a:schemeClr>
                </a:solidFill>
              </a:rPr>
              <a:t>Establish learning environments that are </a:t>
            </a:r>
            <a:r>
              <a:rPr lang="en-US" sz="2100" b="1" dirty="0">
                <a:solidFill>
                  <a:schemeClr val="tx1">
                    <a:lumMod val="75000"/>
                    <a:lumOff val="25000"/>
                  </a:schemeClr>
                </a:solidFill>
              </a:rPr>
              <a:t>developmentally appropriate</a:t>
            </a:r>
            <a:r>
              <a:rPr lang="en-US" sz="2100" dirty="0">
                <a:solidFill>
                  <a:schemeClr val="tx1">
                    <a:lumMod val="75000"/>
                    <a:lumOff val="25000"/>
                  </a:schemeClr>
                </a:solidFill>
              </a:rPr>
              <a:t> and </a:t>
            </a:r>
            <a:r>
              <a:rPr lang="en-US" sz="2100" b="1" dirty="0">
                <a:solidFill>
                  <a:schemeClr val="tx1">
                    <a:lumMod val="75000"/>
                    <a:lumOff val="25000"/>
                  </a:schemeClr>
                </a:solidFill>
              </a:rPr>
              <a:t>promote creativity</a:t>
            </a:r>
            <a:r>
              <a:rPr lang="en-US" sz="2100" dirty="0">
                <a:solidFill>
                  <a:schemeClr val="tx1">
                    <a:lumMod val="75000"/>
                    <a:lumOff val="25000"/>
                  </a:schemeClr>
                </a:solidFill>
              </a:rPr>
              <a:t>.</a:t>
            </a:r>
          </a:p>
          <a:p>
            <a:r>
              <a:rPr lang="en-US" sz="2100" dirty="0">
                <a:solidFill>
                  <a:schemeClr val="tx1">
                    <a:lumMod val="75000"/>
                    <a:lumOff val="25000"/>
                  </a:schemeClr>
                </a:solidFill>
              </a:rPr>
              <a:t>Demonstrate </a:t>
            </a:r>
            <a:r>
              <a:rPr lang="en-US" sz="2100" b="1" dirty="0">
                <a:solidFill>
                  <a:schemeClr val="tx1">
                    <a:lumMod val="75000"/>
                    <a:lumOff val="25000"/>
                  </a:schemeClr>
                </a:solidFill>
              </a:rPr>
              <a:t>strong connections and communication with early learning community providers</a:t>
            </a:r>
            <a:r>
              <a:rPr lang="en-US" sz="2100" dirty="0">
                <a:solidFill>
                  <a:schemeClr val="tx1">
                    <a:lumMod val="75000"/>
                    <a:lumOff val="25000"/>
                  </a:schemeClr>
                </a:solidFill>
              </a:rPr>
              <a:t>.</a:t>
            </a:r>
          </a:p>
          <a:p>
            <a:r>
              <a:rPr lang="en-US" sz="2100" dirty="0">
                <a:solidFill>
                  <a:schemeClr val="tx1">
                    <a:lumMod val="75000"/>
                    <a:lumOff val="25000"/>
                  </a:schemeClr>
                </a:solidFill>
              </a:rPr>
              <a:t>Participate in  </a:t>
            </a:r>
            <a:r>
              <a:rPr lang="en-US" sz="2100" b="1" dirty="0">
                <a:solidFill>
                  <a:schemeClr val="tx1">
                    <a:lumMod val="75000"/>
                    <a:lumOff val="25000"/>
                  </a:schemeClr>
                </a:solidFill>
              </a:rPr>
              <a:t>kindergarten program readiness </a:t>
            </a:r>
            <a:r>
              <a:rPr lang="en-US" sz="2100" b="1" dirty="0" smtClean="0">
                <a:solidFill>
                  <a:schemeClr val="tx1">
                    <a:lumMod val="75000"/>
                    <a:lumOff val="25000"/>
                  </a:schemeClr>
                </a:solidFill>
              </a:rPr>
              <a:t>activities </a:t>
            </a:r>
            <a:r>
              <a:rPr lang="en-US" sz="2100" dirty="0">
                <a:solidFill>
                  <a:schemeClr val="tx1">
                    <a:lumMod val="75000"/>
                    <a:lumOff val="25000"/>
                  </a:schemeClr>
                </a:solidFill>
              </a:rPr>
              <a:t>with early </a:t>
            </a:r>
            <a:br>
              <a:rPr lang="en-US" sz="2100" dirty="0">
                <a:solidFill>
                  <a:schemeClr val="tx1">
                    <a:lumMod val="75000"/>
                    <a:lumOff val="25000"/>
                  </a:schemeClr>
                </a:solidFill>
              </a:rPr>
            </a:br>
            <a:r>
              <a:rPr lang="en-US" sz="2100" dirty="0">
                <a:solidFill>
                  <a:schemeClr val="tx1">
                    <a:lumMod val="75000"/>
                    <a:lumOff val="25000"/>
                  </a:schemeClr>
                </a:solidFill>
              </a:rPr>
              <a:t>learning </a:t>
            </a:r>
            <a:r>
              <a:rPr lang="en-US" sz="2100" b="1" dirty="0">
                <a:solidFill>
                  <a:schemeClr val="tx1">
                    <a:lumMod val="75000"/>
                    <a:lumOff val="25000"/>
                  </a:schemeClr>
                </a:solidFill>
              </a:rPr>
              <a:t>providers and parents</a:t>
            </a:r>
            <a:r>
              <a:rPr lang="en-US" sz="2100" dirty="0">
                <a:solidFill>
                  <a:schemeClr val="tx1">
                    <a:lumMod val="75000"/>
                    <a:lumOff val="25000"/>
                  </a:schemeClr>
                </a:solidFill>
              </a:rPr>
              <a:t>.</a:t>
            </a:r>
          </a:p>
          <a:p>
            <a:r>
              <a:rPr lang="en-US" sz="2100" dirty="0">
                <a:solidFill>
                  <a:schemeClr val="tx1">
                    <a:lumMod val="75000"/>
                    <a:lumOff val="25000"/>
                  </a:schemeClr>
                </a:solidFill>
              </a:rPr>
              <a:t>Administer </a:t>
            </a:r>
            <a:r>
              <a:rPr lang="en-US" sz="2100" b="1" dirty="0">
                <a:solidFill>
                  <a:schemeClr val="tx1">
                    <a:lumMod val="75000"/>
                    <a:lumOff val="25000"/>
                  </a:schemeClr>
                </a:solidFill>
              </a:rPr>
              <a:t>WaKIDS</a:t>
            </a:r>
            <a:r>
              <a:rPr lang="en-US" sz="2100" dirty="0">
                <a:solidFill>
                  <a:schemeClr val="tx1">
                    <a:lumMod val="75000"/>
                    <a:lumOff val="25000"/>
                  </a:schemeClr>
                </a:solidFill>
              </a:rPr>
              <a:t>. </a:t>
            </a:r>
          </a:p>
          <a:p>
            <a:pPr lvl="1" indent="0">
              <a:buNone/>
            </a:pPr>
            <a:endParaRPr lang="en-US" sz="2600" b="1" dirty="0">
              <a:ln w="12700">
                <a:solidFill>
                  <a:schemeClr val="tx2"/>
                </a:solidFill>
              </a:ln>
              <a:solidFill>
                <a:srgbClr val="000000"/>
              </a:solidFill>
              <a:latin typeface="+mj-lt"/>
              <a:ea typeface="+mj-ea"/>
              <a:cs typeface="+mj-cs"/>
            </a:endParaRPr>
          </a:p>
          <a:p>
            <a:endParaRPr lang="en-US" sz="3600" b="1" dirty="0">
              <a:ln w="12700">
                <a:solidFill>
                  <a:schemeClr val="tx2"/>
                </a:solidFill>
              </a:ln>
              <a:solidFill>
                <a:srgbClr val="000000"/>
              </a:solidFill>
              <a:latin typeface="+mj-lt"/>
              <a:ea typeface="+mj-ea"/>
              <a:cs typeface="+mj-cs"/>
            </a:endParaRPr>
          </a:p>
        </p:txBody>
      </p:sp>
      <p:graphicFrame>
        <p:nvGraphicFramePr>
          <p:cNvPr id="6" name="Diagram 5"/>
          <p:cNvGraphicFramePr/>
          <p:nvPr>
            <p:extLst/>
          </p:nvPr>
        </p:nvGraphicFramePr>
        <p:xfrm>
          <a:off x="6477000" y="2057400"/>
          <a:ext cx="33528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62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WaKIDS</a:t>
            </a:r>
            <a:r>
              <a:rPr lang="en-US" dirty="0" smtClean="0"/>
              <a:t/>
            </a:r>
            <a:br>
              <a:rPr lang="en-US" dirty="0" smtClean="0"/>
            </a:br>
            <a:r>
              <a:rPr lang="en-US" sz="2200" dirty="0" smtClean="0"/>
              <a:t>Washington Kindergarten Inventory of Developing Skills</a:t>
            </a:r>
            <a:endParaRPr lang="en-US" sz="2200" dirty="0"/>
          </a:p>
        </p:txBody>
      </p:sp>
      <p:sp>
        <p:nvSpPr>
          <p:cNvPr id="3" name="Content Placeholder 2"/>
          <p:cNvSpPr>
            <a:spLocks noGrp="1"/>
          </p:cNvSpPr>
          <p:nvPr>
            <p:ph idx="1"/>
          </p:nvPr>
        </p:nvSpPr>
        <p:spPr/>
        <p:txBody>
          <a:bodyPr>
            <a:normAutofit lnSpcReduction="10000"/>
          </a:bodyPr>
          <a:lstStyle/>
          <a:p>
            <a:r>
              <a:rPr lang="en-US" sz="2400" b="1" dirty="0" smtClean="0"/>
              <a:t>Family Connection</a:t>
            </a:r>
          </a:p>
          <a:p>
            <a:pPr lvl="1"/>
            <a:r>
              <a:rPr lang="en-US" sz="2000" dirty="0" smtClean="0"/>
              <a:t>Share, learn and support</a:t>
            </a:r>
          </a:p>
          <a:p>
            <a:pPr lvl="1"/>
            <a:r>
              <a:rPr lang="en-US" sz="2000" dirty="0" smtClean="0"/>
              <a:t>Conferences during first 3 days of school</a:t>
            </a:r>
            <a:endParaRPr lang="en-US" sz="2000" dirty="0"/>
          </a:p>
          <a:p>
            <a:r>
              <a:rPr lang="en-US" sz="2400" b="1" dirty="0" smtClean="0"/>
              <a:t>Whole Child Assessment</a:t>
            </a:r>
          </a:p>
          <a:p>
            <a:pPr lvl="1"/>
            <a:r>
              <a:rPr lang="en-US" sz="2000" dirty="0" smtClean="0"/>
              <a:t>Teaching Strategies GOLD</a:t>
            </a:r>
          </a:p>
          <a:p>
            <a:pPr lvl="1"/>
            <a:r>
              <a:rPr lang="en-US" sz="2000" dirty="0" smtClean="0"/>
              <a:t>Objectives in six areas of developing and learning</a:t>
            </a:r>
          </a:p>
          <a:p>
            <a:pPr lvl="1"/>
            <a:r>
              <a:rPr lang="en-US" sz="2000" dirty="0" smtClean="0"/>
              <a:t>Data collected first 9 weeks of school</a:t>
            </a:r>
            <a:endParaRPr lang="en-US" sz="2000" dirty="0"/>
          </a:p>
          <a:p>
            <a:r>
              <a:rPr lang="en-US" sz="2400" b="1" dirty="0" smtClean="0"/>
              <a:t>Early Learning Collaboration</a:t>
            </a:r>
          </a:p>
          <a:p>
            <a:pPr lvl="1"/>
            <a:r>
              <a:rPr lang="en-US" sz="2000" dirty="0" smtClean="0"/>
              <a:t>Smooth transitions</a:t>
            </a:r>
          </a:p>
          <a:p>
            <a:pPr lvl="1"/>
            <a:r>
              <a:rPr lang="en-US" sz="2000" dirty="0" smtClean="0"/>
              <a:t>Foster partnerships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946" y="5329188"/>
            <a:ext cx="3718194" cy="1143000"/>
          </a:xfrm>
          <a:prstGeom prst="rect">
            <a:avLst/>
          </a:prstGeom>
        </p:spPr>
      </p:pic>
    </p:spTree>
    <p:extLst>
      <p:ext uri="{BB962C8B-B14F-4D97-AF65-F5344CB8AC3E}">
        <p14:creationId xmlns:p14="http://schemas.microsoft.com/office/powerpoint/2010/main" val="314787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3" name="Content Placeholder 2"/>
          <p:cNvSpPr>
            <a:spLocks noGrp="1"/>
          </p:cNvSpPr>
          <p:nvPr>
            <p:ph idx="1"/>
          </p:nvPr>
        </p:nvSpPr>
        <p:spPr>
          <a:xfrm>
            <a:off x="1066800" y="2014194"/>
            <a:ext cx="10058400" cy="4512169"/>
          </a:xfrm>
        </p:spPr>
        <p:txBody>
          <a:bodyPr>
            <a:normAutofit/>
          </a:bodyPr>
          <a:lstStyle/>
          <a:p>
            <a:r>
              <a:rPr lang="en-US" sz="2100" dirty="0" smtClean="0"/>
              <a:t>Design a flexible environment where exploration is possible, divergent thinking is encouraged, and children’s interests are extended to achieve the kindergarten outcomes</a:t>
            </a:r>
          </a:p>
          <a:p>
            <a:r>
              <a:rPr lang="en-US" sz="2100" dirty="0" smtClean="0"/>
              <a:t>Adjust the environment as children’s interest expand and additional outcomes are targeted</a:t>
            </a:r>
          </a:p>
          <a:p>
            <a:r>
              <a:rPr lang="en-US" sz="2100" dirty="0" smtClean="0"/>
              <a:t>Engage in genuine conversations to guide inquiry experiences that children initiate</a:t>
            </a:r>
          </a:p>
          <a:p>
            <a:r>
              <a:rPr lang="en-US" sz="2100" dirty="0" smtClean="0"/>
              <a:t>Be prepared to initiate and plan conversations and experiences that will lead </a:t>
            </a:r>
            <a:r>
              <a:rPr lang="en-US" sz="2100" smtClean="0"/>
              <a:t>to achievement </a:t>
            </a:r>
            <a:r>
              <a:rPr lang="en-US" sz="2100" dirty="0" smtClean="0"/>
              <a:t>of the outcomes</a:t>
            </a:r>
          </a:p>
          <a:p>
            <a:r>
              <a:rPr lang="en-US" sz="2100" dirty="0" smtClean="0"/>
              <a:t>Observe play to determine ranges of children’s development</a:t>
            </a:r>
          </a:p>
          <a:p>
            <a:r>
              <a:rPr lang="en-US" sz="2100" dirty="0" smtClean="0"/>
              <a:t>Support play that will meet individual needs, address interests, and achieve outcomes</a:t>
            </a:r>
          </a:p>
        </p:txBody>
      </p:sp>
      <p:pic>
        <p:nvPicPr>
          <p:cNvPr id="4" name="Picture 3" descr="... Boa: Mojo Monday ~ All I Really Need to Know I Learned In Kindergart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876" y="336667"/>
            <a:ext cx="2151003" cy="1597120"/>
          </a:xfrm>
          <a:prstGeom prst="rect">
            <a:avLst/>
          </a:prstGeom>
        </p:spPr>
      </p:pic>
    </p:spTree>
    <p:extLst>
      <p:ext uri="{BB962C8B-B14F-4D97-AF65-F5344CB8AC3E}">
        <p14:creationId xmlns:p14="http://schemas.microsoft.com/office/powerpoint/2010/main" val="205492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17689"/>
            <a:ext cx="10058400" cy="1371600"/>
          </a:xfrm>
        </p:spPr>
        <p:txBody>
          <a:bodyPr>
            <a:normAutofit/>
          </a:bodyPr>
          <a:lstStyle/>
          <a:p>
            <a:r>
              <a:rPr lang="en-US" dirty="0" smtClean="0"/>
              <a:t>Plan-Do-Reflect</a:t>
            </a:r>
            <a:endParaRPr lang="en-US" dirty="0"/>
          </a:p>
        </p:txBody>
      </p:sp>
      <p:sp>
        <p:nvSpPr>
          <p:cNvPr id="3" name="Content Placeholder 2"/>
          <p:cNvSpPr>
            <a:spLocks noGrp="1"/>
          </p:cNvSpPr>
          <p:nvPr>
            <p:ph idx="1"/>
          </p:nvPr>
        </p:nvSpPr>
        <p:spPr>
          <a:xfrm>
            <a:off x="1145822" y="1907822"/>
            <a:ext cx="9036756" cy="5257800"/>
          </a:xfrm>
        </p:spPr>
        <p:txBody>
          <a:bodyPr>
            <a:normAutofit/>
          </a:bodyPr>
          <a:lstStyle/>
          <a:p>
            <a:r>
              <a:rPr lang="en-US" dirty="0" smtClean="0"/>
              <a:t>Essential Plan-Do-Reflect Centers</a:t>
            </a:r>
          </a:p>
          <a:p>
            <a:pPr lvl="1"/>
            <a:r>
              <a:rPr lang="en-US" dirty="0" smtClean="0"/>
              <a:t>Block, Dramatic Play, Art, Library, Manipulative</a:t>
            </a:r>
          </a:p>
          <a:p>
            <a:pPr marL="0" indent="0">
              <a:buNone/>
            </a:pPr>
            <a:endParaRPr lang="en-US" b="1" dirty="0" smtClean="0">
              <a:solidFill>
                <a:srgbClr val="FF0000"/>
              </a:solidFill>
            </a:endParaRPr>
          </a:p>
          <a:p>
            <a:r>
              <a:rPr lang="en-US" b="1" dirty="0" smtClean="0">
                <a:solidFill>
                  <a:srgbClr val="FF0000"/>
                </a:solidFill>
              </a:rPr>
              <a:t>Plan</a:t>
            </a:r>
            <a:r>
              <a:rPr lang="en-US" dirty="0" smtClean="0"/>
              <a:t> – Choice with intention</a:t>
            </a:r>
          </a:p>
          <a:p>
            <a:r>
              <a:rPr lang="en-US" b="1" dirty="0" smtClean="0">
                <a:solidFill>
                  <a:srgbClr val="FF0000"/>
                </a:solidFill>
              </a:rPr>
              <a:t>Do</a:t>
            </a:r>
            <a:r>
              <a:rPr lang="en-US" dirty="0" smtClean="0"/>
              <a:t> – Developing competent thinkers, decision makers, and problem solvers</a:t>
            </a:r>
          </a:p>
          <a:p>
            <a:r>
              <a:rPr lang="en-US" b="1" dirty="0" smtClean="0">
                <a:solidFill>
                  <a:srgbClr val="FF0000"/>
                </a:solidFill>
              </a:rPr>
              <a:t>Reflect</a:t>
            </a:r>
            <a:r>
              <a:rPr lang="en-US" dirty="0" smtClean="0"/>
              <a:t> – Remembering and reflecting with analysis</a:t>
            </a:r>
          </a:p>
          <a:p>
            <a:endParaRPr lang="en-US" dirty="0"/>
          </a:p>
        </p:txBody>
      </p:sp>
      <p:sp>
        <p:nvSpPr>
          <p:cNvPr id="4" name="Slide Number Placeholder 3"/>
          <p:cNvSpPr>
            <a:spLocks noGrp="1"/>
          </p:cNvSpPr>
          <p:nvPr>
            <p:ph type="sldNum" sz="quarter" idx="12"/>
          </p:nvPr>
        </p:nvSpPr>
        <p:spPr/>
        <p:txBody>
          <a:bodyPr/>
          <a:lstStyle/>
          <a:p>
            <a:fld id="{38172DF7-5864-4155-A01E-97EDF0D8195E}" type="slidenum">
              <a:rPr lang="en-US" smtClean="0"/>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515" y="417689"/>
            <a:ext cx="3032125" cy="2779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822" y="4308595"/>
            <a:ext cx="2914650" cy="2200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543" y="4308595"/>
            <a:ext cx="2200275" cy="2200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4743" y="4308595"/>
            <a:ext cx="3206234" cy="2200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6124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 FDK Guide</a:t>
            </a:r>
            <a:endParaRPr lang="en-US" dirty="0"/>
          </a:p>
        </p:txBody>
      </p:sp>
      <p:sp>
        <p:nvSpPr>
          <p:cNvPr id="3" name="Content Placeholder 2"/>
          <p:cNvSpPr>
            <a:spLocks noGrp="1"/>
          </p:cNvSpPr>
          <p:nvPr>
            <p:ph idx="1"/>
          </p:nvPr>
        </p:nvSpPr>
        <p:spPr/>
        <p:txBody>
          <a:bodyPr/>
          <a:lstStyle/>
          <a:p>
            <a:r>
              <a:rPr lang="en-US" dirty="0" smtClean="0"/>
              <a:t>Working document</a:t>
            </a:r>
          </a:p>
          <a:p>
            <a:r>
              <a:rPr lang="en-US" dirty="0" smtClean="0"/>
              <a:t>Kindergarten Leadership Team will meet to reflect &amp; refine</a:t>
            </a:r>
          </a:p>
          <a:p>
            <a:r>
              <a:rPr lang="en-US" dirty="0" smtClean="0"/>
              <a:t>Professional development and support will be ongoing</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8172DF7-5864-4155-A01E-97EDF0D8195E}" type="slidenum">
              <a:rPr lang="en-US" smtClean="0"/>
              <a:t>8</a:t>
            </a:fld>
            <a:endParaRPr lang="en-US" dirty="0"/>
          </a:p>
        </p:txBody>
      </p:sp>
      <p:pic>
        <p:nvPicPr>
          <p:cNvPr id="6" name="Picture 5"/>
          <p:cNvPicPr>
            <a:picLocks noChangeAspect="1"/>
          </p:cNvPicPr>
          <p:nvPr/>
        </p:nvPicPr>
        <p:blipFill>
          <a:blip r:embed="rId3"/>
          <a:stretch>
            <a:fillRect/>
          </a:stretch>
        </p:blipFill>
        <p:spPr>
          <a:xfrm>
            <a:off x="8048978" y="1616610"/>
            <a:ext cx="3658107" cy="4691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1752600" y="4857190"/>
            <a:ext cx="1297072" cy="1666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3293683" y="4857189"/>
            <a:ext cx="1288082" cy="1666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stretch>
            <a:fillRect/>
          </a:stretch>
        </p:blipFill>
        <p:spPr>
          <a:xfrm>
            <a:off x="4831066" y="4871530"/>
            <a:ext cx="1275320" cy="163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578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Development </a:t>
            </a:r>
            <a:br>
              <a:rPr lang="en-US" dirty="0" smtClean="0"/>
            </a:br>
            <a:r>
              <a:rPr lang="en-US" dirty="0" smtClean="0"/>
              <a:t>for all kindergarten teachers</a:t>
            </a:r>
            <a:endParaRPr lang="en-US" dirty="0"/>
          </a:p>
        </p:txBody>
      </p:sp>
      <p:sp>
        <p:nvSpPr>
          <p:cNvPr id="3" name="Content Placeholder 2"/>
          <p:cNvSpPr>
            <a:spLocks noGrp="1"/>
          </p:cNvSpPr>
          <p:nvPr>
            <p:ph idx="1"/>
          </p:nvPr>
        </p:nvSpPr>
        <p:spPr>
          <a:xfrm>
            <a:off x="976489" y="2309426"/>
            <a:ext cx="10058400" cy="3931920"/>
          </a:xfrm>
        </p:spPr>
        <p:txBody>
          <a:bodyPr/>
          <a:lstStyle/>
          <a:p>
            <a:r>
              <a:rPr lang="en-US" dirty="0" smtClean="0"/>
              <a:t>Kindergarten Institute</a:t>
            </a:r>
          </a:p>
          <a:p>
            <a:pPr lvl="1"/>
            <a:r>
              <a:rPr lang="en-US" dirty="0" smtClean="0"/>
              <a:t>New K Teachers – August 18</a:t>
            </a:r>
          </a:p>
          <a:p>
            <a:pPr lvl="1"/>
            <a:r>
              <a:rPr lang="en-US" dirty="0" smtClean="0"/>
              <a:t>Returning K Teachers – August 25</a:t>
            </a:r>
          </a:p>
          <a:p>
            <a:r>
              <a:rPr lang="en-US" dirty="0" smtClean="0"/>
              <a:t>3 Sessions</a:t>
            </a:r>
          </a:p>
          <a:p>
            <a:pPr lvl="1"/>
            <a:r>
              <a:rPr lang="en-US" dirty="0" smtClean="0"/>
              <a:t>November, February &amp; April</a:t>
            </a:r>
          </a:p>
          <a:p>
            <a:r>
              <a:rPr lang="en-US" dirty="0" smtClean="0"/>
              <a:t>Lab Classrooms</a:t>
            </a:r>
          </a:p>
          <a:p>
            <a:pPr lvl="1"/>
            <a:r>
              <a:rPr lang="en-US" dirty="0" smtClean="0"/>
              <a:t>Joanne McCandless (GAE)</a:t>
            </a:r>
          </a:p>
          <a:p>
            <a:pPr lvl="1"/>
            <a:r>
              <a:rPr lang="en-US" dirty="0" smtClean="0"/>
              <a:t>Jaylene Thomas (MCE)</a:t>
            </a:r>
            <a:endParaRPr lang="en-US" dirty="0"/>
          </a:p>
        </p:txBody>
      </p:sp>
      <p:sp>
        <p:nvSpPr>
          <p:cNvPr id="4" name="Slide Number Placeholder 3"/>
          <p:cNvSpPr>
            <a:spLocks noGrp="1"/>
          </p:cNvSpPr>
          <p:nvPr>
            <p:ph type="sldNum" sz="quarter" idx="12"/>
          </p:nvPr>
        </p:nvSpPr>
        <p:spPr/>
        <p:txBody>
          <a:bodyPr/>
          <a:lstStyle/>
          <a:p>
            <a:fld id="{38172DF7-5864-4155-A01E-97EDF0D8195E}" type="slidenum">
              <a:rPr lang="en-US" smtClean="0"/>
              <a:t>9</a:t>
            </a:fld>
            <a:endParaRPr lang="en-US"/>
          </a:p>
        </p:txBody>
      </p:sp>
      <p:pic>
        <p:nvPicPr>
          <p:cNvPr id="5" name="Picture 4" descr="Professional Development Design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230552"/>
            <a:ext cx="2919122" cy="1975272"/>
          </a:xfrm>
          <a:prstGeom prst="rect">
            <a:avLst/>
          </a:prstGeom>
        </p:spPr>
      </p:pic>
      <p:sp>
        <p:nvSpPr>
          <p:cNvPr id="6" name="Rectangle 5"/>
          <p:cNvSpPr/>
          <p:nvPr/>
        </p:nvSpPr>
        <p:spPr>
          <a:xfrm>
            <a:off x="6096000" y="2309426"/>
            <a:ext cx="6096000" cy="3046988"/>
          </a:xfrm>
          <a:prstGeom prst="rect">
            <a:avLst/>
          </a:prstGeom>
        </p:spPr>
        <p:txBody>
          <a:bodyPr>
            <a:spAutoFit/>
          </a:bodyPr>
          <a:lstStyle/>
          <a:p>
            <a:r>
              <a:rPr lang="en-US" sz="1600" u="sng" dirty="0" smtClean="0"/>
              <a:t>Early Learning Support</a:t>
            </a:r>
          </a:p>
          <a:p>
            <a:endParaRPr lang="en-US" sz="1600" dirty="0" smtClean="0"/>
          </a:p>
          <a:p>
            <a:r>
              <a:rPr lang="en-US" sz="1600" dirty="0" smtClean="0"/>
              <a:t>Bev </a:t>
            </a:r>
            <a:r>
              <a:rPr lang="en-US" sz="1600" dirty="0"/>
              <a:t>Eickhoff</a:t>
            </a:r>
          </a:p>
          <a:p>
            <a:pPr marL="742950" lvl="1" indent="-285750">
              <a:buFont typeface="Arial" panose="020B0604020202020204" pitchFamily="34" charset="0"/>
              <a:buChar char="•"/>
            </a:pPr>
            <a:r>
              <a:rPr lang="en-US" sz="1600" dirty="0"/>
              <a:t>Garfield, Hawthorne, Jackson</a:t>
            </a:r>
          </a:p>
          <a:p>
            <a:r>
              <a:rPr lang="en-US" sz="1600" dirty="0"/>
              <a:t>Anne Fox</a:t>
            </a:r>
          </a:p>
          <a:p>
            <a:pPr marL="742950" lvl="1" indent="-285750">
              <a:buFont typeface="Arial" panose="020B0604020202020204" pitchFamily="34" charset="0"/>
              <a:buChar char="•"/>
            </a:pPr>
            <a:r>
              <a:rPr lang="en-US" sz="1600" dirty="0"/>
              <a:t>Forest View, Jefferson, View Ridge, Whittier</a:t>
            </a:r>
          </a:p>
          <a:p>
            <a:r>
              <a:rPr lang="en-US" sz="1600" dirty="0"/>
              <a:t>Chad Golden</a:t>
            </a:r>
          </a:p>
          <a:p>
            <a:pPr marL="742950" lvl="1" indent="-285750">
              <a:buFont typeface="Arial" panose="020B0604020202020204" pitchFamily="34" charset="0"/>
              <a:buChar char="•"/>
            </a:pPr>
            <a:r>
              <a:rPr lang="en-US" sz="1600" dirty="0"/>
              <a:t>Monroe, Penny Creek</a:t>
            </a:r>
          </a:p>
          <a:p>
            <a:r>
              <a:rPr lang="en-US" sz="1600" dirty="0"/>
              <a:t>Kelly Marks</a:t>
            </a:r>
          </a:p>
          <a:p>
            <a:pPr marL="742950" lvl="1" indent="-285750">
              <a:buFont typeface="Arial" panose="020B0604020202020204" pitchFamily="34" charset="0"/>
              <a:buChar char="•"/>
            </a:pPr>
            <a:r>
              <a:rPr lang="en-US" sz="1600" dirty="0"/>
              <a:t>Emerson, Lowell, Madison, Port Gardner, Silver Firs</a:t>
            </a:r>
          </a:p>
          <a:p>
            <a:r>
              <a:rPr lang="en-US" sz="1600" dirty="0"/>
              <a:t>Mary Kay Rockenstire</a:t>
            </a:r>
          </a:p>
          <a:p>
            <a:pPr marL="742950" lvl="1" indent="-285750">
              <a:buFont typeface="Arial" panose="020B0604020202020204" pitchFamily="34" charset="0"/>
              <a:buChar char="•"/>
            </a:pPr>
            <a:r>
              <a:rPr lang="en-US" sz="1600" dirty="0"/>
              <a:t>Cedar Wood, Mill Creek, Silver Lake, Woodside</a:t>
            </a:r>
          </a:p>
        </p:txBody>
      </p:sp>
      <p:sp>
        <p:nvSpPr>
          <p:cNvPr id="7" name="Rectangle 6"/>
          <p:cNvSpPr/>
          <p:nvPr/>
        </p:nvSpPr>
        <p:spPr>
          <a:xfrm>
            <a:off x="801511" y="2309426"/>
            <a:ext cx="4628445" cy="3046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29956" y="2309426"/>
            <a:ext cx="6389511" cy="3046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25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684</TotalTime>
  <Words>1388</Words>
  <Application>Microsoft Office PowerPoint</Application>
  <PresentationFormat>Widescreen</PresentationFormat>
  <Paragraphs>200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Ebrima</vt:lpstr>
      <vt:lpstr>Garamond</vt:lpstr>
      <vt:lpstr>Savon</vt:lpstr>
      <vt:lpstr>Full Day Kindergarten</vt:lpstr>
      <vt:lpstr>Kindergarten is a Transition Year</vt:lpstr>
      <vt:lpstr>21st Century Skills Today’s students are moving beyond the basics and embracing the 6C’s – “super skills for the 21st century!”</vt:lpstr>
      <vt:lpstr>Required Elements for Washington State-Funded Full-Day Kindergarten</vt:lpstr>
      <vt:lpstr>WaKIDS Washington Kindergarten Inventory of Developing Skills</vt:lpstr>
      <vt:lpstr>Instructional Shifts</vt:lpstr>
      <vt:lpstr>Plan-Do-Reflect</vt:lpstr>
      <vt:lpstr>EPS FDK Guide</vt:lpstr>
      <vt:lpstr>Professional Development  for all kindergarten teachers</vt:lpstr>
      <vt:lpstr>Thank You</vt:lpstr>
    </vt:vector>
  </TitlesOfParts>
  <Company>Everett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Anne J.</dc:creator>
  <cp:lastModifiedBy>Chad Golden</cp:lastModifiedBy>
  <cp:revision>35</cp:revision>
  <cp:lastPrinted>2016-08-15T14:21:02Z</cp:lastPrinted>
  <dcterms:created xsi:type="dcterms:W3CDTF">2016-04-19T20:57:45Z</dcterms:created>
  <dcterms:modified xsi:type="dcterms:W3CDTF">2016-08-15T14:26:59Z</dcterms:modified>
</cp:coreProperties>
</file>