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7007735" y="3176887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" name="Shape 11"/>
          <p:cNvCxnSpPr/>
          <p:nvPr/>
        </p:nvCxnSpPr>
        <p:spPr>
          <a:xfrm>
            <a:off x="1575034" y="3158251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2" name="Shape 12"/>
          <p:cNvGrpSpPr/>
          <p:nvPr/>
        </p:nvGrpSpPr>
        <p:grpSpPr>
          <a:xfrm>
            <a:off x="1004144" y="1022025"/>
            <a:ext cx="7136667" cy="152400"/>
            <a:chOff x="1346428" y="1011300"/>
            <a:chExt cx="6452100" cy="152400"/>
          </a:xfrm>
        </p:grpSpPr>
        <p:cxnSp>
          <p:nvCxnSpPr>
            <p:cNvPr id="13" name="Shape 13"/>
            <p:cNvCxnSpPr/>
            <p:nvPr/>
          </p:nvCxnSpPr>
          <p:spPr>
            <a:xfrm rot="10800000">
              <a:off x="1346428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" name="Shape 14"/>
            <p:cNvCxnSpPr/>
            <p:nvPr/>
          </p:nvCxnSpPr>
          <p:spPr>
            <a:xfrm rot="10800000">
              <a:off x="1346428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5" name="Shape 15"/>
          <p:cNvGrpSpPr/>
          <p:nvPr/>
        </p:nvGrpSpPr>
        <p:grpSpPr>
          <a:xfrm>
            <a:off x="1004151" y="3969100"/>
            <a:ext cx="7136667" cy="152400"/>
            <a:chOff x="1346435" y="3969087"/>
            <a:chExt cx="6452100" cy="152400"/>
          </a:xfrm>
        </p:grpSpPr>
        <p:cxnSp>
          <p:nvCxnSpPr>
            <p:cNvPr id="16" name="Shape 16"/>
            <p:cNvCxnSpPr/>
            <p:nvPr/>
          </p:nvCxnSpPr>
          <p:spPr>
            <a:xfrm>
              <a:off x="1346435" y="4121487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" name="Shape 17"/>
            <p:cNvCxnSpPr/>
            <p:nvPr/>
          </p:nvCxnSpPr>
          <p:spPr>
            <a:xfrm>
              <a:off x="1346435" y="3969087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8" name="Shape 18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400"/>
            </a:lvl1pPr>
            <a:lvl2pPr lvl="1" algn="ctr">
              <a:spcBef>
                <a:spcPts val="0"/>
              </a:spcBef>
              <a:buSzPct val="100000"/>
              <a:defRPr sz="5400"/>
            </a:lvl2pPr>
            <a:lvl3pPr lvl="2" algn="ctr">
              <a:spcBef>
                <a:spcPts val="0"/>
              </a:spcBef>
              <a:buSzPct val="100000"/>
              <a:defRPr sz="5400"/>
            </a:lvl3pPr>
            <a:lvl4pPr lvl="3" algn="ctr">
              <a:spcBef>
                <a:spcPts val="0"/>
              </a:spcBef>
              <a:buSzPct val="100000"/>
              <a:defRPr sz="5400"/>
            </a:lvl4pPr>
            <a:lvl5pPr lvl="4" algn="ctr">
              <a:spcBef>
                <a:spcPts val="0"/>
              </a:spcBef>
              <a:buSzPct val="100000"/>
              <a:defRPr sz="5400"/>
            </a:lvl5pPr>
            <a:lvl6pPr lvl="5" algn="ctr">
              <a:spcBef>
                <a:spcPts val="0"/>
              </a:spcBef>
              <a:buSzPct val="100000"/>
              <a:defRPr sz="5400"/>
            </a:lvl6pPr>
            <a:lvl7pPr lvl="6" algn="ctr">
              <a:spcBef>
                <a:spcPts val="0"/>
              </a:spcBef>
              <a:buSzPct val="100000"/>
              <a:defRPr sz="5400"/>
            </a:lvl7pPr>
            <a:lvl8pPr lvl="7" algn="ctr">
              <a:spcBef>
                <a:spcPts val="0"/>
              </a:spcBef>
              <a:buSzPct val="100000"/>
              <a:defRPr sz="5400"/>
            </a:lvl8pPr>
            <a:lvl9pPr lvl="8" algn="ctr">
              <a:spcBef>
                <a:spcPts val="0"/>
              </a:spcBef>
              <a:buSzPct val="100000"/>
              <a:defRPr sz="5400"/>
            </a:lvl9pPr>
          </a:lstStyle>
          <a:p/>
        </p:txBody>
      </p:sp>
      <p:sp>
        <p:nvSpPr>
          <p:cNvPr id="19" name="Shape 19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7" name="Shape 57"/>
          <p:cNvSpPr txBox="1"/>
          <p:nvPr>
            <p:ph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9" name="Shape 5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" name="Shape 23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" name="Shape 2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9" name="Shape 2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2" name="Shape 32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3" name="Shape 33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accent6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7" name="Shape 47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8" name="Shape 48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49" name="Shape 49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50" name="Shape 50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idx="1" type="body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54" name="Shape 5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Relationship Id="rId4" Type="http://schemas.openxmlformats.org/officeDocument/2006/relationships/image" Target="../media/image14.png"/><Relationship Id="rId5" Type="http://schemas.openxmlformats.org/officeDocument/2006/relationships/image" Target="../media/image1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Relationship Id="rId4" Type="http://schemas.openxmlformats.org/officeDocument/2006/relationships/image" Target="../media/image1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0.png"/><Relationship Id="rId4" Type="http://schemas.openxmlformats.org/officeDocument/2006/relationships/image" Target="../media/image06.png"/><Relationship Id="rId5" Type="http://schemas.openxmlformats.org/officeDocument/2006/relationships/image" Target="../media/image0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2.png"/><Relationship Id="rId4" Type="http://schemas.openxmlformats.org/officeDocument/2006/relationships/image" Target="../media/image0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4.png"/><Relationship Id="rId4" Type="http://schemas.openxmlformats.org/officeDocument/2006/relationships/image" Target="../media/image12.png"/><Relationship Id="rId5" Type="http://schemas.openxmlformats.org/officeDocument/2006/relationships/image" Target="../media/image0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Science SOSR</a:t>
            </a:r>
          </a:p>
        </p:txBody>
      </p:sp>
      <p:sp>
        <p:nvSpPr>
          <p:cNvPr id="67" name="Shape 67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Amy Colburn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Instructional Focus</a:t>
            </a:r>
          </a:p>
        </p:txBody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x="5311500" y="445025"/>
            <a:ext cx="3672000" cy="1257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>
              <a:spcBef>
                <a:spcPts val="0"/>
              </a:spcBef>
              <a:buFont typeface="Calibri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Using Models</a:t>
            </a:r>
          </a:p>
          <a:p>
            <a:pPr indent="-228600" lvl="0" marL="457200" rtl="0">
              <a:spcBef>
                <a:spcPts val="0"/>
              </a:spcBef>
              <a:buFont typeface="Calibri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Short quick practice</a:t>
            </a:r>
          </a:p>
          <a:p>
            <a:pPr indent="-228600" lvl="0" marL="457200">
              <a:spcBef>
                <a:spcPts val="0"/>
              </a:spcBef>
              <a:buFont typeface="Calibri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Data analysis</a:t>
            </a:r>
          </a:p>
        </p:txBody>
      </p:sp>
      <p:pic>
        <p:nvPicPr>
          <p:cNvPr id="134" name="Shape 1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3075" y="1266300"/>
            <a:ext cx="4221230" cy="3499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Shape 1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86250" y="1818822"/>
            <a:ext cx="4907525" cy="3189874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Shape 13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Instructional Focus</a:t>
            </a:r>
          </a:p>
        </p:txBody>
      </p:sp>
      <p:pic>
        <p:nvPicPr>
          <p:cNvPr descr="WIN_20170104_08_35_51_Pro.jpg" id="137" name="Shape 137"/>
          <p:cNvPicPr preferRelativeResize="0"/>
          <p:nvPr/>
        </p:nvPicPr>
        <p:blipFill rotWithShape="1">
          <a:blip r:embed="rId5">
            <a:alphaModFix/>
          </a:blip>
          <a:srcRect b="26966" l="29758" r="20642" t="21785"/>
          <a:stretch/>
        </p:blipFill>
        <p:spPr>
          <a:xfrm>
            <a:off x="3073300" y="1702325"/>
            <a:ext cx="3223468" cy="187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Shape 1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63675" y="175537"/>
            <a:ext cx="5680325" cy="2574225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Shape 143"/>
          <p:cNvSpPr txBox="1"/>
          <p:nvPr>
            <p:ph idx="1" type="body"/>
          </p:nvPr>
        </p:nvSpPr>
        <p:spPr>
          <a:xfrm>
            <a:off x="5545350" y="3111850"/>
            <a:ext cx="3071700" cy="111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Calibri"/>
                <a:ea typeface="Calibri"/>
                <a:cs typeface="Calibri"/>
                <a:sym typeface="Calibri"/>
              </a:rPr>
              <a:t>Biology </a:t>
            </a:r>
          </a:p>
          <a:p>
            <a: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Calibri"/>
                <a:ea typeface="Calibri"/>
                <a:cs typeface="Calibri"/>
                <a:sym typeface="Calibri"/>
              </a:rPr>
              <a:t>Carbon Time</a:t>
            </a:r>
          </a:p>
        </p:txBody>
      </p:sp>
      <p:pic>
        <p:nvPicPr>
          <p:cNvPr id="144" name="Shape 144"/>
          <p:cNvPicPr preferRelativeResize="0"/>
          <p:nvPr/>
        </p:nvPicPr>
        <p:blipFill rotWithShape="1">
          <a:blip r:embed="rId4">
            <a:alphaModFix/>
          </a:blip>
          <a:srcRect b="0" l="0" r="56955" t="0"/>
          <a:stretch/>
        </p:blipFill>
        <p:spPr>
          <a:xfrm>
            <a:off x="548200" y="1226875"/>
            <a:ext cx="2235148" cy="291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Shape 145"/>
          <p:cNvPicPr preferRelativeResize="0"/>
          <p:nvPr/>
        </p:nvPicPr>
        <p:blipFill rotWithShape="1">
          <a:blip r:embed="rId4">
            <a:alphaModFix/>
          </a:blip>
          <a:srcRect b="0" l="42508" r="0" t="0"/>
          <a:stretch/>
        </p:blipFill>
        <p:spPr>
          <a:xfrm>
            <a:off x="3050524" y="2639399"/>
            <a:ext cx="2235148" cy="2179038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Shape 14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Backwards Design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Assessments</a:t>
            </a:r>
          </a:p>
        </p:txBody>
      </p:sp>
      <p:sp>
        <p:nvSpPr>
          <p:cNvPr id="152" name="Shape 152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53" name="Shape 1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25" y="1183574"/>
            <a:ext cx="8983574" cy="360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800">
                <a:latin typeface="Calibri"/>
                <a:ea typeface="Calibri"/>
                <a:cs typeface="Calibri"/>
                <a:sym typeface="Calibri"/>
              </a:rPr>
              <a:t>Continuous Improvement - where do we go from here?</a:t>
            </a:r>
          </a:p>
        </p:txBody>
      </p:sp>
      <p:sp>
        <p:nvSpPr>
          <p:cNvPr id="159" name="Shape 159"/>
          <p:cNvSpPr txBox="1"/>
          <p:nvPr>
            <p:ph idx="1" type="body"/>
          </p:nvPr>
        </p:nvSpPr>
        <p:spPr>
          <a:xfrm>
            <a:off x="311700" y="1505650"/>
            <a:ext cx="8520600" cy="3063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>
              <a:spcBef>
                <a:spcPts val="0"/>
              </a:spcBef>
              <a:buSzPct val="100000"/>
              <a:buFont typeface="Calibri"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Continue CER work</a:t>
            </a:r>
          </a:p>
          <a:p>
            <a:pPr indent="-381000" lvl="0" marL="457200">
              <a:spcBef>
                <a:spcPts val="0"/>
              </a:spcBef>
              <a:buSzPct val="100000"/>
              <a:buFont typeface="Calibri"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Scaffolding for all students to be successful</a:t>
            </a:r>
          </a:p>
          <a:p>
            <a:pPr indent="-381000" lvl="0" marL="457200">
              <a:spcBef>
                <a:spcPts val="0"/>
              </a:spcBef>
              <a:buSzPct val="100000"/>
              <a:buFont typeface="Calibri"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Focus on modeling in all classes</a:t>
            </a:r>
          </a:p>
          <a:p>
            <a:pPr indent="-381000" lvl="0" marL="457200" rtl="0">
              <a:spcBef>
                <a:spcPts val="0"/>
              </a:spcBef>
              <a:buSzPct val="100000"/>
              <a:buFont typeface="Calibri"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Backwards design to guide all work</a:t>
            </a:r>
          </a:p>
          <a:p>
            <a:pPr indent="-381000" lvl="0" marL="457200">
              <a:spcBef>
                <a:spcPts val="0"/>
              </a:spcBef>
              <a:buSzPct val="100000"/>
              <a:buFont typeface="Calibri"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Scope and sequence planning team with district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Overview</a:t>
            </a:r>
          </a:p>
        </p:txBody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6226900" y="1304775"/>
            <a:ext cx="2711400" cy="35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2400" u="sng">
                <a:latin typeface="Calibri"/>
                <a:ea typeface="Calibri"/>
                <a:cs typeface="Calibri"/>
                <a:sym typeface="Calibri"/>
              </a:rPr>
              <a:t>Positives</a:t>
            </a:r>
            <a:r>
              <a:rPr b="1" lang="en" sz="2400" u="sng">
                <a:latin typeface="Calibri"/>
                <a:ea typeface="Calibri"/>
                <a:cs typeface="Calibri"/>
                <a:sym typeface="Calibri"/>
              </a:rPr>
              <a:t>:</a:t>
            </a:r>
          </a:p>
          <a:p>
            <a:pPr lvl="0">
              <a:spcBef>
                <a:spcPts val="0"/>
              </a:spcBef>
              <a:buNone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Level 1 and 2 Increasing</a:t>
            </a:r>
          </a:p>
          <a:p>
            <a:pPr lvl="0">
              <a:spcBef>
                <a:spcPts val="0"/>
              </a:spcBef>
              <a:buNone/>
            </a:pPr>
            <a:r>
              <a:rPr b="1" lang="en" sz="2400" u="sng">
                <a:latin typeface="Calibri"/>
                <a:ea typeface="Calibri"/>
                <a:cs typeface="Calibri"/>
                <a:sym typeface="Calibri"/>
              </a:rPr>
              <a:t>To work on:</a:t>
            </a:r>
          </a:p>
          <a:p>
            <a:pPr lvl="0">
              <a:spcBef>
                <a:spcPts val="0"/>
              </a:spcBef>
              <a:buNone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Number of students not testing increased</a:t>
            </a:r>
          </a:p>
        </p:txBody>
      </p:sp>
      <p:pic>
        <p:nvPicPr>
          <p:cNvPr id="74" name="Shape 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304825"/>
            <a:ext cx="5706974" cy="3500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Maintenance and Monitoring</a:t>
            </a:r>
          </a:p>
        </p:txBody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311700" y="1113925"/>
            <a:ext cx="8520600" cy="395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Last year:</a:t>
            </a:r>
          </a:p>
          <a:p>
            <a:pPr indent="-368300" lvl="0" marL="457200" rtl="0">
              <a:spcBef>
                <a:spcPts val="0"/>
              </a:spcBef>
              <a:buSzPct val="100000"/>
              <a:buFont typeface="Calibri"/>
            </a:pP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Focused wholistically on Claim-Evidence-Reasoning (CER)</a:t>
            </a:r>
          </a:p>
          <a:p>
            <a:pPr indent="-368300" lvl="0" marL="457200">
              <a:spcBef>
                <a:spcPts val="0"/>
              </a:spcBef>
              <a:buSzPct val="100000"/>
              <a:buFont typeface="Calibri"/>
            </a:pP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Students not feeling prepared</a:t>
            </a:r>
          </a:p>
          <a:p>
            <a:pPr lvl="0">
              <a:spcBef>
                <a:spcPts val="0"/>
              </a:spcBef>
              <a:buNone/>
            </a:pP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What’s new:</a:t>
            </a:r>
          </a:p>
          <a:p>
            <a:pPr indent="-368300" lvl="0" marL="457200">
              <a:spcBef>
                <a:spcPts val="0"/>
              </a:spcBef>
              <a:buSzPct val="100000"/>
              <a:buFont typeface="Calibri"/>
            </a:pP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Scaffolded for different levels</a:t>
            </a:r>
          </a:p>
          <a:p>
            <a:pPr indent="-368300" lvl="0" marL="457200" rtl="0">
              <a:spcBef>
                <a:spcPts val="0"/>
              </a:spcBef>
              <a:buSzPct val="100000"/>
              <a:buFont typeface="Calibri"/>
            </a:pP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CER Broken down by section </a:t>
            </a:r>
          </a:p>
          <a:p>
            <a:pPr indent="-368300" lvl="0" marL="457200" rtl="0">
              <a:spcBef>
                <a:spcPts val="0"/>
              </a:spcBef>
              <a:buSzPct val="100000"/>
              <a:buFont typeface="Calibri"/>
            </a:pP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Provide support for specific students</a:t>
            </a:r>
          </a:p>
          <a:p>
            <a:pPr indent="-368300" lvl="0" marL="457200">
              <a:spcBef>
                <a:spcPts val="0"/>
              </a:spcBef>
              <a:buSzPct val="100000"/>
              <a:buFont typeface="Calibri"/>
            </a:pP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Transition to NGSS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type="title"/>
          </p:nvPr>
        </p:nvSpPr>
        <p:spPr>
          <a:xfrm>
            <a:off x="311700" y="1402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SIP Decisions</a:t>
            </a:r>
          </a:p>
        </p:txBody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87" name="Shape 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22587"/>
            <a:ext cx="9144000" cy="4107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Data Disaggregation</a:t>
            </a:r>
          </a:p>
        </p:txBody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94" name="Shape 94"/>
          <p:cNvPicPr preferRelativeResize="0"/>
          <p:nvPr/>
        </p:nvPicPr>
        <p:blipFill rotWithShape="1">
          <a:blip r:embed="rId3">
            <a:alphaModFix/>
          </a:blip>
          <a:srcRect b="0" l="26199" r="0" t="0"/>
          <a:stretch/>
        </p:blipFill>
        <p:spPr>
          <a:xfrm>
            <a:off x="4413046" y="585100"/>
            <a:ext cx="4730949" cy="435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Shape 9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3" y="1321296"/>
            <a:ext cx="3498299" cy="288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Shape 9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98050" y="1983345"/>
            <a:ext cx="2057275" cy="3066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type="title"/>
          </p:nvPr>
        </p:nvSpPr>
        <p:spPr>
          <a:xfrm>
            <a:off x="311700" y="2164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Maintenance and Monitoring</a:t>
            </a:r>
          </a:p>
        </p:txBody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03" name="Shape 103"/>
          <p:cNvPicPr preferRelativeResize="0"/>
          <p:nvPr/>
        </p:nvPicPr>
        <p:blipFill rotWithShape="1">
          <a:blip r:embed="rId3">
            <a:alphaModFix/>
          </a:blip>
          <a:srcRect b="0" l="6524" r="0" t="0"/>
          <a:stretch/>
        </p:blipFill>
        <p:spPr>
          <a:xfrm>
            <a:off x="1994175" y="923825"/>
            <a:ext cx="5542725" cy="399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Data Talks - Common Assessments</a:t>
            </a:r>
          </a:p>
        </p:txBody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311700" y="1345750"/>
            <a:ext cx="3315900" cy="322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Peer editing</a:t>
            </a:r>
          </a:p>
          <a:p>
            <a:pPr indent="-381000" lvl="0" marL="45720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Color coding</a:t>
            </a:r>
          </a:p>
          <a:p>
            <a:pPr indent="-381000" lvl="0" marL="45720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Use of dry erase boards</a:t>
            </a:r>
          </a:p>
        </p:txBody>
      </p:sp>
      <p:pic>
        <p:nvPicPr>
          <p:cNvPr id="110" name="Shape 1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48122" y="1598025"/>
            <a:ext cx="4871975" cy="2639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Instructional Focus</a:t>
            </a:r>
          </a:p>
        </p:txBody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4961100" y="3453725"/>
            <a:ext cx="3871200" cy="1115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Calibri"/>
                <a:ea typeface="Calibri"/>
                <a:cs typeface="Calibri"/>
                <a:sym typeface="Calibri"/>
              </a:rPr>
              <a:t>Green: Claim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Calibri"/>
                <a:ea typeface="Calibri"/>
                <a:cs typeface="Calibri"/>
                <a:sym typeface="Calibri"/>
              </a:rPr>
              <a:t>Red: Evidence</a:t>
            </a:r>
            <a:br>
              <a:rPr lang="en" sz="3000">
                <a:latin typeface="Calibri"/>
                <a:ea typeface="Calibri"/>
                <a:cs typeface="Calibri"/>
                <a:sym typeface="Calibri"/>
              </a:rPr>
            </a:br>
            <a:r>
              <a:rPr lang="en" sz="3000">
                <a:latin typeface="Calibri"/>
                <a:ea typeface="Calibri"/>
                <a:cs typeface="Calibri"/>
                <a:sym typeface="Calibri"/>
              </a:rPr>
              <a:t>Blue: Reasoning</a:t>
            </a:r>
          </a:p>
        </p:txBody>
      </p:sp>
      <p:pic>
        <p:nvPicPr>
          <p:cNvPr id="117" name="Shape 1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80924" y="445024"/>
            <a:ext cx="5056174" cy="2908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Shape 1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0699" y="1266325"/>
            <a:ext cx="4308824" cy="3445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Instructional Focus</a:t>
            </a:r>
          </a:p>
        </p:txBody>
      </p:sp>
      <p:pic>
        <p:nvPicPr>
          <p:cNvPr id="124" name="Shape 1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3300" y="1599149"/>
            <a:ext cx="3773900" cy="2887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Shape 1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82424" y="2961887"/>
            <a:ext cx="2019299" cy="172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Shape 1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58049" y="2662375"/>
            <a:ext cx="2185949" cy="232305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Shape 127"/>
          <p:cNvSpPr txBox="1"/>
          <p:nvPr>
            <p:ph idx="1" type="body"/>
          </p:nvPr>
        </p:nvSpPr>
        <p:spPr>
          <a:xfrm>
            <a:off x="4558325" y="870700"/>
            <a:ext cx="4141200" cy="1724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3000"/>
              <a:t>Frequent practice</a:t>
            </a:r>
          </a:p>
          <a:p>
            <a:pPr indent="-4191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3000"/>
              <a:t>Sentence frames</a:t>
            </a:r>
          </a:p>
          <a:p>
            <a:pPr indent="-4191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3000"/>
              <a:t>Instant feedback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