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  <p:sldMasterId id="2147484129" r:id="rId2"/>
    <p:sldMasterId id="2147484142" r:id="rId3"/>
    <p:sldMasterId id="2147484156" r:id="rId4"/>
  </p:sldMasterIdLst>
  <p:notesMasterIdLst>
    <p:notesMasterId r:id="rId11"/>
  </p:notesMasterIdLst>
  <p:handoutMasterIdLst>
    <p:handoutMasterId r:id="rId12"/>
  </p:handoutMasterIdLst>
  <p:sldIdLst>
    <p:sldId id="426" r:id="rId5"/>
    <p:sldId id="433" r:id="rId6"/>
    <p:sldId id="428" r:id="rId7"/>
    <p:sldId id="429" r:id="rId8"/>
    <p:sldId id="430" r:id="rId9"/>
    <p:sldId id="431" r:id="rId10"/>
  </p:sldIdLst>
  <p:sldSz cx="9144000" cy="6858000" type="screen4x3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31E"/>
    <a:srgbClr val="000000"/>
    <a:srgbClr val="F8971D"/>
    <a:srgbClr val="0089FA"/>
    <a:srgbClr val="8B1728"/>
    <a:srgbClr val="D0223B"/>
    <a:srgbClr val="DA243E"/>
    <a:srgbClr val="BB1F35"/>
    <a:srgbClr val="A51B2F"/>
    <a:srgbClr val="C62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309" autoAdjust="0"/>
    <p:restoredTop sz="93333" autoAdjust="0"/>
  </p:normalViewPr>
  <p:slideViewPr>
    <p:cSldViewPr snapToObjects="1">
      <p:cViewPr varScale="1">
        <p:scale>
          <a:sx n="104" d="100"/>
          <a:sy n="104" d="100"/>
        </p:scale>
        <p:origin x="13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C2F-4A79-BB3A-C828ECF80A2C}"/>
              </c:ext>
            </c:extLst>
          </c:dPt>
          <c:dPt>
            <c:idx val="3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2-CC2F-4A79-BB3A-C828ECF80A2C}"/>
              </c:ext>
            </c:extLst>
          </c:dPt>
          <c:dLbls>
            <c:dLbl>
              <c:idx val="0"/>
              <c:layout>
                <c:manualLayout>
                  <c:x val="3.0864197530864196E-3"/>
                  <c:y val="-3.0864197530864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2F-4A79-BB3A-C828ECF80A2C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D9531E"/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C2F-4A79-BB3A-C828ECF80A2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03F6CA-B66F-44A1-BA15-23B2FE9E81E0}" type="VALUE">
                      <a:rPr lang="en-US" sz="1800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C2F-4A79-BB3A-C828ECF80A2C}"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C2F-4A79-BB3A-C828ECF80A2C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2F-4A79-BB3A-C828ECF80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'Total Teaching'!$A$1:$A$19</c:f>
              <c:strCache>
                <c:ptCount val="19"/>
                <c:pt idx="0">
                  <c:v>Mukilteo</c:v>
                </c:pt>
                <c:pt idx="1">
                  <c:v>Auburn</c:v>
                </c:pt>
                <c:pt idx="2">
                  <c:v>Bellevue</c:v>
                </c:pt>
                <c:pt idx="3">
                  <c:v>Everett</c:v>
                </c:pt>
                <c:pt idx="4">
                  <c:v>Issaquah</c:v>
                </c:pt>
                <c:pt idx="5">
                  <c:v>Kennewick</c:v>
                </c:pt>
                <c:pt idx="6">
                  <c:v>Bellingham</c:v>
                </c:pt>
                <c:pt idx="7">
                  <c:v>Central Valley</c:v>
                </c:pt>
                <c:pt idx="8">
                  <c:v>Central Kitsap</c:v>
                </c:pt>
                <c:pt idx="9">
                  <c:v>Renton</c:v>
                </c:pt>
                <c:pt idx="10">
                  <c:v>North Thurston</c:v>
                </c:pt>
                <c:pt idx="11">
                  <c:v>Pasco</c:v>
                </c:pt>
                <c:pt idx="12">
                  <c:v>Highline</c:v>
                </c:pt>
                <c:pt idx="13">
                  <c:v>Clover Park</c:v>
                </c:pt>
                <c:pt idx="14">
                  <c:v>Yakima</c:v>
                </c:pt>
                <c:pt idx="15">
                  <c:v>Bethel</c:v>
                </c:pt>
                <c:pt idx="16">
                  <c:v>Marysville</c:v>
                </c:pt>
                <c:pt idx="17">
                  <c:v>Battle Ground</c:v>
                </c:pt>
                <c:pt idx="18">
                  <c:v>Richland</c:v>
                </c:pt>
              </c:strCache>
            </c:strRef>
          </c:cat>
          <c:val>
            <c:numRef>
              <c:f>'Total Teaching'!$B$1:$B$19</c:f>
              <c:numCache>
                <c:formatCode>0.0%</c:formatCode>
                <c:ptCount val="19"/>
                <c:pt idx="0">
                  <c:v>0.73378259857069184</c:v>
                </c:pt>
                <c:pt idx="1">
                  <c:v>0.73225629751430632</c:v>
                </c:pt>
                <c:pt idx="2">
                  <c:v>0.72972987564105429</c:v>
                </c:pt>
                <c:pt idx="3">
                  <c:v>0.72903985146057015</c:v>
                </c:pt>
                <c:pt idx="4">
                  <c:v>0.71986770967896296</c:v>
                </c:pt>
                <c:pt idx="5">
                  <c:v>0.71809710806675442</c:v>
                </c:pt>
                <c:pt idx="6">
                  <c:v>0.71264008442054394</c:v>
                </c:pt>
                <c:pt idx="7">
                  <c:v>0.71196915202733013</c:v>
                </c:pt>
                <c:pt idx="8">
                  <c:v>0.71191928920749048</c:v>
                </c:pt>
                <c:pt idx="9">
                  <c:v>0.71149245909454517</c:v>
                </c:pt>
                <c:pt idx="10">
                  <c:v>0.70469383883457826</c:v>
                </c:pt>
                <c:pt idx="11">
                  <c:v>0.69889008773995753</c:v>
                </c:pt>
                <c:pt idx="12">
                  <c:v>0.69668415064760847</c:v>
                </c:pt>
                <c:pt idx="13">
                  <c:v>0.69325615265735296</c:v>
                </c:pt>
                <c:pt idx="14">
                  <c:v>0.69159447161640064</c:v>
                </c:pt>
                <c:pt idx="15">
                  <c:v>0.69101490461028248</c:v>
                </c:pt>
                <c:pt idx="16">
                  <c:v>0.6890214893186033</c:v>
                </c:pt>
                <c:pt idx="17">
                  <c:v>0.68212439797465174</c:v>
                </c:pt>
                <c:pt idx="18">
                  <c:v>0.66868334742939706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2F-4A79-BB3A-C828ECF80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968512"/>
        <c:axId val="79974400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6-CC2F-4A79-BB3A-C828ECF80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986688"/>
        <c:axId val="79976320"/>
      </c:barChart>
      <c:catAx>
        <c:axId val="7996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79974400"/>
        <c:crosses val="autoZero"/>
        <c:auto val="1"/>
        <c:lblAlgn val="ctr"/>
        <c:lblOffset val="100"/>
        <c:noMultiLvlLbl val="0"/>
      </c:catAx>
      <c:valAx>
        <c:axId val="79974400"/>
        <c:scaling>
          <c:orientation val="minMax"/>
          <c:max val="0.76000000000000012"/>
          <c:min val="0.60000000000000009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dirty="0" smtClean="0">
                    <a:solidFill>
                      <a:schemeClr val="tx2"/>
                    </a:solidFill>
                    <a:latin typeface="Arial Narrow" panose="020B0606020202030204" pitchFamily="34" charset="0"/>
                  </a:rPr>
                  <a:t>Percentage of funds spent on</a:t>
                </a:r>
                <a:r>
                  <a:rPr lang="en-US" sz="800" b="0" baseline="0" dirty="0" smtClean="0">
                    <a:solidFill>
                      <a:schemeClr val="tx2"/>
                    </a:solidFill>
                    <a:latin typeface="Arial Narrow" panose="020B0606020202030204" pitchFamily="34" charset="0"/>
                  </a:rPr>
                  <a:t> teaching and teaching support</a:t>
                </a:r>
                <a:endParaRPr lang="en-US" sz="800" b="0" dirty="0">
                  <a:solidFill>
                    <a:schemeClr val="tx2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9.5431612715077288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79968512"/>
        <c:crosses val="autoZero"/>
        <c:crossBetween val="between"/>
      </c:valAx>
      <c:valAx>
        <c:axId val="79976320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4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986688"/>
        <c:crosses val="max"/>
        <c:crossBetween val="between"/>
      </c:valAx>
      <c:catAx>
        <c:axId val="79986688"/>
        <c:scaling>
          <c:orientation val="minMax"/>
        </c:scaling>
        <c:delete val="1"/>
        <c:axPos val="b"/>
        <c:majorTickMark val="out"/>
        <c:minorTickMark val="none"/>
        <c:tickLblPos val="nextTo"/>
        <c:crossAx val="79976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2DE-4578-9F11-B0D2ABEC2EE1}"/>
              </c:ext>
            </c:extLst>
          </c:dPt>
          <c:dPt>
            <c:idx val="9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6-B2DE-4578-9F11-B0D2ABEC2EE1}"/>
              </c:ext>
            </c:extLst>
          </c:dPt>
          <c:dLbls>
            <c:dLbl>
              <c:idx val="0"/>
              <c:layout>
                <c:manualLayout>
                  <c:x val="3.0864197530864196E-3"/>
                  <c:y val="3.0864197530864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2DE-4578-9F11-B0D2ABEC2EE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F240DD65-EA0D-45B3-9670-4BB6D8D0CB7A}" type="VALUE">
                      <a:rPr lang="en-US" sz="1800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2DE-4578-9F11-B0D2ABEC2EE1}"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2DE-4578-9F11-B0D2ABEC2EE1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DE-4578-9F11-B0D2ABEC2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'Teaching support only'!$A$1:$A$19</c:f>
              <c:strCache>
                <c:ptCount val="19"/>
                <c:pt idx="0">
                  <c:v>North Thurston</c:v>
                </c:pt>
                <c:pt idx="1">
                  <c:v>Auburn</c:v>
                </c:pt>
                <c:pt idx="2">
                  <c:v>Bethel</c:v>
                </c:pt>
                <c:pt idx="3">
                  <c:v>Bellevue</c:v>
                </c:pt>
                <c:pt idx="4">
                  <c:v>Clover Park</c:v>
                </c:pt>
                <c:pt idx="5">
                  <c:v>Kennewick</c:v>
                </c:pt>
                <c:pt idx="6">
                  <c:v>Highline</c:v>
                </c:pt>
                <c:pt idx="7">
                  <c:v>Bellingham</c:v>
                </c:pt>
                <c:pt idx="8">
                  <c:v>Yakima</c:v>
                </c:pt>
                <c:pt idx="9">
                  <c:v>Everett</c:v>
                </c:pt>
                <c:pt idx="10">
                  <c:v>Renton</c:v>
                </c:pt>
                <c:pt idx="11">
                  <c:v>Central Valley</c:v>
                </c:pt>
                <c:pt idx="12">
                  <c:v>Issaquah</c:v>
                </c:pt>
                <c:pt idx="13">
                  <c:v>Richland</c:v>
                </c:pt>
                <c:pt idx="14">
                  <c:v>Marysville</c:v>
                </c:pt>
                <c:pt idx="15">
                  <c:v>Pasco</c:v>
                </c:pt>
                <c:pt idx="16">
                  <c:v>Central Kitsap</c:v>
                </c:pt>
                <c:pt idx="17">
                  <c:v>Battle Ground</c:v>
                </c:pt>
                <c:pt idx="18">
                  <c:v>Mukilteo</c:v>
                </c:pt>
              </c:strCache>
            </c:strRef>
          </c:cat>
          <c:val>
            <c:numRef>
              <c:f>'Teaching support only'!$B$1:$B$19</c:f>
              <c:numCache>
                <c:formatCode>0.0%</c:formatCode>
                <c:ptCount val="19"/>
                <c:pt idx="0">
                  <c:v>0.19344417494221444</c:v>
                </c:pt>
                <c:pt idx="1">
                  <c:v>0.17556847465140585</c:v>
                </c:pt>
                <c:pt idx="2">
                  <c:v>0.14894613775409571</c:v>
                </c:pt>
                <c:pt idx="3">
                  <c:v>0.14813997778968874</c:v>
                </c:pt>
                <c:pt idx="4">
                  <c:v>0.14512326741649126</c:v>
                </c:pt>
                <c:pt idx="5">
                  <c:v>0.14178534648720484</c:v>
                </c:pt>
                <c:pt idx="6">
                  <c:v>0.14041111920450405</c:v>
                </c:pt>
                <c:pt idx="7">
                  <c:v>0.14003015806841476</c:v>
                </c:pt>
                <c:pt idx="8">
                  <c:v>0.13024340089421838</c:v>
                </c:pt>
                <c:pt idx="9">
                  <c:v>0.12740755568456774</c:v>
                </c:pt>
                <c:pt idx="10">
                  <c:v>0.11859033091194314</c:v>
                </c:pt>
                <c:pt idx="11">
                  <c:v>0.11477254384521443</c:v>
                </c:pt>
                <c:pt idx="12">
                  <c:v>0.11459982924355516</c:v>
                </c:pt>
                <c:pt idx="13">
                  <c:v>0.11355880529861126</c:v>
                </c:pt>
                <c:pt idx="14">
                  <c:v>0.10509974256913969</c:v>
                </c:pt>
                <c:pt idx="15">
                  <c:v>0.10300727642816082</c:v>
                </c:pt>
                <c:pt idx="16">
                  <c:v>0.10006635497599696</c:v>
                </c:pt>
                <c:pt idx="17">
                  <c:v>9.4494668685296254E-2</c:v>
                </c:pt>
                <c:pt idx="18">
                  <c:v>9.0715461033871389E-2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DE-4578-9F11-B0D2ABEC2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43328"/>
        <c:axId val="87444864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5-B2DE-4578-9F11-B0D2ABEC2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53056"/>
        <c:axId val="87451136"/>
      </c:barChart>
      <c:catAx>
        <c:axId val="8744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87444864"/>
        <c:crosses val="autoZero"/>
        <c:auto val="1"/>
        <c:lblAlgn val="ctr"/>
        <c:lblOffset val="100"/>
        <c:noMultiLvlLbl val="0"/>
      </c:catAx>
      <c:valAx>
        <c:axId val="8744486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Percentage of funds spent on teaching support only</a:t>
                </a:r>
                <a:endParaRPr lang="en-US" sz="80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8.308593370273161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87443328"/>
        <c:crosses val="autoZero"/>
        <c:crossBetween val="between"/>
        <c:majorUnit val="2.0000000000000004E-2"/>
      </c:valAx>
      <c:valAx>
        <c:axId val="87451136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59"/>
              <c:y val="3.0864197530864196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7453056"/>
        <c:crosses val="max"/>
        <c:crossBetween val="between"/>
      </c:valAx>
      <c:catAx>
        <c:axId val="87453056"/>
        <c:scaling>
          <c:orientation val="minMax"/>
        </c:scaling>
        <c:delete val="1"/>
        <c:axPos val="b"/>
        <c:majorTickMark val="out"/>
        <c:minorTickMark val="none"/>
        <c:tickLblPos val="nextTo"/>
        <c:crossAx val="87451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72073976864004"/>
          <c:y val="4.3487654320987654E-2"/>
          <c:w val="0.85905086516963158"/>
          <c:h val="0.608548410615339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051-44C9-A216-2CE98B59A641}"/>
              </c:ext>
            </c:extLst>
          </c:dPt>
          <c:dPt>
            <c:idx val="6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1-1051-44C9-A216-2CE98B59A64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051-44C9-A216-2CE98B59A641}"/>
              </c:ext>
            </c:extLst>
          </c:dPt>
          <c:dLbls>
            <c:dLbl>
              <c:idx val="0"/>
              <c:layout>
                <c:manualLayout>
                  <c:x val="-1.5431491202488577E-3"/>
                  <c:y val="-1.543222027802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26912608146197E-2"/>
                      <c:h val="5.43982696607368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051-44C9-A216-2CE98B59A64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C93F70B-26A9-4051-831F-2E3BEFDD330B}" type="VALUE">
                      <a:rPr lang="en-US" sz="1800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051-44C9-A216-2CE98B59A641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D9531E"/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051-44C9-A216-2CE98B59A641}"/>
                </c:ext>
              </c:extLst>
            </c:dLbl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51-44C9-A216-2CE98B59A641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51-44C9-A216-2CE98B59A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'Special education'!$A$1:$A$19</c:f>
              <c:strCache>
                <c:ptCount val="19"/>
                <c:pt idx="0">
                  <c:v>Renton</c:v>
                </c:pt>
                <c:pt idx="1">
                  <c:v>Central Kitsap</c:v>
                </c:pt>
                <c:pt idx="2">
                  <c:v>Central Valley</c:v>
                </c:pt>
                <c:pt idx="3">
                  <c:v>Clover Park</c:v>
                </c:pt>
                <c:pt idx="4">
                  <c:v>North Thurston</c:v>
                </c:pt>
                <c:pt idx="5">
                  <c:v>Mukilteo</c:v>
                </c:pt>
                <c:pt idx="6">
                  <c:v>Everett</c:v>
                </c:pt>
                <c:pt idx="7">
                  <c:v>Highline</c:v>
                </c:pt>
                <c:pt idx="8">
                  <c:v>Bellingham</c:v>
                </c:pt>
                <c:pt idx="9">
                  <c:v>Auburn</c:v>
                </c:pt>
                <c:pt idx="10">
                  <c:v>Marysville</c:v>
                </c:pt>
                <c:pt idx="11">
                  <c:v>Bellevue</c:v>
                </c:pt>
                <c:pt idx="12">
                  <c:v>Bethel</c:v>
                </c:pt>
                <c:pt idx="13">
                  <c:v>Battle Ground</c:v>
                </c:pt>
                <c:pt idx="14">
                  <c:v>Yakima</c:v>
                </c:pt>
                <c:pt idx="15">
                  <c:v>Kennewick</c:v>
                </c:pt>
                <c:pt idx="16">
                  <c:v>Pasco</c:v>
                </c:pt>
                <c:pt idx="17">
                  <c:v>Richland</c:v>
                </c:pt>
                <c:pt idx="18">
                  <c:v>Issaquah</c:v>
                </c:pt>
              </c:strCache>
            </c:strRef>
          </c:cat>
          <c:val>
            <c:numRef>
              <c:f>'Special education'!$B$1:$B$19</c:f>
              <c:numCache>
                <c:formatCode>0.0%</c:formatCode>
                <c:ptCount val="19"/>
                <c:pt idx="0">
                  <c:v>0.16939260456264754</c:v>
                </c:pt>
                <c:pt idx="1">
                  <c:v>0.16349026490377885</c:v>
                </c:pt>
                <c:pt idx="2">
                  <c:v>0.15755283932847006</c:v>
                </c:pt>
                <c:pt idx="3">
                  <c:v>0.14321322219194618</c:v>
                </c:pt>
                <c:pt idx="4">
                  <c:v>0.13988545825118212</c:v>
                </c:pt>
                <c:pt idx="5">
                  <c:v>0.13812473198164502</c:v>
                </c:pt>
                <c:pt idx="6">
                  <c:v>0.13567209290702439</c:v>
                </c:pt>
                <c:pt idx="7">
                  <c:v>0.12766289470392353</c:v>
                </c:pt>
                <c:pt idx="8">
                  <c:v>0.12720045605453467</c:v>
                </c:pt>
                <c:pt idx="9">
                  <c:v>0.1250172767333059</c:v>
                </c:pt>
                <c:pt idx="10">
                  <c:v>0.12457236511413999</c:v>
                </c:pt>
                <c:pt idx="11">
                  <c:v>0.12375011151315578</c:v>
                </c:pt>
                <c:pt idx="12">
                  <c:v>0.1221994026926162</c:v>
                </c:pt>
                <c:pt idx="13">
                  <c:v>0.11588880621381716</c:v>
                </c:pt>
                <c:pt idx="14">
                  <c:v>0.11523439735694009</c:v>
                </c:pt>
                <c:pt idx="15">
                  <c:v>0.11348606756428233</c:v>
                </c:pt>
                <c:pt idx="16">
                  <c:v>0.10449575297609144</c:v>
                </c:pt>
                <c:pt idx="17">
                  <c:v>0.10003145803467495</c:v>
                </c:pt>
                <c:pt idx="18">
                  <c:v>9.5298910259057304E-2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51-44C9-A216-2CE98B59A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50400"/>
        <c:axId val="88151936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7-1051-44C9-A216-2CE98B59A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56032"/>
        <c:axId val="88154112"/>
      </c:barChart>
      <c:catAx>
        <c:axId val="8815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88151936"/>
        <c:crosses val="autoZero"/>
        <c:auto val="1"/>
        <c:lblAlgn val="ctr"/>
        <c:lblOffset val="100"/>
        <c:noMultiLvlLbl val="0"/>
      </c:catAx>
      <c:valAx>
        <c:axId val="8815193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Percentage of funds spent on special education</a:t>
                </a:r>
                <a:endParaRPr lang="en-US" sz="80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8.9258773208904449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88150400"/>
        <c:crosses val="autoZero"/>
        <c:crossBetween val="between"/>
      </c:valAx>
      <c:valAx>
        <c:axId val="88154112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4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8156032"/>
        <c:crosses val="max"/>
        <c:crossBetween val="between"/>
      </c:valAx>
      <c:catAx>
        <c:axId val="88156032"/>
        <c:scaling>
          <c:orientation val="minMax"/>
        </c:scaling>
        <c:delete val="1"/>
        <c:axPos val="b"/>
        <c:majorTickMark val="out"/>
        <c:minorTickMark val="none"/>
        <c:tickLblPos val="nextTo"/>
        <c:crossAx val="88154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272-4C4E-B8C4-107F6064DE6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272-4C4E-B8C4-107F6064DE6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272-4C4E-B8C4-107F6064DE6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272-4C4E-B8C4-107F6064DE63}"/>
              </c:ext>
            </c:extLst>
          </c:dPt>
          <c:dPt>
            <c:idx val="11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B-D272-4C4E-B8C4-107F6064DE6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272-4C4E-B8C4-107F6064DE63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72-4C4E-B8C4-107F6064DE63}"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D9531E"/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272-4C4E-B8C4-107F6064DE63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507DE4E-8B58-46E8-BD5B-52DEDB0EBB03}" type="VALUE">
                      <a:rPr lang="en-US" sz="1800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272-4C4E-B8C4-107F6064DE63}"/>
                </c:ext>
              </c:extLst>
            </c:dLbl>
            <c:dLbl>
              <c:idx val="18"/>
              <c:layout>
                <c:manualLayout>
                  <c:x val="1.5432098765430968E-3"/>
                  <c:y val="-4.6295081170409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987654320987651E-2"/>
                      <c:h val="7.60032079323417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D272-4C4E-B8C4-107F6064DE63}"/>
                </c:ext>
              </c:extLst>
            </c:dLbl>
            <c:dLbl>
              <c:idx val="20"/>
              <c:layout>
                <c:manualLayout>
                  <c:x val="1.1316741696017772E-16"/>
                  <c:y val="-1.2345679012345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72-4C4E-B8C4-107F6064DE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'School and central support'!$A$1:$A$19</c:f>
              <c:strCache>
                <c:ptCount val="19"/>
                <c:pt idx="0">
                  <c:v>Highline</c:v>
                </c:pt>
                <c:pt idx="1">
                  <c:v>Richland</c:v>
                </c:pt>
                <c:pt idx="2">
                  <c:v>Bellingham</c:v>
                </c:pt>
                <c:pt idx="3">
                  <c:v>Marysville</c:v>
                </c:pt>
                <c:pt idx="4">
                  <c:v>Battle Ground</c:v>
                </c:pt>
                <c:pt idx="5">
                  <c:v>Renton</c:v>
                </c:pt>
                <c:pt idx="6">
                  <c:v>Bethel</c:v>
                </c:pt>
                <c:pt idx="7">
                  <c:v>Clover Park</c:v>
                </c:pt>
                <c:pt idx="8">
                  <c:v>Pasco</c:v>
                </c:pt>
                <c:pt idx="9">
                  <c:v>North Thurston</c:v>
                </c:pt>
                <c:pt idx="10">
                  <c:v>Central Valley</c:v>
                </c:pt>
                <c:pt idx="11">
                  <c:v>Everett</c:v>
                </c:pt>
                <c:pt idx="12">
                  <c:v>Auburn</c:v>
                </c:pt>
                <c:pt idx="13">
                  <c:v>Yakima</c:v>
                </c:pt>
                <c:pt idx="14">
                  <c:v>Central Kitsap</c:v>
                </c:pt>
                <c:pt idx="15">
                  <c:v>Bellevue</c:v>
                </c:pt>
                <c:pt idx="16">
                  <c:v>Mukilteo</c:v>
                </c:pt>
                <c:pt idx="17">
                  <c:v>Kennewick</c:v>
                </c:pt>
                <c:pt idx="18">
                  <c:v>Issaquah</c:v>
                </c:pt>
              </c:strCache>
            </c:strRef>
          </c:cat>
          <c:val>
            <c:numRef>
              <c:f>'School and central support'!$B$1:$B$19</c:f>
              <c:numCache>
                <c:formatCode>0.0%</c:formatCode>
                <c:ptCount val="19"/>
                <c:pt idx="0">
                  <c:v>0.13631297449298146</c:v>
                </c:pt>
                <c:pt idx="1">
                  <c:v>0.13553865886171182</c:v>
                </c:pt>
                <c:pt idx="2">
                  <c:v>0.13206993231624969</c:v>
                </c:pt>
                <c:pt idx="3">
                  <c:v>0.13172692236770273</c:v>
                </c:pt>
                <c:pt idx="4">
                  <c:v>0.13123434529047884</c:v>
                </c:pt>
                <c:pt idx="5">
                  <c:v>0.13081582314259307</c:v>
                </c:pt>
                <c:pt idx="6">
                  <c:v>0.12862477997996186</c:v>
                </c:pt>
                <c:pt idx="7">
                  <c:v>0.12693667430453695</c:v>
                </c:pt>
                <c:pt idx="8">
                  <c:v>0.12680335502060036</c:v>
                </c:pt>
                <c:pt idx="9">
                  <c:v>0.11842957935768793</c:v>
                </c:pt>
                <c:pt idx="10">
                  <c:v>0.11799252762911766</c:v>
                </c:pt>
                <c:pt idx="11">
                  <c:v>0.1177567468325019</c:v>
                </c:pt>
                <c:pt idx="12">
                  <c:v>0.11684900344450506</c:v>
                </c:pt>
                <c:pt idx="13">
                  <c:v>0.11263315082339957</c:v>
                </c:pt>
                <c:pt idx="14">
                  <c:v>0.11236655544589408</c:v>
                </c:pt>
                <c:pt idx="15">
                  <c:v>0.11155416261603646</c:v>
                </c:pt>
                <c:pt idx="16">
                  <c:v>0.10789251748256168</c:v>
                </c:pt>
                <c:pt idx="17">
                  <c:v>0.10290129407441313</c:v>
                </c:pt>
                <c:pt idx="18">
                  <c:v>9.0939877941531133E-2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72-4C4E-B8C4-107F6064D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69632"/>
        <c:axId val="90071424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9-D272-4C4E-B8C4-107F6064D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75520"/>
        <c:axId val="90073344"/>
      </c:barChart>
      <c:catAx>
        <c:axId val="9006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90071424"/>
        <c:crosses val="autoZero"/>
        <c:auto val="1"/>
        <c:lblAlgn val="ctr"/>
        <c:lblOffset val="100"/>
        <c:noMultiLvlLbl val="0"/>
      </c:catAx>
      <c:valAx>
        <c:axId val="90071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Percentage of funds spent on school and central office support</a:t>
                </a:r>
                <a:endParaRPr lang="en-US" sz="80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8.9258773208904449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90069632"/>
        <c:crosses val="autoZero"/>
        <c:crossBetween val="between"/>
      </c:valAx>
      <c:valAx>
        <c:axId val="90073344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4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0075520"/>
        <c:crosses val="max"/>
        <c:crossBetween val="between"/>
      </c:valAx>
      <c:catAx>
        <c:axId val="90075520"/>
        <c:scaling>
          <c:orientation val="minMax"/>
        </c:scaling>
        <c:delete val="1"/>
        <c:axPos val="b"/>
        <c:majorTickMark val="out"/>
        <c:minorTickMark val="none"/>
        <c:tickLblPos val="nextTo"/>
        <c:crossAx val="90073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7A2-466C-B58D-7B80329C949B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7A2-466C-B58D-7B80329C949B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7A2-466C-B58D-7B80329C949B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7A2-466C-B58D-7B80329C949B}"/>
              </c:ext>
            </c:extLst>
          </c:dPt>
          <c:dPt>
            <c:idx val="18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B-E7A2-466C-B58D-7B80329C949B}"/>
              </c:ext>
            </c:extLst>
          </c:dPt>
          <c:dPt>
            <c:idx val="19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5-E7A2-466C-B58D-7B80329C949B}"/>
              </c:ext>
            </c:extLst>
          </c:dPt>
          <c:dLbls>
            <c:dLbl>
              <c:idx val="0"/>
              <c:layout>
                <c:manualLayout>
                  <c:x val="1.5432098765432098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A2-466C-B58D-7B80329C949B}"/>
                </c:ext>
              </c:extLst>
            </c:dLbl>
            <c:dLbl>
              <c:idx val="18"/>
              <c:layout>
                <c:manualLayout>
                  <c:x val="-9.2748128706135087E-3"/>
                  <c:y val="-4.6296296296296294E-3"/>
                </c:manualLayout>
              </c:layout>
              <c:tx>
                <c:rich>
                  <a:bodyPr/>
                  <a:lstStyle/>
                  <a:p>
                    <a:fld id="{8C1729F3-067D-4915-ACCC-0217A680E5BB}" type="VALUE">
                      <a:rPr lang="en-US" sz="1800" dirty="0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46301156799842E-2"/>
                      <c:h val="8.217604743851462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7A2-466C-B58D-7B80329C949B}"/>
                </c:ext>
              </c:extLst>
            </c:dLbl>
            <c:dLbl>
              <c:idx val="19"/>
              <c:layout>
                <c:manualLayout>
                  <c:x val="3.0862982404978286E-3"/>
                  <c:y val="-6.1728395061728392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D9531E"/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A2-466C-B58D-7B80329C949B}"/>
                </c:ext>
              </c:extLst>
            </c:dLbl>
            <c:dLbl>
              <c:idx val="20"/>
              <c:layout>
                <c:manualLayout>
                  <c:x val="-1.1316741696017772E-16"/>
                  <c:y val="1.543209876543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A2-466C-B58D-7B80329C9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'District-wide support'!$A$1:$A$19</c:f>
              <c:strCache>
                <c:ptCount val="19"/>
                <c:pt idx="0">
                  <c:v>Richland</c:v>
                </c:pt>
                <c:pt idx="1">
                  <c:v>Yakima</c:v>
                </c:pt>
                <c:pt idx="2">
                  <c:v>Clover Park</c:v>
                </c:pt>
                <c:pt idx="3">
                  <c:v>Bellingham</c:v>
                </c:pt>
                <c:pt idx="4">
                  <c:v>North Thurston</c:v>
                </c:pt>
                <c:pt idx="5">
                  <c:v>Battle Ground</c:v>
                </c:pt>
                <c:pt idx="6">
                  <c:v>Marysville</c:v>
                </c:pt>
                <c:pt idx="7">
                  <c:v>Highline</c:v>
                </c:pt>
                <c:pt idx="8">
                  <c:v>Central Kitsap</c:v>
                </c:pt>
                <c:pt idx="9">
                  <c:v>Kennewick</c:v>
                </c:pt>
                <c:pt idx="10">
                  <c:v>Pasco</c:v>
                </c:pt>
                <c:pt idx="11">
                  <c:v>Renton</c:v>
                </c:pt>
                <c:pt idx="12">
                  <c:v>Bethel</c:v>
                </c:pt>
                <c:pt idx="13">
                  <c:v>Bellevue</c:v>
                </c:pt>
                <c:pt idx="14">
                  <c:v>Issaquah</c:v>
                </c:pt>
                <c:pt idx="15">
                  <c:v>Central Valley</c:v>
                </c:pt>
                <c:pt idx="16">
                  <c:v>Mukilteo</c:v>
                </c:pt>
                <c:pt idx="17">
                  <c:v>Auburn</c:v>
                </c:pt>
                <c:pt idx="18">
                  <c:v>Everett</c:v>
                </c:pt>
              </c:strCache>
            </c:strRef>
          </c:cat>
          <c:val>
            <c:numRef>
              <c:f>'District-wide support'!$B$1:$B$19</c:f>
              <c:numCache>
                <c:formatCode>0.0%</c:formatCode>
                <c:ptCount val="19"/>
                <c:pt idx="0">
                  <c:v>0.17889364521765172</c:v>
                </c:pt>
                <c:pt idx="1">
                  <c:v>0.16182074358649376</c:v>
                </c:pt>
                <c:pt idx="2">
                  <c:v>0.14151275917379383</c:v>
                </c:pt>
                <c:pt idx="3">
                  <c:v>0.14099844564973402</c:v>
                </c:pt>
                <c:pt idx="4">
                  <c:v>0.14054426077413273</c:v>
                </c:pt>
                <c:pt idx="5">
                  <c:v>0.14042235917854262</c:v>
                </c:pt>
                <c:pt idx="6">
                  <c:v>0.13841694106278504</c:v>
                </c:pt>
                <c:pt idx="7">
                  <c:v>0.13794163591976316</c:v>
                </c:pt>
                <c:pt idx="8">
                  <c:v>0.13779889148110905</c:v>
                </c:pt>
                <c:pt idx="9">
                  <c:v>0.13421549125575638</c:v>
                </c:pt>
                <c:pt idx="10">
                  <c:v>0.12855918420853105</c:v>
                </c:pt>
                <c:pt idx="11">
                  <c:v>0.12728838495079134</c:v>
                </c:pt>
                <c:pt idx="12">
                  <c:v>0.12649793518801922</c:v>
                </c:pt>
                <c:pt idx="13">
                  <c:v>0.12572392090573492</c:v>
                </c:pt>
                <c:pt idx="14">
                  <c:v>0.12324442227658459</c:v>
                </c:pt>
                <c:pt idx="15">
                  <c:v>0.12304772256825967</c:v>
                </c:pt>
                <c:pt idx="16">
                  <c:v>0.11717471490760244</c:v>
                </c:pt>
                <c:pt idx="17">
                  <c:v>0.11240735986175827</c:v>
                </c:pt>
                <c:pt idx="18">
                  <c:v>0.11173770814955275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A2-466C-B58D-7B80329C9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71648"/>
        <c:axId val="89214976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9-E7A2-466C-B58D-7B80329C9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27264"/>
        <c:axId val="89216896"/>
      </c:barChart>
      <c:catAx>
        <c:axId val="9017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89214976"/>
        <c:crosses val="autoZero"/>
        <c:auto val="1"/>
        <c:lblAlgn val="ctr"/>
        <c:lblOffset val="100"/>
        <c:noMultiLvlLbl val="0"/>
      </c:catAx>
      <c:valAx>
        <c:axId val="892149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Percentage of funds spent on district-wide support</a:t>
                </a:r>
                <a:endParaRPr lang="en-US" sz="80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8.9258773208904449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90171648"/>
        <c:crosses val="autoZero"/>
        <c:crossBetween val="between"/>
      </c:valAx>
      <c:valAx>
        <c:axId val="89216896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4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9227264"/>
        <c:crosses val="max"/>
        <c:crossBetween val="between"/>
      </c:valAx>
      <c:catAx>
        <c:axId val="89227264"/>
        <c:scaling>
          <c:orientation val="minMax"/>
        </c:scaling>
        <c:delete val="1"/>
        <c:axPos val="b"/>
        <c:majorTickMark val="out"/>
        <c:minorTickMark val="none"/>
        <c:tickLblPos val="nextTo"/>
        <c:crossAx val="89216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F4-4379-996F-FD10411A165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3F4-4379-996F-FD10411A165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3F4-4379-996F-FD10411A1659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3F4-4379-996F-FD10411A1659}"/>
              </c:ext>
            </c:extLst>
          </c:dPt>
          <c:dPt>
            <c:idx val="18"/>
            <c:invertIfNegative val="0"/>
            <c:bubble3D val="0"/>
            <c:spPr>
              <a:solidFill>
                <a:srgbClr val="D9531E"/>
              </a:solidFill>
            </c:spPr>
            <c:extLst>
              <c:ext xmlns:c16="http://schemas.microsoft.com/office/drawing/2014/chart" uri="{C3380CC4-5D6E-409C-BE32-E72D297353CC}">
                <c16:uniqueId val="{0000000A-F3F4-4379-996F-FD10411A1659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3F4-4379-996F-FD10411A1659}"/>
              </c:ext>
            </c:extLst>
          </c:dPt>
          <c:dPt>
            <c:idx val="20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6-F3F4-4379-996F-FD10411A1659}"/>
              </c:ext>
            </c:extLst>
          </c:dPt>
          <c:dLbls>
            <c:dLbl>
              <c:idx val="0"/>
              <c:layout>
                <c:manualLayout>
                  <c:x val="1.5432098765432098E-3"/>
                  <c:y val="-1.8518518518518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4-4379-996F-FD10411A1659}"/>
                </c:ext>
              </c:extLst>
            </c:dLbl>
            <c:dLbl>
              <c:idx val="18"/>
              <c:layout>
                <c:manualLayout>
                  <c:x val="-4.6296296296295166E-3"/>
                  <c:y val="-1.5432098765432098E-3"/>
                </c:manualLayout>
              </c:layout>
              <c:tx>
                <c:rich>
                  <a:bodyPr/>
                  <a:lstStyle/>
                  <a:p>
                    <a:fld id="{586201CD-A404-4244-B884-D10D54407A34}" type="VALUE">
                      <a:rPr lang="en-US">
                        <a:solidFill>
                          <a:srgbClr val="D9531E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180494799261201E-2"/>
                      <c:h val="6.99229610187615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3F4-4379-996F-FD10411A1659}"/>
                </c:ext>
              </c:extLst>
            </c:dLbl>
            <c:dLbl>
              <c:idx val="20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D9531E"/>
                      </a:solidFill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F4-4379-996F-FD10411A16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 Narrow" panose="020B060602020203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'Maintenance &amp; Ops'!$A$1:$A$19</c:f>
              <c:strCache>
                <c:ptCount val="19"/>
                <c:pt idx="0">
                  <c:v>Yakima</c:v>
                </c:pt>
                <c:pt idx="1">
                  <c:v>Battle Ground</c:v>
                </c:pt>
                <c:pt idx="2">
                  <c:v>North Thurston</c:v>
                </c:pt>
                <c:pt idx="3">
                  <c:v>Clover Park</c:v>
                </c:pt>
                <c:pt idx="4">
                  <c:v>Issaquah</c:v>
                </c:pt>
                <c:pt idx="5">
                  <c:v>Central Kitsap</c:v>
                </c:pt>
                <c:pt idx="6">
                  <c:v>Richland</c:v>
                </c:pt>
                <c:pt idx="7">
                  <c:v>Highline</c:v>
                </c:pt>
                <c:pt idx="8">
                  <c:v>Marysville</c:v>
                </c:pt>
                <c:pt idx="9">
                  <c:v>Kennewick</c:v>
                </c:pt>
                <c:pt idx="10">
                  <c:v>Bellingham</c:v>
                </c:pt>
                <c:pt idx="11">
                  <c:v>Pasco</c:v>
                </c:pt>
                <c:pt idx="12">
                  <c:v>Renton</c:v>
                </c:pt>
                <c:pt idx="13">
                  <c:v>Auburn</c:v>
                </c:pt>
                <c:pt idx="14">
                  <c:v>Bellevue</c:v>
                </c:pt>
                <c:pt idx="15">
                  <c:v>Central Valley</c:v>
                </c:pt>
                <c:pt idx="16">
                  <c:v>Mukilteo</c:v>
                </c:pt>
                <c:pt idx="17">
                  <c:v>Bethel</c:v>
                </c:pt>
                <c:pt idx="18">
                  <c:v>Everett</c:v>
                </c:pt>
              </c:strCache>
            </c:strRef>
          </c:cat>
          <c:val>
            <c:numRef>
              <c:f>'Maintenance &amp; Ops'!$B$1:$B$19</c:f>
              <c:numCache>
                <c:formatCode>0.0%</c:formatCode>
                <c:ptCount val="19"/>
                <c:pt idx="0">
                  <c:v>0.11354717791890816</c:v>
                </c:pt>
                <c:pt idx="1">
                  <c:v>8.9798692603154082E-2</c:v>
                </c:pt>
                <c:pt idx="2">
                  <c:v>8.2870972156451853E-2</c:v>
                </c:pt>
                <c:pt idx="3">
                  <c:v>8.1744946695250884E-2</c:v>
                </c:pt>
                <c:pt idx="4">
                  <c:v>8.028711848551974E-2</c:v>
                </c:pt>
                <c:pt idx="5">
                  <c:v>7.7606382369884944E-2</c:v>
                </c:pt>
                <c:pt idx="6">
                  <c:v>7.651481548883983E-2</c:v>
                </c:pt>
                <c:pt idx="7">
                  <c:v>7.6394467727294066E-2</c:v>
                </c:pt>
                <c:pt idx="8">
                  <c:v>7.5024057643861872E-2</c:v>
                </c:pt>
                <c:pt idx="9">
                  <c:v>7.4481534822926326E-2</c:v>
                </c:pt>
                <c:pt idx="10">
                  <c:v>7.4277248615478769E-2</c:v>
                </c:pt>
                <c:pt idx="11">
                  <c:v>7.4003769874816716E-2</c:v>
                </c:pt>
                <c:pt idx="12">
                  <c:v>7.3651516818136351E-2</c:v>
                </c:pt>
                <c:pt idx="13">
                  <c:v>7.3216150192253318E-2</c:v>
                </c:pt>
                <c:pt idx="14">
                  <c:v>7.0715168075583743E-2</c:v>
                </c:pt>
                <c:pt idx="15">
                  <c:v>7.011126164561983E-2</c:v>
                </c:pt>
                <c:pt idx="16">
                  <c:v>6.9211453185591479E-2</c:v>
                </c:pt>
                <c:pt idx="17">
                  <c:v>6.8981878840815025E-2</c:v>
                </c:pt>
                <c:pt idx="18">
                  <c:v>5.9866744564796334E-2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F4-4379-996F-FD10411A1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50624"/>
        <c:axId val="89852160"/>
      </c:barChart>
      <c:barChart>
        <c:barDir val="col"/>
        <c:grouping val="clustered"/>
        <c:varyColors val="0"/>
        <c:ser>
          <c:idx val="1"/>
          <c:order val="1"/>
          <c:tx>
            <c:v>Series 2</c:v>
          </c:tx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9-F3F4-4379-996F-FD10411A1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68544"/>
        <c:axId val="89866624"/>
      </c:barChart>
      <c:catAx>
        <c:axId val="898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0">
                <a:solidFill>
                  <a:srgbClr val="000000"/>
                </a:solidFill>
              </a:defRPr>
            </a:pPr>
            <a:endParaRPr lang="en-US"/>
          </a:p>
        </c:txPr>
        <c:crossAx val="89852160"/>
        <c:crosses val="autoZero"/>
        <c:auto val="1"/>
        <c:lblAlgn val="ctr"/>
        <c:lblOffset val="100"/>
        <c:noMultiLvlLbl val="0"/>
      </c:catAx>
      <c:valAx>
        <c:axId val="89852160"/>
        <c:scaling>
          <c:orientation val="minMax"/>
          <c:max val="0.12000000000000001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Percentage of funds spent on maintenance and operations</a:t>
                </a:r>
                <a:endParaRPr lang="en-US" sz="80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1.5432098765432098E-3"/>
              <c:y val="8.9258773208904449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en-US"/>
          </a:p>
        </c:txPr>
        <c:crossAx val="89850624"/>
        <c:crosses val="autoZero"/>
        <c:crossBetween val="between"/>
      </c:valAx>
      <c:valAx>
        <c:axId val="89866624"/>
        <c:scaling>
          <c:orientation val="minMax"/>
        </c:scaling>
        <c:delete val="1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800" b="0" i="0" baseline="0" dirty="0" smtClean="0">
                    <a:solidFill>
                      <a:schemeClr val="tx2"/>
                    </a:solidFill>
                    <a:effectLst/>
                    <a:latin typeface="Arial Narrow" panose="020B0606020202030204" pitchFamily="34" charset="0"/>
                  </a:rPr>
                  <a:t>Source: OSPI website http://www.k12.wa.us/safs/PUB/FIN/1415/fs.asp</a:t>
                </a:r>
                <a:endParaRPr lang="en-US" sz="800" b="0" dirty="0">
                  <a:solidFill>
                    <a:schemeClr val="tx2"/>
                  </a:solidFill>
                  <a:effectLst/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9804758432973654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9868544"/>
        <c:crosses val="max"/>
        <c:crossBetween val="between"/>
      </c:valAx>
      <c:catAx>
        <c:axId val="89868544"/>
        <c:scaling>
          <c:orientation val="minMax"/>
        </c:scaling>
        <c:delete val="1"/>
        <c:axPos val="b"/>
        <c:majorTickMark val="out"/>
        <c:minorTickMark val="none"/>
        <c:tickLblPos val="nextTo"/>
        <c:crossAx val="898666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0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50A04-4F82-4D34-AEBD-F0C64314E5C6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4667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924667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FB0B4-2F3F-4011-9B4C-F964E6F2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545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0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04B7-2F83-49C7-9BA1-DCAE235B3BC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704850"/>
            <a:ext cx="4695825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63940"/>
            <a:ext cx="5607050" cy="42280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667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924667"/>
            <a:ext cx="3038475" cy="470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915A4-9B49-475F-9C8F-225FAA877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34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915A4-9B49-475F-9C8F-225FAA877F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89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915A4-9B49-475F-9C8F-225FAA877F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246F6-E3B8-491E-BC6A-4E4ABF4947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3464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E3666-B890-4801-BA25-87CAFF19E9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50612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500AC-8D5E-42B3-8F82-89B9A9877A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52792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57FC-6178-40F5-896A-F0FCB8726D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86755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246F6-E3B8-491E-BC6A-4E4ABF4947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367729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939452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DA25D-F2B9-4BF3-9A08-707E8A957B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150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D2DB0-8270-4548-A63D-5E3517EFE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816385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FECEE-3C94-4FD1-9AE5-89BCA0027B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612184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E497F-778D-4B47-AE27-FBB68CF08D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532640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B237-D9F7-4588-8076-779B7BA6CC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3360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928564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5C147-98D1-4AE7-885A-135CFF5229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018699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9547-60A7-4212-BF8C-7045D3CD64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025037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E3666-B890-4801-BA25-87CAFF19E9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403916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500AC-8D5E-42B3-8F82-89B9A9877A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660490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57FC-6178-40F5-896A-F0FCB8726D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094773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246F6-E3B8-491E-BC6A-4E4ABF4947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607351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020015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DA25D-F2B9-4BF3-9A08-707E8A957B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512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D2DB0-8270-4548-A63D-5E3517EFE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631810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FECEE-3C94-4FD1-9AE5-89BCA0027B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409859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DA25D-F2B9-4BF3-9A08-707E8A957B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703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E497F-778D-4B47-AE27-FBB68CF08D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519958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B237-D9F7-4588-8076-779B7BA6CC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697429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5C147-98D1-4AE7-885A-135CFF5229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613283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9547-60A7-4212-BF8C-7045D3CD64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190428"/>
      </p:ext>
    </p:extLst>
  </p:cSld>
  <p:clrMapOvr>
    <a:masterClrMapping/>
  </p:clrMapOvr>
  <p:transition spd="slow"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E3666-B890-4801-BA25-87CAFF19E9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949096"/>
      </p:ext>
    </p:extLst>
  </p:cSld>
  <p:clrMapOvr>
    <a:masterClrMapping/>
  </p:clrMapOvr>
  <p:transition spd="slow"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500AC-8D5E-42B3-8F82-89B9A9877A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07995"/>
      </p:ext>
    </p:extLst>
  </p:cSld>
  <p:clrMapOvr>
    <a:masterClrMapping/>
  </p:clrMapOvr>
  <p:transition spd="slow"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BC3DD-28FD-4C29-8C9D-12A0924863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408962"/>
      </p:ext>
    </p:extLst>
  </p:cSld>
  <p:clrMapOvr>
    <a:masterClrMapping/>
  </p:clrMapOvr>
  <p:transition spd="slow"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57FC-6178-40F5-896A-F0FCB8726D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070221"/>
      </p:ext>
    </p:extLst>
  </p:cSld>
  <p:clrMapOvr>
    <a:masterClrMapping/>
  </p:clrMapOvr>
  <p:transition spd="slow"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246F6-E3B8-491E-BC6A-4E4ABF4947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122550"/>
      </p:ext>
    </p:extLst>
  </p:cSld>
  <p:clrMapOvr>
    <a:masterClrMapping/>
  </p:clrMapOvr>
  <p:transition spd="slow"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55586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D2DB0-8270-4548-A63D-5E3517EFE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702651"/>
      </p:ext>
    </p:extLst>
  </p:cSld>
  <p:clrMapOvr>
    <a:masterClrMapping/>
  </p:clrMapOvr>
  <p:transition spd="slow">
    <p:pull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DA25D-F2B9-4BF3-9A08-707E8A957B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124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D2DB0-8270-4548-A63D-5E3517EFE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315139"/>
      </p:ext>
    </p:extLst>
  </p:cSld>
  <p:clrMapOvr>
    <a:masterClrMapping/>
  </p:clrMapOvr>
  <p:transition spd="slow"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FECEE-3C94-4FD1-9AE5-89BCA0027B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151799"/>
      </p:ext>
    </p:extLst>
  </p:cSld>
  <p:clrMapOvr>
    <a:masterClrMapping/>
  </p:clrMapOvr>
  <p:transition spd="slow"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E497F-778D-4B47-AE27-FBB68CF08D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750731"/>
      </p:ext>
    </p:extLst>
  </p:cSld>
  <p:clrMapOvr>
    <a:masterClrMapping/>
  </p:clrMapOvr>
  <p:transition spd="slow"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B237-D9F7-4588-8076-779B7BA6CC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33010"/>
      </p:ext>
    </p:extLst>
  </p:cSld>
  <p:clrMapOvr>
    <a:masterClrMapping/>
  </p:clrMapOvr>
  <p:transition spd="slow">
    <p:pull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5C147-98D1-4AE7-885A-135CFF5229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3613"/>
      </p:ext>
    </p:extLst>
  </p:cSld>
  <p:clrMapOvr>
    <a:masterClrMapping/>
  </p:clrMapOvr>
  <p:transition spd="slow">
    <p:pull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9547-60A7-4212-BF8C-7045D3CD64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609069"/>
      </p:ext>
    </p:extLst>
  </p:cSld>
  <p:clrMapOvr>
    <a:masterClrMapping/>
  </p:clrMapOvr>
  <p:transition spd="slow">
    <p:pull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E3666-B890-4801-BA25-87CAFF19E9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347908"/>
      </p:ext>
    </p:extLst>
  </p:cSld>
  <p:clrMapOvr>
    <a:masterClrMapping/>
  </p:clrMapOvr>
  <p:transition spd="slow">
    <p:pull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500AC-8D5E-42B3-8F82-89B9A9877A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887123"/>
      </p:ext>
    </p:extLst>
  </p:cSld>
  <p:clrMapOvr>
    <a:masterClrMapping/>
  </p:clrMapOvr>
  <p:transition spd="slow">
    <p:pull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57FC-6178-40F5-896A-F0FCB8726D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926281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FECEE-3C94-4FD1-9AE5-89BCA0027B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915997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E497F-778D-4B47-AE27-FBB68CF08D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600445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B237-D9F7-4588-8076-779B7BA6CC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563267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5C147-98D1-4AE7-885A-135CFF5229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080100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9547-60A7-4212-BF8C-7045D3CD64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541134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BC3DD-28FD-4C29-8C9D-12A0924863B0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6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</p:sldLayoutIdLst>
  <p:transition spd="slow">
    <p:pull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BC3DD-28FD-4C29-8C9D-12A0924863B0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5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  <p:sldLayoutId id="2147484141" r:id="rId12"/>
  </p:sldLayoutIdLst>
  <p:transition spd="slow">
    <p:pull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BC3DD-28FD-4C29-8C9D-12A0924863B0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9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  <p:sldLayoutId id="2147484154" r:id="rId12"/>
    <p:sldLayoutId id="2147484155" r:id="rId13"/>
  </p:sldLayoutIdLst>
  <p:transition spd="slow">
    <p:pull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BC3DD-28FD-4C29-8C9D-12A0924863B0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96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</p:sldLayoutIdLst>
  <p:transition spd="slow">
    <p:pull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1800" i="1" dirty="0">
              <a:solidFill>
                <a:schemeClr val="accent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7199" y="1393535"/>
            <a:ext cx="8229601" cy="5235865"/>
            <a:chOff x="457199" y="1393535"/>
            <a:chExt cx="8229601" cy="523586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199" y="1600200"/>
              <a:ext cx="6726341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  <a:defRPr/>
              </a:pPr>
              <a:r>
                <a:rPr lang="en-US" b="1" dirty="0" smtClean="0"/>
                <a:t>Total teaching</a:t>
              </a:r>
              <a:r>
                <a:rPr lang="en-US" b="1" i="1" dirty="0" smtClean="0"/>
                <a:t>:</a:t>
              </a:r>
              <a:r>
                <a:rPr lang="en-US" b="1" dirty="0" smtClean="0"/>
                <a:t>  2014-15 </a:t>
              </a:r>
              <a:r>
                <a:rPr lang="en-US" sz="1600" i="1" dirty="0" smtClean="0"/>
                <a:t>(includes teaching support)</a:t>
              </a:r>
              <a:endParaRPr lang="en-US" b="1" dirty="0" smtClean="0"/>
            </a:p>
            <a:p>
              <a:pPr marL="0" indent="0"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Teachers, para educators, supplies, coaches, activity advisors, librarians, counseling, student security, recess supervision, psychologists, speech, and health services</a:t>
              </a:r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596333555"/>
                </p:ext>
              </p:extLst>
            </p:nvPr>
          </p:nvGraphicFramePr>
          <p:xfrm>
            <a:off x="457200" y="2514600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2" name="12-Point Star 11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69.8%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3152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7200" y="1393535"/>
            <a:ext cx="8229600" cy="5235865"/>
            <a:chOff x="457200" y="1393535"/>
            <a:chExt cx="8229600" cy="523586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200" y="1600200"/>
              <a:ext cx="6726340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  <a:defRPr/>
              </a:pPr>
              <a:r>
                <a:rPr lang="en-US" b="1" dirty="0" smtClean="0"/>
                <a:t>Teaching support only:  2014-15</a:t>
              </a:r>
            </a:p>
            <a:p>
              <a:pPr marL="0" indent="0"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Librarians, counseling, student security, recess supervision, psychologists, speech, and health services</a:t>
              </a:r>
              <a:endParaRPr lang="en-US" sz="1200" i="1" dirty="0"/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3700443671"/>
                </p:ext>
              </p:extLst>
            </p:nvPr>
          </p:nvGraphicFramePr>
          <p:xfrm>
            <a:off x="457200" y="2514600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12-Point Star 5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12.2%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2200" i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3037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7199" y="1393535"/>
            <a:ext cx="8229601" cy="5235865"/>
            <a:chOff x="457199" y="1393535"/>
            <a:chExt cx="8229601" cy="523586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199" y="1600200"/>
              <a:ext cx="6726341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b="1" dirty="0" smtClean="0"/>
                <a:t>Special education:  2014-15</a:t>
              </a:r>
              <a:endParaRPr lang="en-US" b="1" dirty="0"/>
            </a:p>
            <a:p>
              <a:pPr marL="0" indent="0">
                <a:lnSpc>
                  <a:spcPct val="90000"/>
                </a:lnSpc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Staffing including teachers, para educators, psychologists, nurses, speech and language pathologists, occupational and physical therapists, administrative staff, services, equipment, and materials</a:t>
              </a:r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3556725446"/>
                </p:ext>
              </p:extLst>
            </p:nvPr>
          </p:nvGraphicFramePr>
          <p:xfrm>
            <a:off x="457200" y="2514600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12-Point Star 5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12.5%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2200" i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65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7200" y="1393535"/>
            <a:ext cx="8229600" cy="5235865"/>
            <a:chOff x="457200" y="1393535"/>
            <a:chExt cx="8229600" cy="523586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200" y="1600200"/>
              <a:ext cx="6726340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b="1" dirty="0" smtClean="0"/>
                <a:t>Total administration:  2014-15</a:t>
              </a:r>
              <a:endParaRPr lang="en-US" b="1" dirty="0"/>
            </a:p>
            <a:p>
              <a:pPr marL="0" indent="0"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School and district administrators, technical and clerical staff, and their supplies and materials</a:t>
              </a:r>
              <a:endParaRPr lang="en-US" sz="1600" i="1" dirty="0" smtClean="0"/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308069961"/>
                </p:ext>
              </p:extLst>
            </p:nvPr>
          </p:nvGraphicFramePr>
          <p:xfrm>
            <a:off x="457200" y="2514600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12-Point Star 5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12.6%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2200" i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9809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7200" y="1393535"/>
            <a:ext cx="8229600" cy="5235865"/>
            <a:chOff x="457200" y="1393535"/>
            <a:chExt cx="8229600" cy="523586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200" y="1600200"/>
              <a:ext cx="6726340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b="1" dirty="0" smtClean="0"/>
                <a:t>District-wide support:  2014-15</a:t>
              </a:r>
              <a:endParaRPr lang="en-US" b="1" dirty="0"/>
            </a:p>
            <a:p>
              <a:pPr marL="0" indent="0"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School board, superintendent, human resources, finance, information systems, communications, and maintenance</a:t>
              </a:r>
              <a:endParaRPr lang="en-US" sz="1600" i="1" dirty="0" smtClean="0"/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4199552837"/>
                </p:ext>
              </p:extLst>
            </p:nvPr>
          </p:nvGraphicFramePr>
          <p:xfrm>
            <a:off x="457200" y="2514600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12-Point Star 5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14.3%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1800" i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6957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47280" y="1393535"/>
            <a:ext cx="8229600" cy="5258277"/>
            <a:chOff x="447280" y="1393535"/>
            <a:chExt cx="8229600" cy="5258277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>
            <a:xfrm>
              <a:off x="457200" y="1600200"/>
              <a:ext cx="6726340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b="1" dirty="0" smtClean="0"/>
                <a:t>Maintenance and operations:  2014-15</a:t>
              </a:r>
            </a:p>
            <a:p>
              <a:pPr marL="0" indent="0">
                <a:spcBef>
                  <a:spcPts val="0"/>
                </a:spcBef>
                <a:buNone/>
                <a:defRPr/>
              </a:pPr>
              <a:r>
                <a:rPr lang="en-US" sz="1200" i="1" dirty="0" smtClean="0"/>
                <a:t>Maintenance of schools and grounds, school custodians, utilities, and school security</a:t>
              </a:r>
              <a:endParaRPr lang="en-US" sz="1600" i="1" dirty="0" smtClean="0"/>
            </a:p>
          </p:txBody>
        </p:sp>
        <p:graphicFrame>
          <p:nvGraphicFramePr>
            <p:cNvPr id="9" name="Chart 8"/>
            <p:cNvGraphicFramePr/>
            <p:nvPr>
              <p:extLst>
                <p:ext uri="{D42A27DB-BD31-4B8C-83A1-F6EECF244321}">
                  <p14:modId xmlns:p14="http://schemas.microsoft.com/office/powerpoint/2010/main" val="3302884913"/>
                </p:ext>
              </p:extLst>
            </p:nvPr>
          </p:nvGraphicFramePr>
          <p:xfrm>
            <a:off x="447280" y="2537012"/>
            <a:ext cx="8229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12-Point Star 5"/>
            <p:cNvSpPr/>
            <p:nvPr/>
          </p:nvSpPr>
          <p:spPr>
            <a:xfrm>
              <a:off x="7183540" y="1393535"/>
              <a:ext cx="1214320" cy="1214320"/>
            </a:xfrm>
            <a:prstGeom prst="star12">
              <a:avLst/>
            </a:prstGeom>
            <a:solidFill>
              <a:srgbClr val="F8971D"/>
            </a:solidFill>
            <a:ln>
              <a:solidFill>
                <a:srgbClr val="F897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Statewide average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8.2%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Large district comparison</a:t>
            </a:r>
            <a:br>
              <a:rPr lang="en-US" dirty="0" smtClean="0"/>
            </a:br>
            <a:r>
              <a:rPr lang="en-US" sz="1600" i="1" dirty="0" smtClean="0">
                <a:solidFill>
                  <a:schemeClr val="accent1"/>
                </a:solidFill>
              </a:rPr>
              <a:t>Districts with enrollments between 10,000 – 19,999 </a:t>
            </a:r>
            <a:endParaRPr lang="en-US" sz="1800" i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DE0-7B8D-4AFA-A6B3-1E8534B3137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8497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Finance Cover and Section Slides Theme">
  <a:themeElements>
    <a:clrScheme name="Finance Body Slides">
      <a:dk1>
        <a:srgbClr val="00447C"/>
      </a:dk1>
      <a:lt1>
        <a:sysClr val="window" lastClr="FFFFFF"/>
      </a:lt1>
      <a:dk2>
        <a:srgbClr val="D9531E"/>
      </a:dk2>
      <a:lt2>
        <a:srgbClr val="B9C7D4"/>
      </a:lt2>
      <a:accent1>
        <a:srgbClr val="00447C"/>
      </a:accent1>
      <a:accent2>
        <a:srgbClr val="D9531E"/>
      </a:accent2>
      <a:accent3>
        <a:srgbClr val="A6D3A7"/>
      </a:accent3>
      <a:accent4>
        <a:srgbClr val="E66C7D"/>
      </a:accent4>
      <a:accent5>
        <a:srgbClr val="E88651"/>
      </a:accent5>
      <a:accent6>
        <a:srgbClr val="64B9FF"/>
      </a:accent6>
      <a:hlink>
        <a:srgbClr val="1796FF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nance Cover and Section Slides Theme">
  <a:themeElements>
    <a:clrScheme name="Finance Body Slide Colors">
      <a:dk1>
        <a:srgbClr val="00447C"/>
      </a:dk1>
      <a:lt1>
        <a:sysClr val="window" lastClr="FFFFFF"/>
      </a:lt1>
      <a:dk2>
        <a:srgbClr val="D9531E"/>
      </a:dk2>
      <a:lt2>
        <a:srgbClr val="B9C7D4"/>
      </a:lt2>
      <a:accent1>
        <a:srgbClr val="00447C"/>
      </a:accent1>
      <a:accent2>
        <a:srgbClr val="6C2664"/>
      </a:accent2>
      <a:accent3>
        <a:srgbClr val="377138"/>
      </a:accent3>
      <a:accent4>
        <a:srgbClr val="961A2C"/>
      </a:accent4>
      <a:accent5>
        <a:srgbClr val="E38E1D"/>
      </a:accent5>
      <a:accent6>
        <a:srgbClr val="B44518"/>
      </a:accent6>
      <a:hlink>
        <a:srgbClr val="0082EE"/>
      </a:hlink>
      <a:folHlink>
        <a:srgbClr val="481F6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inance Cover and Section Slides Theme">
  <a:themeElements>
    <a:clrScheme name="Finance Cover and Section Colors">
      <a:dk1>
        <a:srgbClr val="D9531E"/>
      </a:dk1>
      <a:lt1>
        <a:sysClr val="window" lastClr="FFFFFF"/>
      </a:lt1>
      <a:dk2>
        <a:srgbClr val="00447C"/>
      </a:dk2>
      <a:lt2>
        <a:srgbClr val="B9C7D4"/>
      </a:lt2>
      <a:accent1>
        <a:srgbClr val="00447C"/>
      </a:accent1>
      <a:accent2>
        <a:srgbClr val="D9531E"/>
      </a:accent2>
      <a:accent3>
        <a:srgbClr val="A6D3A7"/>
      </a:accent3>
      <a:accent4>
        <a:srgbClr val="E66C7D"/>
      </a:accent4>
      <a:accent5>
        <a:srgbClr val="D9531E"/>
      </a:accent5>
      <a:accent6>
        <a:srgbClr val="64B9FF"/>
      </a:accent6>
      <a:hlink>
        <a:srgbClr val="1796FF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Finance Cover and Section Slides Theme">
  <a:themeElements>
    <a:clrScheme name="Finance Body Slide Colors">
      <a:dk1>
        <a:srgbClr val="00447C"/>
      </a:dk1>
      <a:lt1>
        <a:sysClr val="window" lastClr="FFFFFF"/>
      </a:lt1>
      <a:dk2>
        <a:srgbClr val="D9531E"/>
      </a:dk2>
      <a:lt2>
        <a:srgbClr val="B9C7D4"/>
      </a:lt2>
      <a:accent1>
        <a:srgbClr val="00447C"/>
      </a:accent1>
      <a:accent2>
        <a:srgbClr val="D9531E"/>
      </a:accent2>
      <a:accent3>
        <a:srgbClr val="377138"/>
      </a:accent3>
      <a:accent4>
        <a:srgbClr val="961A2C"/>
      </a:accent4>
      <a:accent5>
        <a:srgbClr val="E38E1D"/>
      </a:accent5>
      <a:accent6>
        <a:srgbClr val="913386"/>
      </a:accent6>
      <a:hlink>
        <a:srgbClr val="0082EE"/>
      </a:hlink>
      <a:folHlink>
        <a:srgbClr val="481F6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6740</TotalTime>
  <Words>293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Georgia</vt:lpstr>
      <vt:lpstr>2_Finance Cover and Section Slides Theme</vt:lpstr>
      <vt:lpstr>Finance Cover and Section Slides Theme</vt:lpstr>
      <vt:lpstr>1_Finance Cover and Section Slides Theme</vt:lpstr>
      <vt:lpstr>3_Finance Cover and Section Slides Theme</vt:lpstr>
      <vt:lpstr>Large district comparison Districts with enrollments between 10,000 – 19,999 </vt:lpstr>
      <vt:lpstr>Large district comparison Districts with enrollments between 10,000 – 19,999 </vt:lpstr>
      <vt:lpstr>Large district comparison Districts with enrollments between 10,000 – 19,999 </vt:lpstr>
      <vt:lpstr>Large district comparison Districts with enrollments between 10,000 – 19,999 </vt:lpstr>
      <vt:lpstr>Large district comparison Districts with enrollments between 10,000 – 19,999 </vt:lpstr>
      <vt:lpstr>Large district comparison Districts with enrollments between 10,000 – 19,999 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Sonja Delafosse</dc:creator>
  <cp:lastModifiedBy>Montgomery, Deborah J.</cp:lastModifiedBy>
  <cp:revision>618</cp:revision>
  <cp:lastPrinted>2015-05-20T22:49:23Z</cp:lastPrinted>
  <dcterms:created xsi:type="dcterms:W3CDTF">2013-01-18T19:01:31Z</dcterms:created>
  <dcterms:modified xsi:type="dcterms:W3CDTF">2017-03-22T17:58:51Z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797304180</vt:i4>
  </property>
  <property fmtid="{D5CDD505-2E9C-101B-9397-08002B2CF9AE}" pid="3" name="_NewReviewCycle">
    <vt:lpwstr/>
  </property>
  <property fmtid="{D5CDD505-2E9C-101B-9397-08002B2CF9AE}" pid="4" name="_EmailSubject">
    <vt:lpwstr>Budget Development 20120205.pptx</vt:lpwstr>
  </property>
  <property fmtid="{D5CDD505-2E9C-101B-9397-08002B2CF9AE}" pid="5" name="_AuthorEmail">
    <vt:lpwstr>GCohn@everettsd.org</vt:lpwstr>
  </property>
  <property fmtid="{D5CDD505-2E9C-101B-9397-08002B2CF9AE}" pid="6" name="_AuthorEmailDisplayName">
    <vt:lpwstr>Cohn,  Gary</vt:lpwstr>
  </property>
</Properties>
</file>