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 id="2147484182" r:id="rId2"/>
  </p:sldMasterIdLst>
  <p:notesMasterIdLst>
    <p:notesMasterId r:id="rId31"/>
  </p:notesMasterIdLst>
  <p:handoutMasterIdLst>
    <p:handoutMasterId r:id="rId32"/>
  </p:handoutMasterIdLst>
  <p:sldIdLst>
    <p:sldId id="284" r:id="rId3"/>
    <p:sldId id="394" r:id="rId4"/>
    <p:sldId id="400" r:id="rId5"/>
    <p:sldId id="378" r:id="rId6"/>
    <p:sldId id="362" r:id="rId7"/>
    <p:sldId id="381" r:id="rId8"/>
    <p:sldId id="342" r:id="rId9"/>
    <p:sldId id="365" r:id="rId10"/>
    <p:sldId id="344" r:id="rId11"/>
    <p:sldId id="366" r:id="rId12"/>
    <p:sldId id="347" r:id="rId13"/>
    <p:sldId id="367" r:id="rId14"/>
    <p:sldId id="389" r:id="rId15"/>
    <p:sldId id="350" r:id="rId16"/>
    <p:sldId id="368" r:id="rId17"/>
    <p:sldId id="352" r:id="rId18"/>
    <p:sldId id="369" r:id="rId19"/>
    <p:sldId id="355" r:id="rId20"/>
    <p:sldId id="370" r:id="rId21"/>
    <p:sldId id="391" r:id="rId22"/>
    <p:sldId id="360" r:id="rId23"/>
    <p:sldId id="372" r:id="rId24"/>
    <p:sldId id="401" r:id="rId25"/>
    <p:sldId id="383" r:id="rId26"/>
    <p:sldId id="384" r:id="rId27"/>
    <p:sldId id="386" r:id="rId28"/>
    <p:sldId id="387" r:id="rId29"/>
    <p:sldId id="396" r:id="rId30"/>
  </p:sldIdLst>
  <p:sldSz cx="10058400" cy="7772400"/>
  <p:notesSz cx="7010400" cy="9396413"/>
  <p:custDataLst>
    <p:tags r:id="rId33"/>
  </p:custDataLst>
  <p:defaultTextStyle>
    <a:defPPr>
      <a:defRPr lang="en-US"/>
    </a:defPPr>
    <a:lvl1pPr algn="l" rtl="0" fontAlgn="base">
      <a:spcBef>
        <a:spcPct val="0"/>
      </a:spcBef>
      <a:spcAft>
        <a:spcPct val="0"/>
      </a:spcAft>
      <a:defRPr sz="2700" kern="1200">
        <a:solidFill>
          <a:schemeClr val="tx1"/>
        </a:solidFill>
        <a:latin typeface="Arial" charset="0"/>
        <a:ea typeface="+mn-ea"/>
        <a:cs typeface="Arial" charset="0"/>
      </a:defRPr>
    </a:lvl1pPr>
    <a:lvl2pPr marL="509412" algn="l" rtl="0" fontAlgn="base">
      <a:spcBef>
        <a:spcPct val="0"/>
      </a:spcBef>
      <a:spcAft>
        <a:spcPct val="0"/>
      </a:spcAft>
      <a:defRPr sz="2700" kern="1200">
        <a:solidFill>
          <a:schemeClr val="tx1"/>
        </a:solidFill>
        <a:latin typeface="Arial" charset="0"/>
        <a:ea typeface="+mn-ea"/>
        <a:cs typeface="Arial" charset="0"/>
      </a:defRPr>
    </a:lvl2pPr>
    <a:lvl3pPr marL="1018824" algn="l" rtl="0" fontAlgn="base">
      <a:spcBef>
        <a:spcPct val="0"/>
      </a:spcBef>
      <a:spcAft>
        <a:spcPct val="0"/>
      </a:spcAft>
      <a:defRPr sz="2700" kern="1200">
        <a:solidFill>
          <a:schemeClr val="tx1"/>
        </a:solidFill>
        <a:latin typeface="Arial" charset="0"/>
        <a:ea typeface="+mn-ea"/>
        <a:cs typeface="Arial" charset="0"/>
      </a:defRPr>
    </a:lvl3pPr>
    <a:lvl4pPr marL="1528237" algn="l" rtl="0" fontAlgn="base">
      <a:spcBef>
        <a:spcPct val="0"/>
      </a:spcBef>
      <a:spcAft>
        <a:spcPct val="0"/>
      </a:spcAft>
      <a:defRPr sz="2700" kern="1200">
        <a:solidFill>
          <a:schemeClr val="tx1"/>
        </a:solidFill>
        <a:latin typeface="Arial" charset="0"/>
        <a:ea typeface="+mn-ea"/>
        <a:cs typeface="Arial" charset="0"/>
      </a:defRPr>
    </a:lvl4pPr>
    <a:lvl5pPr marL="2037649" algn="l" rtl="0" fontAlgn="base">
      <a:spcBef>
        <a:spcPct val="0"/>
      </a:spcBef>
      <a:spcAft>
        <a:spcPct val="0"/>
      </a:spcAft>
      <a:defRPr sz="2700" kern="1200">
        <a:solidFill>
          <a:schemeClr val="tx1"/>
        </a:solidFill>
        <a:latin typeface="Arial" charset="0"/>
        <a:ea typeface="+mn-ea"/>
        <a:cs typeface="Arial" charset="0"/>
      </a:defRPr>
    </a:lvl5pPr>
    <a:lvl6pPr marL="2547061" algn="l" defTabSz="1018824" rtl="0" eaLnBrk="1" latinLnBrk="0" hangingPunct="1">
      <a:defRPr sz="2700" kern="1200">
        <a:solidFill>
          <a:schemeClr val="tx1"/>
        </a:solidFill>
        <a:latin typeface="Arial" charset="0"/>
        <a:ea typeface="+mn-ea"/>
        <a:cs typeface="Arial" charset="0"/>
      </a:defRPr>
    </a:lvl6pPr>
    <a:lvl7pPr marL="3056473" algn="l" defTabSz="1018824" rtl="0" eaLnBrk="1" latinLnBrk="0" hangingPunct="1">
      <a:defRPr sz="2700" kern="1200">
        <a:solidFill>
          <a:schemeClr val="tx1"/>
        </a:solidFill>
        <a:latin typeface="Arial" charset="0"/>
        <a:ea typeface="+mn-ea"/>
        <a:cs typeface="Arial" charset="0"/>
      </a:defRPr>
    </a:lvl7pPr>
    <a:lvl8pPr marL="3565886" algn="l" defTabSz="1018824" rtl="0" eaLnBrk="1" latinLnBrk="0" hangingPunct="1">
      <a:defRPr sz="2700" kern="1200">
        <a:solidFill>
          <a:schemeClr val="tx1"/>
        </a:solidFill>
        <a:latin typeface="Arial" charset="0"/>
        <a:ea typeface="+mn-ea"/>
        <a:cs typeface="Arial" charset="0"/>
      </a:defRPr>
    </a:lvl8pPr>
    <a:lvl9pPr marL="4075298" algn="l" defTabSz="1018824" rtl="0" eaLnBrk="1" latinLnBrk="0" hangingPunct="1">
      <a:defRPr sz="27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769">
          <p15:clr>
            <a:srgbClr val="A4A3A4"/>
          </p15:clr>
        </p15:guide>
        <p15:guide id="2" orient="horz" pos="597">
          <p15:clr>
            <a:srgbClr val="A4A3A4"/>
          </p15:clr>
        </p15:guide>
        <p15:guide id="3" orient="horz" pos="2341">
          <p15:clr>
            <a:srgbClr val="A4A3A4"/>
          </p15:clr>
        </p15:guide>
        <p15:guide id="4" orient="horz" pos="2490">
          <p15:clr>
            <a:srgbClr val="A4A3A4"/>
          </p15:clr>
        </p15:guide>
        <p15:guide id="5" orient="horz" pos="4249">
          <p15:clr>
            <a:srgbClr val="A4A3A4"/>
          </p15:clr>
        </p15:guide>
        <p15:guide id="6" orient="horz" pos="831">
          <p15:clr>
            <a:srgbClr val="A4A3A4"/>
          </p15:clr>
        </p15:guide>
        <p15:guide id="7" pos="3203">
          <p15:clr>
            <a:srgbClr val="A4A3A4"/>
          </p15:clr>
        </p15:guide>
        <p15:guide id="8" pos="217">
          <p15:clr>
            <a:srgbClr val="A4A3A4"/>
          </p15:clr>
        </p15:guide>
        <p15:guide id="9" pos="6153">
          <p15:clr>
            <a:srgbClr val="A4A3A4"/>
          </p15:clr>
        </p15:guide>
        <p15:guide id="10" pos="6138">
          <p15:clr>
            <a:srgbClr val="A4A3A4"/>
          </p15:clr>
        </p15:guide>
        <p15:guide id="11" pos="6140">
          <p15:clr>
            <a:srgbClr val="A4A3A4"/>
          </p15:clr>
        </p15:guide>
        <p15:guide id="12" pos="6149">
          <p15:clr>
            <a:srgbClr val="A4A3A4"/>
          </p15:clr>
        </p15:guide>
        <p15:guide id="13" pos="3061">
          <p15:clr>
            <a:srgbClr val="A4A3A4"/>
          </p15:clr>
        </p15:guide>
        <p15:guide id="14" pos="3316">
          <p15:clr>
            <a:srgbClr val="A4A3A4"/>
          </p15:clr>
        </p15:guide>
        <p15:guide id="15" pos="1673">
          <p15:clr>
            <a:srgbClr val="A4A3A4"/>
          </p15:clr>
        </p15:guide>
      </p15:sldGuideLst>
    </p:ext>
    <p:ext uri="{2D200454-40CA-4A62-9FC3-DE9A4176ACB9}">
      <p15:notesGuideLst xmlns:p15="http://schemas.microsoft.com/office/powerpoint/2012/main">
        <p15:guide id="1" orient="horz" pos="2960"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7F7F7F"/>
    <a:srgbClr val="00447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0" autoAdjust="0"/>
    <p:restoredTop sz="73837" autoAdjust="0"/>
  </p:normalViewPr>
  <p:slideViewPr>
    <p:cSldViewPr snapToGrid="0">
      <p:cViewPr varScale="1">
        <p:scale>
          <a:sx n="107" d="100"/>
          <a:sy n="107" d="100"/>
        </p:scale>
        <p:origin x="2862" y="102"/>
      </p:cViewPr>
      <p:guideLst>
        <p:guide orient="horz" pos="4769"/>
        <p:guide orient="horz" pos="597"/>
        <p:guide orient="horz" pos="2341"/>
        <p:guide orient="horz" pos="2490"/>
        <p:guide orient="horz" pos="4249"/>
        <p:guide orient="horz" pos="831"/>
        <p:guide pos="3203"/>
        <p:guide pos="217"/>
        <p:guide pos="6153"/>
        <p:guide pos="6138"/>
        <p:guide pos="6140"/>
        <p:guide pos="6149"/>
        <p:guide pos="3061"/>
        <p:guide pos="3316"/>
        <p:guide pos="16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2" d="100"/>
          <a:sy n="72" d="100"/>
        </p:scale>
        <p:origin x="-2952" y="-91"/>
      </p:cViewPr>
      <p:guideLst>
        <p:guide orient="horz" pos="296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36888" cy="470142"/>
          </a:xfrm>
          <a:prstGeom prst="rect">
            <a:avLst/>
          </a:prstGeom>
          <a:noFill/>
          <a:ln w="9525">
            <a:noFill/>
            <a:miter lim="800000"/>
            <a:headEnd/>
            <a:tailEnd/>
          </a:ln>
          <a:effectLst/>
        </p:spPr>
        <p:txBody>
          <a:bodyPr vert="horz" wrap="square" lIns="93011" tIns="46505" rIns="93011" bIns="46505" numCol="1" anchor="t" anchorCtr="0" compatLnSpc="1">
            <a:prstTxWarp prst="textNoShape">
              <a:avLst/>
            </a:prstTxWarp>
          </a:bodyPr>
          <a:lstStyle>
            <a:lvl1pPr>
              <a:defRPr sz="1200">
                <a:latin typeface="Rockwell" pitchFamily="18" charset="0"/>
              </a:defRPr>
            </a:lvl1pPr>
          </a:lstStyle>
          <a:p>
            <a:pPr>
              <a:defRPr/>
            </a:pPr>
            <a:endParaRPr lang="en-US" dirty="0"/>
          </a:p>
        </p:txBody>
      </p:sp>
      <p:sp>
        <p:nvSpPr>
          <p:cNvPr id="30723" name="Rectangle 3"/>
          <p:cNvSpPr>
            <a:spLocks noGrp="1" noChangeArrowheads="1"/>
          </p:cNvSpPr>
          <p:nvPr>
            <p:ph type="dt" sz="quarter" idx="1"/>
          </p:nvPr>
        </p:nvSpPr>
        <p:spPr bwMode="auto">
          <a:xfrm>
            <a:off x="3971925" y="0"/>
            <a:ext cx="3036888" cy="470142"/>
          </a:xfrm>
          <a:prstGeom prst="rect">
            <a:avLst/>
          </a:prstGeom>
          <a:noFill/>
          <a:ln w="9525">
            <a:noFill/>
            <a:miter lim="800000"/>
            <a:headEnd/>
            <a:tailEnd/>
          </a:ln>
          <a:effectLst/>
        </p:spPr>
        <p:txBody>
          <a:bodyPr vert="horz" wrap="square" lIns="93011" tIns="46505" rIns="93011" bIns="46505" numCol="1" anchor="t" anchorCtr="0" compatLnSpc="1">
            <a:prstTxWarp prst="textNoShape">
              <a:avLst/>
            </a:prstTxWarp>
          </a:bodyPr>
          <a:lstStyle>
            <a:lvl1pPr algn="r">
              <a:defRPr sz="1200">
                <a:latin typeface="Rockwell" pitchFamily="18" charset="0"/>
              </a:defRPr>
            </a:lvl1pPr>
          </a:lstStyle>
          <a:p>
            <a:pPr>
              <a:defRPr/>
            </a:pPr>
            <a:fld id="{F4C83BB4-3C7F-4992-AA9A-5114986F18B7}" type="datetimeFigureOut">
              <a:rPr lang="en-US"/>
              <a:pPr>
                <a:defRPr/>
              </a:pPr>
              <a:t>3/22/2017</a:t>
            </a:fld>
            <a:endParaRPr lang="en-US" dirty="0"/>
          </a:p>
        </p:txBody>
      </p:sp>
      <p:sp>
        <p:nvSpPr>
          <p:cNvPr id="30724" name="Rectangle 4"/>
          <p:cNvSpPr>
            <a:spLocks noGrp="1" noChangeArrowheads="1"/>
          </p:cNvSpPr>
          <p:nvPr>
            <p:ph type="ftr" sz="quarter" idx="2"/>
          </p:nvPr>
        </p:nvSpPr>
        <p:spPr bwMode="auto">
          <a:xfrm>
            <a:off x="1" y="8924667"/>
            <a:ext cx="3036888" cy="470142"/>
          </a:xfrm>
          <a:prstGeom prst="rect">
            <a:avLst/>
          </a:prstGeom>
          <a:noFill/>
          <a:ln w="9525">
            <a:noFill/>
            <a:miter lim="800000"/>
            <a:headEnd/>
            <a:tailEnd/>
          </a:ln>
          <a:effectLst/>
        </p:spPr>
        <p:txBody>
          <a:bodyPr vert="horz" wrap="square" lIns="93011" tIns="46505" rIns="93011" bIns="46505" numCol="1" anchor="b" anchorCtr="0" compatLnSpc="1">
            <a:prstTxWarp prst="textNoShape">
              <a:avLst/>
            </a:prstTxWarp>
          </a:bodyPr>
          <a:lstStyle>
            <a:lvl1pPr>
              <a:defRPr sz="1200">
                <a:latin typeface="Rockwell" pitchFamily="18" charset="0"/>
              </a:defRPr>
            </a:lvl1pPr>
          </a:lstStyle>
          <a:p>
            <a:pPr>
              <a:defRPr/>
            </a:pPr>
            <a:endParaRPr lang="en-US" dirty="0"/>
          </a:p>
        </p:txBody>
      </p:sp>
      <p:sp>
        <p:nvSpPr>
          <p:cNvPr id="30725" name="Rectangle 5"/>
          <p:cNvSpPr>
            <a:spLocks noGrp="1" noChangeArrowheads="1"/>
          </p:cNvSpPr>
          <p:nvPr>
            <p:ph type="sldNum" sz="quarter" idx="3"/>
          </p:nvPr>
        </p:nvSpPr>
        <p:spPr bwMode="auto">
          <a:xfrm>
            <a:off x="3971925" y="8924667"/>
            <a:ext cx="3036888" cy="470142"/>
          </a:xfrm>
          <a:prstGeom prst="rect">
            <a:avLst/>
          </a:prstGeom>
          <a:noFill/>
          <a:ln w="9525">
            <a:noFill/>
            <a:miter lim="800000"/>
            <a:headEnd/>
            <a:tailEnd/>
          </a:ln>
          <a:effectLst/>
        </p:spPr>
        <p:txBody>
          <a:bodyPr vert="horz" wrap="square" lIns="93011" tIns="46505" rIns="93011" bIns="46505" numCol="1" anchor="b" anchorCtr="0" compatLnSpc="1">
            <a:prstTxWarp prst="textNoShape">
              <a:avLst/>
            </a:prstTxWarp>
          </a:bodyPr>
          <a:lstStyle>
            <a:lvl1pPr algn="r">
              <a:defRPr sz="1200">
                <a:latin typeface="Rockwell" pitchFamily="18" charset="0"/>
              </a:defRPr>
            </a:lvl1pPr>
          </a:lstStyle>
          <a:p>
            <a:pPr>
              <a:defRPr/>
            </a:pPr>
            <a:fld id="{0A507B0F-992D-4AF4-9FF4-828727E308D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6888" cy="470142"/>
          </a:xfrm>
          <a:prstGeom prst="rect">
            <a:avLst/>
          </a:prstGeom>
        </p:spPr>
        <p:txBody>
          <a:bodyPr vert="horz" lIns="90292" tIns="45146" rIns="90292" bIns="45146" rtlCol="0"/>
          <a:lstStyle>
            <a:lvl1pPr algn="l">
              <a:defRPr sz="1200"/>
            </a:lvl1pPr>
          </a:lstStyle>
          <a:p>
            <a:pPr>
              <a:defRPr/>
            </a:pPr>
            <a:endParaRPr lang="en-US" dirty="0"/>
          </a:p>
        </p:txBody>
      </p:sp>
      <p:sp>
        <p:nvSpPr>
          <p:cNvPr id="3" name="Date Placeholder 2"/>
          <p:cNvSpPr>
            <a:spLocks noGrp="1"/>
          </p:cNvSpPr>
          <p:nvPr>
            <p:ph type="dt" idx="1"/>
          </p:nvPr>
        </p:nvSpPr>
        <p:spPr>
          <a:xfrm>
            <a:off x="3971925" y="0"/>
            <a:ext cx="3036888" cy="470142"/>
          </a:xfrm>
          <a:prstGeom prst="rect">
            <a:avLst/>
          </a:prstGeom>
        </p:spPr>
        <p:txBody>
          <a:bodyPr vert="horz" lIns="90292" tIns="45146" rIns="90292" bIns="45146" rtlCol="0"/>
          <a:lstStyle>
            <a:lvl1pPr algn="r">
              <a:defRPr sz="1200"/>
            </a:lvl1pPr>
          </a:lstStyle>
          <a:p>
            <a:pPr>
              <a:defRPr/>
            </a:pPr>
            <a:fld id="{27221C07-212B-4235-9509-4F1B8BBDD949}" type="datetimeFigureOut">
              <a:rPr lang="en-US"/>
              <a:pPr>
                <a:defRPr/>
              </a:pPr>
              <a:t>3/22/2017</a:t>
            </a:fld>
            <a:endParaRPr lang="en-US" dirty="0"/>
          </a:p>
        </p:txBody>
      </p:sp>
      <p:sp>
        <p:nvSpPr>
          <p:cNvPr id="4" name="Slide Image Placeholder 3"/>
          <p:cNvSpPr>
            <a:spLocks noGrp="1" noRot="1" noChangeAspect="1"/>
          </p:cNvSpPr>
          <p:nvPr>
            <p:ph type="sldImg" idx="2"/>
          </p:nvPr>
        </p:nvSpPr>
        <p:spPr>
          <a:xfrm>
            <a:off x="1227138" y="704850"/>
            <a:ext cx="4556125" cy="3522663"/>
          </a:xfrm>
          <a:prstGeom prst="rect">
            <a:avLst/>
          </a:prstGeom>
          <a:noFill/>
          <a:ln w="12700">
            <a:solidFill>
              <a:prstClr val="black"/>
            </a:solidFill>
          </a:ln>
        </p:spPr>
        <p:txBody>
          <a:bodyPr vert="horz" lIns="90292" tIns="45146" rIns="90292" bIns="45146" rtlCol="0" anchor="ctr"/>
          <a:lstStyle/>
          <a:p>
            <a:pPr lvl="0"/>
            <a:endParaRPr lang="en-US" noProof="0" dirty="0" smtClean="0"/>
          </a:p>
        </p:txBody>
      </p:sp>
      <p:sp>
        <p:nvSpPr>
          <p:cNvPr id="5" name="Notes Placeholder 4"/>
          <p:cNvSpPr>
            <a:spLocks noGrp="1"/>
          </p:cNvSpPr>
          <p:nvPr>
            <p:ph type="body" sz="quarter" idx="3"/>
          </p:nvPr>
        </p:nvSpPr>
        <p:spPr>
          <a:xfrm>
            <a:off x="701676" y="4463940"/>
            <a:ext cx="5607050" cy="4228065"/>
          </a:xfrm>
          <a:prstGeom prst="rect">
            <a:avLst/>
          </a:prstGeom>
        </p:spPr>
        <p:txBody>
          <a:bodyPr vert="horz" lIns="90292" tIns="45146" rIns="90292" bIns="451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924667"/>
            <a:ext cx="3036888" cy="470142"/>
          </a:xfrm>
          <a:prstGeom prst="rect">
            <a:avLst/>
          </a:prstGeom>
        </p:spPr>
        <p:txBody>
          <a:bodyPr vert="horz" lIns="90292" tIns="45146" rIns="90292" bIns="45146"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1925" y="8924667"/>
            <a:ext cx="3036888" cy="470142"/>
          </a:xfrm>
          <a:prstGeom prst="rect">
            <a:avLst/>
          </a:prstGeom>
        </p:spPr>
        <p:txBody>
          <a:bodyPr vert="horz" lIns="90292" tIns="45146" rIns="90292" bIns="45146" rtlCol="0" anchor="b"/>
          <a:lstStyle>
            <a:lvl1pPr algn="r">
              <a:defRPr sz="1200"/>
            </a:lvl1pPr>
          </a:lstStyle>
          <a:p>
            <a:pPr>
              <a:defRPr/>
            </a:pPr>
            <a:fld id="{1F8EC282-7790-4E51-B6E7-7F7BD9F3066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509412" algn="l" rtl="0" eaLnBrk="0" fontAlgn="base" hangingPunct="0">
      <a:spcBef>
        <a:spcPct val="30000"/>
      </a:spcBef>
      <a:spcAft>
        <a:spcPct val="0"/>
      </a:spcAft>
      <a:defRPr sz="1300" kern="1200">
        <a:solidFill>
          <a:schemeClr val="tx1"/>
        </a:solidFill>
        <a:latin typeface="+mn-lt"/>
        <a:ea typeface="+mn-ea"/>
        <a:cs typeface="+mn-cs"/>
      </a:defRPr>
    </a:lvl2pPr>
    <a:lvl3pPr marL="1018824" algn="l" rtl="0" eaLnBrk="0" fontAlgn="base" hangingPunct="0">
      <a:spcBef>
        <a:spcPct val="30000"/>
      </a:spcBef>
      <a:spcAft>
        <a:spcPct val="0"/>
      </a:spcAft>
      <a:defRPr sz="1300" kern="1200">
        <a:solidFill>
          <a:schemeClr val="tx1"/>
        </a:solidFill>
        <a:latin typeface="+mn-lt"/>
        <a:ea typeface="+mn-ea"/>
        <a:cs typeface="+mn-cs"/>
      </a:defRPr>
    </a:lvl3pPr>
    <a:lvl4pPr marL="1528237" algn="l" rtl="0" eaLnBrk="0" fontAlgn="base" hangingPunct="0">
      <a:spcBef>
        <a:spcPct val="30000"/>
      </a:spcBef>
      <a:spcAft>
        <a:spcPct val="0"/>
      </a:spcAft>
      <a:defRPr sz="1300" kern="1200">
        <a:solidFill>
          <a:schemeClr val="tx1"/>
        </a:solidFill>
        <a:latin typeface="+mn-lt"/>
        <a:ea typeface="+mn-ea"/>
        <a:cs typeface="+mn-cs"/>
      </a:defRPr>
    </a:lvl4pPr>
    <a:lvl5pPr marL="2037649" algn="l" rtl="0" eaLnBrk="0" fontAlgn="base" hangingPunct="0">
      <a:spcBef>
        <a:spcPct val="30000"/>
      </a:spcBef>
      <a:spcAft>
        <a:spcPct val="0"/>
      </a:spcAft>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a:t>
            </a:fld>
            <a:endParaRPr lang="en-US" dirty="0"/>
          </a:p>
        </p:txBody>
      </p:sp>
    </p:spTree>
    <p:extLst>
      <p:ext uri="{BB962C8B-B14F-4D97-AF65-F5344CB8AC3E}">
        <p14:creationId xmlns:p14="http://schemas.microsoft.com/office/powerpoint/2010/main" val="2980049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increase with our female students has helped to narrow the gender gap.</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10</a:t>
            </a:fld>
            <a:endParaRPr lang="en-US" dirty="0"/>
          </a:p>
        </p:txBody>
      </p:sp>
    </p:spTree>
    <p:extLst>
      <p:ext uri="{BB962C8B-B14F-4D97-AF65-F5344CB8AC3E}">
        <p14:creationId xmlns:p14="http://schemas.microsoft.com/office/powerpoint/2010/main" val="3088881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Once</a:t>
            </a:r>
            <a:r>
              <a:rPr lang="en-US" baseline="0" dirty="0" smtClean="0"/>
              <a:t> again, we are excited with the increase in our 5</a:t>
            </a:r>
            <a:r>
              <a:rPr lang="en-US" baseline="30000" dirty="0" smtClean="0"/>
              <a:t>th</a:t>
            </a:r>
            <a:r>
              <a:rPr lang="en-US" baseline="0" dirty="0" smtClean="0"/>
              <a:t> grade scores, especially the decrease in our Level 1’s and increase in our Level 3’s and 4’s. 5</a:t>
            </a:r>
            <a:r>
              <a:rPr lang="en-US" baseline="30000" dirty="0" smtClean="0"/>
              <a:t>th</a:t>
            </a:r>
            <a:r>
              <a:rPr lang="en-US" baseline="0" dirty="0" smtClean="0"/>
              <a:t> grade teachers use c</a:t>
            </a:r>
            <a:r>
              <a:rPr lang="en-US" dirty="0" smtClean="0"/>
              <a:t>ommon </a:t>
            </a:r>
            <a:r>
              <a:rPr lang="en-US" dirty="0"/>
              <a:t>planning time to share materials, collaborate, share immediate feedback, plan interventions, </a:t>
            </a:r>
            <a:r>
              <a:rPr lang="en-US" dirty="0" smtClean="0"/>
              <a:t>and create </a:t>
            </a:r>
            <a:r>
              <a:rPr lang="en-US" dirty="0"/>
              <a:t>common </a:t>
            </a:r>
            <a:r>
              <a:rPr lang="en-US" dirty="0" smtClean="0"/>
              <a:t>assessments.</a:t>
            </a:r>
            <a:endParaRPr lang="en-US" dirty="0"/>
          </a:p>
          <a:p>
            <a:pPr lvl="0"/>
            <a:r>
              <a:rPr lang="en-US" dirty="0" smtClean="0"/>
              <a:t>They are teaching</a:t>
            </a:r>
            <a:r>
              <a:rPr lang="en-US" baseline="0" dirty="0" smtClean="0"/>
              <a:t> and </a:t>
            </a:r>
            <a:r>
              <a:rPr lang="en-US" dirty="0" smtClean="0"/>
              <a:t>planning </a:t>
            </a:r>
            <a:r>
              <a:rPr lang="en-US" dirty="0"/>
              <a:t>instruction and lessons with the end standards in </a:t>
            </a:r>
            <a:r>
              <a:rPr lang="en-US" dirty="0" smtClean="0"/>
              <a:t>mind.</a:t>
            </a:r>
            <a:endParaRPr lang="en-US" dirty="0"/>
          </a:p>
          <a:p>
            <a:pPr lvl="0"/>
            <a:r>
              <a:rPr lang="en-US" dirty="0"/>
              <a:t>Integrating subjects with common standards in certain units throughout the year</a:t>
            </a:r>
          </a:p>
          <a:p>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11</a:t>
            </a:fld>
            <a:endParaRPr lang="en-US" dirty="0"/>
          </a:p>
        </p:txBody>
      </p:sp>
    </p:spTree>
    <p:extLst>
      <p:ext uri="{BB962C8B-B14F-4D97-AF65-F5344CB8AC3E}">
        <p14:creationId xmlns:p14="http://schemas.microsoft.com/office/powerpoint/2010/main" val="4175173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12</a:t>
            </a:fld>
            <a:endParaRPr lang="en-US" dirty="0"/>
          </a:p>
        </p:txBody>
      </p:sp>
    </p:spTree>
    <p:extLst>
      <p:ext uri="{BB962C8B-B14F-4D97-AF65-F5344CB8AC3E}">
        <p14:creationId xmlns:p14="http://schemas.microsoft.com/office/powerpoint/2010/main" val="326662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grade to grade cohort data shows our</a:t>
            </a:r>
            <a:r>
              <a:rPr lang="en-US" baseline="0" dirty="0" smtClean="0"/>
              <a:t> 3</a:t>
            </a:r>
            <a:r>
              <a:rPr lang="en-US" baseline="30000" dirty="0" smtClean="0"/>
              <a:t>rd</a:t>
            </a:r>
            <a:r>
              <a:rPr lang="en-US" baseline="0" dirty="0" smtClean="0"/>
              <a:t> to 4</a:t>
            </a:r>
            <a:r>
              <a:rPr lang="en-US" baseline="30000" dirty="0" smtClean="0"/>
              <a:t>th</a:t>
            </a:r>
            <a:r>
              <a:rPr lang="en-US" baseline="0" dirty="0" smtClean="0"/>
              <a:t> and 4</a:t>
            </a:r>
            <a:r>
              <a:rPr lang="en-US" baseline="30000" dirty="0" smtClean="0"/>
              <a:t>th</a:t>
            </a:r>
            <a:r>
              <a:rPr lang="en-US" baseline="0" dirty="0" smtClean="0"/>
              <a:t> to 5</a:t>
            </a:r>
            <a:r>
              <a:rPr lang="en-US" baseline="30000" dirty="0" smtClean="0"/>
              <a:t>th</a:t>
            </a:r>
            <a:r>
              <a:rPr lang="en-US" baseline="0" dirty="0" smtClean="0"/>
              <a:t> students making gains. We saw a significant increase in our 3th to 4</a:t>
            </a:r>
            <a:r>
              <a:rPr lang="en-US" baseline="30000" dirty="0" smtClean="0"/>
              <a:t>th</a:t>
            </a:r>
            <a:r>
              <a:rPr lang="en-US" baseline="0" dirty="0" smtClean="0"/>
              <a:t> grade Level 1’s and 4</a:t>
            </a:r>
            <a:r>
              <a:rPr lang="en-US" baseline="30000" dirty="0" smtClean="0"/>
              <a:t>th</a:t>
            </a:r>
            <a:r>
              <a:rPr lang="en-US" baseline="0" dirty="0" smtClean="0"/>
              <a:t> to 5</a:t>
            </a:r>
            <a:r>
              <a:rPr lang="en-US" baseline="30000" dirty="0" smtClean="0"/>
              <a:t>th</a:t>
            </a:r>
            <a:r>
              <a:rPr lang="en-US" baseline="0" dirty="0" smtClean="0"/>
              <a:t> Level 2’s. Our teachers are working to strengthen students skills for that transition from elementary to middle school.</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13</a:t>
            </a:fld>
            <a:endParaRPr lang="en-US" dirty="0"/>
          </a:p>
        </p:txBody>
      </p:sp>
    </p:spTree>
    <p:extLst>
      <p:ext uri="{BB962C8B-B14F-4D97-AF65-F5344CB8AC3E}">
        <p14:creationId xmlns:p14="http://schemas.microsoft.com/office/powerpoint/2010/main" val="179299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704850"/>
            <a:ext cx="4556125" cy="3522663"/>
          </a:xfrm>
        </p:spPr>
      </p:sp>
      <p:sp>
        <p:nvSpPr>
          <p:cNvPr id="3" name="Notes Placeholder 2"/>
          <p:cNvSpPr>
            <a:spLocks noGrp="1"/>
          </p:cNvSpPr>
          <p:nvPr>
            <p:ph type="body" idx="1"/>
          </p:nvPr>
        </p:nvSpPr>
        <p:spPr/>
        <p:txBody>
          <a:bodyPr>
            <a:normAutofit/>
          </a:bodyPr>
          <a:lstStyle/>
          <a:p>
            <a:r>
              <a:rPr lang="en-US" dirty="0"/>
              <a:t>Good afternoon, We have more great results and reason to celebrate in math where we experienced growth in virtually every sector. In third grade I’d like to highlight the increase </a:t>
            </a:r>
            <a:r>
              <a:rPr lang="en-US" dirty="0" smtClean="0"/>
              <a:t>of </a:t>
            </a:r>
            <a:r>
              <a:rPr lang="en-US" dirty="0"/>
              <a:t>level 3’s and 4’s and the significant decrease of level 1’s. The third grade teachers attribute this growth to the incorporation of numerous GLAD strategies, small group interventions, fidelity to the district maps and assessments, teacher modeling, student practice and feedback from teachers to students. </a:t>
            </a:r>
          </a:p>
          <a:p>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704850"/>
            <a:ext cx="4556125" cy="3522663"/>
          </a:xfrm>
        </p:spPr>
      </p:sp>
      <p:sp>
        <p:nvSpPr>
          <p:cNvPr id="3" name="Notes Placeholder 2"/>
          <p:cNvSpPr>
            <a:spLocks noGrp="1"/>
          </p:cNvSpPr>
          <p:nvPr>
            <p:ph type="body" idx="1"/>
          </p:nvPr>
        </p:nvSpPr>
        <p:spPr/>
        <p:txBody>
          <a:bodyPr>
            <a:normAutofit/>
          </a:bodyPr>
          <a:lstStyle/>
          <a:p>
            <a:r>
              <a:rPr lang="en-US" dirty="0" smtClean="0"/>
              <a:t>We have decreased the gender</a:t>
            </a:r>
            <a:r>
              <a:rPr lang="en-US" baseline="0" dirty="0" smtClean="0"/>
              <a:t> gap as well, with our boys improving greatly.</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math our fourth graders performed more than 10% higher than the state average and were within about a half of a percent of the district average. Our fourth grade teachers credit </a:t>
            </a:r>
            <a:r>
              <a:rPr lang="en-US" dirty="0" smtClean="0"/>
              <a:t>this success to their </a:t>
            </a:r>
            <a:r>
              <a:rPr lang="en-US" dirty="0"/>
              <a:t>focus on the </a:t>
            </a:r>
            <a:r>
              <a:rPr lang="en-US" dirty="0" smtClean="0"/>
              <a:t>Common Core</a:t>
            </a:r>
            <a:r>
              <a:rPr lang="en-US" baseline="0" dirty="0" smtClean="0"/>
              <a:t> </a:t>
            </a:r>
            <a:r>
              <a:rPr lang="en-US" dirty="0" smtClean="0"/>
              <a:t>when </a:t>
            </a:r>
            <a:r>
              <a:rPr lang="en-US" dirty="0"/>
              <a:t>planning instruction, their use of formative and summative assessments which allowed them to consistently meet the needs of their students during morning math/success time, and their use of best effort </a:t>
            </a:r>
            <a:r>
              <a:rPr lang="en-US" dirty="0" smtClean="0"/>
              <a:t>strategies.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16</a:t>
            </a:fld>
            <a:endParaRPr lang="en-US" dirty="0"/>
          </a:p>
        </p:txBody>
      </p:sp>
    </p:spTree>
    <p:extLst>
      <p:ext uri="{BB962C8B-B14F-4D97-AF65-F5344CB8AC3E}">
        <p14:creationId xmlns:p14="http://schemas.microsoft.com/office/powerpoint/2010/main" val="3454033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gender gap in fourth grade widened nominally, both genders outperformed</a:t>
            </a:r>
            <a:r>
              <a:rPr lang="en-US" baseline="0" dirty="0" smtClean="0"/>
              <a:t> students from the previous year.</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17</a:t>
            </a:fld>
            <a:endParaRPr lang="en-US" dirty="0"/>
          </a:p>
        </p:txBody>
      </p:sp>
    </p:spTree>
    <p:extLst>
      <p:ext uri="{BB962C8B-B14F-4D97-AF65-F5344CB8AC3E}">
        <p14:creationId xmlns:p14="http://schemas.microsoft.com/office/powerpoint/2010/main" val="664664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Again, in 5</a:t>
            </a:r>
            <a:r>
              <a:rPr lang="en-US" baseline="30000" dirty="0"/>
              <a:t>th</a:t>
            </a:r>
            <a:r>
              <a:rPr lang="en-US" dirty="0"/>
              <a:t> grade we see a significant increase from the previous year, nearly doubling the number of level 3’s and 4’s. Our fifth grade teachers attribute this success to many things including planning and teaching with standards in mind, integrating subjects with common standards in certain units throughout the year and collaborating by sharing materials, sharing immediate feedback, planning interventions and creating common assessments.</a:t>
            </a:r>
          </a:p>
          <a:p>
            <a:pPr lvl="0"/>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18</a:t>
            </a:fld>
            <a:endParaRPr lang="en-US" dirty="0"/>
          </a:p>
        </p:txBody>
      </p:sp>
    </p:spTree>
    <p:extLst>
      <p:ext uri="{BB962C8B-B14F-4D97-AF65-F5344CB8AC3E}">
        <p14:creationId xmlns:p14="http://schemas.microsoft.com/office/powerpoint/2010/main" val="333451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a:t>
            </a:r>
            <a:r>
              <a:rPr lang="en-US" baseline="0" dirty="0" smtClean="0"/>
              <a:t> gender gap widened we experienced incredible growth by both boys and girls.</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19</a:t>
            </a:fld>
            <a:endParaRPr lang="en-US" dirty="0"/>
          </a:p>
        </p:txBody>
      </p:sp>
    </p:spTree>
    <p:extLst>
      <p:ext uri="{BB962C8B-B14F-4D97-AF65-F5344CB8AC3E}">
        <p14:creationId xmlns:p14="http://schemas.microsoft.com/office/powerpoint/2010/main" val="342325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a:t>
            </a:fld>
            <a:endParaRPr lang="en-US" dirty="0"/>
          </a:p>
        </p:txBody>
      </p:sp>
    </p:spTree>
    <p:extLst>
      <p:ext uri="{BB962C8B-B14F-4D97-AF65-F5344CB8AC3E}">
        <p14:creationId xmlns:p14="http://schemas.microsoft.com/office/powerpoint/2010/main" val="3555600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When</a:t>
            </a:r>
            <a:r>
              <a:rPr lang="en-US" baseline="0" dirty="0" smtClean="0"/>
              <a:t> looking at our cohort data I would like to highlight the increase in performance of our third to fourth grade cohort where our level 4’s increased by 17%.</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20</a:t>
            </a:fld>
            <a:endParaRPr lang="en-US" dirty="0"/>
          </a:p>
        </p:txBody>
      </p:sp>
    </p:spTree>
    <p:extLst>
      <p:ext uri="{BB962C8B-B14F-4D97-AF65-F5344CB8AC3E}">
        <p14:creationId xmlns:p14="http://schemas.microsoft.com/office/powerpoint/2010/main" val="3392934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a:t>
            </a:r>
            <a:r>
              <a:rPr lang="en-US" baseline="0" dirty="0" smtClean="0"/>
              <a:t> is another area of celebration for us. Our 5</a:t>
            </a:r>
            <a:r>
              <a:rPr lang="en-US" baseline="30000" dirty="0" smtClean="0"/>
              <a:t>th</a:t>
            </a:r>
            <a:r>
              <a:rPr lang="en-US" baseline="0" dirty="0" smtClean="0"/>
              <a:t> graders performed better than the state average and nearly as well as the district average. This was possible through grade level collaboration, the team met several times throughout the week to plan lessons and experiments based on science standards and team-taught at least once a week. Additionally, they used formative assessment data to partner students for peer coaching. Of course our robotics club was also very popular and has grown to include even more students this year.</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21</a:t>
            </a:fld>
            <a:endParaRPr lang="en-US" dirty="0"/>
          </a:p>
        </p:txBody>
      </p:sp>
    </p:spTree>
    <p:extLst>
      <p:ext uri="{BB962C8B-B14F-4D97-AF65-F5344CB8AC3E}">
        <p14:creationId xmlns:p14="http://schemas.microsoft.com/office/powerpoint/2010/main" val="133278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successfully eliminated the gender gap in science.</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22</a:t>
            </a:fld>
            <a:endParaRPr lang="en-US" dirty="0"/>
          </a:p>
        </p:txBody>
      </p:sp>
    </p:spTree>
    <p:extLst>
      <p:ext uri="{BB962C8B-B14F-4D97-AF65-F5344CB8AC3E}">
        <p14:creationId xmlns:p14="http://schemas.microsoft.com/office/powerpoint/2010/main" val="3586325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we have analyzed our data in our CAST meetings, we use the scores as indicators of student success on the SBA and to identify appropriate support.</a:t>
            </a:r>
          </a:p>
          <a:p>
            <a:endParaRPr lang="en-US" baseline="0" dirty="0" smtClean="0"/>
          </a:p>
          <a:p>
            <a:r>
              <a:rPr lang="en-US" baseline="0" dirty="0" smtClean="0"/>
              <a:t>We look at our equity targets to monitor student growth and take action quickly.  In CAST, grade level data meetings, and OTG meetings we monitor information on attendance and performance and have a concrete response to those not making growth.  </a:t>
            </a:r>
          </a:p>
          <a:p>
            <a:endParaRPr lang="en-US" baseline="0" dirty="0" smtClean="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23</a:t>
            </a:fld>
            <a:endParaRPr lang="en-US" dirty="0"/>
          </a:p>
        </p:txBody>
      </p:sp>
    </p:spTree>
    <p:extLst>
      <p:ext uri="{BB962C8B-B14F-4D97-AF65-F5344CB8AC3E}">
        <p14:creationId xmlns:p14="http://schemas.microsoft.com/office/powerpoint/2010/main" val="334082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SBA Claim data over two years.</a:t>
            </a:r>
            <a:r>
              <a:rPr lang="en-US" baseline="0" dirty="0" smtClean="0"/>
              <a:t> Grade level teams met to study the claims and this data supports their instructional decisions. Our reading specialist supports teachers in increasing their instructional skills through the coaching model.</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24</a:t>
            </a:fld>
            <a:endParaRPr lang="en-US" dirty="0"/>
          </a:p>
        </p:txBody>
      </p:sp>
    </p:spTree>
    <p:extLst>
      <p:ext uri="{BB962C8B-B14F-4D97-AF65-F5344CB8AC3E}">
        <p14:creationId xmlns:p14="http://schemas.microsoft.com/office/powerpoint/2010/main" val="1536881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analyze</a:t>
            </a:r>
            <a:r>
              <a:rPr lang="en-US" baseline="0" dirty="0" smtClean="0"/>
              <a:t> o</a:t>
            </a:r>
            <a:r>
              <a:rPr lang="en-US" dirty="0" smtClean="0"/>
              <a:t>ur claim data to drive our instructional</a:t>
            </a:r>
            <a:r>
              <a:rPr lang="en-US" baseline="0" dirty="0" smtClean="0"/>
              <a:t> plan for the year. Our</a:t>
            </a:r>
            <a:r>
              <a:rPr lang="en-US" dirty="0" smtClean="0"/>
              <a:t> math specialist will</a:t>
            </a:r>
            <a:r>
              <a:rPr lang="en-US" baseline="0" dirty="0" smtClean="0"/>
              <a:t> speak more specifically on our actions items that focus on our working around claims two through four.</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25</a:t>
            </a:fld>
            <a:endParaRPr lang="en-US" dirty="0"/>
          </a:p>
        </p:txBody>
      </p:sp>
    </p:spTree>
    <p:extLst>
      <p:ext uri="{BB962C8B-B14F-4D97-AF65-F5344CB8AC3E}">
        <p14:creationId xmlns:p14="http://schemas.microsoft.com/office/powerpoint/2010/main" val="3802210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AR participation rate is growing. We focus on school-wide reading at our first assembly of the school year. Each month we recognize the leading classrooms with each receiving an award to be displayed in the classroom.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26</a:t>
            </a:fld>
            <a:endParaRPr lang="en-US" dirty="0"/>
          </a:p>
        </p:txBody>
      </p:sp>
    </p:spTree>
    <p:extLst>
      <p:ext uri="{BB962C8B-B14F-4D97-AF65-F5344CB8AC3E}">
        <p14:creationId xmlns:p14="http://schemas.microsoft.com/office/powerpoint/2010/main" val="2317497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our </a:t>
            </a:r>
            <a:r>
              <a:rPr lang="en-US" dirty="0" smtClean="0"/>
              <a:t>attendance</a:t>
            </a:r>
            <a:r>
              <a:rPr lang="en-US" baseline="0" dirty="0" smtClean="0"/>
              <a:t> data we continue to communicate our campaign of  ‘Ten or less for School Success’. We recognize classrooms with the highest student attendance each month during our assembly with each class receiving a school mascot to display.  We have implemented attendance conferences with families to stress the </a:t>
            </a:r>
            <a:r>
              <a:rPr lang="en-US" baseline="0" dirty="0" err="1" smtClean="0"/>
              <a:t>importants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27</a:t>
            </a:fld>
            <a:endParaRPr lang="en-US" dirty="0"/>
          </a:p>
        </p:txBody>
      </p:sp>
    </p:spTree>
    <p:extLst>
      <p:ext uri="{BB962C8B-B14F-4D97-AF65-F5344CB8AC3E}">
        <p14:creationId xmlns:p14="http://schemas.microsoft.com/office/powerpoint/2010/main" val="2688256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go into our rotation. </a:t>
            </a:r>
          </a:p>
          <a:p>
            <a:r>
              <a:rPr lang="en-US" dirty="0" smtClean="0"/>
              <a:t>Right side of the room will go to room</a:t>
            </a:r>
            <a:r>
              <a:rPr lang="en-US" baseline="0" dirty="0" smtClean="0"/>
              <a:t> 206, next door.</a:t>
            </a:r>
          </a:p>
          <a:p>
            <a:endParaRPr lang="en-US" baseline="0" dirty="0" smtClean="0"/>
          </a:p>
          <a:p>
            <a:r>
              <a:rPr lang="en-US" baseline="0" dirty="0" smtClean="0"/>
              <a:t>After 15 minutes we will rotate.</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28</a:t>
            </a:fld>
            <a:endParaRPr lang="en-US" dirty="0"/>
          </a:p>
        </p:txBody>
      </p:sp>
    </p:spTree>
    <p:extLst>
      <p:ext uri="{BB962C8B-B14F-4D97-AF65-F5344CB8AC3E}">
        <p14:creationId xmlns:p14="http://schemas.microsoft.com/office/powerpoint/2010/main" val="410326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3</a:t>
            </a:fld>
            <a:endParaRPr lang="en-US" dirty="0"/>
          </a:p>
        </p:txBody>
      </p:sp>
    </p:spTree>
    <p:extLst>
      <p:ext uri="{BB962C8B-B14F-4D97-AF65-F5344CB8AC3E}">
        <p14:creationId xmlns:p14="http://schemas.microsoft.com/office/powerpoint/2010/main" val="398659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4</a:t>
            </a:fld>
            <a:endParaRPr lang="en-US" dirty="0"/>
          </a:p>
        </p:txBody>
      </p:sp>
    </p:spTree>
    <p:extLst>
      <p:ext uri="{BB962C8B-B14F-4D97-AF65-F5344CB8AC3E}">
        <p14:creationId xmlns:p14="http://schemas.microsoft.com/office/powerpoint/2010/main" val="257365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moved from the Lower 50% of Schools &amp; Improving to the Top 50% of Schools &amp; Improving. Not only did we</a:t>
            </a:r>
            <a:r>
              <a:rPr lang="en-US" baseline="0" dirty="0" smtClean="0"/>
              <a:t> move over, we moved up.</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5</a:t>
            </a:fld>
            <a:endParaRPr lang="en-US" dirty="0"/>
          </a:p>
        </p:txBody>
      </p:sp>
    </p:spTree>
    <p:extLst>
      <p:ext uri="{BB962C8B-B14F-4D97-AF65-F5344CB8AC3E}">
        <p14:creationId xmlns:p14="http://schemas.microsoft.com/office/powerpoint/2010/main" val="21633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continue to make significant</a:t>
            </a:r>
            <a:r>
              <a:rPr lang="en-US" baseline="0" dirty="0" smtClean="0"/>
              <a:t> growth. The two schools above us are in the Seattle School District and we are on our way to pass them.</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6</a:t>
            </a:fld>
            <a:endParaRPr lang="en-US" dirty="0"/>
          </a:p>
        </p:txBody>
      </p:sp>
    </p:spTree>
    <p:extLst>
      <p:ext uri="{BB962C8B-B14F-4D97-AF65-F5344CB8AC3E}">
        <p14:creationId xmlns:p14="http://schemas.microsoft.com/office/powerpoint/2010/main" val="2603522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would like to highlight that we are back to pre-SBA scores. </a:t>
            </a:r>
          </a:p>
          <a:p>
            <a:r>
              <a:rPr lang="en-US" dirty="0"/>
              <a:t>We are excited with our increase in Level 1’s to 2’s and a our Level 3’s to 4’s.</a:t>
            </a:r>
          </a:p>
          <a:p>
            <a:r>
              <a:rPr lang="en-US" dirty="0"/>
              <a:t>We are excited with the increase in the scores among our Hispanic students and Students with Disabilities.</a:t>
            </a:r>
          </a:p>
          <a:p>
            <a:r>
              <a:rPr lang="en-US" dirty="0"/>
              <a:t>Our 3</a:t>
            </a:r>
            <a:r>
              <a:rPr lang="en-US" baseline="30000" dirty="0"/>
              <a:t>rd</a:t>
            </a:r>
            <a:r>
              <a:rPr lang="en-US" dirty="0"/>
              <a:t> grade teachers have taught 4</a:t>
            </a:r>
            <a:r>
              <a:rPr lang="en-US" baseline="30000" dirty="0"/>
              <a:t>th</a:t>
            </a:r>
            <a:r>
              <a:rPr lang="en-US" dirty="0"/>
              <a:t> and 5</a:t>
            </a:r>
            <a:r>
              <a:rPr lang="en-US" baseline="30000" dirty="0"/>
              <a:t>th</a:t>
            </a:r>
            <a:r>
              <a:rPr lang="en-US" dirty="0"/>
              <a:t> grade so they know where the students need to go.</a:t>
            </a:r>
          </a:p>
          <a:p>
            <a:r>
              <a:rPr lang="en-US" dirty="0"/>
              <a:t>The writing scope and sequence is articulated and followed with fidelity.</a:t>
            </a:r>
          </a:p>
          <a:p>
            <a:r>
              <a:rPr lang="en-US" dirty="0"/>
              <a:t>Focused shared Reading with skills aligned to the SBA and lots of GLAD strategies</a:t>
            </a:r>
          </a:p>
          <a:p>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7</a:t>
            </a:fld>
            <a:endParaRPr lang="en-US" dirty="0"/>
          </a:p>
        </p:txBody>
      </p:sp>
    </p:spTree>
    <p:extLst>
      <p:ext uri="{BB962C8B-B14F-4D97-AF65-F5344CB8AC3E}">
        <p14:creationId xmlns:p14="http://schemas.microsoft.com/office/powerpoint/2010/main" val="338305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gender gap is closing and we see an increase in our males.</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8</a:t>
            </a:fld>
            <a:endParaRPr lang="en-US" dirty="0"/>
          </a:p>
        </p:txBody>
      </p:sp>
    </p:spTree>
    <p:extLst>
      <p:ext uri="{BB962C8B-B14F-4D97-AF65-F5344CB8AC3E}">
        <p14:creationId xmlns:p14="http://schemas.microsoft.com/office/powerpoint/2010/main" val="335059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We saw an increase in our Level 3’s and 4’s and with our low-income students. </a:t>
            </a:r>
          </a:p>
          <a:p>
            <a:pPr lvl="0"/>
            <a:r>
              <a:rPr lang="en-US" dirty="0"/>
              <a:t>This is a result of the work that our 4</a:t>
            </a:r>
            <a:r>
              <a:rPr lang="en-US" baseline="30000" dirty="0"/>
              <a:t>th</a:t>
            </a:r>
            <a:r>
              <a:rPr lang="en-US" dirty="0"/>
              <a:t> grade teachers do with Instructional planning and alignment of the calendar based on the CCSS!</a:t>
            </a:r>
          </a:p>
          <a:p>
            <a:pPr lvl="0"/>
            <a:r>
              <a:rPr lang="en-US" dirty="0"/>
              <a:t>Vertical alignment with 3</a:t>
            </a:r>
            <a:r>
              <a:rPr lang="en-US" baseline="30000" dirty="0"/>
              <a:t>rd</a:t>
            </a:r>
            <a:r>
              <a:rPr lang="en-US" dirty="0"/>
              <a:t>-5</a:t>
            </a:r>
            <a:r>
              <a:rPr lang="en-US" baseline="30000" dirty="0"/>
              <a:t>th</a:t>
            </a:r>
            <a:r>
              <a:rPr lang="en-US" dirty="0"/>
              <a:t> grades</a:t>
            </a:r>
          </a:p>
          <a:p>
            <a:pPr lvl="0"/>
            <a:r>
              <a:rPr lang="en-US" dirty="0"/>
              <a:t> and assessments in which we’ve created to match the CCSS and SBA.</a:t>
            </a:r>
          </a:p>
          <a:p>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9</a:t>
            </a:fld>
            <a:endParaRPr lang="en-US" dirty="0"/>
          </a:p>
        </p:txBody>
      </p:sp>
    </p:spTree>
    <p:extLst>
      <p:ext uri="{BB962C8B-B14F-4D97-AF65-F5344CB8AC3E}">
        <p14:creationId xmlns:p14="http://schemas.microsoft.com/office/powerpoint/2010/main" val="168736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SR Page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02920" y="0"/>
            <a:ext cx="9052560" cy="1076566"/>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SR Page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02920" y="0"/>
            <a:ext cx="9052560" cy="1076566"/>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6" name="Footer Placeholder 8"/>
          <p:cNvSpPr>
            <a:spLocks noGrp="1"/>
          </p:cNvSpPr>
          <p:nvPr>
            <p:ph type="ftr" sz="quarter" idx="3"/>
          </p:nvPr>
        </p:nvSpPr>
        <p:spPr>
          <a:xfrm>
            <a:off x="0" y="7213328"/>
            <a:ext cx="10058400" cy="545102"/>
          </a:xfrm>
          <a:prstGeom prst="rect">
            <a:avLst/>
          </a:prstGeom>
        </p:spPr>
        <p:txBody>
          <a:bodyPr vert="horz" lIns="101882" tIns="50941" rIns="101882" bIns="50941" rtlCol="0" anchor="ctr"/>
          <a:lstStyle>
            <a:lvl1pPr algn="ctr">
              <a:defRPr sz="1100">
                <a:solidFill>
                  <a:schemeClr val="tx1">
                    <a:tint val="75000"/>
                  </a:schemeClr>
                </a:solidFill>
              </a:defRPr>
            </a:lvl1pPr>
          </a:lstStyle>
          <a:p>
            <a:r>
              <a:rPr lang="en-US" dirty="0" smtClean="0">
                <a:latin typeface="Tahoma" pitchFamily="34" charset="0"/>
                <a:ea typeface="Tahoma" pitchFamily="34" charset="0"/>
                <a:cs typeface="Tahoma" pitchFamily="34" charset="0"/>
              </a:rPr>
              <a:t>Compiled by Everett Public Schools - Assessment &amp; Research Department</a:t>
            </a:r>
            <a:endParaRPr lang="en-US" dirty="0"/>
          </a:p>
        </p:txBody>
      </p:sp>
      <p:sp>
        <p:nvSpPr>
          <p:cNvPr id="9" name="Slide Number Placeholder 9"/>
          <p:cNvSpPr>
            <a:spLocks noGrp="1"/>
          </p:cNvSpPr>
          <p:nvPr>
            <p:ph type="sldNum" sz="quarter" idx="4"/>
          </p:nvPr>
        </p:nvSpPr>
        <p:spPr>
          <a:xfrm>
            <a:off x="8717280" y="7254241"/>
            <a:ext cx="1064434" cy="413808"/>
          </a:xfrm>
          <a:prstGeom prst="rect">
            <a:avLst/>
          </a:prstGeom>
        </p:spPr>
        <p:txBody>
          <a:bodyPr vert="horz" lIns="101882" tIns="50941" rIns="101882" bIns="50941" rtlCol="0" anchor="ctr"/>
          <a:lstStyle>
            <a:lvl1pPr algn="r">
              <a:defRPr sz="1100" baseline="0">
                <a:solidFill>
                  <a:schemeClr val="tx1">
                    <a:tint val="75000"/>
                  </a:schemeClr>
                </a:solidFill>
                <a:latin typeface="Tahoma" pitchFamily="34" charset="0"/>
              </a:defRPr>
            </a:lvl1pPr>
          </a:lstStyle>
          <a:p>
            <a:fld id="{B999F817-F5D2-4A26-96AD-1211DCAE6C1D}" type="slidenum">
              <a:rPr lang="en-US" smtClean="0"/>
              <a:pPr/>
              <a:t>‹#›</a:t>
            </a:fld>
            <a:endParaRPr lang="en-US" dirty="0"/>
          </a:p>
        </p:txBody>
      </p:sp>
      <p:pic>
        <p:nvPicPr>
          <p:cNvPr id="10" name="Picture 9" descr="Everett-Primary-Logo-RGB.jpg"/>
          <p:cNvPicPr>
            <a:picLocks noChangeAspect="1"/>
          </p:cNvPicPr>
          <p:nvPr userDrawn="1"/>
        </p:nvPicPr>
        <p:blipFill>
          <a:blip r:embed="rId2" cstate="print"/>
          <a:stretch>
            <a:fillRect/>
          </a:stretch>
        </p:blipFill>
        <p:spPr>
          <a:xfrm>
            <a:off x="314325" y="6855762"/>
            <a:ext cx="1688514" cy="715132"/>
          </a:xfrm>
          <a:prstGeom prst="rect">
            <a:avLst/>
          </a:prstGeom>
        </p:spPr>
      </p:pic>
    </p:spTree>
    <p:extLst>
      <p:ext uri="{BB962C8B-B14F-4D97-AF65-F5344CB8AC3E}">
        <p14:creationId xmlns:p14="http://schemas.microsoft.com/office/powerpoint/2010/main" val="742896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0"/>
            <a:ext cx="9052560" cy="1076566"/>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11" name="Rectangle 4"/>
          <p:cNvSpPr txBox="1">
            <a:spLocks noChangeArrowheads="1"/>
          </p:cNvSpPr>
          <p:nvPr userDrawn="1"/>
        </p:nvSpPr>
        <p:spPr>
          <a:xfrm>
            <a:off x="277654" y="1416304"/>
            <a:ext cx="9555480" cy="5829300"/>
          </a:xfrm>
          <a:prstGeom prst="rect">
            <a:avLst/>
          </a:prstGeom>
        </p:spPr>
        <p:txBody>
          <a:bodyPr lIns="101882" tIns="50941" rIns="101882" bIns="50941"/>
          <a:lstStyle/>
          <a:p>
            <a:pPr marL="0" marR="0" lvl="0" indent="0" algn="ctr" defTabSz="1018824"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en-US" sz="4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r>
              <a:rPr kumimoji="0" lang="en-US" sz="4000" b="1" i="1"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en-US" sz="4000" b="1" i="1"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en-US" sz="3600" b="1" i="1"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p:txBody>
      </p:sp>
      <p:sp>
        <p:nvSpPr>
          <p:cNvPr id="18" name="Slide Number Placeholder 9"/>
          <p:cNvSpPr>
            <a:spLocks noGrp="1"/>
          </p:cNvSpPr>
          <p:nvPr>
            <p:ph type="sldNum" sz="quarter" idx="4"/>
          </p:nvPr>
        </p:nvSpPr>
        <p:spPr>
          <a:xfrm>
            <a:off x="8717280" y="7254241"/>
            <a:ext cx="1064434" cy="413808"/>
          </a:xfrm>
          <a:prstGeom prst="rect">
            <a:avLst/>
          </a:prstGeom>
        </p:spPr>
        <p:txBody>
          <a:bodyPr vert="horz" lIns="101882" tIns="50941" rIns="101882" bIns="50941" rtlCol="0" anchor="ctr"/>
          <a:lstStyle>
            <a:lvl1pPr algn="r">
              <a:defRPr sz="900" baseline="0">
                <a:solidFill>
                  <a:schemeClr val="tx1">
                    <a:tint val="75000"/>
                  </a:schemeClr>
                </a:solidFill>
                <a:latin typeface="Tahoma" pitchFamily="34" charset="0"/>
              </a:defRPr>
            </a:lvl1pPr>
          </a:lstStyle>
          <a:p>
            <a:fld id="{B999F817-F5D2-4A26-96AD-1211DCAE6C1D}" type="slidenum">
              <a:rPr lang="en-US" smtClean="0"/>
              <a:pPr/>
              <a:t>‹#›</a:t>
            </a:fld>
            <a:endParaRPr lang="en-US" dirty="0"/>
          </a:p>
        </p:txBody>
      </p:sp>
      <p:cxnSp>
        <p:nvCxnSpPr>
          <p:cNvPr id="8" name="Straight Connector 7"/>
          <p:cNvCxnSpPr/>
          <p:nvPr userDrawn="1"/>
        </p:nvCxnSpPr>
        <p:spPr>
          <a:xfrm>
            <a:off x="0" y="7599680"/>
            <a:ext cx="10058400" cy="0"/>
          </a:xfrm>
          <a:prstGeom prst="line">
            <a:avLst/>
          </a:prstGeom>
          <a:ln w="38100" cmpd="thickThin">
            <a:solidFill>
              <a:srgbClr val="00447C"/>
            </a:solidFill>
          </a:ln>
        </p:spPr>
        <p:style>
          <a:lnRef idx="1">
            <a:schemeClr val="accent1"/>
          </a:lnRef>
          <a:fillRef idx="0">
            <a:schemeClr val="accent1"/>
          </a:fillRef>
          <a:effectRef idx="0">
            <a:schemeClr val="accent1"/>
          </a:effectRef>
          <a:fontRef idx="minor">
            <a:schemeClr val="tx1"/>
          </a:fontRef>
        </p:style>
      </p:cxnSp>
      <p:pic>
        <p:nvPicPr>
          <p:cNvPr id="9" name="Picture 8" descr="Everett-Primary-Logo-RGB.jpg"/>
          <p:cNvPicPr>
            <a:picLocks noChangeAspect="1"/>
          </p:cNvPicPr>
          <p:nvPr userDrawn="1"/>
        </p:nvPicPr>
        <p:blipFill>
          <a:blip r:embed="rId3" cstate="print"/>
          <a:stretch>
            <a:fillRect/>
          </a:stretch>
        </p:blipFill>
        <p:spPr>
          <a:xfrm>
            <a:off x="314325" y="6993482"/>
            <a:ext cx="1363090" cy="577306"/>
          </a:xfrm>
          <a:prstGeom prst="rect">
            <a:avLst/>
          </a:prstGeom>
        </p:spPr>
      </p:pic>
      <p:sp>
        <p:nvSpPr>
          <p:cNvPr id="12" name="TextBox 11"/>
          <p:cNvSpPr txBox="1"/>
          <p:nvPr userDrawn="1"/>
        </p:nvSpPr>
        <p:spPr>
          <a:xfrm>
            <a:off x="1714500" y="7324567"/>
            <a:ext cx="3981450" cy="246221"/>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smtClean="0">
                <a:solidFill>
                  <a:srgbClr val="7F7F7F"/>
                </a:solidFill>
                <a:latin typeface="Tahoma" pitchFamily="34" charset="0"/>
                <a:ea typeface="Tahoma" pitchFamily="34" charset="0"/>
                <a:cs typeface="Tahoma" pitchFamily="34" charset="0"/>
              </a:rPr>
              <a:t>Compiled by the Center for Educational Effectiveness</a:t>
            </a:r>
            <a:endParaRPr lang="en-US" dirty="0"/>
          </a:p>
        </p:txBody>
      </p:sp>
      <p:pic>
        <p:nvPicPr>
          <p:cNvPr id="10" name="Picture 2"/>
          <p:cNvPicPr>
            <a:picLocks noChangeAspect="1" noChangeArrowheads="1"/>
          </p:cNvPicPr>
          <p:nvPr userDrawn="1"/>
        </p:nvPicPr>
        <p:blipFill>
          <a:blip r:embed="rId4" cstate="print"/>
          <a:srcRect/>
          <a:stretch>
            <a:fillRect/>
          </a:stretch>
        </p:blipFill>
        <p:spPr bwMode="auto">
          <a:xfrm>
            <a:off x="4591050" y="7370763"/>
            <a:ext cx="4857750" cy="200025"/>
          </a:xfrm>
          <a:prstGeom prst="rect">
            <a:avLst/>
          </a:prstGeom>
          <a:noFill/>
          <a:ln w="9525">
            <a:miter lim="800000"/>
            <a:headEnd/>
            <a:tailEnd/>
          </a:ln>
          <a:effectLst/>
        </p:spPr>
      </p:pic>
    </p:spTree>
  </p:cSld>
  <p:clrMap bg1="lt1" tx1="dk1" bg2="lt2" tx2="dk2" accent1="accent1" accent2="accent2" accent3="accent3" accent4="accent4" accent5="accent5" accent6="accent6" hlink="hlink" folHlink="folHlink"/>
  <p:sldLayoutIdLst>
    <p:sldLayoutId id="2147484181" r:id="rId1"/>
  </p:sldLayoutIdLst>
  <p:hf hdr="0" dt="0"/>
  <p:txStyles>
    <p:titleStyle>
      <a:lvl1pPr algn="ctr" defTabSz="1018824" rtl="0" eaLnBrk="1" latinLnBrk="0" hangingPunct="1">
        <a:spcBef>
          <a:spcPct val="0"/>
        </a:spcBef>
        <a:buNone/>
        <a:defRPr sz="2800" b="0" i="0" u="none" kern="1200">
          <a:solidFill>
            <a:srgbClr val="00447C"/>
          </a:solidFill>
          <a:latin typeface="Tahoma" pitchFamily="34" charset="0"/>
          <a:ea typeface="Tahoma" pitchFamily="34" charset="0"/>
          <a:cs typeface="Tahoma" pitchFamily="34" charset="0"/>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Tahoma" pitchFamily="34" charset="0"/>
          <a:ea typeface="Tahoma" pitchFamily="34" charset="0"/>
          <a:cs typeface="Tahoma" pitchFamily="34" charset="0"/>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0"/>
            <a:ext cx="9052560" cy="1076566"/>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11" name="Rectangle 4"/>
          <p:cNvSpPr txBox="1">
            <a:spLocks noChangeArrowheads="1"/>
          </p:cNvSpPr>
          <p:nvPr userDrawn="1"/>
        </p:nvSpPr>
        <p:spPr>
          <a:xfrm>
            <a:off x="277654" y="1416304"/>
            <a:ext cx="9555480" cy="5829300"/>
          </a:xfrm>
          <a:prstGeom prst="rect">
            <a:avLst/>
          </a:prstGeom>
        </p:spPr>
        <p:txBody>
          <a:bodyPr lIns="101882" tIns="50941" rIns="101882" bIns="50941"/>
          <a:lstStyle/>
          <a:p>
            <a:pPr marL="0" marR="0" lvl="0" indent="0" algn="ctr" defTabSz="1018824"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en-US" sz="4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r>
              <a:rPr kumimoji="0" lang="en-US" sz="4000" b="1" i="1"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en-US" sz="4000" b="1" i="1"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en-US" sz="3600" b="1" i="1"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p:txBody>
      </p:sp>
      <p:sp>
        <p:nvSpPr>
          <p:cNvPr id="17" name="Footer Placeholder 8"/>
          <p:cNvSpPr>
            <a:spLocks noGrp="1"/>
          </p:cNvSpPr>
          <p:nvPr>
            <p:ph type="ftr" sz="quarter" idx="3"/>
          </p:nvPr>
        </p:nvSpPr>
        <p:spPr>
          <a:xfrm>
            <a:off x="0" y="7213328"/>
            <a:ext cx="10058400" cy="545102"/>
          </a:xfrm>
          <a:prstGeom prst="rect">
            <a:avLst/>
          </a:prstGeom>
        </p:spPr>
        <p:txBody>
          <a:bodyPr vert="horz" lIns="101882" tIns="50941" rIns="101882" bIns="50941" rtlCol="0" anchor="ctr"/>
          <a:lstStyle>
            <a:lvl1pPr algn="ctr">
              <a:defRPr sz="1100">
                <a:solidFill>
                  <a:schemeClr val="tx1">
                    <a:tint val="75000"/>
                  </a:schemeClr>
                </a:solidFill>
              </a:defRPr>
            </a:lvl1pPr>
          </a:lstStyle>
          <a:p>
            <a:r>
              <a:rPr lang="en-US" smtClean="0">
                <a:latin typeface="Tahoma" pitchFamily="34" charset="0"/>
                <a:ea typeface="Tahoma" pitchFamily="34" charset="0"/>
                <a:cs typeface="Tahoma" pitchFamily="34" charset="0"/>
              </a:rPr>
              <a:t>Compiled by Everett Public Schools - Assessment &amp; Research Department</a:t>
            </a:r>
            <a:endParaRPr lang="en-US" dirty="0"/>
          </a:p>
        </p:txBody>
      </p:sp>
      <p:sp>
        <p:nvSpPr>
          <p:cNvPr id="18" name="Slide Number Placeholder 9"/>
          <p:cNvSpPr>
            <a:spLocks noGrp="1"/>
          </p:cNvSpPr>
          <p:nvPr>
            <p:ph type="sldNum" sz="quarter" idx="4"/>
          </p:nvPr>
        </p:nvSpPr>
        <p:spPr>
          <a:xfrm>
            <a:off x="8717280" y="7254241"/>
            <a:ext cx="1064434" cy="413808"/>
          </a:xfrm>
          <a:prstGeom prst="rect">
            <a:avLst/>
          </a:prstGeom>
        </p:spPr>
        <p:txBody>
          <a:bodyPr vert="horz" lIns="101882" tIns="50941" rIns="101882" bIns="50941" rtlCol="0" anchor="ctr"/>
          <a:lstStyle>
            <a:lvl1pPr algn="r">
              <a:defRPr sz="1100" baseline="0">
                <a:solidFill>
                  <a:schemeClr val="tx1">
                    <a:tint val="75000"/>
                  </a:schemeClr>
                </a:solidFill>
                <a:latin typeface="Tahoma" pitchFamily="34" charset="0"/>
              </a:defRPr>
            </a:lvl1pPr>
          </a:lstStyle>
          <a:p>
            <a:fld id="{B999F817-F5D2-4A26-96AD-1211DCAE6C1D}" type="slidenum">
              <a:rPr lang="en-US" smtClean="0"/>
              <a:pPr/>
              <a:t>‹#›</a:t>
            </a:fld>
            <a:endParaRPr lang="en-US" dirty="0"/>
          </a:p>
        </p:txBody>
      </p:sp>
      <p:cxnSp>
        <p:nvCxnSpPr>
          <p:cNvPr id="8" name="Straight Connector 7"/>
          <p:cNvCxnSpPr/>
          <p:nvPr userDrawn="1"/>
        </p:nvCxnSpPr>
        <p:spPr>
          <a:xfrm>
            <a:off x="0" y="7599680"/>
            <a:ext cx="10058400" cy="0"/>
          </a:xfrm>
          <a:prstGeom prst="line">
            <a:avLst/>
          </a:prstGeom>
          <a:ln w="38100" cmpd="thickThin">
            <a:solidFill>
              <a:srgbClr val="00447C"/>
            </a:solidFill>
          </a:ln>
        </p:spPr>
        <p:style>
          <a:lnRef idx="1">
            <a:schemeClr val="accent1"/>
          </a:lnRef>
          <a:fillRef idx="0">
            <a:schemeClr val="accent1"/>
          </a:fillRef>
          <a:effectRef idx="0">
            <a:schemeClr val="accent1"/>
          </a:effectRef>
          <a:fontRef idx="minor">
            <a:schemeClr val="tx1"/>
          </a:fontRef>
        </p:style>
      </p:cxnSp>
      <p:pic>
        <p:nvPicPr>
          <p:cNvPr id="9" name="Picture 8" descr="Everett-Primary-Logo-RGB.jpg"/>
          <p:cNvPicPr>
            <a:picLocks noChangeAspect="1"/>
          </p:cNvPicPr>
          <p:nvPr userDrawn="1"/>
        </p:nvPicPr>
        <p:blipFill>
          <a:blip r:embed="rId3" cstate="print"/>
          <a:stretch>
            <a:fillRect/>
          </a:stretch>
        </p:blipFill>
        <p:spPr>
          <a:xfrm>
            <a:off x="314325" y="6855762"/>
            <a:ext cx="1688514" cy="715132"/>
          </a:xfrm>
          <a:prstGeom prst="rect">
            <a:avLst/>
          </a:prstGeom>
        </p:spPr>
      </p:pic>
    </p:spTree>
    <p:extLst>
      <p:ext uri="{BB962C8B-B14F-4D97-AF65-F5344CB8AC3E}">
        <p14:creationId xmlns:p14="http://schemas.microsoft.com/office/powerpoint/2010/main" val="730511537"/>
      </p:ext>
    </p:extLst>
  </p:cSld>
  <p:clrMap bg1="lt1" tx1="dk1" bg2="lt2" tx2="dk2" accent1="accent1" accent2="accent2" accent3="accent3" accent4="accent4" accent5="accent5" accent6="accent6" hlink="hlink" folHlink="folHlink"/>
  <p:sldLayoutIdLst>
    <p:sldLayoutId id="2147484183" r:id="rId1"/>
  </p:sldLayoutIdLst>
  <p:timing>
    <p:tnLst>
      <p:par>
        <p:cTn id="1" dur="indefinite" restart="never" nodeType="tmRoot"/>
      </p:par>
    </p:tnLst>
  </p:timing>
  <p:hf hdr="0" dt="0"/>
  <p:txStyles>
    <p:titleStyle>
      <a:lvl1pPr algn="ctr" defTabSz="1018824" rtl="0" eaLnBrk="1" latinLnBrk="0" hangingPunct="1">
        <a:spcBef>
          <a:spcPct val="0"/>
        </a:spcBef>
        <a:buNone/>
        <a:defRPr sz="2800" b="0" i="0" u="none" kern="1200">
          <a:solidFill>
            <a:srgbClr val="00447C"/>
          </a:solidFill>
          <a:latin typeface="Tahoma" pitchFamily="34" charset="0"/>
          <a:ea typeface="Tahoma" pitchFamily="34" charset="0"/>
          <a:cs typeface="Tahoma" pitchFamily="34" charset="0"/>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Tahoma" pitchFamily="34" charset="0"/>
          <a:ea typeface="Tahoma" pitchFamily="34" charset="0"/>
          <a:cs typeface="Tahoma" pitchFamily="34" charset="0"/>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3.emf"/><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1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1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1.emf"/><Relationship Id="rId4" Type="http://schemas.openxmlformats.org/officeDocument/2006/relationships/image" Target="../media/image50.emf"/></Relationships>
</file>

<file path=ppt/slides/_rels/slide2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2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p:txBody>
          <a:bodyPr>
            <a:normAutofit fontScale="90000"/>
          </a:bodyPr>
          <a:lstStyle/>
          <a:p>
            <a:pPr eaLnBrk="1" hangingPunct="1">
              <a:defRPr/>
            </a:pPr>
            <a:r>
              <a:rPr lang="en-US" sz="4000" b="1" i="1" dirty="0"/>
              <a:t/>
            </a:r>
            <a:br>
              <a:rPr lang="en-US" sz="4000" b="1" i="1" dirty="0"/>
            </a:br>
            <a:endParaRPr lang="en-US" i="1" dirty="0" smtClean="0"/>
          </a:p>
        </p:txBody>
      </p:sp>
      <p:sp>
        <p:nvSpPr>
          <p:cNvPr id="11" name="Rectangle 10"/>
          <p:cNvSpPr/>
          <p:nvPr/>
        </p:nvSpPr>
        <p:spPr>
          <a:xfrm>
            <a:off x="7524300" y="7378262"/>
            <a:ext cx="1975945" cy="16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700" kern="1200">
                <a:solidFill>
                  <a:schemeClr val="lt1"/>
                </a:solidFill>
                <a:latin typeface="+mn-lt"/>
                <a:ea typeface="+mn-ea"/>
                <a:cs typeface="+mn-cs"/>
              </a:defRPr>
            </a:lvl1pPr>
            <a:lvl2pPr marL="509412" algn="l" rtl="0" fontAlgn="base">
              <a:spcBef>
                <a:spcPct val="0"/>
              </a:spcBef>
              <a:spcAft>
                <a:spcPct val="0"/>
              </a:spcAft>
              <a:defRPr sz="2700" kern="1200">
                <a:solidFill>
                  <a:schemeClr val="lt1"/>
                </a:solidFill>
                <a:latin typeface="+mn-lt"/>
                <a:ea typeface="+mn-ea"/>
                <a:cs typeface="+mn-cs"/>
              </a:defRPr>
            </a:lvl2pPr>
            <a:lvl3pPr marL="1018824" algn="l" rtl="0" fontAlgn="base">
              <a:spcBef>
                <a:spcPct val="0"/>
              </a:spcBef>
              <a:spcAft>
                <a:spcPct val="0"/>
              </a:spcAft>
              <a:defRPr sz="2700" kern="1200">
                <a:solidFill>
                  <a:schemeClr val="lt1"/>
                </a:solidFill>
                <a:latin typeface="+mn-lt"/>
                <a:ea typeface="+mn-ea"/>
                <a:cs typeface="+mn-cs"/>
              </a:defRPr>
            </a:lvl3pPr>
            <a:lvl4pPr marL="1528237" algn="l" rtl="0" fontAlgn="base">
              <a:spcBef>
                <a:spcPct val="0"/>
              </a:spcBef>
              <a:spcAft>
                <a:spcPct val="0"/>
              </a:spcAft>
              <a:defRPr sz="2700" kern="1200">
                <a:solidFill>
                  <a:schemeClr val="lt1"/>
                </a:solidFill>
                <a:latin typeface="+mn-lt"/>
                <a:ea typeface="+mn-ea"/>
                <a:cs typeface="+mn-cs"/>
              </a:defRPr>
            </a:lvl4pPr>
            <a:lvl5pPr marL="2037649" algn="l" rtl="0" fontAlgn="base">
              <a:spcBef>
                <a:spcPct val="0"/>
              </a:spcBef>
              <a:spcAft>
                <a:spcPct val="0"/>
              </a:spcAft>
              <a:defRPr sz="2700" kern="1200">
                <a:solidFill>
                  <a:schemeClr val="lt1"/>
                </a:solidFill>
                <a:latin typeface="+mn-lt"/>
                <a:ea typeface="+mn-ea"/>
                <a:cs typeface="+mn-cs"/>
              </a:defRPr>
            </a:lvl5pPr>
            <a:lvl6pPr marL="2547061" algn="l" defTabSz="1018824" rtl="0" eaLnBrk="1" latinLnBrk="0" hangingPunct="1">
              <a:defRPr sz="2700" kern="1200">
                <a:solidFill>
                  <a:schemeClr val="lt1"/>
                </a:solidFill>
                <a:latin typeface="+mn-lt"/>
                <a:ea typeface="+mn-ea"/>
                <a:cs typeface="+mn-cs"/>
              </a:defRPr>
            </a:lvl6pPr>
            <a:lvl7pPr marL="3056473" algn="l" defTabSz="1018824" rtl="0" eaLnBrk="1" latinLnBrk="0" hangingPunct="1">
              <a:defRPr sz="2700" kern="1200">
                <a:solidFill>
                  <a:schemeClr val="lt1"/>
                </a:solidFill>
                <a:latin typeface="+mn-lt"/>
                <a:ea typeface="+mn-ea"/>
                <a:cs typeface="+mn-cs"/>
              </a:defRPr>
            </a:lvl7pPr>
            <a:lvl8pPr marL="3565886" algn="l" defTabSz="1018824" rtl="0" eaLnBrk="1" latinLnBrk="0" hangingPunct="1">
              <a:defRPr sz="2700" kern="1200">
                <a:solidFill>
                  <a:schemeClr val="lt1"/>
                </a:solidFill>
                <a:latin typeface="+mn-lt"/>
                <a:ea typeface="+mn-ea"/>
                <a:cs typeface="+mn-cs"/>
              </a:defRPr>
            </a:lvl8pPr>
            <a:lvl9pPr marL="4075298" algn="l" defTabSz="1018824" rtl="0" eaLnBrk="1" latinLnBrk="0" hangingPunct="1">
              <a:defRPr sz="2700" kern="1200">
                <a:solidFill>
                  <a:schemeClr val="lt1"/>
                </a:solidFill>
                <a:latin typeface="+mn-lt"/>
                <a:ea typeface="+mn-ea"/>
                <a:cs typeface="+mn-cs"/>
              </a:defRPr>
            </a:lvl9pPr>
          </a:lstStyle>
          <a:p>
            <a:pPr algn="ctr"/>
            <a:endParaRPr lang="en-US"/>
          </a:p>
        </p:txBody>
      </p:sp>
      <p:pic>
        <p:nvPicPr>
          <p:cNvPr id="12" name="Picture 11" descr="cee-logo-USE THIS ONE.png"/>
          <p:cNvPicPr>
            <a:picLocks noChangeAspect="1"/>
          </p:cNvPicPr>
          <p:nvPr/>
        </p:nvPicPr>
        <p:blipFill>
          <a:blip r:embed="rId3" cstate="print"/>
          <a:stretch>
            <a:fillRect/>
          </a:stretch>
        </p:blipFill>
        <p:spPr>
          <a:xfrm>
            <a:off x="7629404" y="7008117"/>
            <a:ext cx="1911425" cy="562671"/>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0097" r="16675"/>
          <a:stretch/>
        </p:blipFill>
        <p:spPr>
          <a:xfrm>
            <a:off x="336715" y="157626"/>
            <a:ext cx="2137407" cy="1901519"/>
          </a:xfrm>
          <a:prstGeom prst="rect">
            <a:avLst/>
          </a:prstGeom>
        </p:spPr>
      </p:pic>
      <p:pic>
        <p:nvPicPr>
          <p:cNvPr id="1026" name="Picture 2" descr="Welc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2178" y="1748059"/>
            <a:ext cx="4294204" cy="23148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003"/>
          <p:cNvPicPr>
            <a:picLocks noChangeAspect="1" noChangeArrowheads="1"/>
          </p:cNvPicPr>
          <p:nvPr/>
        </p:nvPicPr>
        <p:blipFill rotWithShape="1">
          <a:blip r:embed="rId6">
            <a:extLst>
              <a:ext uri="{28A0092B-C50C-407E-A947-70E740481C1C}">
                <a14:useLocalDpi xmlns:a14="http://schemas.microsoft.com/office/drawing/2010/main" val="0"/>
              </a:ext>
            </a:extLst>
          </a:blip>
          <a:srcRect l="4628"/>
          <a:stretch/>
        </p:blipFill>
        <p:spPr bwMode="auto">
          <a:xfrm>
            <a:off x="357344" y="4212246"/>
            <a:ext cx="2027332" cy="280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6762" y="4757990"/>
            <a:ext cx="2509809" cy="1988768"/>
          </a:xfrm>
          <a:prstGeom prst="rect">
            <a:avLst/>
          </a:prstGeom>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9239" t="-347" r="3916" b="347"/>
          <a:stretch/>
        </p:blipFill>
        <p:spPr>
          <a:xfrm>
            <a:off x="360244" y="2216771"/>
            <a:ext cx="2106523" cy="1825721"/>
          </a:xfrm>
          <a:prstGeom prst="rect">
            <a:avLst/>
          </a:prstGeom>
        </p:spPr>
      </p:pic>
      <p:pic>
        <p:nvPicPr>
          <p:cNvPr id="17" name="Picture 16" descr="D:\11260\My Pictures\2016-12-09\172.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6763" y="2354040"/>
            <a:ext cx="2509809" cy="2036476"/>
          </a:xfrm>
          <a:prstGeom prst="rect">
            <a:avLst/>
          </a:prstGeom>
          <a:noFill/>
          <a:ln>
            <a:noFill/>
          </a:ln>
        </p:spPr>
      </p:pic>
      <p:pic>
        <p:nvPicPr>
          <p:cNvPr id="18" name="Picture 17" descr="C:\Users\11260\AppData\Local\Microsoft\Windows\Temporary Internet Files\Content.Outlook\OIWL5QX7\image1.jpe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6790" y="177673"/>
            <a:ext cx="2519782" cy="1881472"/>
          </a:xfrm>
          <a:prstGeom prst="rect">
            <a:avLst/>
          </a:prstGeom>
          <a:noFill/>
          <a:ln>
            <a:noFill/>
          </a:ln>
        </p:spPr>
      </p:pic>
      <p:sp>
        <p:nvSpPr>
          <p:cNvPr id="6" name="TextBox 5"/>
          <p:cNvSpPr txBox="1"/>
          <p:nvPr/>
        </p:nvSpPr>
        <p:spPr>
          <a:xfrm>
            <a:off x="2702178" y="581642"/>
            <a:ext cx="4376555" cy="584775"/>
          </a:xfrm>
          <a:prstGeom prst="rect">
            <a:avLst/>
          </a:prstGeom>
          <a:noFill/>
        </p:spPr>
        <p:txBody>
          <a:bodyPr wrap="squar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State of School Review</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3712222" y="5051834"/>
            <a:ext cx="3182949" cy="461665"/>
          </a:xfrm>
          <a:prstGeom prst="rect">
            <a:avLst/>
          </a:prstGeom>
          <a:noFill/>
        </p:spPr>
        <p:txBody>
          <a:bodyPr wrap="square" rtlCol="0">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March 22, 2017</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982796" y="4413713"/>
            <a:ext cx="3950766" cy="461665"/>
          </a:xfrm>
          <a:prstGeom prst="rect">
            <a:avLst/>
          </a:prstGeom>
          <a:noFill/>
        </p:spPr>
        <p:txBody>
          <a:bodyPr wrap="square" rtlCol="0">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Garfield Elementary School</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3712222" y="6237297"/>
            <a:ext cx="3182949" cy="400110"/>
          </a:xfrm>
          <a:prstGeom prst="rect">
            <a:avLst/>
          </a:prstGeom>
          <a:noFill/>
        </p:spPr>
        <p:txBody>
          <a:bodyPr wrap="square" rtlCol="0">
            <a:spAutoFit/>
          </a:bodyPr>
          <a:lstStyle/>
          <a:p>
            <a:r>
              <a:rPr lang="en-US" sz="2000" i="1" dirty="0" smtClean="0">
                <a:latin typeface="Tahoma" panose="020B0604030504040204" pitchFamily="34" charset="0"/>
                <a:ea typeface="Tahoma" panose="020B0604030504040204" pitchFamily="34" charset="0"/>
                <a:cs typeface="Tahoma" panose="020B0604030504040204" pitchFamily="34" charset="0"/>
              </a:rPr>
              <a:t>Home of the Tigers!</a:t>
            </a:r>
            <a:endParaRPr lang="en-US" sz="2000" i="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4th Grade ELA</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10</a:t>
            </a:fld>
            <a:endParaRPr lang="en-US" dirty="0"/>
          </a:p>
        </p:txBody>
      </p:sp>
      <p:pic>
        <p:nvPicPr>
          <p:cNvPr id="5" name="Picture 7"/>
          <p:cNvPicPr>
            <a:picLocks noChangeAspect="1" noChangeArrowheads="1"/>
          </p:cNvPicPr>
          <p:nvPr/>
        </p:nvPicPr>
        <p:blipFill>
          <a:blip r:embed="rId3" cstate="print"/>
          <a:srcRect/>
          <a:stretch>
            <a:fillRect/>
          </a:stretch>
        </p:blipFill>
        <p:spPr bwMode="auto">
          <a:xfrm>
            <a:off x="344488" y="925513"/>
            <a:ext cx="4535487" cy="2790825"/>
          </a:xfrm>
          <a:prstGeom prst="rect">
            <a:avLst/>
          </a:prstGeom>
          <a:noFill/>
          <a:ln w="9525">
            <a:miter lim="800000"/>
            <a:headEnd/>
            <a:tailEnd/>
          </a:ln>
          <a:effectLst/>
        </p:spPr>
      </p:pic>
      <p:cxnSp>
        <p:nvCxnSpPr>
          <p:cNvPr id="6" name="Straight Arrow Connector 5"/>
          <p:cNvCxnSpPr/>
          <p:nvPr/>
        </p:nvCxnSpPr>
        <p:spPr>
          <a:xfrm flipV="1">
            <a:off x="3340571" y="2002079"/>
            <a:ext cx="786809" cy="179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5th Grade ELA</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11</a:t>
            </a:fld>
            <a:endParaRPr lang="en-US" dirty="0"/>
          </a:p>
        </p:txBody>
      </p:sp>
      <p:pic>
        <p:nvPicPr>
          <p:cNvPr id="9" name="Picture 5"/>
          <p:cNvPicPr>
            <a:picLocks noChangeAspect="1" noChangeArrowheads="1"/>
          </p:cNvPicPr>
          <p:nvPr/>
        </p:nvPicPr>
        <p:blipFill>
          <a:blip r:embed="rId3" cstate="print"/>
          <a:srcRect/>
          <a:stretch>
            <a:fillRect/>
          </a:stretch>
        </p:blipFill>
        <p:spPr bwMode="auto">
          <a:xfrm>
            <a:off x="323850" y="909638"/>
            <a:ext cx="4535488" cy="2806700"/>
          </a:xfrm>
          <a:prstGeom prst="rect">
            <a:avLst/>
          </a:prstGeom>
          <a:noFill/>
          <a:ln w="9525">
            <a:miter lim="800000"/>
            <a:headEnd/>
            <a:tailEnd/>
          </a:ln>
          <a:effectLst/>
        </p:spPr>
      </p:pic>
      <p:pic>
        <p:nvPicPr>
          <p:cNvPr id="8" name="Picture 6"/>
          <p:cNvPicPr>
            <a:picLocks noChangeAspect="1" noChangeArrowheads="1"/>
          </p:cNvPicPr>
          <p:nvPr/>
        </p:nvPicPr>
        <p:blipFill>
          <a:blip r:embed="rId4" cstate="print"/>
          <a:srcRect/>
          <a:stretch>
            <a:fillRect/>
          </a:stretch>
        </p:blipFill>
        <p:spPr bwMode="auto">
          <a:xfrm>
            <a:off x="5264150" y="947738"/>
            <a:ext cx="4535488" cy="2794000"/>
          </a:xfrm>
          <a:prstGeom prst="rect">
            <a:avLst/>
          </a:prstGeom>
          <a:noFill/>
          <a:ln w="9525">
            <a:miter lim="800000"/>
            <a:headEnd/>
            <a:tailEnd/>
          </a:ln>
          <a:effectLst/>
        </p:spPr>
      </p:pic>
      <p:pic>
        <p:nvPicPr>
          <p:cNvPr id="10" name="Picture 7"/>
          <p:cNvPicPr>
            <a:picLocks noChangeAspect="1" noChangeArrowheads="1"/>
          </p:cNvPicPr>
          <p:nvPr/>
        </p:nvPicPr>
        <p:blipFill>
          <a:blip r:embed="rId5" cstate="print"/>
          <a:srcRect/>
          <a:stretch>
            <a:fillRect/>
          </a:stretch>
        </p:blipFill>
        <p:spPr bwMode="auto">
          <a:xfrm>
            <a:off x="344488" y="3941763"/>
            <a:ext cx="4535487" cy="2790825"/>
          </a:xfrm>
          <a:prstGeom prst="rect">
            <a:avLst/>
          </a:prstGeom>
          <a:noFill/>
          <a:ln w="9525">
            <a:miter lim="800000"/>
            <a:headEnd/>
            <a:tailEnd/>
          </a:ln>
          <a:effectLst/>
        </p:spPr>
      </p:pic>
      <p:pic>
        <p:nvPicPr>
          <p:cNvPr id="11" name="Picture 8"/>
          <p:cNvPicPr>
            <a:picLocks noChangeAspect="1" noChangeArrowheads="1"/>
          </p:cNvPicPr>
          <p:nvPr/>
        </p:nvPicPr>
        <p:blipFill>
          <a:blip r:embed="rId6" cstate="print"/>
          <a:srcRect/>
          <a:stretch>
            <a:fillRect/>
          </a:stretch>
        </p:blipFill>
        <p:spPr bwMode="auto">
          <a:xfrm>
            <a:off x="5264150" y="3941763"/>
            <a:ext cx="4535488" cy="2800350"/>
          </a:xfrm>
          <a:prstGeom prst="rect">
            <a:avLst/>
          </a:prstGeom>
          <a:noFill/>
          <a:ln w="9525">
            <a:miter lim="800000"/>
            <a:headEnd/>
            <a:tailEnd/>
          </a:ln>
          <a:effectLst/>
        </p:spPr>
      </p:pic>
      <p:sp>
        <p:nvSpPr>
          <p:cNvPr id="12" name="Oval 11"/>
          <p:cNvSpPr/>
          <p:nvPr/>
        </p:nvSpPr>
        <p:spPr>
          <a:xfrm flipV="1">
            <a:off x="4100320" y="2665412"/>
            <a:ext cx="510667" cy="386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3717699" y="5007935"/>
            <a:ext cx="758608" cy="557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155172" y="4763905"/>
            <a:ext cx="723014" cy="339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16657" y="4545882"/>
            <a:ext cx="738996" cy="387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516679" y="4913195"/>
            <a:ext cx="763799" cy="292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5th Grade ELA</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12</a:t>
            </a:fld>
            <a:endParaRPr lang="en-US" dirty="0"/>
          </a:p>
        </p:txBody>
      </p:sp>
      <p:pic>
        <p:nvPicPr>
          <p:cNvPr id="5" name="Picture 7"/>
          <p:cNvPicPr>
            <a:picLocks noChangeAspect="1" noChangeArrowheads="1"/>
          </p:cNvPicPr>
          <p:nvPr/>
        </p:nvPicPr>
        <p:blipFill>
          <a:blip r:embed="rId3" cstate="print"/>
          <a:srcRect/>
          <a:stretch>
            <a:fillRect/>
          </a:stretch>
        </p:blipFill>
        <p:spPr bwMode="auto">
          <a:xfrm>
            <a:off x="344488" y="947738"/>
            <a:ext cx="4533900" cy="2789237"/>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Level ELA Growth</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13</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5381576" y="1076566"/>
            <a:ext cx="3714569" cy="2489658"/>
          </a:xfrm>
          <a:prstGeom prst="rect">
            <a:avLst/>
          </a:prstGeom>
          <a:noFill/>
          <a:ln w="9525">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1151725" y="1076566"/>
            <a:ext cx="3715203" cy="2489658"/>
          </a:xfrm>
          <a:prstGeom prst="rect">
            <a:avLst/>
          </a:prstGeom>
          <a:noFill/>
          <a:ln w="9525">
            <a:miter lim="800000"/>
            <a:headEnd/>
            <a:tailEnd/>
          </a:ln>
          <a:effectLst/>
        </p:spPr>
      </p:pic>
      <p:pic>
        <p:nvPicPr>
          <p:cNvPr id="6" name="Picture 3"/>
          <p:cNvPicPr>
            <a:picLocks noChangeAspect="1" noChangeArrowheads="1"/>
          </p:cNvPicPr>
          <p:nvPr/>
        </p:nvPicPr>
        <p:blipFill>
          <a:blip r:embed="rId5" cstate="print"/>
          <a:srcRect/>
          <a:stretch>
            <a:fillRect/>
          </a:stretch>
        </p:blipFill>
        <p:spPr bwMode="auto">
          <a:xfrm>
            <a:off x="3048334" y="4005908"/>
            <a:ext cx="4190526" cy="2808649"/>
          </a:xfrm>
          <a:prstGeom prst="rect">
            <a:avLst/>
          </a:prstGeom>
          <a:noFill/>
          <a:ln w="9525">
            <a:miter lim="800000"/>
            <a:headEnd/>
            <a:tailEnd/>
          </a:ln>
          <a:effectLst/>
        </p:spPr>
      </p:pic>
      <p:sp>
        <p:nvSpPr>
          <p:cNvPr id="9" name="Rectangle 8"/>
          <p:cNvSpPr/>
          <p:nvPr/>
        </p:nvSpPr>
        <p:spPr>
          <a:xfrm>
            <a:off x="1909483" y="1927412"/>
            <a:ext cx="2438400" cy="537882"/>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58754" y="1757083"/>
            <a:ext cx="2438399" cy="708212"/>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17576" y="4921624"/>
            <a:ext cx="2743200" cy="627529"/>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896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3rd Grade Math  </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14</a:t>
            </a:fld>
            <a:endParaRPr lang="en-US" dirty="0"/>
          </a:p>
        </p:txBody>
      </p:sp>
      <p:pic>
        <p:nvPicPr>
          <p:cNvPr id="8" name="Picture 5"/>
          <p:cNvPicPr>
            <a:picLocks noChangeAspect="1" noChangeArrowheads="1"/>
          </p:cNvPicPr>
          <p:nvPr/>
        </p:nvPicPr>
        <p:blipFill>
          <a:blip r:embed="rId3" cstate="print"/>
          <a:srcRect/>
          <a:stretch>
            <a:fillRect/>
          </a:stretch>
        </p:blipFill>
        <p:spPr bwMode="auto">
          <a:xfrm>
            <a:off x="344488" y="947738"/>
            <a:ext cx="4535487" cy="2767012"/>
          </a:xfrm>
          <a:prstGeom prst="rect">
            <a:avLst/>
          </a:prstGeom>
          <a:noFill/>
          <a:ln w="9525">
            <a:miter lim="800000"/>
            <a:headEnd/>
            <a:tailEnd/>
          </a:ln>
          <a:effectLst/>
        </p:spPr>
      </p:pic>
      <p:pic>
        <p:nvPicPr>
          <p:cNvPr id="9" name="Picture 6"/>
          <p:cNvPicPr>
            <a:picLocks noChangeAspect="1" noChangeArrowheads="1"/>
          </p:cNvPicPr>
          <p:nvPr/>
        </p:nvPicPr>
        <p:blipFill>
          <a:blip r:embed="rId4" cstate="print"/>
          <a:srcRect/>
          <a:stretch>
            <a:fillRect/>
          </a:stretch>
        </p:blipFill>
        <p:spPr bwMode="auto">
          <a:xfrm>
            <a:off x="5264150" y="947738"/>
            <a:ext cx="4535488" cy="2790825"/>
          </a:xfrm>
          <a:prstGeom prst="rect">
            <a:avLst/>
          </a:prstGeom>
          <a:noFill/>
          <a:ln w="9525">
            <a:miter lim="800000"/>
            <a:headEnd/>
            <a:tailEnd/>
          </a:ln>
          <a:effectLst/>
        </p:spPr>
      </p:pic>
      <p:pic>
        <p:nvPicPr>
          <p:cNvPr id="10" name="Picture 7"/>
          <p:cNvPicPr>
            <a:picLocks noChangeAspect="1" noChangeArrowheads="1"/>
          </p:cNvPicPr>
          <p:nvPr/>
        </p:nvPicPr>
        <p:blipFill>
          <a:blip r:embed="rId5" cstate="print"/>
          <a:srcRect/>
          <a:stretch>
            <a:fillRect/>
          </a:stretch>
        </p:blipFill>
        <p:spPr bwMode="auto">
          <a:xfrm>
            <a:off x="344488" y="3941763"/>
            <a:ext cx="4535487" cy="2786062"/>
          </a:xfrm>
          <a:prstGeom prst="rect">
            <a:avLst/>
          </a:prstGeom>
          <a:noFill/>
          <a:ln w="9525">
            <a:miter lim="800000"/>
            <a:headEnd/>
            <a:tailEnd/>
          </a:ln>
          <a:effectLst/>
        </p:spPr>
      </p:pic>
      <p:pic>
        <p:nvPicPr>
          <p:cNvPr id="11" name="Picture 8"/>
          <p:cNvPicPr>
            <a:picLocks noChangeAspect="1" noChangeArrowheads="1"/>
          </p:cNvPicPr>
          <p:nvPr/>
        </p:nvPicPr>
        <p:blipFill>
          <a:blip r:embed="rId6" cstate="print"/>
          <a:srcRect/>
          <a:stretch>
            <a:fillRect/>
          </a:stretch>
        </p:blipFill>
        <p:spPr bwMode="auto">
          <a:xfrm>
            <a:off x="5264150" y="3941763"/>
            <a:ext cx="4535488" cy="2786062"/>
          </a:xfrm>
          <a:prstGeom prst="rect">
            <a:avLst/>
          </a:prstGeom>
          <a:noFill/>
          <a:ln w="9525">
            <a:miter lim="800000"/>
            <a:headEnd/>
            <a:tailEnd/>
          </a:ln>
          <a:effectLst/>
        </p:spPr>
      </p:pic>
      <p:sp>
        <p:nvSpPr>
          <p:cNvPr id="12" name="Oval 11"/>
          <p:cNvSpPr/>
          <p:nvPr/>
        </p:nvSpPr>
        <p:spPr>
          <a:xfrm flipV="1">
            <a:off x="8305800" y="1384300"/>
            <a:ext cx="1249680" cy="1023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3rd Grade Math  </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15</a:t>
            </a:fld>
            <a:endParaRPr lang="en-US" dirty="0"/>
          </a:p>
        </p:txBody>
      </p:sp>
      <p:pic>
        <p:nvPicPr>
          <p:cNvPr id="5" name="Picture 7"/>
          <p:cNvPicPr>
            <a:picLocks noChangeAspect="1" noChangeArrowheads="1"/>
          </p:cNvPicPr>
          <p:nvPr/>
        </p:nvPicPr>
        <p:blipFill>
          <a:blip r:embed="rId3" cstate="print"/>
          <a:srcRect/>
          <a:stretch>
            <a:fillRect/>
          </a:stretch>
        </p:blipFill>
        <p:spPr bwMode="auto">
          <a:xfrm>
            <a:off x="2668588" y="2078038"/>
            <a:ext cx="4535487" cy="2797175"/>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4th Grade Math </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16</a:t>
            </a:fld>
            <a:endParaRPr lang="en-US" dirty="0"/>
          </a:p>
        </p:txBody>
      </p:sp>
      <p:pic>
        <p:nvPicPr>
          <p:cNvPr id="9" name="Picture 5"/>
          <p:cNvPicPr>
            <a:picLocks noChangeAspect="1" noChangeArrowheads="1"/>
          </p:cNvPicPr>
          <p:nvPr/>
        </p:nvPicPr>
        <p:blipFill>
          <a:blip r:embed="rId3" cstate="print"/>
          <a:srcRect/>
          <a:stretch>
            <a:fillRect/>
          </a:stretch>
        </p:blipFill>
        <p:spPr bwMode="auto">
          <a:xfrm>
            <a:off x="344488" y="922338"/>
            <a:ext cx="4535487" cy="2781300"/>
          </a:xfrm>
          <a:prstGeom prst="rect">
            <a:avLst/>
          </a:prstGeom>
          <a:noFill/>
          <a:ln w="9525">
            <a:miter lim="800000"/>
            <a:headEnd/>
            <a:tailEnd/>
          </a:ln>
          <a:effectLst/>
        </p:spPr>
      </p:pic>
      <p:pic>
        <p:nvPicPr>
          <p:cNvPr id="10" name="Picture 6"/>
          <p:cNvPicPr>
            <a:picLocks noChangeAspect="1" noChangeArrowheads="1"/>
          </p:cNvPicPr>
          <p:nvPr/>
        </p:nvPicPr>
        <p:blipFill>
          <a:blip r:embed="rId4" cstate="print"/>
          <a:srcRect/>
          <a:stretch>
            <a:fillRect/>
          </a:stretch>
        </p:blipFill>
        <p:spPr bwMode="auto">
          <a:xfrm>
            <a:off x="5264150" y="925513"/>
            <a:ext cx="4535488" cy="2790825"/>
          </a:xfrm>
          <a:prstGeom prst="rect">
            <a:avLst/>
          </a:prstGeom>
          <a:noFill/>
          <a:ln w="9525">
            <a:miter lim="800000"/>
            <a:headEnd/>
            <a:tailEnd/>
          </a:ln>
          <a:effectLst/>
        </p:spPr>
      </p:pic>
      <p:pic>
        <p:nvPicPr>
          <p:cNvPr id="11" name="Picture 7"/>
          <p:cNvPicPr>
            <a:picLocks noChangeAspect="1" noChangeArrowheads="1"/>
          </p:cNvPicPr>
          <p:nvPr/>
        </p:nvPicPr>
        <p:blipFill>
          <a:blip r:embed="rId5" cstate="print"/>
          <a:srcRect/>
          <a:stretch>
            <a:fillRect/>
          </a:stretch>
        </p:blipFill>
        <p:spPr bwMode="auto">
          <a:xfrm>
            <a:off x="344488" y="3941763"/>
            <a:ext cx="4535487" cy="2786062"/>
          </a:xfrm>
          <a:prstGeom prst="rect">
            <a:avLst/>
          </a:prstGeom>
          <a:noFill/>
          <a:ln w="9525">
            <a:miter lim="800000"/>
            <a:headEnd/>
            <a:tailEnd/>
          </a:ln>
          <a:effectLst/>
        </p:spPr>
      </p:pic>
      <p:pic>
        <p:nvPicPr>
          <p:cNvPr id="8" name="Picture 8"/>
          <p:cNvPicPr>
            <a:picLocks noChangeAspect="1" noChangeArrowheads="1"/>
          </p:cNvPicPr>
          <p:nvPr/>
        </p:nvPicPr>
        <p:blipFill>
          <a:blip r:embed="rId6" cstate="print"/>
          <a:srcRect/>
          <a:stretch>
            <a:fillRect/>
          </a:stretch>
        </p:blipFill>
        <p:spPr bwMode="auto">
          <a:xfrm>
            <a:off x="5264150" y="3941763"/>
            <a:ext cx="4535488" cy="2786062"/>
          </a:xfrm>
          <a:prstGeom prst="rect">
            <a:avLst/>
          </a:prstGeom>
          <a:noFill/>
          <a:ln w="9525">
            <a:miter lim="800000"/>
            <a:headEnd/>
            <a:tailEnd/>
          </a:ln>
          <a:effectLst/>
        </p:spPr>
      </p:pic>
      <p:sp>
        <p:nvSpPr>
          <p:cNvPr id="12" name="Oval 11"/>
          <p:cNvSpPr/>
          <p:nvPr/>
        </p:nvSpPr>
        <p:spPr>
          <a:xfrm flipV="1">
            <a:off x="4100320" y="2665412"/>
            <a:ext cx="510667" cy="7889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4th Grade Math </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17</a:t>
            </a:fld>
            <a:endParaRPr lang="en-US" dirty="0"/>
          </a:p>
        </p:txBody>
      </p:sp>
      <p:pic>
        <p:nvPicPr>
          <p:cNvPr id="5" name="Picture 7"/>
          <p:cNvPicPr>
            <a:picLocks noChangeAspect="1" noChangeArrowheads="1"/>
          </p:cNvPicPr>
          <p:nvPr/>
        </p:nvPicPr>
        <p:blipFill>
          <a:blip r:embed="rId3" cstate="print"/>
          <a:srcRect/>
          <a:stretch>
            <a:fillRect/>
          </a:stretch>
        </p:blipFill>
        <p:spPr bwMode="auto">
          <a:xfrm>
            <a:off x="2668588" y="2281238"/>
            <a:ext cx="4535487" cy="2797175"/>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5th Grade Math </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18</a:t>
            </a:fld>
            <a:endParaRPr lang="en-US" dirty="0"/>
          </a:p>
        </p:txBody>
      </p:sp>
      <p:pic>
        <p:nvPicPr>
          <p:cNvPr id="9" name="Picture 5"/>
          <p:cNvPicPr>
            <a:picLocks noChangeAspect="1" noChangeArrowheads="1"/>
          </p:cNvPicPr>
          <p:nvPr/>
        </p:nvPicPr>
        <p:blipFill>
          <a:blip r:embed="rId3" cstate="print"/>
          <a:srcRect/>
          <a:stretch>
            <a:fillRect/>
          </a:stretch>
        </p:blipFill>
        <p:spPr bwMode="auto">
          <a:xfrm>
            <a:off x="344488" y="884238"/>
            <a:ext cx="4535487" cy="2779712"/>
          </a:xfrm>
          <a:prstGeom prst="rect">
            <a:avLst/>
          </a:prstGeom>
          <a:noFill/>
          <a:ln w="9525">
            <a:miter lim="800000"/>
            <a:headEnd/>
            <a:tailEnd/>
          </a:ln>
          <a:effectLst/>
        </p:spPr>
      </p:pic>
      <p:pic>
        <p:nvPicPr>
          <p:cNvPr id="10" name="Picture 6"/>
          <p:cNvPicPr>
            <a:picLocks noChangeAspect="1" noChangeArrowheads="1"/>
          </p:cNvPicPr>
          <p:nvPr/>
        </p:nvPicPr>
        <p:blipFill>
          <a:blip r:embed="rId4" cstate="print"/>
          <a:srcRect/>
          <a:stretch>
            <a:fillRect/>
          </a:stretch>
        </p:blipFill>
        <p:spPr bwMode="auto">
          <a:xfrm>
            <a:off x="5246732" y="991283"/>
            <a:ext cx="4535488" cy="2790825"/>
          </a:xfrm>
          <a:prstGeom prst="rect">
            <a:avLst/>
          </a:prstGeom>
          <a:noFill/>
          <a:ln w="9525">
            <a:miter lim="800000"/>
            <a:headEnd/>
            <a:tailEnd/>
          </a:ln>
          <a:effectLst/>
        </p:spPr>
      </p:pic>
      <p:pic>
        <p:nvPicPr>
          <p:cNvPr id="11" name="Picture 7"/>
          <p:cNvPicPr>
            <a:picLocks noChangeAspect="1" noChangeArrowheads="1"/>
          </p:cNvPicPr>
          <p:nvPr/>
        </p:nvPicPr>
        <p:blipFill>
          <a:blip r:embed="rId5" cstate="print"/>
          <a:srcRect/>
          <a:stretch>
            <a:fillRect/>
          </a:stretch>
        </p:blipFill>
        <p:spPr bwMode="auto">
          <a:xfrm>
            <a:off x="344488" y="3941763"/>
            <a:ext cx="4535487" cy="2786062"/>
          </a:xfrm>
          <a:prstGeom prst="rect">
            <a:avLst/>
          </a:prstGeom>
          <a:noFill/>
          <a:ln w="9525">
            <a:miter lim="800000"/>
            <a:headEnd/>
            <a:tailEnd/>
          </a:ln>
          <a:effectLst/>
        </p:spPr>
      </p:pic>
      <p:pic>
        <p:nvPicPr>
          <p:cNvPr id="8" name="Picture 8"/>
          <p:cNvPicPr>
            <a:picLocks noChangeAspect="1" noChangeArrowheads="1"/>
          </p:cNvPicPr>
          <p:nvPr/>
        </p:nvPicPr>
        <p:blipFill>
          <a:blip r:embed="rId6" cstate="print"/>
          <a:srcRect/>
          <a:stretch>
            <a:fillRect/>
          </a:stretch>
        </p:blipFill>
        <p:spPr bwMode="auto">
          <a:xfrm>
            <a:off x="5264150" y="3941763"/>
            <a:ext cx="4535488" cy="2786062"/>
          </a:xfrm>
          <a:prstGeom prst="rect">
            <a:avLst/>
          </a:prstGeom>
          <a:noFill/>
          <a:ln w="9525">
            <a:miter lim="800000"/>
            <a:headEnd/>
            <a:tailEnd/>
          </a:ln>
          <a:effectLst/>
        </p:spPr>
      </p:pic>
      <p:sp>
        <p:nvSpPr>
          <p:cNvPr id="12" name="Oval 11"/>
          <p:cNvSpPr/>
          <p:nvPr/>
        </p:nvSpPr>
        <p:spPr>
          <a:xfrm flipV="1">
            <a:off x="8216900" y="1409916"/>
            <a:ext cx="1338580" cy="1155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5th Grade Math </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19</a:t>
            </a:fld>
            <a:endParaRPr lang="en-US" dirty="0"/>
          </a:p>
        </p:txBody>
      </p:sp>
      <p:pic>
        <p:nvPicPr>
          <p:cNvPr id="5" name="Picture 7"/>
          <p:cNvPicPr>
            <a:picLocks noChangeAspect="1" noChangeArrowheads="1"/>
          </p:cNvPicPr>
          <p:nvPr/>
        </p:nvPicPr>
        <p:blipFill>
          <a:blip r:embed="rId3" cstate="print"/>
          <a:srcRect/>
          <a:stretch>
            <a:fillRect/>
          </a:stretch>
        </p:blipFill>
        <p:spPr bwMode="auto">
          <a:xfrm>
            <a:off x="2592388" y="2166938"/>
            <a:ext cx="4535487" cy="2797175"/>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947" y="191386"/>
            <a:ext cx="9052560" cy="1076566"/>
          </a:xfrm>
        </p:spPr>
        <p:txBody>
          <a:bodyPr>
            <a:normAutofit/>
          </a:bodyPr>
          <a:lstStyle/>
          <a:p>
            <a:r>
              <a:rPr lang="en-US" sz="3200" dirty="0" smtClean="0">
                <a:solidFill>
                  <a:schemeClr val="tx1"/>
                </a:solidFill>
              </a:rPr>
              <a:t>Garfield State of the School Review Team</a:t>
            </a:r>
            <a:endParaRPr lang="en-US" sz="32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928799"/>
              </p:ext>
            </p:extLst>
          </p:nvPr>
        </p:nvGraphicFramePr>
        <p:xfrm>
          <a:off x="1981333" y="1542110"/>
          <a:ext cx="6705600" cy="35661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1126380488"/>
                    </a:ext>
                  </a:extLst>
                </a:gridCol>
                <a:gridCol w="3352800">
                  <a:extLst>
                    <a:ext uri="{9D8B030D-6E8A-4147-A177-3AD203B41FA5}">
                      <a16:colId xmlns:a16="http://schemas.microsoft.com/office/drawing/2014/main" val="4110023535"/>
                    </a:ext>
                  </a:extLst>
                </a:gridCol>
              </a:tblGrid>
              <a:tr h="370840">
                <a:tc>
                  <a:txBody>
                    <a:bodyPr/>
                    <a:lstStyle/>
                    <a:p>
                      <a:pPr algn="ctr"/>
                      <a:r>
                        <a:rPr lang="en-US" dirty="0" smtClean="0"/>
                        <a:t>Presenter</a:t>
                      </a:r>
                      <a:endParaRPr lang="en-US" dirty="0"/>
                    </a:p>
                  </a:txBody>
                  <a:tcPr/>
                </a:tc>
                <a:tc>
                  <a:txBody>
                    <a:bodyPr/>
                    <a:lstStyle/>
                    <a:p>
                      <a:pPr algn="ctr"/>
                      <a:r>
                        <a:rPr lang="en-US" dirty="0" smtClean="0"/>
                        <a:t>Position</a:t>
                      </a:r>
                      <a:endParaRPr lang="en-US" dirty="0"/>
                    </a:p>
                  </a:txBody>
                  <a:tcPr/>
                </a:tc>
                <a:extLst>
                  <a:ext uri="{0D108BD9-81ED-4DB2-BD59-A6C34878D82A}">
                    <a16:rowId xmlns:a16="http://schemas.microsoft.com/office/drawing/2014/main" val="3830862449"/>
                  </a:ext>
                </a:extLst>
              </a:tr>
              <a:tr h="370840">
                <a:tc>
                  <a:txBody>
                    <a:bodyPr/>
                    <a:lstStyle/>
                    <a:p>
                      <a:r>
                        <a:rPr lang="en-US" dirty="0" smtClean="0"/>
                        <a:t>Monique</a:t>
                      </a:r>
                      <a:r>
                        <a:rPr lang="en-US" baseline="0" dirty="0" smtClean="0"/>
                        <a:t> Beane</a:t>
                      </a:r>
                      <a:endParaRPr lang="en-US" dirty="0"/>
                    </a:p>
                  </a:txBody>
                  <a:tcPr/>
                </a:tc>
                <a:tc>
                  <a:txBody>
                    <a:bodyPr/>
                    <a:lstStyle/>
                    <a:p>
                      <a:r>
                        <a:rPr lang="en-US" dirty="0" smtClean="0"/>
                        <a:t>Principal</a:t>
                      </a:r>
                    </a:p>
                  </a:txBody>
                  <a:tcPr/>
                </a:tc>
                <a:extLst>
                  <a:ext uri="{0D108BD9-81ED-4DB2-BD59-A6C34878D82A}">
                    <a16:rowId xmlns:a16="http://schemas.microsoft.com/office/drawing/2014/main" val="2278979170"/>
                  </a:ext>
                </a:extLst>
              </a:tr>
              <a:tr h="370840">
                <a:tc>
                  <a:txBody>
                    <a:bodyPr/>
                    <a:lstStyle/>
                    <a:p>
                      <a:r>
                        <a:rPr lang="en-US" dirty="0" smtClean="0"/>
                        <a:t>Brent</a:t>
                      </a:r>
                      <a:r>
                        <a:rPr lang="en-US" baseline="0" dirty="0" smtClean="0"/>
                        <a:t> Radcliff</a:t>
                      </a:r>
                      <a:endParaRPr lang="en-US" dirty="0"/>
                    </a:p>
                  </a:txBody>
                  <a:tcPr/>
                </a:tc>
                <a:tc>
                  <a:txBody>
                    <a:bodyPr/>
                    <a:lstStyle/>
                    <a:p>
                      <a:r>
                        <a:rPr lang="en-US" dirty="0" smtClean="0"/>
                        <a:t>Assistant</a:t>
                      </a:r>
                      <a:r>
                        <a:rPr lang="en-US" baseline="0" dirty="0" smtClean="0"/>
                        <a:t> Principal</a:t>
                      </a:r>
                      <a:endParaRPr lang="en-US" dirty="0"/>
                    </a:p>
                  </a:txBody>
                  <a:tcPr/>
                </a:tc>
                <a:extLst>
                  <a:ext uri="{0D108BD9-81ED-4DB2-BD59-A6C34878D82A}">
                    <a16:rowId xmlns:a16="http://schemas.microsoft.com/office/drawing/2014/main" val="515185340"/>
                  </a:ext>
                </a:extLst>
              </a:tr>
              <a:tr h="370840">
                <a:tc>
                  <a:txBody>
                    <a:bodyPr/>
                    <a:lstStyle/>
                    <a:p>
                      <a:r>
                        <a:rPr lang="en-US" dirty="0" smtClean="0"/>
                        <a:t>Barb Dubin</a:t>
                      </a:r>
                      <a:endParaRPr lang="en-US" dirty="0"/>
                    </a:p>
                  </a:txBody>
                  <a:tcPr/>
                </a:tc>
                <a:tc>
                  <a:txBody>
                    <a:bodyPr/>
                    <a:lstStyle/>
                    <a:p>
                      <a:r>
                        <a:rPr lang="en-US" dirty="0" smtClean="0"/>
                        <a:t>Social Worker</a:t>
                      </a:r>
                      <a:endParaRPr lang="en-US" dirty="0"/>
                    </a:p>
                  </a:txBody>
                  <a:tcPr/>
                </a:tc>
                <a:extLst>
                  <a:ext uri="{0D108BD9-81ED-4DB2-BD59-A6C34878D82A}">
                    <a16:rowId xmlns:a16="http://schemas.microsoft.com/office/drawing/2014/main" val="2543153197"/>
                  </a:ext>
                </a:extLst>
              </a:tr>
              <a:tr h="370840">
                <a:tc>
                  <a:txBody>
                    <a:bodyPr/>
                    <a:lstStyle/>
                    <a:p>
                      <a:r>
                        <a:rPr lang="en-US" dirty="0" smtClean="0"/>
                        <a:t>Kris</a:t>
                      </a:r>
                      <a:r>
                        <a:rPr lang="en-US" baseline="0" dirty="0" smtClean="0"/>
                        <a:t> Green</a:t>
                      </a:r>
                      <a:endParaRPr lang="en-US" dirty="0"/>
                    </a:p>
                  </a:txBody>
                  <a:tcPr/>
                </a:tc>
                <a:tc>
                  <a:txBody>
                    <a:bodyPr/>
                    <a:lstStyle/>
                    <a:p>
                      <a:r>
                        <a:rPr lang="en-US" dirty="0" smtClean="0"/>
                        <a:t>Reading Specialist</a:t>
                      </a:r>
                      <a:endParaRPr lang="en-US" dirty="0"/>
                    </a:p>
                  </a:txBody>
                  <a:tcPr/>
                </a:tc>
                <a:extLst>
                  <a:ext uri="{0D108BD9-81ED-4DB2-BD59-A6C34878D82A}">
                    <a16:rowId xmlns:a16="http://schemas.microsoft.com/office/drawing/2014/main" val="2532848347"/>
                  </a:ext>
                </a:extLst>
              </a:tr>
              <a:tr h="370840">
                <a:tc>
                  <a:txBody>
                    <a:bodyPr/>
                    <a:lstStyle/>
                    <a:p>
                      <a:r>
                        <a:rPr lang="en-US" dirty="0" smtClean="0"/>
                        <a:t>Monica</a:t>
                      </a:r>
                      <a:r>
                        <a:rPr lang="en-US" baseline="0" dirty="0" smtClean="0"/>
                        <a:t> Wagenhoffer</a:t>
                      </a:r>
                      <a:endParaRPr lang="en-US" dirty="0"/>
                    </a:p>
                  </a:txBody>
                  <a:tcPr/>
                </a:tc>
                <a:tc>
                  <a:txBody>
                    <a:bodyPr/>
                    <a:lstStyle/>
                    <a:p>
                      <a:r>
                        <a:rPr lang="en-US" dirty="0" smtClean="0"/>
                        <a:t>Math Specialist</a:t>
                      </a:r>
                      <a:endParaRPr lang="en-US" dirty="0"/>
                    </a:p>
                  </a:txBody>
                  <a:tcPr/>
                </a:tc>
                <a:extLst>
                  <a:ext uri="{0D108BD9-81ED-4DB2-BD59-A6C34878D82A}">
                    <a16:rowId xmlns:a16="http://schemas.microsoft.com/office/drawing/2014/main" val="3940386862"/>
                  </a:ext>
                </a:extLst>
              </a:tr>
              <a:tr h="370840">
                <a:tc>
                  <a:txBody>
                    <a:bodyPr/>
                    <a:lstStyle/>
                    <a:p>
                      <a:r>
                        <a:rPr lang="en-US" dirty="0" smtClean="0"/>
                        <a:t>Becky</a:t>
                      </a:r>
                      <a:r>
                        <a:rPr lang="en-US" baseline="0" dirty="0" smtClean="0"/>
                        <a:t> French</a:t>
                      </a:r>
                      <a:endParaRPr lang="en-US" dirty="0"/>
                    </a:p>
                  </a:txBody>
                  <a:tcPr/>
                </a:tc>
                <a:tc>
                  <a:txBody>
                    <a:bodyPr/>
                    <a:lstStyle/>
                    <a:p>
                      <a:r>
                        <a:rPr lang="en-US" dirty="0" smtClean="0"/>
                        <a:t>4</a:t>
                      </a:r>
                      <a:r>
                        <a:rPr lang="en-US" baseline="30000" dirty="0" smtClean="0"/>
                        <a:t>th</a:t>
                      </a:r>
                      <a:r>
                        <a:rPr lang="en-US" dirty="0" smtClean="0"/>
                        <a:t> Grade Teacher</a:t>
                      </a:r>
                      <a:endParaRPr lang="en-US" dirty="0"/>
                    </a:p>
                  </a:txBody>
                  <a:tcPr/>
                </a:tc>
                <a:extLst>
                  <a:ext uri="{0D108BD9-81ED-4DB2-BD59-A6C34878D82A}">
                    <a16:rowId xmlns:a16="http://schemas.microsoft.com/office/drawing/2014/main" val="4161105896"/>
                  </a:ext>
                </a:extLst>
              </a:tr>
              <a:tr h="370840">
                <a:tc>
                  <a:txBody>
                    <a:bodyPr/>
                    <a:lstStyle/>
                    <a:p>
                      <a:r>
                        <a:rPr lang="en-US" baseline="0" dirty="0" smtClean="0"/>
                        <a:t>Megan Woodworth</a:t>
                      </a:r>
                      <a:endParaRPr lang="en-US" dirty="0"/>
                    </a:p>
                  </a:txBody>
                  <a:tcPr/>
                </a:tc>
                <a:tc>
                  <a:txBody>
                    <a:bodyPr/>
                    <a:lstStyle/>
                    <a:p>
                      <a:r>
                        <a:rPr lang="en-US" dirty="0" smtClean="0"/>
                        <a:t>Extended Resource</a:t>
                      </a:r>
                      <a:r>
                        <a:rPr lang="en-US" baseline="0" dirty="0" smtClean="0"/>
                        <a:t> Teacher</a:t>
                      </a:r>
                      <a:endParaRPr lang="en-US" dirty="0"/>
                    </a:p>
                  </a:txBody>
                  <a:tcPr/>
                </a:tc>
                <a:extLst>
                  <a:ext uri="{0D108BD9-81ED-4DB2-BD59-A6C34878D82A}">
                    <a16:rowId xmlns:a16="http://schemas.microsoft.com/office/drawing/2014/main" val="745173105"/>
                  </a:ext>
                </a:extLst>
              </a:tr>
              <a:tr h="370840">
                <a:tc>
                  <a:txBody>
                    <a:bodyPr/>
                    <a:lstStyle/>
                    <a:p>
                      <a:r>
                        <a:rPr lang="en-US" dirty="0" smtClean="0"/>
                        <a:t>Alina Houser </a:t>
                      </a:r>
                      <a:endParaRPr lang="en-US" dirty="0"/>
                    </a:p>
                  </a:txBody>
                  <a:tcPr/>
                </a:tc>
                <a:tc>
                  <a:txBody>
                    <a:bodyPr/>
                    <a:lstStyle/>
                    <a:p>
                      <a:r>
                        <a:rPr lang="en-US" smtClean="0"/>
                        <a:t>Kindergarten Teacher</a:t>
                      </a:r>
                      <a:endParaRPr lang="en-US" dirty="0"/>
                    </a:p>
                  </a:txBody>
                  <a:tcPr/>
                </a:tc>
                <a:extLst>
                  <a:ext uri="{0D108BD9-81ED-4DB2-BD59-A6C34878D82A}">
                    <a16:rowId xmlns:a16="http://schemas.microsoft.com/office/drawing/2014/main" val="560907474"/>
                  </a:ext>
                </a:extLst>
              </a:tr>
            </a:tbl>
          </a:graphicData>
        </a:graphic>
      </p:graphicFrame>
    </p:spTree>
    <p:extLst>
      <p:ext uri="{BB962C8B-B14F-4D97-AF65-F5344CB8AC3E}">
        <p14:creationId xmlns:p14="http://schemas.microsoft.com/office/powerpoint/2010/main" val="1655605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3rd to 4th Grade Math Growth</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20</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356128" y="1076566"/>
            <a:ext cx="4271125" cy="2862669"/>
          </a:xfrm>
          <a:prstGeom prst="rect">
            <a:avLst/>
          </a:prstGeom>
          <a:noFill/>
          <a:ln w="9525">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4954468" y="1074699"/>
            <a:ext cx="4273796" cy="2864536"/>
          </a:xfrm>
          <a:prstGeom prst="rect">
            <a:avLst/>
          </a:prstGeom>
          <a:noFill/>
          <a:ln w="9525">
            <a:miter lim="800000"/>
            <a:headEnd/>
            <a:tailEnd/>
          </a:ln>
          <a:effectLst/>
        </p:spPr>
      </p:pic>
      <p:pic>
        <p:nvPicPr>
          <p:cNvPr id="9" name="Picture 3"/>
          <p:cNvPicPr>
            <a:picLocks noChangeAspect="1" noChangeArrowheads="1"/>
          </p:cNvPicPr>
          <p:nvPr/>
        </p:nvPicPr>
        <p:blipFill>
          <a:blip r:embed="rId5" cstate="print"/>
          <a:srcRect/>
          <a:stretch>
            <a:fillRect/>
          </a:stretch>
        </p:blipFill>
        <p:spPr bwMode="auto">
          <a:xfrm>
            <a:off x="2688609" y="4162695"/>
            <a:ext cx="4613372" cy="3091546"/>
          </a:xfrm>
          <a:prstGeom prst="rect">
            <a:avLst/>
          </a:prstGeom>
          <a:noFill/>
          <a:ln w="9525">
            <a:miter lim="800000"/>
            <a:headEnd/>
            <a:tailEnd/>
          </a:ln>
          <a:effectLst/>
        </p:spPr>
      </p:pic>
    </p:spTree>
    <p:extLst>
      <p:ext uri="{BB962C8B-B14F-4D97-AF65-F5344CB8AC3E}">
        <p14:creationId xmlns:p14="http://schemas.microsoft.com/office/powerpoint/2010/main" val="4272122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5th Grade Science</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21</a:t>
            </a:fld>
            <a:endParaRPr lang="en-US" dirty="0"/>
          </a:p>
        </p:txBody>
      </p:sp>
      <p:pic>
        <p:nvPicPr>
          <p:cNvPr id="11" name="Picture 5"/>
          <p:cNvPicPr>
            <a:picLocks noChangeAspect="1" noChangeArrowheads="1"/>
          </p:cNvPicPr>
          <p:nvPr/>
        </p:nvPicPr>
        <p:blipFill>
          <a:blip r:embed="rId3" cstate="print"/>
          <a:srcRect/>
          <a:stretch>
            <a:fillRect/>
          </a:stretch>
        </p:blipFill>
        <p:spPr bwMode="auto">
          <a:xfrm>
            <a:off x="344488" y="947738"/>
            <a:ext cx="4535487" cy="2786062"/>
          </a:xfrm>
          <a:prstGeom prst="rect">
            <a:avLst/>
          </a:prstGeom>
          <a:noFill/>
          <a:ln w="9525">
            <a:miter lim="800000"/>
            <a:headEnd/>
            <a:tailEnd/>
          </a:ln>
          <a:effectLst/>
        </p:spPr>
      </p:pic>
      <p:pic>
        <p:nvPicPr>
          <p:cNvPr id="8" name="Picture 6"/>
          <p:cNvPicPr>
            <a:picLocks noChangeAspect="1" noChangeArrowheads="1"/>
          </p:cNvPicPr>
          <p:nvPr/>
        </p:nvPicPr>
        <p:blipFill>
          <a:blip r:embed="rId4" cstate="print"/>
          <a:srcRect/>
          <a:stretch>
            <a:fillRect/>
          </a:stretch>
        </p:blipFill>
        <p:spPr bwMode="auto">
          <a:xfrm>
            <a:off x="5264150" y="947738"/>
            <a:ext cx="4535488" cy="2779712"/>
          </a:xfrm>
          <a:prstGeom prst="rect">
            <a:avLst/>
          </a:prstGeom>
          <a:noFill/>
          <a:ln w="9525">
            <a:miter lim="800000"/>
            <a:headEnd/>
            <a:tailEnd/>
          </a:ln>
          <a:effectLst/>
        </p:spPr>
      </p:pic>
      <p:pic>
        <p:nvPicPr>
          <p:cNvPr id="9" name="Picture 7"/>
          <p:cNvPicPr>
            <a:picLocks noChangeAspect="1" noChangeArrowheads="1"/>
          </p:cNvPicPr>
          <p:nvPr/>
        </p:nvPicPr>
        <p:blipFill>
          <a:blip r:embed="rId5" cstate="print"/>
          <a:srcRect/>
          <a:stretch>
            <a:fillRect/>
          </a:stretch>
        </p:blipFill>
        <p:spPr bwMode="auto">
          <a:xfrm>
            <a:off x="344488" y="3941763"/>
            <a:ext cx="4535487" cy="2779712"/>
          </a:xfrm>
          <a:prstGeom prst="rect">
            <a:avLst/>
          </a:prstGeom>
          <a:noFill/>
          <a:ln w="9525">
            <a:miter lim="800000"/>
            <a:headEnd/>
            <a:tailEnd/>
          </a:ln>
          <a:effectLst/>
        </p:spPr>
      </p:pic>
      <p:pic>
        <p:nvPicPr>
          <p:cNvPr id="10" name="Picture 8"/>
          <p:cNvPicPr>
            <a:picLocks noChangeAspect="1" noChangeArrowheads="1"/>
          </p:cNvPicPr>
          <p:nvPr/>
        </p:nvPicPr>
        <p:blipFill>
          <a:blip r:embed="rId6" cstate="print"/>
          <a:srcRect/>
          <a:stretch>
            <a:fillRect/>
          </a:stretch>
        </p:blipFill>
        <p:spPr bwMode="auto">
          <a:xfrm>
            <a:off x="5264150" y="3941763"/>
            <a:ext cx="4535488" cy="2770187"/>
          </a:xfrm>
          <a:prstGeom prst="rect">
            <a:avLst/>
          </a:prstGeom>
          <a:noFill/>
          <a:ln w="9525">
            <a:miter lim="800000"/>
            <a:headEnd/>
            <a:tailEnd/>
          </a:ln>
          <a:effectLst/>
        </p:spPr>
      </p:pic>
      <p:sp>
        <p:nvSpPr>
          <p:cNvPr id="12" name="Oval 11"/>
          <p:cNvSpPr/>
          <p:nvPr/>
        </p:nvSpPr>
        <p:spPr>
          <a:xfrm flipV="1">
            <a:off x="3690620" y="2578316"/>
            <a:ext cx="1338580" cy="1155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5th Grade Science</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22</a:t>
            </a:fld>
            <a:endParaRPr lang="en-US" dirty="0"/>
          </a:p>
        </p:txBody>
      </p:sp>
      <p:pic>
        <p:nvPicPr>
          <p:cNvPr id="5" name="Picture 7"/>
          <p:cNvPicPr>
            <a:picLocks noChangeAspect="1" noChangeArrowheads="1"/>
          </p:cNvPicPr>
          <p:nvPr/>
        </p:nvPicPr>
        <p:blipFill>
          <a:blip r:embed="rId3" cstate="print"/>
          <a:srcRect/>
          <a:stretch>
            <a:fillRect/>
          </a:stretch>
        </p:blipFill>
        <p:spPr bwMode="auto">
          <a:xfrm>
            <a:off x="2761456" y="2154238"/>
            <a:ext cx="4535487" cy="2779712"/>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Predictors of SBA Performance</a:t>
            </a:r>
            <a:endParaRPr lang="en-US" dirty="0"/>
          </a:p>
        </p:txBody>
      </p:sp>
      <p:sp>
        <p:nvSpPr>
          <p:cNvPr id="3" name="Footer Placeholder 2"/>
          <p:cNvSpPr>
            <a:spLocks noGrp="1"/>
          </p:cNvSpPr>
          <p:nvPr>
            <p:ph type="ftr" sz="quarter" idx="3"/>
          </p:nvPr>
        </p:nvSpPr>
        <p:spPr/>
        <p:txBody>
          <a:bodyPr/>
          <a:lstStyle/>
          <a:p>
            <a:r>
              <a:rPr lang="en-US" smtClean="0">
                <a:latin typeface="Tahoma" pitchFamily="34" charset="0"/>
                <a:ea typeface="Tahoma" pitchFamily="34" charset="0"/>
                <a:cs typeface="Tahoma" pitchFamily="34" charset="0"/>
              </a:rPr>
              <a:t>Compiled by Everett Public Schools - Assessment &amp; Research Department</a:t>
            </a:r>
            <a:endParaRPr lang="en-US" dirty="0"/>
          </a:p>
        </p:txBody>
      </p:sp>
      <p:sp>
        <p:nvSpPr>
          <p:cNvPr id="4" name="Slide Number Placeholder 3"/>
          <p:cNvSpPr>
            <a:spLocks noGrp="1"/>
          </p:cNvSpPr>
          <p:nvPr>
            <p:ph type="sldNum" sz="quarter" idx="4"/>
          </p:nvPr>
        </p:nvSpPr>
        <p:spPr/>
        <p:txBody>
          <a:bodyPr/>
          <a:lstStyle/>
          <a:p>
            <a:fld id="{B999F817-F5D2-4A26-96AD-1211DCAE6C1D}" type="slidenum">
              <a:rPr lang="en-US" smtClean="0"/>
              <a:pPr/>
              <a:t>23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0280307"/>
              </p:ext>
            </p:extLst>
          </p:nvPr>
        </p:nvGraphicFramePr>
        <p:xfrm>
          <a:off x="986116" y="994187"/>
          <a:ext cx="8086168" cy="1584960"/>
        </p:xfrm>
        <a:graphic>
          <a:graphicData uri="http://schemas.openxmlformats.org/drawingml/2006/table">
            <a:tbl>
              <a:tblPr firstRow="1" bandRow="1">
                <a:tableStyleId>{5C22544A-7EE6-4342-B048-85BDC9FD1C3A}</a:tableStyleId>
              </a:tblPr>
              <a:tblGrid>
                <a:gridCol w="2308129">
                  <a:extLst>
                    <a:ext uri="{9D8B030D-6E8A-4147-A177-3AD203B41FA5}">
                      <a16:colId xmlns:a16="http://schemas.microsoft.com/office/drawing/2014/main" val="2590077155"/>
                    </a:ext>
                  </a:extLst>
                </a:gridCol>
                <a:gridCol w="1734955">
                  <a:extLst>
                    <a:ext uri="{9D8B030D-6E8A-4147-A177-3AD203B41FA5}">
                      <a16:colId xmlns:a16="http://schemas.microsoft.com/office/drawing/2014/main" val="2766586797"/>
                    </a:ext>
                  </a:extLst>
                </a:gridCol>
                <a:gridCol w="2021542">
                  <a:extLst>
                    <a:ext uri="{9D8B030D-6E8A-4147-A177-3AD203B41FA5}">
                      <a16:colId xmlns:a16="http://schemas.microsoft.com/office/drawing/2014/main" val="1467431659"/>
                    </a:ext>
                  </a:extLst>
                </a:gridCol>
                <a:gridCol w="2021542">
                  <a:extLst>
                    <a:ext uri="{9D8B030D-6E8A-4147-A177-3AD203B41FA5}">
                      <a16:colId xmlns:a16="http://schemas.microsoft.com/office/drawing/2014/main" val="3719386774"/>
                    </a:ext>
                  </a:extLst>
                </a:gridCol>
              </a:tblGrid>
              <a:tr h="370840">
                <a:tc>
                  <a:txBody>
                    <a:bodyPr/>
                    <a:lstStyle/>
                    <a:p>
                      <a:r>
                        <a:rPr lang="en-US" dirty="0" smtClean="0"/>
                        <a:t>3</a:t>
                      </a:r>
                      <a:r>
                        <a:rPr lang="en-US" baseline="30000" dirty="0" smtClean="0"/>
                        <a:t>rd</a:t>
                      </a:r>
                      <a:r>
                        <a:rPr lang="en-US" dirty="0" smtClean="0"/>
                        <a:t> Grade</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233621675"/>
                  </a:ext>
                </a:extLst>
              </a:tr>
              <a:tr h="370840">
                <a:tc>
                  <a:txBody>
                    <a:bodyPr/>
                    <a:lstStyle/>
                    <a:p>
                      <a:r>
                        <a:rPr lang="en-US" dirty="0" smtClean="0"/>
                        <a:t>January</a:t>
                      </a:r>
                      <a:endParaRPr lang="en-US" dirty="0"/>
                    </a:p>
                  </a:txBody>
                  <a:tcPr/>
                </a:tc>
                <a:tc>
                  <a:txBody>
                    <a:bodyPr/>
                    <a:lstStyle/>
                    <a:p>
                      <a:r>
                        <a:rPr lang="en-US" dirty="0" smtClean="0"/>
                        <a:t>Green</a:t>
                      </a:r>
                      <a:endParaRPr lang="en-US" dirty="0"/>
                    </a:p>
                  </a:txBody>
                  <a:tcPr/>
                </a:tc>
                <a:tc>
                  <a:txBody>
                    <a:bodyPr/>
                    <a:lstStyle/>
                    <a:p>
                      <a:r>
                        <a:rPr lang="en-US" dirty="0" smtClean="0"/>
                        <a:t>Yellow </a:t>
                      </a:r>
                      <a:endParaRPr lang="en-US" dirty="0"/>
                    </a:p>
                  </a:txBody>
                  <a:tcPr/>
                </a:tc>
                <a:tc>
                  <a:txBody>
                    <a:bodyPr/>
                    <a:lstStyle/>
                    <a:p>
                      <a:r>
                        <a:rPr lang="en-US" dirty="0" smtClean="0"/>
                        <a:t>Red</a:t>
                      </a:r>
                      <a:endParaRPr lang="en-US" dirty="0"/>
                    </a:p>
                  </a:txBody>
                  <a:tcPr/>
                </a:tc>
                <a:extLst>
                  <a:ext uri="{0D108BD9-81ED-4DB2-BD59-A6C34878D82A}">
                    <a16:rowId xmlns:a16="http://schemas.microsoft.com/office/drawing/2014/main" val="2394570120"/>
                  </a:ext>
                </a:extLst>
              </a:tr>
              <a:tr h="370840">
                <a:tc>
                  <a:txBody>
                    <a:bodyPr/>
                    <a:lstStyle/>
                    <a:p>
                      <a:r>
                        <a:rPr lang="en-US" dirty="0" smtClean="0"/>
                        <a:t>Math Topic</a:t>
                      </a:r>
                      <a:endParaRPr lang="en-US" dirty="0"/>
                    </a:p>
                  </a:txBody>
                  <a:tcPr/>
                </a:tc>
                <a:tc>
                  <a:txBody>
                    <a:bodyPr/>
                    <a:lstStyle/>
                    <a:p>
                      <a:r>
                        <a:rPr lang="en-US" dirty="0" smtClean="0"/>
                        <a:t>58%</a:t>
                      </a:r>
                      <a:endParaRPr lang="en-US" dirty="0"/>
                    </a:p>
                  </a:txBody>
                  <a:tcPr/>
                </a:tc>
                <a:tc>
                  <a:txBody>
                    <a:bodyPr/>
                    <a:lstStyle/>
                    <a:p>
                      <a:r>
                        <a:rPr lang="en-US" dirty="0" smtClean="0"/>
                        <a:t>37%</a:t>
                      </a:r>
                      <a:endParaRPr lang="en-US" dirty="0"/>
                    </a:p>
                  </a:txBody>
                  <a:tcPr/>
                </a:tc>
                <a:tc>
                  <a:txBody>
                    <a:bodyPr/>
                    <a:lstStyle/>
                    <a:p>
                      <a:r>
                        <a:rPr lang="en-US" dirty="0" smtClean="0"/>
                        <a:t>5%</a:t>
                      </a:r>
                      <a:endParaRPr lang="en-US" dirty="0"/>
                    </a:p>
                  </a:txBody>
                  <a:tcPr/>
                </a:tc>
                <a:extLst>
                  <a:ext uri="{0D108BD9-81ED-4DB2-BD59-A6C34878D82A}">
                    <a16:rowId xmlns:a16="http://schemas.microsoft.com/office/drawing/2014/main" val="353078103"/>
                  </a:ext>
                </a:extLst>
              </a:tr>
              <a:tr h="370840">
                <a:tc>
                  <a:txBody>
                    <a:bodyPr/>
                    <a:lstStyle/>
                    <a:p>
                      <a:r>
                        <a:rPr lang="en-US" dirty="0" smtClean="0"/>
                        <a:t>Reading Winter DRA</a:t>
                      </a:r>
                      <a:endParaRPr lang="en-US" dirty="0"/>
                    </a:p>
                  </a:txBody>
                  <a:tcPr/>
                </a:tc>
                <a:tc>
                  <a:txBody>
                    <a:bodyPr/>
                    <a:lstStyle/>
                    <a:p>
                      <a:r>
                        <a:rPr lang="en-US" dirty="0" smtClean="0"/>
                        <a:t>59%</a:t>
                      </a:r>
                      <a:endParaRPr lang="en-US" dirty="0"/>
                    </a:p>
                  </a:txBody>
                  <a:tcPr/>
                </a:tc>
                <a:tc>
                  <a:txBody>
                    <a:bodyPr/>
                    <a:lstStyle/>
                    <a:p>
                      <a:r>
                        <a:rPr lang="en-US" dirty="0" smtClean="0"/>
                        <a:t>13%</a:t>
                      </a:r>
                      <a:endParaRPr lang="en-US" dirty="0"/>
                    </a:p>
                  </a:txBody>
                  <a:tcPr/>
                </a:tc>
                <a:tc>
                  <a:txBody>
                    <a:bodyPr/>
                    <a:lstStyle/>
                    <a:p>
                      <a:r>
                        <a:rPr lang="en-US" dirty="0" smtClean="0"/>
                        <a:t>28%</a:t>
                      </a:r>
                      <a:endParaRPr lang="en-US" dirty="0"/>
                    </a:p>
                  </a:txBody>
                  <a:tcPr/>
                </a:tc>
                <a:extLst>
                  <a:ext uri="{0D108BD9-81ED-4DB2-BD59-A6C34878D82A}">
                    <a16:rowId xmlns:a16="http://schemas.microsoft.com/office/drawing/2014/main" val="133014931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86496367"/>
              </p:ext>
            </p:extLst>
          </p:nvPr>
        </p:nvGraphicFramePr>
        <p:xfrm>
          <a:off x="986118" y="3020587"/>
          <a:ext cx="8086166" cy="1584960"/>
        </p:xfrm>
        <a:graphic>
          <a:graphicData uri="http://schemas.openxmlformats.org/drawingml/2006/table">
            <a:tbl>
              <a:tblPr firstRow="1" bandRow="1">
                <a:tableStyleId>{5C22544A-7EE6-4342-B048-85BDC9FD1C3A}</a:tableStyleId>
              </a:tblPr>
              <a:tblGrid>
                <a:gridCol w="2330824">
                  <a:extLst>
                    <a:ext uri="{9D8B030D-6E8A-4147-A177-3AD203B41FA5}">
                      <a16:colId xmlns:a16="http://schemas.microsoft.com/office/drawing/2014/main" val="2590077155"/>
                    </a:ext>
                  </a:extLst>
                </a:gridCol>
                <a:gridCol w="1703294">
                  <a:extLst>
                    <a:ext uri="{9D8B030D-6E8A-4147-A177-3AD203B41FA5}">
                      <a16:colId xmlns:a16="http://schemas.microsoft.com/office/drawing/2014/main" val="2766586797"/>
                    </a:ext>
                  </a:extLst>
                </a:gridCol>
                <a:gridCol w="2043953">
                  <a:extLst>
                    <a:ext uri="{9D8B030D-6E8A-4147-A177-3AD203B41FA5}">
                      <a16:colId xmlns:a16="http://schemas.microsoft.com/office/drawing/2014/main" val="1467431659"/>
                    </a:ext>
                  </a:extLst>
                </a:gridCol>
                <a:gridCol w="2008095">
                  <a:extLst>
                    <a:ext uri="{9D8B030D-6E8A-4147-A177-3AD203B41FA5}">
                      <a16:colId xmlns:a16="http://schemas.microsoft.com/office/drawing/2014/main" val="3719386774"/>
                    </a:ext>
                  </a:extLst>
                </a:gridCol>
              </a:tblGrid>
              <a:tr h="370840">
                <a:tc>
                  <a:txBody>
                    <a:bodyPr/>
                    <a:lstStyle/>
                    <a:p>
                      <a:r>
                        <a:rPr lang="en-US" dirty="0" smtClean="0"/>
                        <a:t>4</a:t>
                      </a:r>
                      <a:r>
                        <a:rPr lang="en-US" baseline="30000" dirty="0" smtClean="0"/>
                        <a:t>th</a:t>
                      </a:r>
                      <a:r>
                        <a:rPr lang="en-US" dirty="0" smtClean="0"/>
                        <a:t> Grade</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233621675"/>
                  </a:ext>
                </a:extLst>
              </a:tr>
              <a:tr h="370840">
                <a:tc>
                  <a:txBody>
                    <a:bodyPr/>
                    <a:lstStyle/>
                    <a:p>
                      <a:r>
                        <a:rPr lang="en-US" dirty="0" smtClean="0"/>
                        <a:t>January</a:t>
                      </a:r>
                      <a:endParaRPr lang="en-US" dirty="0"/>
                    </a:p>
                  </a:txBody>
                  <a:tcPr/>
                </a:tc>
                <a:tc>
                  <a:txBody>
                    <a:bodyPr/>
                    <a:lstStyle/>
                    <a:p>
                      <a:r>
                        <a:rPr lang="en-US" dirty="0" smtClean="0"/>
                        <a:t>Green</a:t>
                      </a:r>
                      <a:endParaRPr lang="en-US" dirty="0"/>
                    </a:p>
                  </a:txBody>
                  <a:tcPr/>
                </a:tc>
                <a:tc>
                  <a:txBody>
                    <a:bodyPr/>
                    <a:lstStyle/>
                    <a:p>
                      <a:r>
                        <a:rPr lang="en-US" dirty="0" smtClean="0"/>
                        <a:t>Yellow </a:t>
                      </a:r>
                      <a:endParaRPr lang="en-US" dirty="0"/>
                    </a:p>
                  </a:txBody>
                  <a:tcPr/>
                </a:tc>
                <a:tc>
                  <a:txBody>
                    <a:bodyPr/>
                    <a:lstStyle/>
                    <a:p>
                      <a:r>
                        <a:rPr lang="en-US" dirty="0" smtClean="0"/>
                        <a:t>Red</a:t>
                      </a:r>
                      <a:endParaRPr lang="en-US" dirty="0"/>
                    </a:p>
                  </a:txBody>
                  <a:tcPr/>
                </a:tc>
                <a:extLst>
                  <a:ext uri="{0D108BD9-81ED-4DB2-BD59-A6C34878D82A}">
                    <a16:rowId xmlns:a16="http://schemas.microsoft.com/office/drawing/2014/main" val="2394570120"/>
                  </a:ext>
                </a:extLst>
              </a:tr>
              <a:tr h="370840">
                <a:tc>
                  <a:txBody>
                    <a:bodyPr/>
                    <a:lstStyle/>
                    <a:p>
                      <a:r>
                        <a:rPr lang="en-US" dirty="0" smtClean="0"/>
                        <a:t>Math Topic</a:t>
                      </a:r>
                      <a:endParaRPr lang="en-US" dirty="0"/>
                    </a:p>
                  </a:txBody>
                  <a:tcPr/>
                </a:tc>
                <a:tc>
                  <a:txBody>
                    <a:bodyPr/>
                    <a:lstStyle/>
                    <a:p>
                      <a:r>
                        <a:rPr lang="en-US" dirty="0" smtClean="0"/>
                        <a:t>58%</a:t>
                      </a:r>
                      <a:endParaRPr lang="en-US" dirty="0"/>
                    </a:p>
                  </a:txBody>
                  <a:tcPr/>
                </a:tc>
                <a:tc>
                  <a:txBody>
                    <a:bodyPr/>
                    <a:lstStyle/>
                    <a:p>
                      <a:r>
                        <a:rPr lang="en-US" dirty="0" smtClean="0"/>
                        <a:t>30%</a:t>
                      </a:r>
                      <a:endParaRPr lang="en-US" dirty="0"/>
                    </a:p>
                  </a:txBody>
                  <a:tcPr/>
                </a:tc>
                <a:tc>
                  <a:txBody>
                    <a:bodyPr/>
                    <a:lstStyle/>
                    <a:p>
                      <a:r>
                        <a:rPr lang="en-US" dirty="0" smtClean="0"/>
                        <a:t>12%</a:t>
                      </a:r>
                      <a:endParaRPr lang="en-US" dirty="0"/>
                    </a:p>
                  </a:txBody>
                  <a:tcPr/>
                </a:tc>
                <a:extLst>
                  <a:ext uri="{0D108BD9-81ED-4DB2-BD59-A6C34878D82A}">
                    <a16:rowId xmlns:a16="http://schemas.microsoft.com/office/drawing/2014/main" val="353078103"/>
                  </a:ext>
                </a:extLst>
              </a:tr>
              <a:tr h="370840">
                <a:tc>
                  <a:txBody>
                    <a:bodyPr/>
                    <a:lstStyle/>
                    <a:p>
                      <a:r>
                        <a:rPr lang="en-US" dirty="0" smtClean="0"/>
                        <a:t>Reading Winter DRA</a:t>
                      </a:r>
                      <a:endParaRPr lang="en-US" dirty="0"/>
                    </a:p>
                  </a:txBody>
                  <a:tcPr/>
                </a:tc>
                <a:tc>
                  <a:txBody>
                    <a:bodyPr/>
                    <a:lstStyle/>
                    <a:p>
                      <a:r>
                        <a:rPr lang="en-US" dirty="0" smtClean="0"/>
                        <a:t>61%</a:t>
                      </a:r>
                      <a:endParaRPr lang="en-US" dirty="0"/>
                    </a:p>
                  </a:txBody>
                  <a:tcPr/>
                </a:tc>
                <a:tc>
                  <a:txBody>
                    <a:bodyPr/>
                    <a:lstStyle/>
                    <a:p>
                      <a:r>
                        <a:rPr lang="en-US" dirty="0" smtClean="0"/>
                        <a:t>19%</a:t>
                      </a:r>
                      <a:endParaRPr lang="en-US" dirty="0"/>
                    </a:p>
                  </a:txBody>
                  <a:tcPr/>
                </a:tc>
                <a:tc>
                  <a:txBody>
                    <a:bodyPr/>
                    <a:lstStyle/>
                    <a:p>
                      <a:r>
                        <a:rPr lang="en-US" dirty="0" smtClean="0"/>
                        <a:t>20%</a:t>
                      </a:r>
                      <a:endParaRPr lang="en-US" dirty="0"/>
                    </a:p>
                  </a:txBody>
                  <a:tcPr/>
                </a:tc>
                <a:extLst>
                  <a:ext uri="{0D108BD9-81ED-4DB2-BD59-A6C34878D82A}">
                    <a16:rowId xmlns:a16="http://schemas.microsoft.com/office/drawing/2014/main" val="133014931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43975975"/>
              </p:ext>
            </p:extLst>
          </p:nvPr>
        </p:nvGraphicFramePr>
        <p:xfrm>
          <a:off x="986118" y="5046987"/>
          <a:ext cx="8086166" cy="1584960"/>
        </p:xfrm>
        <a:graphic>
          <a:graphicData uri="http://schemas.openxmlformats.org/drawingml/2006/table">
            <a:tbl>
              <a:tblPr firstRow="1" bandRow="1">
                <a:tableStyleId>{5C22544A-7EE6-4342-B048-85BDC9FD1C3A}</a:tableStyleId>
              </a:tblPr>
              <a:tblGrid>
                <a:gridCol w="2330824">
                  <a:extLst>
                    <a:ext uri="{9D8B030D-6E8A-4147-A177-3AD203B41FA5}">
                      <a16:colId xmlns:a16="http://schemas.microsoft.com/office/drawing/2014/main" val="2590077155"/>
                    </a:ext>
                  </a:extLst>
                </a:gridCol>
                <a:gridCol w="1703294">
                  <a:extLst>
                    <a:ext uri="{9D8B030D-6E8A-4147-A177-3AD203B41FA5}">
                      <a16:colId xmlns:a16="http://schemas.microsoft.com/office/drawing/2014/main" val="2766586797"/>
                    </a:ext>
                  </a:extLst>
                </a:gridCol>
                <a:gridCol w="2043953">
                  <a:extLst>
                    <a:ext uri="{9D8B030D-6E8A-4147-A177-3AD203B41FA5}">
                      <a16:colId xmlns:a16="http://schemas.microsoft.com/office/drawing/2014/main" val="1467431659"/>
                    </a:ext>
                  </a:extLst>
                </a:gridCol>
                <a:gridCol w="2008095">
                  <a:extLst>
                    <a:ext uri="{9D8B030D-6E8A-4147-A177-3AD203B41FA5}">
                      <a16:colId xmlns:a16="http://schemas.microsoft.com/office/drawing/2014/main" val="3719386774"/>
                    </a:ext>
                  </a:extLst>
                </a:gridCol>
              </a:tblGrid>
              <a:tr h="370840">
                <a:tc>
                  <a:txBody>
                    <a:bodyPr/>
                    <a:lstStyle/>
                    <a:p>
                      <a:r>
                        <a:rPr lang="en-US" baseline="0" dirty="0" smtClean="0"/>
                        <a:t>5</a:t>
                      </a:r>
                      <a:r>
                        <a:rPr lang="en-US" baseline="30000" dirty="0" smtClean="0"/>
                        <a:t>th</a:t>
                      </a:r>
                      <a:r>
                        <a:rPr lang="en-US" dirty="0" smtClean="0"/>
                        <a:t> Grade</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233621675"/>
                  </a:ext>
                </a:extLst>
              </a:tr>
              <a:tr h="370840">
                <a:tc>
                  <a:txBody>
                    <a:bodyPr/>
                    <a:lstStyle/>
                    <a:p>
                      <a:r>
                        <a:rPr lang="en-US" dirty="0" smtClean="0"/>
                        <a:t>January</a:t>
                      </a:r>
                      <a:endParaRPr lang="en-US" dirty="0"/>
                    </a:p>
                  </a:txBody>
                  <a:tcPr/>
                </a:tc>
                <a:tc>
                  <a:txBody>
                    <a:bodyPr/>
                    <a:lstStyle/>
                    <a:p>
                      <a:r>
                        <a:rPr lang="en-US" dirty="0" smtClean="0"/>
                        <a:t>Green</a:t>
                      </a:r>
                      <a:endParaRPr lang="en-US" dirty="0"/>
                    </a:p>
                  </a:txBody>
                  <a:tcPr/>
                </a:tc>
                <a:tc>
                  <a:txBody>
                    <a:bodyPr/>
                    <a:lstStyle/>
                    <a:p>
                      <a:r>
                        <a:rPr lang="en-US" dirty="0" smtClean="0"/>
                        <a:t>Yellow </a:t>
                      </a:r>
                      <a:endParaRPr lang="en-US" dirty="0"/>
                    </a:p>
                  </a:txBody>
                  <a:tcPr/>
                </a:tc>
                <a:tc>
                  <a:txBody>
                    <a:bodyPr/>
                    <a:lstStyle/>
                    <a:p>
                      <a:r>
                        <a:rPr lang="en-US" dirty="0" smtClean="0"/>
                        <a:t>Red</a:t>
                      </a:r>
                      <a:endParaRPr lang="en-US" dirty="0"/>
                    </a:p>
                  </a:txBody>
                  <a:tcPr/>
                </a:tc>
                <a:extLst>
                  <a:ext uri="{0D108BD9-81ED-4DB2-BD59-A6C34878D82A}">
                    <a16:rowId xmlns:a16="http://schemas.microsoft.com/office/drawing/2014/main" val="2394570120"/>
                  </a:ext>
                </a:extLst>
              </a:tr>
              <a:tr h="370840">
                <a:tc>
                  <a:txBody>
                    <a:bodyPr/>
                    <a:lstStyle/>
                    <a:p>
                      <a:r>
                        <a:rPr lang="en-US" dirty="0" smtClean="0"/>
                        <a:t>Math Topic</a:t>
                      </a:r>
                      <a:endParaRPr lang="en-US" dirty="0"/>
                    </a:p>
                  </a:txBody>
                  <a:tcPr/>
                </a:tc>
                <a:tc>
                  <a:txBody>
                    <a:bodyPr/>
                    <a:lstStyle/>
                    <a:p>
                      <a:r>
                        <a:rPr lang="en-US" dirty="0" smtClean="0"/>
                        <a:t>53%</a:t>
                      </a:r>
                      <a:endParaRPr lang="en-US" dirty="0"/>
                    </a:p>
                  </a:txBody>
                  <a:tcPr/>
                </a:tc>
                <a:tc>
                  <a:txBody>
                    <a:bodyPr/>
                    <a:lstStyle/>
                    <a:p>
                      <a:r>
                        <a:rPr lang="en-US" dirty="0" smtClean="0"/>
                        <a:t>32%</a:t>
                      </a:r>
                      <a:endParaRPr lang="en-US" dirty="0"/>
                    </a:p>
                  </a:txBody>
                  <a:tcPr/>
                </a:tc>
                <a:tc>
                  <a:txBody>
                    <a:bodyPr/>
                    <a:lstStyle/>
                    <a:p>
                      <a:r>
                        <a:rPr lang="en-US" dirty="0" smtClean="0"/>
                        <a:t>13%</a:t>
                      </a:r>
                      <a:endParaRPr lang="en-US" dirty="0"/>
                    </a:p>
                  </a:txBody>
                  <a:tcPr/>
                </a:tc>
                <a:extLst>
                  <a:ext uri="{0D108BD9-81ED-4DB2-BD59-A6C34878D82A}">
                    <a16:rowId xmlns:a16="http://schemas.microsoft.com/office/drawing/2014/main" val="353078103"/>
                  </a:ext>
                </a:extLst>
              </a:tr>
              <a:tr h="370840">
                <a:tc>
                  <a:txBody>
                    <a:bodyPr/>
                    <a:lstStyle/>
                    <a:p>
                      <a:r>
                        <a:rPr lang="en-US" dirty="0" smtClean="0"/>
                        <a:t>Reading Winter DRA</a:t>
                      </a:r>
                      <a:endParaRPr lang="en-US" dirty="0"/>
                    </a:p>
                  </a:txBody>
                  <a:tcPr/>
                </a:tc>
                <a:tc>
                  <a:txBody>
                    <a:bodyPr/>
                    <a:lstStyle/>
                    <a:p>
                      <a:r>
                        <a:rPr lang="en-US" dirty="0" smtClean="0"/>
                        <a:t>56%</a:t>
                      </a:r>
                      <a:endParaRPr lang="en-US" dirty="0"/>
                    </a:p>
                  </a:txBody>
                  <a:tcPr/>
                </a:tc>
                <a:tc>
                  <a:txBody>
                    <a:bodyPr/>
                    <a:lstStyle/>
                    <a:p>
                      <a:r>
                        <a:rPr lang="en-US" dirty="0" smtClean="0"/>
                        <a:t>3%</a:t>
                      </a:r>
                      <a:endParaRPr lang="en-US" dirty="0"/>
                    </a:p>
                  </a:txBody>
                  <a:tcPr/>
                </a:tc>
                <a:tc>
                  <a:txBody>
                    <a:bodyPr/>
                    <a:lstStyle/>
                    <a:p>
                      <a:r>
                        <a:rPr lang="en-US" dirty="0" smtClean="0"/>
                        <a:t>41%</a:t>
                      </a:r>
                      <a:endParaRPr lang="en-US" dirty="0"/>
                    </a:p>
                  </a:txBody>
                  <a:tcPr/>
                </a:tc>
                <a:extLst>
                  <a:ext uri="{0D108BD9-81ED-4DB2-BD59-A6C34878D82A}">
                    <a16:rowId xmlns:a16="http://schemas.microsoft.com/office/drawing/2014/main" val="1330149315"/>
                  </a:ext>
                </a:extLst>
              </a:tr>
            </a:tbl>
          </a:graphicData>
        </a:graphic>
      </p:graphicFrame>
      <p:pic>
        <p:nvPicPr>
          <p:cNvPr id="9" name="Picture 8"/>
          <p:cNvPicPr/>
          <p:nvPr/>
        </p:nvPicPr>
        <p:blipFill>
          <a:blip r:embed="rId3"/>
          <a:stretch>
            <a:fillRect/>
          </a:stretch>
        </p:blipFill>
        <p:spPr>
          <a:xfrm>
            <a:off x="3110754" y="994187"/>
            <a:ext cx="3711388" cy="5637760"/>
          </a:xfrm>
          <a:prstGeom prst="rect">
            <a:avLst/>
          </a:prstGeom>
        </p:spPr>
      </p:pic>
    </p:spTree>
    <p:extLst>
      <p:ext uri="{BB962C8B-B14F-4D97-AF65-F5344CB8AC3E}">
        <p14:creationId xmlns:p14="http://schemas.microsoft.com/office/powerpoint/2010/main" val="262288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SBA Claims</a:t>
            </a:r>
            <a:br>
              <a:rPr lang="en-US" dirty="0" smtClean="0"/>
            </a:br>
            <a:r>
              <a:rPr lang="en-US" dirty="0" smtClean="0"/>
              <a:t>2 Year Trend</a:t>
            </a:r>
            <a:endParaRPr lang="en-US" dirty="0"/>
          </a:p>
        </p:txBody>
      </p:sp>
      <p:sp>
        <p:nvSpPr>
          <p:cNvPr id="6" name="Footer Placeholder 5"/>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prstClr val="black">
                    <a:tint val="75000"/>
                  </a:prstClr>
                </a:solidFill>
                <a:effectLst/>
                <a:uLnTx/>
                <a:uFillTx/>
                <a:latin typeface="Tahoma" pitchFamily="34" charset="0"/>
                <a:ea typeface="Tahoma" pitchFamily="34" charset="0"/>
                <a:cs typeface="Tahoma" pitchFamily="34" charset="0"/>
              </a:rPr>
              <a:t>Compiled by Everett Public Schools - Assessment &amp; Research Department</a:t>
            </a:r>
            <a:endParaRPr kumimoji="0" lang="en-US" sz="11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Slide Number Placehold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B80E4D-C55C-41DD-A67A-E2F4D6F272D4}" type="slidenum">
              <a:rPr kumimoji="0" lang="en-US" sz="11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1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pic>
        <p:nvPicPr>
          <p:cNvPr id="9" name="Picture 8"/>
          <p:cNvPicPr>
            <a:picLocks/>
          </p:cNvPicPr>
          <p:nvPr/>
        </p:nvPicPr>
        <p:blipFill>
          <a:blip r:embed="rId3"/>
          <a:stretch>
            <a:fillRect/>
          </a:stretch>
        </p:blipFill>
        <p:spPr>
          <a:xfrm>
            <a:off x="301752" y="1024128"/>
            <a:ext cx="4645152" cy="2779776"/>
          </a:xfrm>
          <a:prstGeom prst="rect">
            <a:avLst/>
          </a:prstGeom>
        </p:spPr>
      </p:pic>
      <p:pic>
        <p:nvPicPr>
          <p:cNvPr id="11" name="Picture 10"/>
          <p:cNvPicPr>
            <a:picLocks/>
          </p:cNvPicPr>
          <p:nvPr/>
        </p:nvPicPr>
        <p:blipFill>
          <a:blip r:embed="rId4"/>
          <a:stretch>
            <a:fillRect/>
          </a:stretch>
        </p:blipFill>
        <p:spPr>
          <a:xfrm>
            <a:off x="301752" y="4014216"/>
            <a:ext cx="4645152" cy="2779776"/>
          </a:xfrm>
          <a:prstGeom prst="rect">
            <a:avLst/>
          </a:prstGeom>
        </p:spPr>
      </p:pic>
      <p:pic>
        <p:nvPicPr>
          <p:cNvPr id="13" name="Picture 12"/>
          <p:cNvPicPr>
            <a:picLocks/>
          </p:cNvPicPr>
          <p:nvPr/>
        </p:nvPicPr>
        <p:blipFill>
          <a:blip r:embed="rId5"/>
          <a:stretch>
            <a:fillRect/>
          </a:stretch>
        </p:blipFill>
        <p:spPr>
          <a:xfrm>
            <a:off x="5065776" y="1024128"/>
            <a:ext cx="4645152" cy="2779776"/>
          </a:xfrm>
          <a:prstGeom prst="rect">
            <a:avLst/>
          </a:prstGeom>
        </p:spPr>
      </p:pic>
      <p:pic>
        <p:nvPicPr>
          <p:cNvPr id="14" name="Picture 13"/>
          <p:cNvPicPr>
            <a:picLocks/>
          </p:cNvPicPr>
          <p:nvPr/>
        </p:nvPicPr>
        <p:blipFill>
          <a:blip r:embed="rId6"/>
          <a:stretch>
            <a:fillRect/>
          </a:stretch>
        </p:blipFill>
        <p:spPr>
          <a:xfrm>
            <a:off x="5065776" y="4014216"/>
            <a:ext cx="4645152" cy="2779776"/>
          </a:xfrm>
          <a:prstGeom prst="rect">
            <a:avLst/>
          </a:prstGeom>
        </p:spPr>
      </p:pic>
    </p:spTree>
    <p:extLst>
      <p:ext uri="{BB962C8B-B14F-4D97-AF65-F5344CB8AC3E}">
        <p14:creationId xmlns:p14="http://schemas.microsoft.com/office/powerpoint/2010/main" val="3051989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SBA Claims</a:t>
            </a:r>
            <a:br>
              <a:rPr lang="en-US" dirty="0" smtClean="0"/>
            </a:br>
            <a:r>
              <a:rPr lang="en-US" dirty="0" smtClean="0"/>
              <a:t>2 Year Trend</a:t>
            </a:r>
            <a:endParaRPr lang="en-US" dirty="0"/>
          </a:p>
        </p:txBody>
      </p:sp>
      <p:sp>
        <p:nvSpPr>
          <p:cNvPr id="6" name="Footer Placeholder 5"/>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prstClr val="black">
                    <a:tint val="75000"/>
                  </a:prstClr>
                </a:solidFill>
                <a:effectLst/>
                <a:uLnTx/>
                <a:uFillTx/>
                <a:latin typeface="Tahoma" pitchFamily="34" charset="0"/>
                <a:ea typeface="Tahoma" pitchFamily="34" charset="0"/>
                <a:cs typeface="Tahoma" pitchFamily="34" charset="0"/>
              </a:rPr>
              <a:t>Compiled by Everett Public Schools - Assessment &amp; Research Department</a:t>
            </a:r>
            <a:endParaRPr kumimoji="0" lang="en-US" sz="11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Slide Number Placehold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B80E4D-C55C-41DD-A67A-E2F4D6F272D4}" type="slidenum">
              <a:rPr kumimoji="0" lang="en-US" sz="11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1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pic>
        <p:nvPicPr>
          <p:cNvPr id="7" name="Picture 6"/>
          <p:cNvPicPr>
            <a:picLocks/>
          </p:cNvPicPr>
          <p:nvPr/>
        </p:nvPicPr>
        <p:blipFill>
          <a:blip r:embed="rId3"/>
          <a:stretch>
            <a:fillRect/>
          </a:stretch>
        </p:blipFill>
        <p:spPr>
          <a:xfrm>
            <a:off x="2057400" y="1024128"/>
            <a:ext cx="5715000" cy="2971800"/>
          </a:xfrm>
          <a:prstGeom prst="rect">
            <a:avLst/>
          </a:prstGeom>
        </p:spPr>
      </p:pic>
      <p:pic>
        <p:nvPicPr>
          <p:cNvPr id="3" name="Picture 2"/>
          <p:cNvPicPr>
            <a:picLocks/>
          </p:cNvPicPr>
          <p:nvPr/>
        </p:nvPicPr>
        <p:blipFill>
          <a:blip r:embed="rId4"/>
          <a:stretch>
            <a:fillRect/>
          </a:stretch>
        </p:blipFill>
        <p:spPr>
          <a:xfrm>
            <a:off x="2057400" y="4014216"/>
            <a:ext cx="5715000" cy="2971800"/>
          </a:xfrm>
          <a:prstGeom prst="rect">
            <a:avLst/>
          </a:prstGeom>
        </p:spPr>
      </p:pic>
    </p:spTree>
    <p:extLst>
      <p:ext uri="{BB962C8B-B14F-4D97-AF65-F5344CB8AC3E}">
        <p14:creationId xmlns:p14="http://schemas.microsoft.com/office/powerpoint/2010/main" val="48128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Accelerated Reader Data</a:t>
            </a:r>
            <a:endParaRPr lang="en-US" dirty="0"/>
          </a:p>
        </p:txBody>
      </p:sp>
      <p:sp>
        <p:nvSpPr>
          <p:cNvPr id="3" name="Footer Placeholder 2"/>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Compiled by Everett Public Schools - Assessment &amp; Research Department</a:t>
            </a:r>
            <a:endParaRPr kumimoji="0" lang="en-US" sz="11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Slide Number Placehold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99F817-F5D2-4A26-96AD-1211DCAE6C1D}" type="slidenum">
              <a:rPr kumimoji="0" lang="en-US" sz="11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1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pic>
        <p:nvPicPr>
          <p:cNvPr id="6" name="Picture 5"/>
          <p:cNvPicPr>
            <a:picLocks/>
          </p:cNvPicPr>
          <p:nvPr/>
        </p:nvPicPr>
        <p:blipFill>
          <a:blip r:embed="rId3"/>
          <a:stretch>
            <a:fillRect/>
          </a:stretch>
        </p:blipFill>
        <p:spPr>
          <a:xfrm>
            <a:off x="2057400" y="1024128"/>
            <a:ext cx="5715000" cy="2971800"/>
          </a:xfrm>
          <a:prstGeom prst="rect">
            <a:avLst/>
          </a:prstGeom>
        </p:spPr>
      </p:pic>
      <p:pic>
        <p:nvPicPr>
          <p:cNvPr id="8" name="Picture 7"/>
          <p:cNvPicPr>
            <a:picLocks/>
          </p:cNvPicPr>
          <p:nvPr/>
        </p:nvPicPr>
        <p:blipFill>
          <a:blip r:embed="rId4"/>
          <a:stretch>
            <a:fillRect/>
          </a:stretch>
        </p:blipFill>
        <p:spPr>
          <a:xfrm>
            <a:off x="2057400" y="4014216"/>
            <a:ext cx="5715000" cy="2971800"/>
          </a:xfrm>
          <a:prstGeom prst="rect">
            <a:avLst/>
          </a:prstGeom>
        </p:spPr>
      </p:pic>
      <p:sp>
        <p:nvSpPr>
          <p:cNvPr id="2" name="Oval 1"/>
          <p:cNvSpPr/>
          <p:nvPr/>
        </p:nvSpPr>
        <p:spPr>
          <a:xfrm>
            <a:off x="7234518" y="2438400"/>
            <a:ext cx="466164" cy="636494"/>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731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Data</a:t>
            </a:r>
            <a:endParaRPr lang="en-US" dirty="0"/>
          </a:p>
        </p:txBody>
      </p:sp>
      <p:sp>
        <p:nvSpPr>
          <p:cNvPr id="3" name="Footer Placeholder 2"/>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smtClean="0">
                <a:ln>
                  <a:noFill/>
                </a:ln>
                <a:solidFill>
                  <a:prstClr val="black">
                    <a:tint val="75000"/>
                  </a:prstClr>
                </a:solidFill>
                <a:effectLst/>
                <a:uLnTx/>
                <a:uFillTx/>
                <a:latin typeface="Tahoma" pitchFamily="34" charset="0"/>
                <a:ea typeface="Tahoma" pitchFamily="34" charset="0"/>
                <a:cs typeface="Tahoma" pitchFamily="34" charset="0"/>
              </a:rPr>
              <a:t>Compiled by Everett Public Schools - Assessment &amp; Research Department</a:t>
            </a:r>
            <a:endParaRPr kumimoji="0" lang="en-US" sz="11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Slide Number Placehold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99F817-F5D2-4A26-96AD-1211DCAE6C1D}" type="slidenum">
              <a:rPr kumimoji="0" lang="en-US" sz="11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1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pic>
        <p:nvPicPr>
          <p:cNvPr id="9" name="Picture 8"/>
          <p:cNvPicPr>
            <a:picLocks/>
          </p:cNvPicPr>
          <p:nvPr/>
        </p:nvPicPr>
        <p:blipFill>
          <a:blip r:embed="rId3"/>
          <a:stretch>
            <a:fillRect/>
          </a:stretch>
        </p:blipFill>
        <p:spPr>
          <a:xfrm>
            <a:off x="301752" y="1024128"/>
            <a:ext cx="4645152" cy="2779776"/>
          </a:xfrm>
          <a:prstGeom prst="rect">
            <a:avLst/>
          </a:prstGeom>
        </p:spPr>
      </p:pic>
      <p:pic>
        <p:nvPicPr>
          <p:cNvPr id="5" name="Picture 4"/>
          <p:cNvPicPr preferRelativeResize="0">
            <a:picLocks/>
          </p:cNvPicPr>
          <p:nvPr/>
        </p:nvPicPr>
        <p:blipFill>
          <a:blip r:embed="rId4"/>
          <a:stretch>
            <a:fillRect/>
          </a:stretch>
        </p:blipFill>
        <p:spPr>
          <a:xfrm>
            <a:off x="5065776" y="1024128"/>
            <a:ext cx="4645152" cy="2779776"/>
          </a:xfrm>
          <a:prstGeom prst="rect">
            <a:avLst/>
          </a:prstGeom>
        </p:spPr>
      </p:pic>
      <p:pic>
        <p:nvPicPr>
          <p:cNvPr id="6" name="Picture 5"/>
          <p:cNvPicPr preferRelativeResize="0">
            <a:picLocks/>
          </p:cNvPicPr>
          <p:nvPr/>
        </p:nvPicPr>
        <p:blipFill>
          <a:blip r:embed="rId5"/>
          <a:stretch>
            <a:fillRect/>
          </a:stretch>
        </p:blipFill>
        <p:spPr>
          <a:xfrm>
            <a:off x="301752" y="4014216"/>
            <a:ext cx="4645152" cy="2779776"/>
          </a:xfrm>
          <a:prstGeom prst="rect">
            <a:avLst/>
          </a:prstGeom>
        </p:spPr>
      </p:pic>
      <p:pic>
        <p:nvPicPr>
          <p:cNvPr id="7" name="Picture 6"/>
          <p:cNvPicPr preferRelativeResize="0">
            <a:picLocks/>
          </p:cNvPicPr>
          <p:nvPr/>
        </p:nvPicPr>
        <p:blipFill>
          <a:blip r:embed="rId6"/>
          <a:stretch>
            <a:fillRect/>
          </a:stretch>
        </p:blipFill>
        <p:spPr>
          <a:xfrm>
            <a:off x="5065776" y="4014216"/>
            <a:ext cx="4645152" cy="2779776"/>
          </a:xfrm>
          <a:prstGeom prst="rect">
            <a:avLst/>
          </a:prstGeom>
        </p:spPr>
      </p:pic>
    </p:spTree>
    <p:extLst>
      <p:ext uri="{BB962C8B-B14F-4D97-AF65-F5344CB8AC3E}">
        <p14:creationId xmlns:p14="http://schemas.microsoft.com/office/powerpoint/2010/main" val="3853896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32" y="1766313"/>
            <a:ext cx="9052560" cy="2920351"/>
          </a:xfrm>
        </p:spPr>
        <p:txBody>
          <a:bodyPr>
            <a:normAutofit/>
          </a:bodyPr>
          <a:lstStyle/>
          <a:p>
            <a:pPr algn="l"/>
            <a:r>
              <a:rPr lang="en-US" sz="2400" dirty="0" smtClean="0"/>
              <a:t>Providing Evidence of:</a:t>
            </a:r>
            <a:br>
              <a:rPr lang="en-US" sz="2400" dirty="0" smtClean="0"/>
            </a:br>
            <a:r>
              <a:rPr lang="en-US" sz="3100" dirty="0" smtClean="0"/>
              <a:t>School Improvement Action Items, </a:t>
            </a:r>
            <a:br>
              <a:rPr lang="en-US" sz="3100" dirty="0" smtClean="0"/>
            </a:br>
            <a:r>
              <a:rPr lang="en-US" sz="3100" dirty="0" smtClean="0"/>
              <a:t>Key Performance Indicators and </a:t>
            </a:r>
            <a:br>
              <a:rPr lang="en-US" sz="3100" dirty="0" smtClean="0"/>
            </a:br>
            <a:r>
              <a:rPr lang="en-US" sz="3100" dirty="0" smtClean="0"/>
              <a:t>Developing High Performing Teams</a:t>
            </a:r>
            <a:r>
              <a:rPr lang="en-US" dirty="0" smtClean="0"/>
              <a:t/>
            </a:r>
            <a:br>
              <a:rPr lang="en-US" dirty="0" smtClean="0"/>
            </a:br>
            <a:r>
              <a:rPr lang="en-US" dirty="0"/>
              <a:t/>
            </a:r>
            <a:br>
              <a:rPr lang="en-US" dirty="0"/>
            </a:br>
            <a:endParaRPr lang="en-US" dirty="0"/>
          </a:p>
        </p:txBody>
      </p:sp>
      <p:sp>
        <p:nvSpPr>
          <p:cNvPr id="3" name="Slide Number Placeholder 2"/>
          <p:cNvSpPr>
            <a:spLocks noGrp="1"/>
          </p:cNvSpPr>
          <p:nvPr>
            <p:ph type="sldNum" sz="quarter" idx="4"/>
          </p:nvPr>
        </p:nvSpPr>
        <p:spPr/>
        <p:txBody>
          <a:bodyPr/>
          <a:lstStyle/>
          <a:p>
            <a:fld id="{B999F817-F5D2-4A26-96AD-1211DCAE6C1D}" type="slidenum">
              <a:rPr lang="en-US" smtClean="0"/>
              <a:pPr/>
              <a:t>28</a:t>
            </a:fld>
            <a:endParaRPr lang="en-US" dirty="0"/>
          </a:p>
        </p:txBody>
      </p:sp>
      <p:sp>
        <p:nvSpPr>
          <p:cNvPr id="4" name="TextBox 3"/>
          <p:cNvSpPr txBox="1"/>
          <p:nvPr/>
        </p:nvSpPr>
        <p:spPr>
          <a:xfrm>
            <a:off x="2467852" y="4548947"/>
            <a:ext cx="5148799" cy="507831"/>
          </a:xfrm>
          <a:prstGeom prst="rect">
            <a:avLst/>
          </a:prstGeom>
          <a:noFill/>
        </p:spPr>
        <p:txBody>
          <a:bodyPr wrap="square" rtlCol="0">
            <a:spAutoFit/>
          </a:bodyPr>
          <a:lstStyle/>
          <a:p>
            <a:pPr algn="ctr"/>
            <a:r>
              <a:rPr lang="en-US" b="1" i="1" dirty="0" smtClean="0">
                <a:solidFill>
                  <a:srgbClr val="00447C"/>
                </a:solidFill>
                <a:latin typeface="Georgia" panose="02040502050405020303" pitchFamily="18" charset="0"/>
              </a:rPr>
              <a:t>Rotations</a:t>
            </a:r>
            <a:endParaRPr lang="en-US" b="1" i="1" dirty="0">
              <a:solidFill>
                <a:srgbClr val="00447C"/>
              </a:solidFill>
              <a:latin typeface="Georgia" panose="02040502050405020303" pitchFamily="18" charset="0"/>
            </a:endParaRPr>
          </a:p>
        </p:txBody>
      </p:sp>
    </p:spTree>
    <p:extLst>
      <p:ext uri="{BB962C8B-B14F-4D97-AF65-F5344CB8AC3E}">
        <p14:creationId xmlns:p14="http://schemas.microsoft.com/office/powerpoint/2010/main" val="3589843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Trends</a:t>
            </a:r>
            <a:endParaRPr lang="en-US" dirty="0"/>
          </a:p>
        </p:txBody>
      </p:sp>
      <p:sp>
        <p:nvSpPr>
          <p:cNvPr id="4" name="Slide Number Placeholder 3"/>
          <p:cNvSpPr>
            <a:spLocks noGrp="1"/>
          </p:cNvSpPr>
          <p:nvPr>
            <p:ph type="sldNum" sz="quarter" idx="4294967295"/>
          </p:nvPr>
        </p:nvSpPr>
        <p:spPr>
          <a:xfrm>
            <a:off x="8717280" y="7254241"/>
            <a:ext cx="1064434" cy="413808"/>
          </a:xfrm>
        </p:spPr>
        <p:txBody>
          <a:bodyPr/>
          <a:lstStyle/>
          <a:p>
            <a:fld id="{31B80E4D-C55C-41DD-A67A-E2F4D6F272D4}" type="slidenum">
              <a:rPr lang="en-US" smtClean="0"/>
              <a:pPr/>
              <a:t>3</a:t>
            </a:fld>
            <a:endParaRPr lang="en-US" dirty="0"/>
          </a:p>
        </p:txBody>
      </p:sp>
      <p:sp>
        <p:nvSpPr>
          <p:cNvPr id="7" name="TextBox 6"/>
          <p:cNvSpPr txBox="1"/>
          <p:nvPr/>
        </p:nvSpPr>
        <p:spPr>
          <a:xfrm>
            <a:off x="1704975" y="6745288"/>
            <a:ext cx="7581900" cy="400110"/>
          </a:xfrm>
          <a:prstGeom prst="rect">
            <a:avLst/>
          </a:prstGeom>
          <a:noFill/>
        </p:spPr>
        <p:txBody>
          <a:bodyPr wrap="square" rtlCol="0">
            <a:spAutoFit/>
          </a:bodyPr>
          <a:lstStyle/>
          <a:p>
            <a:r>
              <a:rPr lang="en-US" sz="1000" dirty="0" smtClean="0"/>
              <a:t>2012 to 2016 represents Spring demographics as published by OSPI. Nov. 2016 data was provided by Everett Public Schools. Change per Year calculated with Nov. 2016 data.</a:t>
            </a:r>
            <a:endParaRPr lang="en-US" sz="1000" dirty="0">
              <a:latin typeface="Tahoma" pitchFamily="34" charset="0"/>
              <a:ea typeface="Tahoma" pitchFamily="34" charset="0"/>
              <a:cs typeface="Tahoma" pitchFamily="34" charset="0"/>
            </a:endParaRPr>
          </a:p>
        </p:txBody>
      </p:sp>
      <p:pic>
        <p:nvPicPr>
          <p:cNvPr id="6" name="Picture 3"/>
          <p:cNvPicPr>
            <a:picLocks noChangeAspect="1" noChangeArrowheads="1"/>
          </p:cNvPicPr>
          <p:nvPr/>
        </p:nvPicPr>
        <p:blipFill>
          <a:blip r:embed="rId3" cstate="print"/>
          <a:srcRect/>
          <a:stretch>
            <a:fillRect/>
          </a:stretch>
        </p:blipFill>
        <p:spPr bwMode="auto">
          <a:xfrm>
            <a:off x="2157413" y="1438275"/>
            <a:ext cx="5743575" cy="4895850"/>
          </a:xfrm>
          <a:prstGeom prst="rect">
            <a:avLst/>
          </a:prstGeom>
          <a:noFill/>
          <a:ln w="9525">
            <a:miter lim="800000"/>
            <a:headEnd/>
            <a:tailEnd/>
          </a:ln>
          <a:effectLst/>
        </p:spPr>
      </p:pic>
      <p:sp>
        <p:nvSpPr>
          <p:cNvPr id="3" name="Rectangle 2"/>
          <p:cNvSpPr/>
          <p:nvPr/>
        </p:nvSpPr>
        <p:spPr>
          <a:xfrm>
            <a:off x="2157413" y="3839084"/>
            <a:ext cx="5737140" cy="32806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Rectangle 7"/>
          <p:cNvSpPr/>
          <p:nvPr/>
        </p:nvSpPr>
        <p:spPr>
          <a:xfrm>
            <a:off x="2163848" y="4655762"/>
            <a:ext cx="5737140" cy="25061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Oval 4"/>
          <p:cNvSpPr/>
          <p:nvPr/>
        </p:nvSpPr>
        <p:spPr>
          <a:xfrm>
            <a:off x="6631145" y="5402638"/>
            <a:ext cx="579353" cy="27222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6600"/>
                </a:solidFill>
              </a:ln>
              <a:noFill/>
            </a:endParaRPr>
          </a:p>
        </p:txBody>
      </p:sp>
    </p:spTree>
    <p:extLst>
      <p:ext uri="{BB962C8B-B14F-4D97-AF65-F5344CB8AC3E}">
        <p14:creationId xmlns:p14="http://schemas.microsoft.com/office/powerpoint/2010/main" val="3131069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At-a-Glance</a:t>
            </a:r>
            <a:endParaRPr lang="en-US" dirty="0"/>
          </a:p>
        </p:txBody>
      </p:sp>
      <p:sp>
        <p:nvSpPr>
          <p:cNvPr id="4" name="Slide Number Placeholder 3"/>
          <p:cNvSpPr>
            <a:spLocks noGrp="1"/>
          </p:cNvSpPr>
          <p:nvPr>
            <p:ph type="sldNum" sz="quarter" idx="4294967295"/>
          </p:nvPr>
        </p:nvSpPr>
        <p:spPr>
          <a:xfrm>
            <a:off x="8717280" y="7254241"/>
            <a:ext cx="1064434" cy="413808"/>
          </a:xfrm>
        </p:spPr>
        <p:txBody>
          <a:bodyPr/>
          <a:lstStyle/>
          <a:p>
            <a:fld id="{31B80E4D-C55C-41DD-A67A-E2F4D6F272D4}" type="slidenum">
              <a:rPr lang="en-US" smtClean="0"/>
              <a:pPr/>
              <a:t>4</a:t>
            </a:fld>
            <a:endParaRPr lang="en-US" dirty="0"/>
          </a:p>
        </p:txBody>
      </p:sp>
      <p:pic>
        <p:nvPicPr>
          <p:cNvPr id="9" name="Picture 2"/>
          <p:cNvPicPr>
            <a:picLocks noChangeAspect="1" noChangeArrowheads="1"/>
          </p:cNvPicPr>
          <p:nvPr/>
        </p:nvPicPr>
        <p:blipFill>
          <a:blip r:embed="rId3" cstate="print"/>
          <a:srcRect/>
          <a:stretch>
            <a:fillRect/>
          </a:stretch>
        </p:blipFill>
        <p:spPr bwMode="auto">
          <a:xfrm>
            <a:off x="2054225" y="771525"/>
            <a:ext cx="5191125" cy="5248275"/>
          </a:xfrm>
          <a:prstGeom prst="rect">
            <a:avLst/>
          </a:prstGeom>
          <a:noFill/>
          <a:ln w="9525">
            <a:miter lim="800000"/>
            <a:headEnd/>
            <a:tailEnd/>
          </a:ln>
          <a:effectLst/>
        </p:spPr>
      </p:pic>
      <p:sp>
        <p:nvSpPr>
          <p:cNvPr id="7" name="TextBox 6"/>
          <p:cNvSpPr txBox="1"/>
          <p:nvPr/>
        </p:nvSpPr>
        <p:spPr>
          <a:xfrm>
            <a:off x="5181740" y="5070370"/>
            <a:ext cx="1590449" cy="507831"/>
          </a:xfrm>
          <a:prstGeom prst="rect">
            <a:avLst/>
          </a:prstGeom>
          <a:noFill/>
        </p:spPr>
        <p:txBody>
          <a:bodyPr wrap="square" rtlCol="0">
            <a:spAutoFit/>
          </a:bodyPr>
          <a:lstStyle/>
          <a:p>
            <a:endParaRPr lang="en-US" dirty="0"/>
          </a:p>
        </p:txBody>
      </p:sp>
      <p:sp>
        <p:nvSpPr>
          <p:cNvPr id="8" name="TextBox 7"/>
          <p:cNvSpPr txBox="1"/>
          <p:nvPr/>
        </p:nvSpPr>
        <p:spPr>
          <a:xfrm>
            <a:off x="2563833" y="6375956"/>
            <a:ext cx="4514850" cy="369332"/>
          </a:xfrm>
          <a:prstGeom prst="rect">
            <a:avLst/>
          </a:prstGeom>
          <a:noFill/>
        </p:spPr>
        <p:txBody>
          <a:bodyPr wrap="square" rtlCol="0">
            <a:spAutoFit/>
          </a:bodyPr>
          <a:lstStyle/>
          <a:p>
            <a:r>
              <a:rPr lang="en-US" sz="900" dirty="0" smtClean="0">
                <a:latin typeface="Calibri" pitchFamily="34" charset="0"/>
              </a:rPr>
              <a:t>All data used to populate charts are provided by Everett Public Schools via EDS. These data may not be an exact match to OSPI Report Card due to test codes and other variables.</a:t>
            </a:r>
            <a:endParaRPr lang="en-US" sz="900" dirty="0">
              <a:latin typeface="Calibri" pitchFamily="34" charset="0"/>
            </a:endParaRPr>
          </a:p>
        </p:txBody>
      </p:sp>
      <p:pic>
        <p:nvPicPr>
          <p:cNvPr id="10" name="Picture 9" descr="At a Glance Legend-01.png"/>
          <p:cNvPicPr>
            <a:picLocks noChangeAspect="1"/>
          </p:cNvPicPr>
          <p:nvPr/>
        </p:nvPicPr>
        <p:blipFill>
          <a:blip r:embed="rId4" cstate="print"/>
          <a:stretch>
            <a:fillRect/>
          </a:stretch>
        </p:blipFill>
        <p:spPr>
          <a:xfrm>
            <a:off x="2563833" y="5906981"/>
            <a:ext cx="4623219" cy="37392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2016 Percentile vs. 5-Year Trend of Improvement </a:t>
            </a:r>
            <a:endParaRPr lang="en-US" dirty="0"/>
          </a:p>
        </p:txBody>
      </p:sp>
      <p:sp>
        <p:nvSpPr>
          <p:cNvPr id="4" name="Slide Number Placeholder 3"/>
          <p:cNvSpPr>
            <a:spLocks noGrp="1"/>
          </p:cNvSpPr>
          <p:nvPr>
            <p:ph type="sldNum" sz="quarter" idx="4294967295"/>
          </p:nvPr>
        </p:nvSpPr>
        <p:spPr>
          <a:xfrm>
            <a:off x="8717280" y="7254241"/>
            <a:ext cx="1064434" cy="413808"/>
          </a:xfrm>
        </p:spPr>
        <p:txBody>
          <a:bodyPr/>
          <a:lstStyle/>
          <a:p>
            <a:fld id="{B999F817-F5D2-4A26-96AD-1211DCAE6C1D}" type="slidenum">
              <a:rPr lang="en-US" smtClean="0"/>
              <a:pPr/>
              <a:t>5</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877022" y="958067"/>
            <a:ext cx="8372475" cy="6105525"/>
          </a:xfrm>
          <a:prstGeom prst="rect">
            <a:avLst/>
          </a:prstGeom>
          <a:noFill/>
          <a:ln w="9525">
            <a:miter lim="800000"/>
            <a:headEnd/>
            <a:tailEnd/>
          </a:ln>
          <a:effectLst/>
        </p:spPr>
      </p:pic>
      <p:sp>
        <p:nvSpPr>
          <p:cNvPr id="11" name="Left Arrow 10"/>
          <p:cNvSpPr/>
          <p:nvPr/>
        </p:nvSpPr>
        <p:spPr>
          <a:xfrm rot="786089">
            <a:off x="6549324" y="1835707"/>
            <a:ext cx="339724" cy="162538"/>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arfield.png"/>
          <p:cNvPicPr>
            <a:picLocks noChangeAspect="1"/>
          </p:cNvPicPr>
          <p:nvPr/>
        </p:nvPicPr>
        <p:blipFill>
          <a:blip r:embed="rId3" cstate="print"/>
          <a:stretch>
            <a:fillRect/>
          </a:stretch>
        </p:blipFill>
        <p:spPr>
          <a:xfrm>
            <a:off x="956581" y="836318"/>
            <a:ext cx="8082220" cy="6245352"/>
          </a:xfrm>
          <a:prstGeom prst="rect">
            <a:avLst/>
          </a:prstGeom>
        </p:spPr>
      </p:pic>
      <p:sp>
        <p:nvSpPr>
          <p:cNvPr id="7" name="Title 6"/>
          <p:cNvSpPr>
            <a:spLocks noGrp="1"/>
          </p:cNvSpPr>
          <p:nvPr>
            <p:ph type="title"/>
          </p:nvPr>
        </p:nvSpPr>
        <p:spPr/>
        <p:txBody>
          <a:bodyPr/>
          <a:lstStyle/>
          <a:p>
            <a:r>
              <a:rPr lang="en-US" dirty="0" smtClean="0"/>
              <a:t>2016 Poverty vs. Percentile</a:t>
            </a:r>
            <a:endParaRPr lang="en-US" dirty="0"/>
          </a:p>
        </p:txBody>
      </p:sp>
      <p:sp>
        <p:nvSpPr>
          <p:cNvPr id="4" name="Slide Number Placeholder 3"/>
          <p:cNvSpPr>
            <a:spLocks noGrp="1"/>
          </p:cNvSpPr>
          <p:nvPr>
            <p:ph type="sldNum" sz="quarter" idx="4294967295"/>
          </p:nvPr>
        </p:nvSpPr>
        <p:spPr>
          <a:xfrm>
            <a:off x="8717280" y="7254241"/>
            <a:ext cx="1064434" cy="413808"/>
          </a:xfrm>
        </p:spPr>
        <p:txBody>
          <a:bodyPr/>
          <a:lstStyle/>
          <a:p>
            <a:fld id="{B999F817-F5D2-4A26-96AD-1211DCAE6C1D}" type="slidenum">
              <a:rPr lang="en-US" smtClean="0"/>
              <a:pPr/>
              <a:t>6</a:t>
            </a:fld>
            <a:endParaRPr lang="en-US" dirty="0"/>
          </a:p>
        </p:txBody>
      </p:sp>
      <p:sp>
        <p:nvSpPr>
          <p:cNvPr id="8" name="Rectangle 7"/>
          <p:cNvSpPr/>
          <p:nvPr/>
        </p:nvSpPr>
        <p:spPr>
          <a:xfrm>
            <a:off x="7170589" y="6192746"/>
            <a:ext cx="1639614" cy="82796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
          <p:cNvGrpSpPr/>
          <p:nvPr/>
        </p:nvGrpSpPr>
        <p:grpSpPr>
          <a:xfrm>
            <a:off x="7294085" y="6219022"/>
            <a:ext cx="1744716" cy="707886"/>
            <a:chOff x="7223237" y="5943600"/>
            <a:chExt cx="1744716" cy="707886"/>
          </a:xfrm>
        </p:grpSpPr>
        <p:sp>
          <p:nvSpPr>
            <p:cNvPr id="10" name="TextBox 9"/>
            <p:cNvSpPr txBox="1"/>
            <p:nvPr/>
          </p:nvSpPr>
          <p:spPr>
            <a:xfrm>
              <a:off x="7391400" y="5943600"/>
              <a:ext cx="1576553" cy="707886"/>
            </a:xfrm>
            <a:prstGeom prst="rect">
              <a:avLst/>
            </a:prstGeom>
            <a:noFill/>
          </p:spPr>
          <p:txBody>
            <a:bodyPr wrap="square" rtlCol="0">
              <a:spAutoFit/>
            </a:bodyPr>
            <a:lstStyle/>
            <a:p>
              <a:pPr>
                <a:spcAft>
                  <a:spcPts val="600"/>
                </a:spcAft>
              </a:pPr>
              <a:r>
                <a:rPr lang="en-US" sz="1000" dirty="0" smtClean="0">
                  <a:latin typeface="Calibri" pitchFamily="34" charset="0"/>
                </a:rPr>
                <a:t>WA </a:t>
              </a:r>
              <a:r>
                <a:rPr lang="en-US" sz="1000" dirty="0" err="1" smtClean="0">
                  <a:latin typeface="Calibri" pitchFamily="34" charset="0"/>
                </a:rPr>
                <a:t>Elems</a:t>
              </a:r>
              <a:endParaRPr lang="en-US" sz="1000" dirty="0" smtClean="0">
                <a:latin typeface="Calibri" pitchFamily="34" charset="0"/>
              </a:endParaRPr>
            </a:p>
            <a:p>
              <a:pPr>
                <a:spcAft>
                  <a:spcPts val="600"/>
                </a:spcAft>
              </a:pPr>
              <a:r>
                <a:rPr lang="en-US" sz="1000" dirty="0" smtClean="0">
                  <a:latin typeface="Calibri" pitchFamily="34" charset="0"/>
                </a:rPr>
                <a:t>Everett </a:t>
              </a:r>
              <a:r>
                <a:rPr lang="en-US" sz="1000" dirty="0" err="1" smtClean="0">
                  <a:latin typeface="Calibri" pitchFamily="34" charset="0"/>
                </a:rPr>
                <a:t>Elems</a:t>
              </a:r>
              <a:endParaRPr lang="en-US" sz="1000" dirty="0" smtClean="0">
                <a:latin typeface="Calibri" pitchFamily="34" charset="0"/>
              </a:endParaRPr>
            </a:p>
            <a:p>
              <a:pPr>
                <a:spcAft>
                  <a:spcPts val="600"/>
                </a:spcAft>
              </a:pPr>
              <a:r>
                <a:rPr lang="en-US" sz="1000" dirty="0" smtClean="0">
                  <a:latin typeface="Calibri" pitchFamily="34" charset="0"/>
                </a:rPr>
                <a:t>Garfield Elem</a:t>
              </a:r>
              <a:endParaRPr lang="en-US" sz="1000" dirty="0">
                <a:latin typeface="Calibri" pitchFamily="34" charset="0"/>
              </a:endParaRPr>
            </a:p>
          </p:txBody>
        </p:sp>
        <p:sp>
          <p:nvSpPr>
            <p:cNvPr id="11" name="Oval 10"/>
            <p:cNvSpPr/>
            <p:nvPr/>
          </p:nvSpPr>
          <p:spPr>
            <a:xfrm>
              <a:off x="7254767" y="6017173"/>
              <a:ext cx="73572" cy="73573"/>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23237" y="6227380"/>
              <a:ext cx="156340" cy="147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23237" y="6477000"/>
              <a:ext cx="153716" cy="1366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Left Arrow 14"/>
          <p:cNvSpPr/>
          <p:nvPr/>
        </p:nvSpPr>
        <p:spPr>
          <a:xfrm rot="1725331">
            <a:off x="6966265" y="2991018"/>
            <a:ext cx="256882" cy="1526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3rd Grade ELA</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7</a:t>
            </a:fld>
            <a:endParaRPr lang="en-US" dirty="0"/>
          </a:p>
        </p:txBody>
      </p:sp>
      <p:pic>
        <p:nvPicPr>
          <p:cNvPr id="11" name="Picture 6"/>
          <p:cNvPicPr>
            <a:picLocks noChangeAspect="1" noChangeArrowheads="1"/>
          </p:cNvPicPr>
          <p:nvPr/>
        </p:nvPicPr>
        <p:blipFill>
          <a:blip r:embed="rId3" cstate="print"/>
          <a:srcRect/>
          <a:stretch>
            <a:fillRect/>
          </a:stretch>
        </p:blipFill>
        <p:spPr bwMode="auto">
          <a:xfrm>
            <a:off x="344488" y="947738"/>
            <a:ext cx="4533900" cy="2789237"/>
          </a:xfrm>
          <a:prstGeom prst="rect">
            <a:avLst/>
          </a:prstGeom>
          <a:noFill/>
          <a:ln w="9525">
            <a:miter lim="800000"/>
            <a:headEnd/>
            <a:tailEnd/>
          </a:ln>
          <a:effectLst/>
        </p:spPr>
      </p:pic>
      <p:pic>
        <p:nvPicPr>
          <p:cNvPr id="8" name="Picture 7"/>
          <p:cNvPicPr>
            <a:picLocks noChangeAspect="1" noChangeArrowheads="1"/>
          </p:cNvPicPr>
          <p:nvPr/>
        </p:nvPicPr>
        <p:blipFill>
          <a:blip r:embed="rId4" cstate="print"/>
          <a:srcRect/>
          <a:stretch>
            <a:fillRect/>
          </a:stretch>
        </p:blipFill>
        <p:spPr bwMode="auto">
          <a:xfrm>
            <a:off x="5248275" y="947738"/>
            <a:ext cx="4535488" cy="2794000"/>
          </a:xfrm>
          <a:prstGeom prst="rect">
            <a:avLst/>
          </a:prstGeom>
          <a:noFill/>
          <a:ln w="9525">
            <a:miter lim="800000"/>
            <a:headEnd/>
            <a:tailEnd/>
          </a:ln>
          <a:effectLst/>
        </p:spPr>
      </p:pic>
      <p:pic>
        <p:nvPicPr>
          <p:cNvPr id="9" name="Picture 8"/>
          <p:cNvPicPr>
            <a:picLocks noChangeAspect="1" noChangeArrowheads="1"/>
          </p:cNvPicPr>
          <p:nvPr/>
        </p:nvPicPr>
        <p:blipFill>
          <a:blip r:embed="rId5" cstate="print"/>
          <a:srcRect/>
          <a:stretch>
            <a:fillRect/>
          </a:stretch>
        </p:blipFill>
        <p:spPr bwMode="auto">
          <a:xfrm>
            <a:off x="344488" y="3941763"/>
            <a:ext cx="4533900" cy="2789237"/>
          </a:xfrm>
          <a:prstGeom prst="rect">
            <a:avLst/>
          </a:prstGeom>
          <a:noFill/>
          <a:ln w="9525">
            <a:miter lim="800000"/>
            <a:headEnd/>
            <a:tailEnd/>
          </a:ln>
          <a:effectLst/>
        </p:spPr>
      </p:pic>
      <p:pic>
        <p:nvPicPr>
          <p:cNvPr id="10" name="Picture 9"/>
          <p:cNvPicPr>
            <a:picLocks noChangeAspect="1" noChangeArrowheads="1"/>
          </p:cNvPicPr>
          <p:nvPr/>
        </p:nvPicPr>
        <p:blipFill>
          <a:blip r:embed="rId6" cstate="print"/>
          <a:srcRect/>
          <a:stretch>
            <a:fillRect/>
          </a:stretch>
        </p:blipFill>
        <p:spPr bwMode="auto">
          <a:xfrm>
            <a:off x="5264150" y="3941763"/>
            <a:ext cx="4535488" cy="2784475"/>
          </a:xfrm>
          <a:prstGeom prst="rect">
            <a:avLst/>
          </a:prstGeom>
          <a:noFill/>
          <a:ln w="9525">
            <a:miter lim="800000"/>
            <a:headEnd/>
            <a:tailEnd/>
          </a:ln>
          <a:effectLst/>
        </p:spPr>
      </p:pic>
      <p:sp>
        <p:nvSpPr>
          <p:cNvPr id="12" name="Oval 11"/>
          <p:cNvSpPr/>
          <p:nvPr/>
        </p:nvSpPr>
        <p:spPr>
          <a:xfrm flipV="1">
            <a:off x="4100320" y="2707942"/>
            <a:ext cx="510667" cy="3861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8272130" y="5188688"/>
            <a:ext cx="637954" cy="520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66214" y="5188688"/>
            <a:ext cx="786809" cy="179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208660" y="2540776"/>
            <a:ext cx="1346820" cy="16716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208660" y="3151135"/>
            <a:ext cx="1346820" cy="16716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3rd Grade ELA</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8</a:t>
            </a:fld>
            <a:endParaRPr lang="en-US" dirty="0"/>
          </a:p>
        </p:txBody>
      </p:sp>
      <p:pic>
        <p:nvPicPr>
          <p:cNvPr id="5" name="Picture 7"/>
          <p:cNvPicPr>
            <a:picLocks noChangeAspect="1" noChangeArrowheads="1"/>
          </p:cNvPicPr>
          <p:nvPr/>
        </p:nvPicPr>
        <p:blipFill>
          <a:blip r:embed="rId3" cstate="print"/>
          <a:srcRect/>
          <a:stretch>
            <a:fillRect/>
          </a:stretch>
        </p:blipFill>
        <p:spPr bwMode="auto">
          <a:xfrm>
            <a:off x="344488" y="947738"/>
            <a:ext cx="4535487" cy="2790825"/>
          </a:xfrm>
          <a:prstGeom prst="rect">
            <a:avLst/>
          </a:prstGeom>
          <a:noFill/>
          <a:ln w="9525">
            <a:miter lim="800000"/>
            <a:headEnd/>
            <a:tailEnd/>
          </a:ln>
          <a:effectLst/>
        </p:spPr>
      </p:pic>
      <p:cxnSp>
        <p:nvCxnSpPr>
          <p:cNvPr id="6" name="Straight Arrow Connector 5"/>
          <p:cNvCxnSpPr/>
          <p:nvPr/>
        </p:nvCxnSpPr>
        <p:spPr>
          <a:xfrm flipV="1">
            <a:off x="3773342" y="1968403"/>
            <a:ext cx="707916" cy="439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4th Grade ELA</a:t>
            </a:r>
            <a:endParaRPr lang="en-US" dirty="0"/>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9</a:t>
            </a:fld>
            <a:endParaRPr lang="en-US" dirty="0"/>
          </a:p>
        </p:txBody>
      </p:sp>
      <p:pic>
        <p:nvPicPr>
          <p:cNvPr id="9" name="Picture 5"/>
          <p:cNvPicPr>
            <a:picLocks noChangeAspect="1" noChangeArrowheads="1"/>
          </p:cNvPicPr>
          <p:nvPr/>
        </p:nvPicPr>
        <p:blipFill>
          <a:blip r:embed="rId3" cstate="print"/>
          <a:srcRect/>
          <a:stretch>
            <a:fillRect/>
          </a:stretch>
        </p:blipFill>
        <p:spPr bwMode="auto">
          <a:xfrm>
            <a:off x="344488" y="947738"/>
            <a:ext cx="4535487" cy="2790825"/>
          </a:xfrm>
          <a:prstGeom prst="rect">
            <a:avLst/>
          </a:prstGeom>
          <a:noFill/>
          <a:ln w="9525">
            <a:miter lim="800000"/>
            <a:headEnd/>
            <a:tailEnd/>
          </a:ln>
          <a:effectLst/>
        </p:spPr>
      </p:pic>
      <p:pic>
        <p:nvPicPr>
          <p:cNvPr id="8" name="Picture 6"/>
          <p:cNvPicPr>
            <a:picLocks noChangeAspect="1" noChangeArrowheads="1"/>
          </p:cNvPicPr>
          <p:nvPr/>
        </p:nvPicPr>
        <p:blipFill>
          <a:blip r:embed="rId4" cstate="print"/>
          <a:srcRect/>
          <a:stretch>
            <a:fillRect/>
          </a:stretch>
        </p:blipFill>
        <p:spPr bwMode="auto">
          <a:xfrm>
            <a:off x="5264150" y="947738"/>
            <a:ext cx="4535488" cy="2794000"/>
          </a:xfrm>
          <a:prstGeom prst="rect">
            <a:avLst/>
          </a:prstGeom>
          <a:noFill/>
          <a:ln w="9525">
            <a:miter lim="800000"/>
            <a:headEnd/>
            <a:tailEnd/>
          </a:ln>
          <a:effectLst/>
        </p:spPr>
      </p:pic>
      <p:pic>
        <p:nvPicPr>
          <p:cNvPr id="10" name="Picture 7"/>
          <p:cNvPicPr>
            <a:picLocks noChangeAspect="1" noChangeArrowheads="1"/>
          </p:cNvPicPr>
          <p:nvPr/>
        </p:nvPicPr>
        <p:blipFill>
          <a:blip r:embed="rId5" cstate="print"/>
          <a:srcRect/>
          <a:stretch>
            <a:fillRect/>
          </a:stretch>
        </p:blipFill>
        <p:spPr bwMode="auto">
          <a:xfrm>
            <a:off x="344488" y="3941763"/>
            <a:ext cx="4535487" cy="2790825"/>
          </a:xfrm>
          <a:prstGeom prst="rect">
            <a:avLst/>
          </a:prstGeom>
          <a:noFill/>
          <a:ln w="9525">
            <a:miter lim="800000"/>
            <a:headEnd/>
            <a:tailEnd/>
          </a:ln>
          <a:effectLst/>
        </p:spPr>
      </p:pic>
      <p:pic>
        <p:nvPicPr>
          <p:cNvPr id="11" name="Picture 8"/>
          <p:cNvPicPr>
            <a:picLocks noChangeAspect="1" noChangeArrowheads="1"/>
          </p:cNvPicPr>
          <p:nvPr/>
        </p:nvPicPr>
        <p:blipFill>
          <a:blip r:embed="rId6" cstate="print"/>
          <a:srcRect/>
          <a:stretch>
            <a:fillRect/>
          </a:stretch>
        </p:blipFill>
        <p:spPr bwMode="auto">
          <a:xfrm>
            <a:off x="5264150" y="3941763"/>
            <a:ext cx="4535488" cy="2784475"/>
          </a:xfrm>
          <a:prstGeom prst="rect">
            <a:avLst/>
          </a:prstGeom>
          <a:noFill/>
          <a:ln w="9525">
            <a:miter lim="800000"/>
            <a:headEnd/>
            <a:tailEnd/>
          </a:ln>
          <a:effectLst/>
        </p:spPr>
      </p:pic>
      <p:sp>
        <p:nvSpPr>
          <p:cNvPr id="12" name="Oval 11"/>
          <p:cNvSpPr/>
          <p:nvPr/>
        </p:nvSpPr>
        <p:spPr>
          <a:xfrm flipV="1">
            <a:off x="4100320" y="2707942"/>
            <a:ext cx="510667" cy="3861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8569013" y="5073502"/>
            <a:ext cx="680484" cy="260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  &amp;quot;&quot;/&gt;&lt;property id=&quot;20307&quot; value=&quot;284&quot;/&gt;&lt;/object&gt;&lt;object type=&quot;3&quot; unique_id=&quot;10017&quot;&gt;&lt;property id=&quot;20148&quot; value=&quot;5&quot;/&gt;&lt;property id=&quot;20300&quot; value=&quot;Slide 17 - &amp;quot;EES Staff Perceptions - 2014&amp;quot;&quot;/&gt;&lt;property id=&quot;20307&quot; value=&quot;294&quot;/&gt;&lt;/object&gt;&lt;object type=&quot;3&quot; unique_id=&quot;10018&quot;&gt;&lt;property id=&quot;20148&quot; value=&quot;5&quot;/&gt;&lt;property id=&quot;20300&quot; value=&quot;Slide 18 - &amp;quot;EES Staff Perceptions - Longitudinal&amp;quot;&quot;/&gt;&lt;property id=&quot;20307&quot; value=&quot;293&quot;/&gt;&lt;/object&gt;&lt;object type=&quot;3&quot; unique_id=&quot;10019&quot;&gt;&lt;property id=&quot;20148&quot; value=&quot;5&quot;/&gt;&lt;property id=&quot;20300&quot; value=&quot;Slide 19 - &amp;quot;Resistance Factor, Change, Accountability&amp;quot;&quot;/&gt;&lt;property id=&quot;20307&quot; value=&quot;317&quot;/&gt;&lt;/object&gt;&lt;object type=&quot;3&quot; unique_id=&quot;10020&quot;&gt;&lt;property id=&quot;20148&quot; value=&quot;5&quot;/&gt;&lt;property id=&quot;20300&quot; value=&quot;Slide 20 - &amp;quot;EES Student Perceptions - Longitudinal&amp;quot;&quot;/&gt;&lt;property id=&quot;20307&quot; value=&quot;316&quot;/&gt;&lt;/object&gt;&lt;object type=&quot;3&quot; unique_id=&quot;10021&quot;&gt;&lt;property id=&quot;20148&quot; value=&quot;5&quot;/&gt;&lt;property id=&quot;20300&quot; value=&quot;Slide 21 - &amp;quot;EES Parent Perceptions - Longitudinal&amp;quot;&quot;/&gt;&lt;property id=&quot;20307&quot; value=&quot;296&quot;/&gt;&lt;/object&gt;&lt;object type=&quot;3&quot; unique_id=&quot;10043&quot;&gt;&lt;property id=&quot;20148&quot; value=&quot;5&quot;/&gt;&lt;property id=&quot;20300&quot; value=&quot;Slide 2 - &amp;quot;Demographic Trends&amp;quot;&quot;/&gt;&lt;property id=&quot;20307&quot; value=&quot;341&quot;/&gt;&lt;/object&gt;&lt;object type=&quot;3&quot; unique_id=&quot;10044&quot;&gt;&lt;property id=&quot;20148&quot; value=&quot;5&quot;/&gt;&lt;property id=&quot;20300&quot; value=&quot;Slide 3 - &amp;quot;5-year Improvement Trend vs. 2014 Performance&amp;quot;&quot;/&gt;&lt;property id=&quot;20307&quot; value=&quot;362&quot;/&gt;&lt;/object&gt;&lt;object type=&quot;3&quot; unique_id=&quot;10045&quot;&gt;&lt;property id=&quot;20148&quot; value=&quot;5&quot;/&gt;&lt;property id=&quot;20300&quot; value=&quot;Slide 4 - &amp;quot;3rd Grade READING&amp;quot;&quot;/&gt;&lt;property id=&quot;20307&quot; value=&quot;342&quot;/&gt;&lt;/object&gt;&lt;object type=&quot;3&quot; unique_id=&quot;10046&quot;&gt;&lt;property id=&quot;20148&quot; value=&quot;5&quot;/&gt;&lt;property id=&quot;20300&quot; value=&quot;Slide 5 - &amp;quot;4th Grade READING&amp;quot;&quot;/&gt;&lt;property id=&quot;20307&quot; value=&quot;344&quot;/&gt;&lt;/object&gt;&lt;object type=&quot;3&quot; unique_id=&quot;10047&quot;&gt;&lt;property id=&quot;20148&quot; value=&quot;5&quot;/&gt;&lt;property id=&quot;20300&quot; value=&quot;Slide 6 - &amp;quot;3rd to 4th Grade READING Growth&amp;quot;&quot;/&gt;&lt;property id=&quot;20307&quot; value=&quot;346&quot;/&gt;&lt;/object&gt;&lt;object type=&quot;3&quot; unique_id=&quot;10048&quot;&gt;&lt;property id=&quot;20148&quot; value=&quot;5&quot;/&gt;&lt;property id=&quot;20300&quot; value=&quot;Slide 7 - &amp;quot;5th Grade READING&amp;quot;&quot;/&gt;&lt;property id=&quot;20307&quot; value=&quot;347&quot;/&gt;&lt;/object&gt;&lt;object type=&quot;3&quot; unique_id=&quot;10049&quot;&gt;&lt;property id=&quot;20148&quot; value=&quot;5&quot;/&gt;&lt;property id=&quot;20300&quot; value=&quot;Slide 8 - &amp;quot;4th to 5th Grade READING Growth&amp;quot;&quot;/&gt;&lt;property id=&quot;20307&quot; value=&quot;349&quot;/&gt;&lt;/object&gt;&lt;object type=&quot;3&quot; unique_id=&quot;10050&quot;&gt;&lt;property id=&quot;20148&quot; value=&quot;5&quot;/&gt;&lt;property id=&quot;20300&quot; value=&quot;Slide 9 - &amp;quot;3rd Grade MATH  &amp;quot;&quot;/&gt;&lt;property id=&quot;20307&quot; value=&quot;350&quot;/&gt;&lt;/object&gt;&lt;object type=&quot;3&quot; unique_id=&quot;10051&quot;&gt;&lt;property id=&quot;20148&quot; value=&quot;5&quot;/&gt;&lt;property id=&quot;20300&quot; value=&quot;Slide 10 - &amp;quot;4th Grade MATH &amp;quot;&quot;/&gt;&lt;property id=&quot;20307&quot; value=&quot;352&quot;/&gt;&lt;/object&gt;&lt;object type=&quot;3&quot; unique_id=&quot;10052&quot;&gt;&lt;property id=&quot;20148&quot; value=&quot;5&quot;/&gt;&lt;property id=&quot;20300&quot; value=&quot;Slide 11 - &amp;quot;3rd to 4th Grade MATH Growth&amp;quot;&quot;/&gt;&lt;property id=&quot;20307&quot; value=&quot;354&quot;/&gt;&lt;/object&gt;&lt;object type=&quot;3&quot; unique_id=&quot;10053&quot;&gt;&lt;property id=&quot;20148&quot; value=&quot;5&quot;/&gt;&lt;property id=&quot;20300&quot; value=&quot;Slide 12 - &amp;quot;5th Grade MATH &amp;quot;&quot;/&gt;&lt;property id=&quot;20307&quot; value=&quot;355&quot;/&gt;&lt;/object&gt;&lt;object type=&quot;3&quot; unique_id=&quot;10054&quot;&gt;&lt;property id=&quot;20148&quot; value=&quot;5&quot;/&gt;&lt;property id=&quot;20300&quot; value=&quot;Slide 13 - &amp;quot;4th to 5th Grade MATH Growth&amp;quot;&quot;/&gt;&lt;property id=&quot;20307&quot; value=&quot;357&quot;/&gt;&lt;/object&gt;&lt;object type=&quot;3&quot; unique_id=&quot;10055&quot;&gt;&lt;property id=&quot;20148&quot; value=&quot;5&quot;/&gt;&lt;property id=&quot;20300&quot; value=&quot;Slide 14 - &amp;quot;4th Grade WRITING&amp;quot;&quot;/&gt;&lt;property id=&quot;20307&quot; value=&quot;358&quot;/&gt;&lt;/object&gt;&lt;object type=&quot;3&quot; unique_id=&quot;10056&quot;&gt;&lt;property id=&quot;20148&quot; value=&quot;5&quot;/&gt;&lt;property id=&quot;20300&quot; value=&quot;Slide 15 - &amp;quot;5th Grade SCIENCE&amp;quot;&quot;/&gt;&lt;property id=&quot;20307&quot; value=&quot;360&quot;/&gt;&lt;/object&gt;&lt;object type=&quot;3&quot; unique_id=&quot;10263&quot;&gt;&lt;property id=&quot;20148&quot; value=&quot;5&quot;/&gt;&lt;property id=&quot;20300&quot; value=&quot;Slide 16 - &amp;quot;English Language Acquisition Annual Measurable Achievement Objectives for English Language Learners&amp;quot;&quot;/&gt;&lt;property id=&quot;20307&quot; value=&quot;364&quot;/&gt;&lt;/object&gt;&lt;/object&gt;&lt;object type=&quot;8&quot; unique_id=&quot;10042&quot;&gt;&lt;/object&gt;&lt;/object&gt;&lt;/database&gt;"/>
  <p:tag name="SECTOMILLISECCONVERTED" val="1"/>
</p:tagLst>
</file>

<file path=ppt/theme/theme1.xml><?xml version="1.0" encoding="utf-8"?>
<a:theme xmlns:a="http://schemas.openxmlformats.org/drawingml/2006/main" name="SOSR Report Cover Layo7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OSR Report Cover Layo7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6089</TotalTime>
  <Words>1454</Words>
  <Application>Microsoft Office PowerPoint</Application>
  <PresentationFormat>Custom</PresentationFormat>
  <Paragraphs>194</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Georgia</vt:lpstr>
      <vt:lpstr>Rockwell</vt:lpstr>
      <vt:lpstr>Tahoma</vt:lpstr>
      <vt:lpstr>SOSR Report Cover Layo7ut</vt:lpstr>
      <vt:lpstr>1_SOSR Report Cover Layo7ut</vt:lpstr>
      <vt:lpstr> </vt:lpstr>
      <vt:lpstr>Garfield State of the School Review Team</vt:lpstr>
      <vt:lpstr>Demographic Trends</vt:lpstr>
      <vt:lpstr>At-a-Glance</vt:lpstr>
      <vt:lpstr>2016 Percentile vs. 5-Year Trend of Improvement </vt:lpstr>
      <vt:lpstr>2016 Poverty vs. Percentile</vt:lpstr>
      <vt:lpstr>3rd Grade ELA</vt:lpstr>
      <vt:lpstr>3rd Grade ELA</vt:lpstr>
      <vt:lpstr>4th Grade ELA</vt:lpstr>
      <vt:lpstr>4th Grade ELA</vt:lpstr>
      <vt:lpstr>5th Grade ELA</vt:lpstr>
      <vt:lpstr>5th Grade ELA</vt:lpstr>
      <vt:lpstr>Grade Level ELA Growth</vt:lpstr>
      <vt:lpstr>3rd Grade Math  </vt:lpstr>
      <vt:lpstr>3rd Grade Math  </vt:lpstr>
      <vt:lpstr>4th Grade Math </vt:lpstr>
      <vt:lpstr>4th Grade Math </vt:lpstr>
      <vt:lpstr>5th Grade Math </vt:lpstr>
      <vt:lpstr>5th Grade Math </vt:lpstr>
      <vt:lpstr>3rd to 4th Grade Math Growth</vt:lpstr>
      <vt:lpstr>5th Grade Science</vt:lpstr>
      <vt:lpstr>5th Grade Science</vt:lpstr>
      <vt:lpstr>Predictors of SBA Performance</vt:lpstr>
      <vt:lpstr>SBA Claims 2 Year Trend</vt:lpstr>
      <vt:lpstr>SBA Claims 2 Year Trend</vt:lpstr>
      <vt:lpstr>Accelerated Reader Data</vt:lpstr>
      <vt:lpstr>Attendance Data</vt:lpstr>
      <vt:lpstr>Providing Evidence of: School Improvement Action Items,  Key Performance Indicators and  Developing High Performing Teams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School Reviews Who?  What?  Why?</dc:title>
  <dc:creator>Sue</dc:creator>
  <cp:lastModifiedBy>Beane, Monique J.</cp:lastModifiedBy>
  <cp:revision>485</cp:revision>
  <cp:lastPrinted>2017-03-22T21:35:14Z</cp:lastPrinted>
  <dcterms:created xsi:type="dcterms:W3CDTF">2010-03-04T16:45:41Z</dcterms:created>
  <dcterms:modified xsi:type="dcterms:W3CDTF">2017-03-22T21:35:43Z</dcterms:modified>
</cp:coreProperties>
</file>