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handoutMasterIdLst>
    <p:handoutMasterId r:id="rId42"/>
  </p:handoutMasterIdLst>
  <p:sldIdLst>
    <p:sldId id="256" r:id="rId2"/>
    <p:sldId id="257" r:id="rId3"/>
    <p:sldId id="289" r:id="rId4"/>
    <p:sldId id="298" r:id="rId5"/>
    <p:sldId id="297" r:id="rId6"/>
    <p:sldId id="305" r:id="rId7"/>
    <p:sldId id="258" r:id="rId8"/>
    <p:sldId id="259" r:id="rId9"/>
    <p:sldId id="260" r:id="rId10"/>
    <p:sldId id="263" r:id="rId11"/>
    <p:sldId id="286" r:id="rId12"/>
    <p:sldId id="288" r:id="rId13"/>
    <p:sldId id="266" r:id="rId14"/>
    <p:sldId id="265" r:id="rId15"/>
    <p:sldId id="267" r:id="rId16"/>
    <p:sldId id="268" r:id="rId17"/>
    <p:sldId id="269" r:id="rId18"/>
    <p:sldId id="308" r:id="rId19"/>
    <p:sldId id="270" r:id="rId20"/>
    <p:sldId id="271" r:id="rId21"/>
    <p:sldId id="272" r:id="rId22"/>
    <p:sldId id="291" r:id="rId23"/>
    <p:sldId id="292" r:id="rId24"/>
    <p:sldId id="293" r:id="rId25"/>
    <p:sldId id="273" r:id="rId26"/>
    <p:sldId id="274" r:id="rId27"/>
    <p:sldId id="275" r:id="rId28"/>
    <p:sldId id="276" r:id="rId29"/>
    <p:sldId id="277" r:id="rId30"/>
    <p:sldId id="278" r:id="rId31"/>
    <p:sldId id="279" r:id="rId32"/>
    <p:sldId id="281" r:id="rId33"/>
    <p:sldId id="306" r:id="rId34"/>
    <p:sldId id="280" r:id="rId35"/>
    <p:sldId id="307" r:id="rId36"/>
    <p:sldId id="287" r:id="rId37"/>
    <p:sldId id="282" r:id="rId38"/>
    <p:sldId id="283" r:id="rId39"/>
    <p:sldId id="284" r:id="rId40"/>
  </p:sldIdLst>
  <p:sldSz cx="10160000" cy="7620000"/>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C4FF"/>
    <a:srgbClr val="6699FF"/>
    <a:srgbClr val="16165D"/>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8" autoAdjust="0"/>
    <p:restoredTop sz="61679" autoAdjust="0"/>
  </p:normalViewPr>
  <p:slideViewPr>
    <p:cSldViewPr>
      <p:cViewPr varScale="1">
        <p:scale>
          <a:sx n="37" d="100"/>
          <a:sy n="37" d="100"/>
        </p:scale>
        <p:origin x="214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406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eaLnBrk="1" hangingPunct="1">
              <a:defRPr sz="1200"/>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eaLnBrk="1" hangingPunct="1">
              <a:defRPr sz="1200"/>
            </a:lvl1pPr>
          </a:lstStyle>
          <a:p>
            <a:pPr>
              <a:defRPr/>
            </a:pPr>
            <a:fld id="{DF9BDDDA-A138-481E-A0E4-EDA00757EFFC}" type="datetimeFigureOut">
              <a:rPr lang="en-US"/>
              <a:pPr>
                <a:defRPr/>
              </a:pPr>
              <a:t>3/1/2017</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eaLnBrk="1" hangingPunct="1">
              <a:defRPr sz="1200"/>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fld id="{498904ED-CFCF-42DD-A2E1-CC0C013DB529}"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eaLnBrk="1" hangingPunct="1">
              <a:defRPr sz="1200"/>
            </a:lvl1pPr>
          </a:lstStyle>
          <a:p>
            <a:pPr>
              <a:defRPr/>
            </a:pPr>
            <a:endParaRPr lang="en-US"/>
          </a:p>
        </p:txBody>
      </p:sp>
      <p:sp>
        <p:nvSpPr>
          <p:cNvPr id="4099" name="Rectangle 3"/>
          <p:cNvSpPr>
            <a:spLocks noGrp="1" noChangeArrowheads="1"/>
          </p:cNvSpPr>
          <p:nvPr>
            <p:ph type="dt"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eaLnBrk="1" hangingPunct="1">
              <a:defRPr sz="1200"/>
            </a:lvl1pPr>
          </a:lstStyle>
          <a:p>
            <a:pPr>
              <a:defRPr/>
            </a:pPr>
            <a:endParaRPr lang="en-US"/>
          </a:p>
        </p:txBody>
      </p:sp>
      <p:sp>
        <p:nvSpPr>
          <p:cNvPr id="41988" name="Rectangle 4"/>
          <p:cNvSpPr>
            <a:spLocks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35038" y="4416425"/>
            <a:ext cx="5140325"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eaLnBrk="1" hangingPunct="1">
              <a:defRPr sz="1200"/>
            </a:lvl1pPr>
          </a:lstStyle>
          <a:p>
            <a:pPr>
              <a:defRPr/>
            </a:pPr>
            <a:endParaRPr lang="en-US"/>
          </a:p>
        </p:txBody>
      </p:sp>
      <p:sp>
        <p:nvSpPr>
          <p:cNvPr id="4103" name="Rectangle 7"/>
          <p:cNvSpPr>
            <a:spLocks noGrp="1" noChangeArrowheads="1"/>
          </p:cNvSpPr>
          <p:nvPr>
            <p:ph type="sldNum" sz="quarter" idx="5"/>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eaLnBrk="1" hangingPunct="1">
              <a:defRPr sz="1200"/>
            </a:lvl1pPr>
          </a:lstStyle>
          <a:p>
            <a:fld id="{1C5C30D7-A16A-4322-8406-8FB8434421C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r>
              <a:rPr lang="en-US" altLang="en-US" dirty="0" smtClean="0"/>
              <a:t>Welcome to </a:t>
            </a:r>
            <a:r>
              <a:rPr lang="en-US" altLang="en-US" dirty="0" smtClean="0"/>
              <a:t>Everett </a:t>
            </a:r>
            <a:r>
              <a:rPr lang="en-US" altLang="en-US" dirty="0" smtClean="0"/>
              <a:t>Public Schools.  We are excited that all students </a:t>
            </a:r>
            <a:r>
              <a:rPr lang="en-US" altLang="en-US" dirty="0" smtClean="0"/>
              <a:t>are </a:t>
            </a:r>
            <a:r>
              <a:rPr lang="en-US" altLang="en-US" dirty="0" smtClean="0"/>
              <a:t>offered state funded full day </a:t>
            </a:r>
            <a:r>
              <a:rPr lang="en-US" altLang="en-US" dirty="0" smtClean="0"/>
              <a:t>kindergarten.  </a:t>
            </a:r>
          </a:p>
          <a:p>
            <a:endParaRPr lang="en-US" altLang="en-US" dirty="0" smtClean="0"/>
          </a:p>
          <a:p>
            <a:endParaRPr lang="en-US" altLang="en-US" dirty="0" smtClean="0"/>
          </a:p>
          <a:p>
            <a:r>
              <a:rPr lang="en-US" altLang="en-US" b="1" dirty="0" smtClean="0"/>
              <a:t>This presentation is</a:t>
            </a:r>
            <a:r>
              <a:rPr lang="en-US" altLang="en-US" b="1" baseline="0" dirty="0" smtClean="0"/>
              <a:t> written for a parent audience – if children are present during presentation, be sure to adjust your presentation audience focus to tell children about what kindergarten will be like, rather than the parent.</a:t>
            </a:r>
            <a:endParaRPr lang="en-US" altLang="en-US" b="1" dirty="0" smtClean="0"/>
          </a:p>
        </p:txBody>
      </p:sp>
      <p:sp>
        <p:nvSpPr>
          <p:cNvPr id="43012" name="Slide Number Placeholder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7301CF9-FE3C-4534-A32A-AA89B1CB8FC8}" type="slidenum">
              <a:rPr lang="en-US" altLang="en-US"/>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791546C-4CA0-48EC-811E-F76C54ED29C6}" type="slidenum">
              <a:rPr lang="en-US" altLang="en-US"/>
              <a:pPr>
                <a:spcBef>
                  <a:spcPct val="0"/>
                </a:spcBef>
              </a:pPr>
              <a:t>10</a:t>
            </a:fld>
            <a:endParaRPr lang="en-US" altLang="en-US"/>
          </a:p>
        </p:txBody>
      </p:sp>
      <p:sp>
        <p:nvSpPr>
          <p:cNvPr id="52227" name="Rectangle 2"/>
          <p:cNvSpPr>
            <a:spLocks noChangeArrowheads="1" noTextEdit="1"/>
          </p:cNvSpPr>
          <p:nvPr>
            <p:ph type="sldImg"/>
          </p:nvPr>
        </p:nvSpPr>
        <p:spPr>
          <a:ln/>
        </p:spPr>
      </p:sp>
      <p:sp>
        <p:nvSpPr>
          <p:cNvPr id="52228" name="Rectangle 3"/>
          <p:cNvSpPr>
            <a:spLocks noGrp="1" noChangeArrowheads="1"/>
          </p:cNvSpPr>
          <p:nvPr>
            <p:ph type="body" idx="1"/>
          </p:nvPr>
        </p:nvSpPr>
        <p:spPr>
          <a:noFill/>
        </p:spPr>
        <p:txBody>
          <a:bodyPr lIns="0" tIns="0" rIns="0" bIns="0"/>
          <a:lstStyle/>
          <a:p>
            <a:pPr eaLnBrk="1" hangingPunct="1">
              <a:lnSpc>
                <a:spcPct val="95000"/>
              </a:lnSpc>
              <a:spcBef>
                <a:spcPct val="0"/>
              </a:spcBef>
            </a:pPr>
            <a:r>
              <a:rPr lang="en-US" altLang="en-US" sz="1600" dirty="0" smtClean="0">
                <a:solidFill>
                  <a:srgbClr val="000000"/>
                </a:solidFill>
                <a:latin typeface="Arial" panose="020B0604020202020204" pitchFamily="34" charset="0"/>
              </a:rPr>
              <a:t>Everyday </a:t>
            </a:r>
            <a:r>
              <a:rPr lang="en-US" altLang="en-US" sz="1600" dirty="0" smtClean="0">
                <a:solidFill>
                  <a:srgbClr val="000000"/>
                </a:solidFill>
                <a:latin typeface="Arial" panose="020B0604020202020204" pitchFamily="34" charset="0"/>
              </a:rPr>
              <a:t>children will </a:t>
            </a:r>
            <a:r>
              <a:rPr lang="en-US" altLang="en-US" sz="1600" dirty="0" smtClean="0">
                <a:solidFill>
                  <a:srgbClr val="000000"/>
                </a:solidFill>
                <a:latin typeface="Arial" panose="020B0604020202020204" pitchFamily="34" charset="0"/>
              </a:rPr>
              <a:t>spend time learning math through whole group, small group and math workshop stations. It will be at least 45 minutes most days and </a:t>
            </a:r>
            <a:r>
              <a:rPr lang="en-US" altLang="en-US" sz="1600" dirty="0" smtClean="0">
                <a:solidFill>
                  <a:srgbClr val="000000"/>
                </a:solidFill>
                <a:latin typeface="Arial" panose="020B0604020202020204" pitchFamily="34" charset="0"/>
              </a:rPr>
              <a:t>they’ll </a:t>
            </a:r>
            <a:r>
              <a:rPr lang="en-US" altLang="en-US" sz="1600" dirty="0" smtClean="0">
                <a:solidFill>
                  <a:srgbClr val="000000"/>
                </a:solidFill>
                <a:latin typeface="Arial" panose="020B0604020202020204" pitchFamily="34" charset="0"/>
              </a:rPr>
              <a:t>get to use lots of blocks, shapes and counters. All year </a:t>
            </a:r>
            <a:r>
              <a:rPr lang="en-US" altLang="en-US" sz="1600" dirty="0" smtClean="0">
                <a:solidFill>
                  <a:srgbClr val="000000"/>
                </a:solidFill>
                <a:latin typeface="Arial" panose="020B0604020202020204" pitchFamily="34" charset="0"/>
              </a:rPr>
              <a:t>they’ll </a:t>
            </a:r>
            <a:r>
              <a:rPr lang="en-US" altLang="en-US" sz="1600" dirty="0" smtClean="0">
                <a:solidFill>
                  <a:srgbClr val="000000"/>
                </a:solidFill>
                <a:latin typeface="Arial" panose="020B0604020202020204" pitchFamily="34" charset="0"/>
              </a:rPr>
              <a:t>learn more about numbers, counting, beginning to add and subtract. </a:t>
            </a:r>
            <a:r>
              <a:rPr lang="en-US" altLang="en-US" sz="1600" dirty="0" smtClean="0">
                <a:solidFill>
                  <a:srgbClr val="000000"/>
                </a:solidFill>
                <a:latin typeface="Arial" panose="020B0604020202020204" pitchFamily="34" charset="0"/>
              </a:rPr>
              <a:t>They’ll </a:t>
            </a:r>
            <a:r>
              <a:rPr lang="en-US" altLang="en-US" sz="1600" dirty="0" smtClean="0">
                <a:solidFill>
                  <a:srgbClr val="000000"/>
                </a:solidFill>
                <a:latin typeface="Arial" panose="020B0604020202020204" pitchFamily="34" charset="0"/>
              </a:rPr>
              <a:t>also get to do some measuring, solve problems using numbers and make graphs with </a:t>
            </a:r>
            <a:r>
              <a:rPr lang="en-US" altLang="en-US" sz="1600" dirty="0" smtClean="0">
                <a:solidFill>
                  <a:srgbClr val="000000"/>
                </a:solidFill>
                <a:latin typeface="Arial" panose="020B0604020202020204" pitchFamily="34" charset="0"/>
              </a:rPr>
              <a:t>classmates </a:t>
            </a:r>
            <a:r>
              <a:rPr lang="en-US" altLang="en-US" sz="1600" dirty="0" smtClean="0">
                <a:solidFill>
                  <a:srgbClr val="000000"/>
                </a:solidFill>
                <a:latin typeface="Arial" panose="020B0604020202020204" pitchFamily="34" charset="0"/>
              </a:rPr>
              <a:t>(some will probably be like the graphs we just made showing how many in your family and which month </a:t>
            </a:r>
            <a:r>
              <a:rPr lang="en-US" altLang="en-US" sz="1600" dirty="0" smtClean="0">
                <a:solidFill>
                  <a:srgbClr val="000000"/>
                </a:solidFill>
                <a:latin typeface="Arial" panose="020B0604020202020204" pitchFamily="34" charset="0"/>
              </a:rPr>
              <a:t>children </a:t>
            </a:r>
            <a:r>
              <a:rPr lang="en-US" altLang="en-US" sz="1600" dirty="0" smtClean="0">
                <a:solidFill>
                  <a:srgbClr val="000000"/>
                </a:solidFill>
                <a:latin typeface="Arial" panose="020B0604020202020204" pitchFamily="34" charset="0"/>
              </a:rPr>
              <a:t>have </a:t>
            </a:r>
            <a:r>
              <a:rPr lang="en-US" altLang="en-US" sz="1600" dirty="0" smtClean="0">
                <a:solidFill>
                  <a:srgbClr val="000000"/>
                </a:solidFill>
                <a:latin typeface="Arial" panose="020B0604020202020204" pitchFamily="34" charset="0"/>
              </a:rPr>
              <a:t>their </a:t>
            </a:r>
            <a:r>
              <a:rPr lang="en-US" altLang="en-US" sz="1600" dirty="0" smtClean="0">
                <a:solidFill>
                  <a:srgbClr val="000000"/>
                </a:solidFill>
                <a:latin typeface="Arial" panose="020B0604020202020204" pitchFamily="34" charset="0"/>
              </a:rPr>
              <a:t>birthday).</a:t>
            </a:r>
          </a:p>
          <a:p>
            <a:pPr eaLnBrk="1" hangingPunct="1">
              <a:lnSpc>
                <a:spcPct val="95000"/>
              </a:lnSpc>
              <a:spcBef>
                <a:spcPct val="0"/>
              </a:spcBef>
            </a:pPr>
            <a:endParaRPr lang="en-US" altLang="en-US" sz="1600" dirty="0" smtClean="0">
              <a:solidFill>
                <a:srgbClr val="000000"/>
              </a:solidFill>
              <a:latin typeface="Arial" panose="020B0604020202020204" pitchFamily="34" charset="0"/>
            </a:endParaRPr>
          </a:p>
          <a:p>
            <a:pPr eaLnBrk="1" hangingPunct="1">
              <a:lnSpc>
                <a:spcPct val="95000"/>
              </a:lnSpc>
              <a:spcBef>
                <a:spcPct val="0"/>
              </a:spcBef>
            </a:pPr>
            <a:r>
              <a:rPr lang="en-US" altLang="en-US" sz="1600" b="1" dirty="0" smtClean="0">
                <a:solidFill>
                  <a:srgbClr val="000000"/>
                </a:solidFill>
                <a:latin typeface="Arial" panose="020B0604020202020204" pitchFamily="34" charset="0"/>
              </a:rPr>
              <a:t>Possible addition to slide: </a:t>
            </a:r>
            <a:r>
              <a:rPr lang="en-US" altLang="en-US" sz="1600" dirty="0" smtClean="0">
                <a:solidFill>
                  <a:srgbClr val="000000"/>
                </a:solidFill>
                <a:latin typeface="Arial" panose="020B0604020202020204" pitchFamily="34" charset="0"/>
              </a:rPr>
              <a:t>show examples of fun, hands-on student math work such as manipulatives, graphs made as a class, consumables, </a:t>
            </a:r>
            <a:r>
              <a:rPr lang="en-US" altLang="en-US" sz="1600" dirty="0" err="1" smtClean="0">
                <a:solidFill>
                  <a:srgbClr val="000000"/>
                </a:solidFill>
                <a:latin typeface="Arial" panose="020B0604020202020204" pitchFamily="34" charset="0"/>
              </a:rPr>
              <a:t>subitizing</a:t>
            </a:r>
            <a:r>
              <a:rPr lang="en-US" altLang="en-US" sz="1600" dirty="0" smtClean="0">
                <a:solidFill>
                  <a:srgbClr val="000000"/>
                </a:solidFill>
                <a:latin typeface="Arial" panose="020B0604020202020204" pitchFamily="34" charset="0"/>
              </a:rPr>
              <a:t> and counting collections materials, etc.</a:t>
            </a:r>
            <a:endParaRPr lang="en-US" altLang="en-US" sz="1600" b="1" dirty="0" smtClean="0">
              <a:solidFill>
                <a:srgbClr val="000000"/>
              </a:solidFill>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p:spPr>
        <p:txBody>
          <a:bodyPr/>
          <a:lstStyle/>
          <a:p>
            <a:r>
              <a:rPr lang="en-US" altLang="en-US" dirty="0" smtClean="0">
                <a:solidFill>
                  <a:srgbClr val="000000"/>
                </a:solidFill>
                <a:latin typeface="Arial" panose="020B0604020202020204" pitchFamily="34" charset="0"/>
              </a:rPr>
              <a:t>Communication skills begins before birth.  Language is important part of one’s identity.  It is the precursor to  literacy development.  </a:t>
            </a:r>
          </a:p>
          <a:p>
            <a:endParaRPr lang="en-US" altLang="en-US" dirty="0" smtClean="0">
              <a:solidFill>
                <a:srgbClr val="000000"/>
              </a:solidFill>
              <a:latin typeface="Arial" panose="020B0604020202020204" pitchFamily="34" charset="0"/>
            </a:endParaRPr>
          </a:p>
          <a:p>
            <a:r>
              <a:rPr lang="en-US" altLang="en-US" dirty="0" smtClean="0">
                <a:solidFill>
                  <a:srgbClr val="000000"/>
                </a:solidFill>
                <a:latin typeface="Arial" panose="020B0604020202020204" pitchFamily="34" charset="0"/>
              </a:rPr>
              <a:t>In kindergarten </a:t>
            </a:r>
            <a:r>
              <a:rPr lang="en-US" altLang="en-US" dirty="0" smtClean="0">
                <a:solidFill>
                  <a:srgbClr val="000000"/>
                </a:solidFill>
                <a:latin typeface="Arial" panose="020B0604020202020204" pitchFamily="34" charset="0"/>
              </a:rPr>
              <a:t>children will </a:t>
            </a:r>
            <a:r>
              <a:rPr lang="en-US" altLang="en-US" dirty="0" smtClean="0">
                <a:solidFill>
                  <a:srgbClr val="000000"/>
                </a:solidFill>
                <a:latin typeface="Arial" panose="020B0604020202020204" pitchFamily="34" charset="0"/>
              </a:rPr>
              <a:t>be learning about listening and taking turns to share what </a:t>
            </a:r>
            <a:r>
              <a:rPr lang="en-US" altLang="en-US" dirty="0" smtClean="0">
                <a:solidFill>
                  <a:srgbClr val="000000"/>
                </a:solidFill>
                <a:latin typeface="Arial" panose="020B0604020202020204" pitchFamily="34" charset="0"/>
              </a:rPr>
              <a:t>they </a:t>
            </a:r>
            <a:r>
              <a:rPr lang="en-US" altLang="en-US" dirty="0" smtClean="0">
                <a:solidFill>
                  <a:srgbClr val="000000"/>
                </a:solidFill>
                <a:latin typeface="Arial" panose="020B0604020202020204" pitchFamily="34" charset="0"/>
              </a:rPr>
              <a:t>know and think. </a:t>
            </a:r>
            <a:endParaRPr lang="en-US" altLang="en-US" dirty="0" smtClean="0"/>
          </a:p>
        </p:txBody>
      </p:sp>
      <p:sp>
        <p:nvSpPr>
          <p:cNvPr id="53252" name="Slide Number Placeholder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574E557-EAF9-40D5-A11E-B8D45EDD5C7D}" type="slidenum">
              <a:rPr lang="en-US" altLang="en-US"/>
              <a:pPr>
                <a:spcBef>
                  <a:spcPct val="0"/>
                </a:spcBef>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p:spPr>
        <p:txBody>
          <a:bodyPr/>
          <a:lstStyle/>
          <a:p>
            <a:r>
              <a:rPr lang="en-US" altLang="en-US" smtClean="0"/>
              <a:t>Everett Public Schools is using an aligned instructional writing strategy that develops student writing from PreK to 3</a:t>
            </a:r>
            <a:r>
              <a:rPr lang="en-US" altLang="en-US" baseline="30000" smtClean="0"/>
              <a:t>rd</a:t>
            </a:r>
            <a:r>
              <a:rPr lang="en-US" altLang="en-US" smtClean="0"/>
              <a:t> grade. </a:t>
            </a:r>
          </a:p>
          <a:p>
            <a:endParaRPr lang="en-US" altLang="en-US" smtClean="0"/>
          </a:p>
          <a:p>
            <a:r>
              <a:rPr lang="en-US" altLang="en-US" smtClean="0"/>
              <a:t>If your child has attended a ECEAP, Head Start or community preschool and childcare program that is a partner in this work, the materials and strategies will be familiar to them. The writing instruction focuses on the elements of a personal story and the child’s ability to communicate their stories through pictures and writing.</a:t>
            </a:r>
          </a:p>
        </p:txBody>
      </p:sp>
      <p:sp>
        <p:nvSpPr>
          <p:cNvPr id="54276" name="Slide Number Placeholder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0CE1F87-8913-41DC-9B23-67DE8C44FD43}" type="slidenum">
              <a:rPr lang="en-US" altLang="en-US"/>
              <a:pPr>
                <a:spcBef>
                  <a:spcPct val="0"/>
                </a:spcBef>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F3EA7EB-FF66-4CAB-87DF-8DD3F3F3A3DC}" type="slidenum">
              <a:rPr lang="en-US" altLang="en-US"/>
              <a:pPr>
                <a:spcBef>
                  <a:spcPct val="0"/>
                </a:spcBef>
              </a:pPr>
              <a:t>13</a:t>
            </a:fld>
            <a:endParaRPr lang="en-US" altLang="en-US"/>
          </a:p>
        </p:txBody>
      </p:sp>
      <p:sp>
        <p:nvSpPr>
          <p:cNvPr id="55299" name="Rectangle 2"/>
          <p:cNvSpPr>
            <a:spLocks noChangeArrowheads="1" noTextEdit="1"/>
          </p:cNvSpPr>
          <p:nvPr>
            <p:ph type="sldImg"/>
          </p:nvPr>
        </p:nvSpPr>
        <p:spPr>
          <a:ln/>
        </p:spPr>
      </p:sp>
      <p:sp>
        <p:nvSpPr>
          <p:cNvPr id="55300" name="Rectangle 3"/>
          <p:cNvSpPr>
            <a:spLocks noGrp="1" noChangeArrowheads="1"/>
          </p:cNvSpPr>
          <p:nvPr>
            <p:ph type="body" idx="1"/>
          </p:nvPr>
        </p:nvSpPr>
        <p:spPr>
          <a:noFill/>
        </p:spPr>
        <p:txBody>
          <a:bodyPr lIns="0" tIns="0" rIns="0" bIns="0"/>
          <a:lstStyle/>
          <a:p>
            <a:pPr eaLnBrk="1" hangingPunct="1">
              <a:lnSpc>
                <a:spcPct val="95000"/>
              </a:lnSpc>
              <a:spcBef>
                <a:spcPct val="0"/>
              </a:spcBef>
            </a:pPr>
            <a:r>
              <a:rPr lang="en-US" altLang="en-US" sz="1600" dirty="0" smtClean="0">
                <a:solidFill>
                  <a:srgbClr val="000000"/>
                </a:solidFill>
                <a:latin typeface="Arial" panose="020B0604020202020204" pitchFamily="34" charset="0"/>
              </a:rPr>
              <a:t>Children will </a:t>
            </a:r>
            <a:r>
              <a:rPr lang="en-US" altLang="en-US" sz="1600" dirty="0" smtClean="0">
                <a:solidFill>
                  <a:srgbClr val="000000"/>
                </a:solidFill>
                <a:latin typeface="Arial" panose="020B0604020202020204" pitchFamily="34" charset="0"/>
              </a:rPr>
              <a:t>learn letter sounds and how to sound out and write words. </a:t>
            </a:r>
          </a:p>
          <a:p>
            <a:pPr eaLnBrk="1" hangingPunct="1">
              <a:lnSpc>
                <a:spcPct val="95000"/>
              </a:lnSpc>
              <a:spcBef>
                <a:spcPct val="0"/>
              </a:spcBef>
            </a:pPr>
            <a:endParaRPr lang="en-US" altLang="en-US" sz="1600" dirty="0" smtClean="0">
              <a:solidFill>
                <a:srgbClr val="000000"/>
              </a:solidFill>
              <a:latin typeface="Arial" panose="020B0604020202020204" pitchFamily="34" charset="0"/>
            </a:endParaRPr>
          </a:p>
          <a:p>
            <a:pPr eaLnBrk="1" hangingPunct="1">
              <a:lnSpc>
                <a:spcPct val="95000"/>
              </a:lnSpc>
              <a:spcBef>
                <a:spcPct val="0"/>
              </a:spcBef>
            </a:pPr>
            <a:r>
              <a:rPr lang="en-US" altLang="en-US" sz="1600" dirty="0" smtClean="0">
                <a:solidFill>
                  <a:srgbClr val="000000"/>
                </a:solidFill>
                <a:latin typeface="Arial" panose="020B0604020202020204" pitchFamily="34" charset="0"/>
              </a:rPr>
              <a:t>They‘ll </a:t>
            </a:r>
            <a:r>
              <a:rPr lang="en-US" altLang="en-US" sz="1600" dirty="0" smtClean="0">
                <a:solidFill>
                  <a:srgbClr val="000000"/>
                </a:solidFill>
                <a:latin typeface="Arial" panose="020B0604020202020204" pitchFamily="34" charset="0"/>
              </a:rPr>
              <a:t>get a chance to write labels on </a:t>
            </a:r>
            <a:r>
              <a:rPr lang="en-US" altLang="en-US" sz="1600" dirty="0" smtClean="0">
                <a:solidFill>
                  <a:srgbClr val="000000"/>
                </a:solidFill>
                <a:latin typeface="Arial" panose="020B0604020202020204" pitchFamily="34" charset="0"/>
              </a:rPr>
              <a:t>their </a:t>
            </a:r>
            <a:r>
              <a:rPr lang="en-US" altLang="en-US" sz="1600" dirty="0" smtClean="0">
                <a:solidFill>
                  <a:srgbClr val="000000"/>
                </a:solidFill>
                <a:latin typeface="Arial" panose="020B0604020202020204" pitchFamily="34" charset="0"/>
              </a:rPr>
              <a:t>pictures, to make lists, to draw and write in </a:t>
            </a:r>
            <a:r>
              <a:rPr lang="en-US" altLang="en-US" sz="1600" dirty="0" smtClean="0">
                <a:solidFill>
                  <a:srgbClr val="000000"/>
                </a:solidFill>
                <a:latin typeface="Arial" panose="020B0604020202020204" pitchFamily="34" charset="0"/>
              </a:rPr>
              <a:t>their </a:t>
            </a:r>
            <a:r>
              <a:rPr lang="en-US" altLang="en-US" sz="1600" dirty="0" smtClean="0">
                <a:solidFill>
                  <a:srgbClr val="000000"/>
                </a:solidFill>
                <a:latin typeface="Arial" panose="020B0604020202020204" pitchFamily="34" charset="0"/>
              </a:rPr>
              <a:t>journal and to make drawings and write about what </a:t>
            </a:r>
            <a:r>
              <a:rPr lang="en-US" altLang="en-US" sz="1600" dirty="0" smtClean="0">
                <a:solidFill>
                  <a:srgbClr val="000000"/>
                </a:solidFill>
                <a:latin typeface="Arial" panose="020B0604020202020204" pitchFamily="34" charset="0"/>
              </a:rPr>
              <a:t>they</a:t>
            </a:r>
            <a:r>
              <a:rPr lang="en-US" altLang="en-US" sz="1600" baseline="0" dirty="0" smtClean="0">
                <a:solidFill>
                  <a:srgbClr val="000000"/>
                </a:solidFill>
                <a:latin typeface="Arial" panose="020B0604020202020204" pitchFamily="34" charset="0"/>
              </a:rPr>
              <a:t> ar</a:t>
            </a:r>
            <a:r>
              <a:rPr lang="en-US" altLang="en-US" sz="1600" dirty="0" smtClean="0">
                <a:solidFill>
                  <a:srgbClr val="000000"/>
                </a:solidFill>
                <a:latin typeface="Arial" panose="020B0604020202020204" pitchFamily="34" charset="0"/>
              </a:rPr>
              <a:t>e</a:t>
            </a:r>
            <a:r>
              <a:rPr lang="en-US" altLang="en-US" sz="1600" baseline="0" dirty="0" smtClean="0">
                <a:solidFill>
                  <a:srgbClr val="000000"/>
                </a:solidFill>
                <a:latin typeface="Arial" panose="020B0604020202020204" pitchFamily="34" charset="0"/>
              </a:rPr>
              <a:t> </a:t>
            </a:r>
            <a:r>
              <a:rPr lang="en-US" altLang="en-US" sz="1600" dirty="0" smtClean="0">
                <a:solidFill>
                  <a:srgbClr val="000000"/>
                </a:solidFill>
                <a:latin typeface="Arial" panose="020B0604020202020204" pitchFamily="34" charset="0"/>
              </a:rPr>
              <a:t> </a:t>
            </a:r>
            <a:r>
              <a:rPr lang="en-US" altLang="en-US" sz="1600" dirty="0" smtClean="0">
                <a:solidFill>
                  <a:srgbClr val="000000"/>
                </a:solidFill>
                <a:latin typeface="Arial" panose="020B0604020202020204" pitchFamily="34" charset="0"/>
              </a:rPr>
              <a:t>learning in science.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p:spPr>
        <p:txBody>
          <a:bodyPr/>
          <a:lstStyle/>
          <a:p>
            <a:r>
              <a:rPr lang="en-US" altLang="en-US" smtClean="0"/>
              <a:t>There will be lots of opportunities to read and hear stories in kindergarten.</a:t>
            </a:r>
          </a:p>
          <a:p>
            <a:endParaRPr lang="en-US" altLang="en-US" smtClean="0"/>
          </a:p>
          <a:p>
            <a:r>
              <a:rPr lang="en-US" altLang="en-US" b="1" smtClean="0"/>
              <a:t>Individual schools – add information on literacy instruction strategies used </a:t>
            </a:r>
            <a:r>
              <a:rPr lang="en-US" altLang="en-US" smtClean="0"/>
              <a:t>(ie: daily 5, close reading, turn and talk, etc.)</a:t>
            </a:r>
            <a:endParaRPr lang="en-US" altLang="en-US" b="1" smtClean="0"/>
          </a:p>
        </p:txBody>
      </p:sp>
      <p:sp>
        <p:nvSpPr>
          <p:cNvPr id="56324" name="Slide Number Placeholder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C3B7A0D-8866-417B-8612-15B048C48D6E}" type="slidenum">
              <a:rPr lang="en-US" altLang="en-US"/>
              <a:pPr>
                <a:spcBef>
                  <a:spcPct val="0"/>
                </a:spcBef>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D209CD0-DF01-4D1C-B5E1-EF6222F23D23}" type="slidenum">
              <a:rPr lang="en-US" altLang="en-US"/>
              <a:pPr>
                <a:spcBef>
                  <a:spcPct val="0"/>
                </a:spcBef>
              </a:pPr>
              <a:t>15</a:t>
            </a:fld>
            <a:endParaRPr lang="en-US" altLang="en-US"/>
          </a:p>
        </p:txBody>
      </p:sp>
      <p:sp>
        <p:nvSpPr>
          <p:cNvPr id="57347" name="Rectangle 2"/>
          <p:cNvSpPr>
            <a:spLocks noChangeArrowheads="1" noTextEdit="1"/>
          </p:cNvSpPr>
          <p:nvPr>
            <p:ph type="sldImg"/>
          </p:nvPr>
        </p:nvSpPr>
        <p:spPr>
          <a:ln/>
        </p:spPr>
      </p:sp>
      <p:sp>
        <p:nvSpPr>
          <p:cNvPr id="57348" name="Rectangle 3"/>
          <p:cNvSpPr>
            <a:spLocks noGrp="1" noChangeArrowheads="1"/>
          </p:cNvSpPr>
          <p:nvPr>
            <p:ph type="body" idx="1"/>
          </p:nvPr>
        </p:nvSpPr>
        <p:spPr>
          <a:noFill/>
        </p:spPr>
        <p:txBody>
          <a:bodyPr lIns="0" tIns="0" rIns="0" bIns="0"/>
          <a:lstStyle/>
          <a:p>
            <a:pPr eaLnBrk="1" hangingPunct="1">
              <a:lnSpc>
                <a:spcPct val="95000"/>
              </a:lnSpc>
              <a:spcBef>
                <a:spcPct val="0"/>
              </a:spcBef>
            </a:pPr>
            <a:r>
              <a:rPr lang="en-US" altLang="en-US" sz="1600" dirty="0" smtClean="0">
                <a:solidFill>
                  <a:srgbClr val="000000"/>
                </a:solidFill>
                <a:latin typeface="Arial" panose="020B0604020202020204" pitchFamily="34" charset="0"/>
              </a:rPr>
              <a:t>Science is another really cool part of the day! </a:t>
            </a:r>
            <a:r>
              <a:rPr lang="en-US" altLang="en-US" sz="1600" dirty="0" smtClean="0">
                <a:solidFill>
                  <a:srgbClr val="000000"/>
                </a:solidFill>
                <a:latin typeface="Arial" panose="020B0604020202020204" pitchFamily="34" charset="0"/>
              </a:rPr>
              <a:t>They’ll </a:t>
            </a:r>
            <a:r>
              <a:rPr lang="en-US" altLang="en-US" sz="1600" dirty="0" smtClean="0">
                <a:solidFill>
                  <a:srgbClr val="000000"/>
                </a:solidFill>
                <a:latin typeface="Arial" panose="020B0604020202020204" pitchFamily="34" charset="0"/>
              </a:rPr>
              <a:t>get to learn about animals, about how a ball moves on flat surfaces and on ramps and much more. </a:t>
            </a:r>
            <a:r>
              <a:rPr lang="en-US" altLang="en-US" sz="1600" dirty="0" smtClean="0">
                <a:solidFill>
                  <a:srgbClr val="000000"/>
                </a:solidFill>
                <a:latin typeface="Arial" panose="020B0604020202020204" pitchFamily="34" charset="0"/>
              </a:rPr>
              <a:t>They’ll </a:t>
            </a:r>
            <a:r>
              <a:rPr lang="en-US" altLang="en-US" sz="1600" dirty="0" smtClean="0">
                <a:solidFill>
                  <a:srgbClr val="000000"/>
                </a:solidFill>
                <a:latin typeface="Arial" panose="020B0604020202020204" pitchFamily="34" charset="0"/>
              </a:rPr>
              <a:t>get to use tools to solve problems.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ADEB884-8C60-40DF-8877-DC3E0BE20792}" type="slidenum">
              <a:rPr lang="en-US" altLang="en-US"/>
              <a:pPr>
                <a:spcBef>
                  <a:spcPct val="0"/>
                </a:spcBef>
              </a:pPr>
              <a:t>16</a:t>
            </a:fld>
            <a:endParaRPr lang="en-US" altLang="en-US"/>
          </a:p>
        </p:txBody>
      </p:sp>
      <p:sp>
        <p:nvSpPr>
          <p:cNvPr id="58371" name="Rectangle 2"/>
          <p:cNvSpPr>
            <a:spLocks noChangeArrowheads="1" noTextEdit="1"/>
          </p:cNvSpPr>
          <p:nvPr>
            <p:ph type="sldImg"/>
          </p:nvPr>
        </p:nvSpPr>
        <p:spPr>
          <a:ln/>
        </p:spPr>
      </p:sp>
      <p:sp>
        <p:nvSpPr>
          <p:cNvPr id="58372" name="Rectangle 3"/>
          <p:cNvSpPr>
            <a:spLocks noGrp="1" noChangeArrowheads="1"/>
          </p:cNvSpPr>
          <p:nvPr>
            <p:ph type="body" idx="1"/>
          </p:nvPr>
        </p:nvSpPr>
        <p:spPr>
          <a:noFill/>
        </p:spPr>
        <p:txBody>
          <a:bodyPr lIns="0" tIns="0" rIns="0" bIns="0"/>
          <a:lstStyle/>
          <a:p>
            <a:pPr eaLnBrk="1" hangingPunct="1">
              <a:lnSpc>
                <a:spcPct val="95000"/>
              </a:lnSpc>
              <a:spcBef>
                <a:spcPct val="0"/>
              </a:spcBef>
            </a:pPr>
            <a:r>
              <a:rPr lang="en-US" altLang="en-US" sz="1600" b="1" smtClean="0">
                <a:solidFill>
                  <a:srgbClr val="000000"/>
                </a:solidFill>
                <a:latin typeface="Arial" panose="020B0604020202020204" pitchFamily="34" charset="0"/>
              </a:rPr>
              <a:t>Individual schools add own information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718D376-ED28-4137-981F-1E3268E77A76}" type="slidenum">
              <a:rPr lang="en-US" altLang="en-US"/>
              <a:pPr>
                <a:spcBef>
                  <a:spcPct val="0"/>
                </a:spcBef>
              </a:pPr>
              <a:t>17</a:t>
            </a:fld>
            <a:endParaRPr lang="en-US" altLang="en-US"/>
          </a:p>
        </p:txBody>
      </p:sp>
      <p:sp>
        <p:nvSpPr>
          <p:cNvPr id="59395" name="Rectangle 2"/>
          <p:cNvSpPr>
            <a:spLocks noChangeArrowheads="1" noTextEdit="1"/>
          </p:cNvSpPr>
          <p:nvPr>
            <p:ph type="sldImg"/>
          </p:nvPr>
        </p:nvSpPr>
        <p:spPr>
          <a:ln/>
        </p:spPr>
      </p:sp>
      <p:sp>
        <p:nvSpPr>
          <p:cNvPr id="59396" name="Rectangle 3"/>
          <p:cNvSpPr>
            <a:spLocks noGrp="1" noChangeArrowheads="1"/>
          </p:cNvSpPr>
          <p:nvPr>
            <p:ph type="body" idx="1"/>
          </p:nvPr>
        </p:nvSpPr>
        <p:spPr>
          <a:noFill/>
        </p:spPr>
        <p:txBody>
          <a:bodyPr lIns="0" tIns="0" rIns="0" bIns="0"/>
          <a:lstStyle/>
          <a:p>
            <a:pPr eaLnBrk="1" hangingPunct="1">
              <a:lnSpc>
                <a:spcPct val="95000"/>
              </a:lnSpc>
              <a:spcBef>
                <a:spcPct val="0"/>
              </a:spcBef>
            </a:pPr>
            <a:r>
              <a:rPr lang="en-US" altLang="en-US" sz="1600" dirty="0" smtClean="0">
                <a:solidFill>
                  <a:srgbClr val="000000"/>
                </a:solidFill>
                <a:latin typeface="Arial" panose="020B0604020202020204" pitchFamily="34" charset="0"/>
              </a:rPr>
              <a:t>Kindergarten is about learning things like letters, numbers, and science. It’s also about learning how to get along with others and how to manage </a:t>
            </a:r>
            <a:r>
              <a:rPr lang="en-US" altLang="en-US" sz="1600" dirty="0" smtClean="0">
                <a:solidFill>
                  <a:srgbClr val="000000"/>
                </a:solidFill>
                <a:latin typeface="Arial" panose="020B0604020202020204" pitchFamily="34" charset="0"/>
              </a:rPr>
              <a:t>oneself </a:t>
            </a:r>
            <a:r>
              <a:rPr lang="en-US" altLang="en-US" sz="1600" dirty="0" smtClean="0">
                <a:solidFill>
                  <a:srgbClr val="000000"/>
                </a:solidFill>
                <a:latin typeface="Arial" panose="020B0604020202020204" pitchFamily="34" charset="0"/>
              </a:rPr>
              <a:t>when there are more children around.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6BF1D7D-8B37-4AF7-B375-C64BE73597F5}" type="slidenum">
              <a:rPr lang="en-US" altLang="en-US"/>
              <a:pPr>
                <a:spcBef>
                  <a:spcPct val="0"/>
                </a:spcBef>
              </a:pPr>
              <a:t>18</a:t>
            </a:fld>
            <a:endParaRPr lang="en-US" altLang="en-US"/>
          </a:p>
        </p:txBody>
      </p:sp>
      <p:sp>
        <p:nvSpPr>
          <p:cNvPr id="60419" name="Rectangle 2"/>
          <p:cNvSpPr>
            <a:spLocks noChangeArrowheads="1" noTextEdit="1"/>
          </p:cNvSpPr>
          <p:nvPr>
            <p:ph type="sldImg"/>
          </p:nvPr>
        </p:nvSpPr>
        <p:spPr>
          <a:ln/>
        </p:spPr>
      </p:sp>
      <p:sp>
        <p:nvSpPr>
          <p:cNvPr id="60420" name="Rectangle 3"/>
          <p:cNvSpPr>
            <a:spLocks noGrp="1" noChangeArrowheads="1"/>
          </p:cNvSpPr>
          <p:nvPr>
            <p:ph type="body" idx="1"/>
          </p:nvPr>
        </p:nvSpPr>
        <p:spPr>
          <a:noFill/>
        </p:spPr>
        <p:txBody>
          <a:bodyPr lIns="0" tIns="0" rIns="0" bIns="0"/>
          <a:lstStyle/>
          <a:p>
            <a:pPr eaLnBrk="1" hangingPunct="1">
              <a:lnSpc>
                <a:spcPct val="95000"/>
              </a:lnSpc>
              <a:spcBef>
                <a:spcPct val="0"/>
              </a:spcBef>
            </a:pPr>
            <a:r>
              <a:rPr lang="en-US" altLang="en-US" sz="1600" dirty="0" smtClean="0">
                <a:solidFill>
                  <a:srgbClr val="000000"/>
                </a:solidFill>
                <a:latin typeface="Arial" panose="020B0604020202020204" pitchFamily="34" charset="0"/>
              </a:rPr>
              <a:t>Plan </a:t>
            </a:r>
            <a:r>
              <a:rPr lang="en-US" altLang="en-US" sz="1600" dirty="0" smtClean="0">
                <a:solidFill>
                  <a:srgbClr val="000000"/>
                </a:solidFill>
                <a:latin typeface="Arial" panose="020B0604020202020204" pitchFamily="34" charset="0"/>
              </a:rPr>
              <a:t>– Do – Reflect is learning through student choice, actions and reflection.  This is a learning time that allow students the time to (read from slide)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D8F09DA-4F81-48A4-AA46-DE7EC91B9267}" type="slidenum">
              <a:rPr lang="en-US" altLang="en-US"/>
              <a:pPr>
                <a:spcBef>
                  <a:spcPct val="0"/>
                </a:spcBef>
              </a:pPr>
              <a:t>19</a:t>
            </a:fld>
            <a:endParaRPr lang="en-US" altLang="en-US"/>
          </a:p>
        </p:txBody>
      </p:sp>
      <p:sp>
        <p:nvSpPr>
          <p:cNvPr id="61443" name="Rectangle 2"/>
          <p:cNvSpPr>
            <a:spLocks noChangeArrowheads="1" noTextEdit="1"/>
          </p:cNvSpPr>
          <p:nvPr>
            <p:ph type="sldImg"/>
          </p:nvPr>
        </p:nvSpPr>
        <p:spPr>
          <a:ln/>
        </p:spPr>
      </p:sp>
      <p:sp>
        <p:nvSpPr>
          <p:cNvPr id="61444" name="Rectangle 3"/>
          <p:cNvSpPr>
            <a:spLocks noGrp="1" noChangeArrowheads="1"/>
          </p:cNvSpPr>
          <p:nvPr>
            <p:ph type="body" idx="1"/>
          </p:nvPr>
        </p:nvSpPr>
        <p:spPr>
          <a:noFill/>
        </p:spPr>
        <p:txBody>
          <a:bodyPr lIns="0" tIns="0" rIns="0" bIns="0"/>
          <a:lstStyle/>
          <a:p>
            <a:pPr eaLnBrk="1" hangingPunct="1">
              <a:lnSpc>
                <a:spcPct val="95000"/>
              </a:lnSpc>
              <a:spcBef>
                <a:spcPct val="0"/>
              </a:spcBef>
            </a:pPr>
            <a:r>
              <a:rPr lang="en-US" altLang="en-US" sz="1600" dirty="0" smtClean="0">
                <a:solidFill>
                  <a:srgbClr val="000000"/>
                </a:solidFill>
                <a:latin typeface="Arial" panose="020B0604020202020204" pitchFamily="34" charset="0"/>
              </a:rPr>
              <a:t>Going outside for recess is a great time of the day! </a:t>
            </a:r>
            <a:r>
              <a:rPr lang="en-US" altLang="en-US" sz="1600" dirty="0" smtClean="0">
                <a:solidFill>
                  <a:srgbClr val="000000"/>
                </a:solidFill>
                <a:latin typeface="Arial" panose="020B0604020202020204" pitchFamily="34" charset="0"/>
              </a:rPr>
              <a:t>Children will </a:t>
            </a:r>
            <a:r>
              <a:rPr lang="en-US" altLang="en-US" sz="1600" dirty="0" smtClean="0">
                <a:solidFill>
                  <a:srgbClr val="000000"/>
                </a:solidFill>
                <a:latin typeface="Arial" panose="020B0604020202020204" pitchFamily="34" charset="0"/>
              </a:rPr>
              <a:t>get to run, play with friends, and use the playground equipment.</a:t>
            </a:r>
            <a:endParaRPr lang="en-US" altLang="en-US" dirty="0" smtClean="0"/>
          </a:p>
          <a:p>
            <a:pPr eaLnBrk="1" hangingPunct="1">
              <a:lnSpc>
                <a:spcPct val="95000"/>
              </a:lnSpc>
              <a:spcBef>
                <a:spcPct val="0"/>
              </a:spcBef>
            </a:pPr>
            <a:endParaRPr lang="en-US" altLang="en-US" sz="1600" dirty="0" smtClean="0">
              <a:solidFill>
                <a:srgbClr val="000000"/>
              </a:solidFill>
              <a:latin typeface="Arial" panose="020B0604020202020204" pitchFamily="34" charset="0"/>
            </a:endParaRPr>
          </a:p>
          <a:p>
            <a:pPr eaLnBrk="1" hangingPunct="1">
              <a:lnSpc>
                <a:spcPct val="95000"/>
              </a:lnSpc>
              <a:spcBef>
                <a:spcPct val="0"/>
              </a:spcBef>
            </a:pPr>
            <a:r>
              <a:rPr lang="en-US" altLang="en-US" sz="1600" dirty="0" smtClean="0">
                <a:solidFill>
                  <a:srgbClr val="000000"/>
                </a:solidFill>
                <a:latin typeface="Arial" panose="020B0604020202020204" pitchFamily="34" charset="0"/>
              </a:rPr>
              <a:t>It’s also a time to relax, a time to learn how to play with others and develop friendships. Teachers will help </a:t>
            </a:r>
            <a:r>
              <a:rPr lang="en-US" altLang="en-US" sz="1600" dirty="0" smtClean="0">
                <a:solidFill>
                  <a:srgbClr val="000000"/>
                </a:solidFill>
                <a:latin typeface="Arial" panose="020B0604020202020204" pitchFamily="34" charset="0"/>
              </a:rPr>
              <a:t>children </a:t>
            </a:r>
            <a:r>
              <a:rPr lang="en-US" altLang="en-US" sz="1600" dirty="0" smtClean="0">
                <a:solidFill>
                  <a:srgbClr val="000000"/>
                </a:solidFill>
                <a:latin typeface="Arial" panose="020B0604020202020204" pitchFamily="34" charset="0"/>
              </a:rPr>
              <a:t>know where </a:t>
            </a:r>
            <a:r>
              <a:rPr lang="en-US" altLang="en-US" sz="1600" dirty="0" smtClean="0">
                <a:solidFill>
                  <a:srgbClr val="000000"/>
                </a:solidFill>
                <a:latin typeface="Arial" panose="020B0604020202020204" pitchFamily="34" charset="0"/>
              </a:rPr>
              <a:t>to </a:t>
            </a:r>
            <a:r>
              <a:rPr lang="en-US" altLang="en-US" sz="1600" dirty="0" smtClean="0">
                <a:solidFill>
                  <a:srgbClr val="000000"/>
                </a:solidFill>
                <a:latin typeface="Arial" panose="020B0604020202020204" pitchFamily="34" charset="0"/>
              </a:rPr>
              <a:t>play and how to get to and from the playground.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2A9A735-22C6-4A15-9A64-44CE587D52DF}" type="slidenum">
              <a:rPr lang="en-US" altLang="en-US"/>
              <a:pPr>
                <a:spcBef>
                  <a:spcPct val="0"/>
                </a:spcBef>
              </a:pPr>
              <a:t>2</a:t>
            </a:fld>
            <a:endParaRPr lang="en-US" altLang="en-US"/>
          </a:p>
        </p:txBody>
      </p:sp>
      <p:sp>
        <p:nvSpPr>
          <p:cNvPr id="44035" name="Rectangle 1"/>
          <p:cNvSpPr>
            <a:spLocks noChangeArrowheads="1" noTextEdit="1"/>
          </p:cNvSpPr>
          <p:nvPr>
            <p:ph type="sldImg"/>
          </p:nvPr>
        </p:nvSpPr>
        <p:spPr>
          <a:ln/>
        </p:spPr>
      </p:sp>
      <p:sp>
        <p:nvSpPr>
          <p:cNvPr id="44036" name="Rectangle 2"/>
          <p:cNvSpPr>
            <a:spLocks noGrp="1" noChangeArrowheads="1"/>
          </p:cNvSpPr>
          <p:nvPr>
            <p:ph type="body" idx="1"/>
          </p:nvPr>
        </p:nvSpPr>
        <p:spPr>
          <a:noFill/>
        </p:spPr>
        <p:txBody>
          <a:bodyPr lIns="0" tIns="0" rIns="0" bIns="0"/>
          <a:lstStyle/>
          <a:p>
            <a:pPr eaLnBrk="1" hangingPunct="1">
              <a:lnSpc>
                <a:spcPct val="95000"/>
              </a:lnSpc>
              <a:spcBef>
                <a:spcPct val="0"/>
              </a:spcBef>
            </a:pPr>
            <a:r>
              <a:rPr lang="en-US" altLang="en-US" sz="1600" smtClean="0">
                <a:solidFill>
                  <a:srgbClr val="000000"/>
                </a:solidFill>
                <a:latin typeface="Arial" panose="020B0604020202020204" pitchFamily="34" charset="0"/>
              </a:rPr>
              <a:t>Insert a picture of your choosing.  This is your welcome page.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CCBC5CE-6979-4BFD-8E81-A83D445D1028}" type="slidenum">
              <a:rPr lang="en-US" altLang="en-US"/>
              <a:pPr>
                <a:spcBef>
                  <a:spcPct val="0"/>
                </a:spcBef>
              </a:pPr>
              <a:t>20</a:t>
            </a:fld>
            <a:endParaRPr lang="en-US" altLang="en-US"/>
          </a:p>
        </p:txBody>
      </p:sp>
      <p:sp>
        <p:nvSpPr>
          <p:cNvPr id="62467" name="Rectangle 2"/>
          <p:cNvSpPr>
            <a:spLocks noChangeArrowheads="1" noTextEdit="1"/>
          </p:cNvSpPr>
          <p:nvPr>
            <p:ph type="sldImg"/>
          </p:nvPr>
        </p:nvSpPr>
        <p:spPr>
          <a:ln/>
        </p:spPr>
      </p:sp>
      <p:sp>
        <p:nvSpPr>
          <p:cNvPr id="62468" name="Rectangle 3"/>
          <p:cNvSpPr>
            <a:spLocks noGrp="1" noChangeArrowheads="1"/>
          </p:cNvSpPr>
          <p:nvPr>
            <p:ph type="body" idx="1"/>
          </p:nvPr>
        </p:nvSpPr>
        <p:spPr>
          <a:noFill/>
        </p:spPr>
        <p:txBody>
          <a:bodyPr lIns="0" tIns="0" rIns="0" bIns="0"/>
          <a:lstStyle/>
          <a:p>
            <a:r>
              <a:rPr lang="en-US" altLang="en-US" u="sng" dirty="0" smtClean="0"/>
              <a:t>Message for parents</a:t>
            </a:r>
            <a:r>
              <a:rPr lang="en-US" altLang="en-US" dirty="0" smtClean="0"/>
              <a:t>: When we think of technology in the classroom often think of kids choosing to work on the computers in our classrooms and going to the computer lab.  Technology is much more than that.  Technology is embedded in all subject areas.  Digital programs are available to use to provide learning support to our English Language Learning.  A variety of tools offer ways  for students to demonstrate and extend ways of communicate with others (teachers, peers and family members).  This </a:t>
            </a:r>
            <a:r>
              <a:rPr lang="en-US" altLang="en-US" dirty="0" smtClean="0"/>
              <a:t>promotes </a:t>
            </a:r>
            <a:r>
              <a:rPr lang="en-US" altLang="en-US" dirty="0" smtClean="0"/>
              <a:t>relationships building within our entire community.  </a:t>
            </a:r>
          </a:p>
          <a:p>
            <a:r>
              <a:rPr lang="en-US" altLang="en-US" dirty="0" smtClean="0"/>
              <a:t> </a:t>
            </a:r>
          </a:p>
          <a:p>
            <a:r>
              <a:rPr lang="en-US" altLang="en-US" u="sng" dirty="0" smtClean="0"/>
              <a:t>If presenting with K students in the audience </a:t>
            </a:r>
            <a:r>
              <a:rPr lang="en-US" altLang="en-US" dirty="0" smtClean="0"/>
              <a:t>- You’ll get to use the computer in your classroom and perhaps in the computer lab. On the computer you’ll get to do learning games for math, reading and writing, create drawings and listen to books online.</a:t>
            </a:r>
          </a:p>
          <a:p>
            <a:r>
              <a:rPr lang="en-US" altLang="en-US" dirty="0" smtClean="0"/>
              <a:t> </a:t>
            </a:r>
          </a:p>
          <a:p>
            <a:pPr eaLnBrk="1" hangingPunct="1">
              <a:lnSpc>
                <a:spcPct val="95000"/>
              </a:lnSpc>
              <a:spcBef>
                <a:spcPct val="0"/>
              </a:spcBef>
            </a:pPr>
            <a:endParaRPr lang="en-US" altLang="en-US" sz="1600" dirty="0" smtClean="0">
              <a:solidFill>
                <a:srgbClr val="000000"/>
              </a:solidFill>
              <a:latin typeface="Arial" panose="020B0604020202020204" pitchFamily="34" charset="0"/>
            </a:endParaRPr>
          </a:p>
          <a:p>
            <a:pPr eaLnBrk="1" hangingPunct="1">
              <a:lnSpc>
                <a:spcPct val="95000"/>
              </a:lnSpc>
              <a:spcBef>
                <a:spcPct val="0"/>
              </a:spcBef>
            </a:pPr>
            <a:r>
              <a:rPr lang="en-US" altLang="en-US" sz="1600" b="1" dirty="0" smtClean="0">
                <a:solidFill>
                  <a:srgbClr val="000000"/>
                </a:solidFill>
                <a:latin typeface="Arial" panose="020B0604020202020204" pitchFamily="34" charset="0"/>
              </a:rPr>
              <a:t>Individual school information: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881BEB2-C042-45E2-BECC-5305E2939AB4}" type="slidenum">
              <a:rPr lang="en-US" altLang="en-US"/>
              <a:pPr>
                <a:spcBef>
                  <a:spcPct val="0"/>
                </a:spcBef>
              </a:pPr>
              <a:t>21</a:t>
            </a:fld>
            <a:endParaRPr lang="en-US" altLang="en-US"/>
          </a:p>
        </p:txBody>
      </p:sp>
      <p:sp>
        <p:nvSpPr>
          <p:cNvPr id="63491" name="Rectangle 2"/>
          <p:cNvSpPr>
            <a:spLocks noChangeArrowheads="1" noTextEdit="1"/>
          </p:cNvSpPr>
          <p:nvPr>
            <p:ph type="sldImg"/>
          </p:nvPr>
        </p:nvSpPr>
        <p:spPr>
          <a:ln/>
        </p:spPr>
      </p:sp>
      <p:sp>
        <p:nvSpPr>
          <p:cNvPr id="63492" name="Rectangle 3"/>
          <p:cNvSpPr>
            <a:spLocks noGrp="1" noChangeArrowheads="1"/>
          </p:cNvSpPr>
          <p:nvPr>
            <p:ph type="body" idx="1"/>
          </p:nvPr>
        </p:nvSpPr>
        <p:spPr>
          <a:noFill/>
        </p:spPr>
        <p:txBody>
          <a:bodyPr lIns="0" tIns="0" rIns="0" bIns="0"/>
          <a:lstStyle/>
          <a:p>
            <a:pPr eaLnBrk="1" hangingPunct="1">
              <a:lnSpc>
                <a:spcPct val="95000"/>
              </a:lnSpc>
              <a:spcBef>
                <a:spcPct val="0"/>
              </a:spcBef>
            </a:pPr>
            <a:r>
              <a:rPr lang="en-US" altLang="en-US" sz="1600" smtClean="0">
                <a:solidFill>
                  <a:srgbClr val="000000"/>
                </a:solidFill>
                <a:latin typeface="Arial" panose="020B0604020202020204" pitchFamily="34" charset="0"/>
              </a:rPr>
              <a:t>Kindergarten children go to music in the music room. </a:t>
            </a:r>
          </a:p>
          <a:p>
            <a:pPr eaLnBrk="1" hangingPunct="1">
              <a:lnSpc>
                <a:spcPct val="95000"/>
              </a:lnSpc>
              <a:spcBef>
                <a:spcPct val="0"/>
              </a:spcBef>
            </a:pPr>
            <a:endParaRPr lang="en-US" altLang="en-US" sz="1600" b="1" smtClean="0">
              <a:solidFill>
                <a:srgbClr val="000000"/>
              </a:solidFill>
              <a:latin typeface="Arial" panose="020B0604020202020204" pitchFamily="34" charset="0"/>
            </a:endParaRPr>
          </a:p>
          <a:p>
            <a:pPr eaLnBrk="1" hangingPunct="1">
              <a:lnSpc>
                <a:spcPct val="95000"/>
              </a:lnSpc>
              <a:spcBef>
                <a:spcPct val="0"/>
              </a:spcBef>
            </a:pPr>
            <a:r>
              <a:rPr lang="en-US" altLang="en-US" sz="1600" b="1" smtClean="0">
                <a:solidFill>
                  <a:srgbClr val="000000"/>
                </a:solidFill>
                <a:latin typeface="Arial" panose="020B0604020202020204" pitchFamily="34" charset="0"/>
              </a:rPr>
              <a:t>Individual school information:</a:t>
            </a:r>
          </a:p>
          <a:p>
            <a:pPr eaLnBrk="1" hangingPunct="1">
              <a:lnSpc>
                <a:spcPct val="95000"/>
              </a:lnSpc>
              <a:spcBef>
                <a:spcPct val="0"/>
              </a:spcBef>
            </a:pPr>
            <a:r>
              <a:rPr lang="en-US" altLang="en-US" sz="1600" smtClean="0">
                <a:solidFill>
                  <a:srgbClr val="000000"/>
                </a:solidFill>
                <a:latin typeface="Arial" panose="020B0604020202020204" pitchFamily="34" charset="0"/>
              </a:rPr>
              <a:t>Frequency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2D8BB40-E12D-4F86-A0B5-0681985056C6}" type="slidenum">
              <a:rPr lang="en-US" altLang="en-US"/>
              <a:pPr>
                <a:spcBef>
                  <a:spcPct val="0"/>
                </a:spcBef>
              </a:pPr>
              <a:t>22</a:t>
            </a:fld>
            <a:endParaRPr lang="en-US" altLang="en-US"/>
          </a:p>
        </p:txBody>
      </p:sp>
      <p:sp>
        <p:nvSpPr>
          <p:cNvPr id="64515" name="Rectangle 2"/>
          <p:cNvSpPr>
            <a:spLocks noChangeArrowheads="1" noTextEdit="1"/>
          </p:cNvSpPr>
          <p:nvPr>
            <p:ph type="sldImg"/>
          </p:nvPr>
        </p:nvSpPr>
        <p:spPr>
          <a:ln/>
        </p:spPr>
      </p:sp>
      <p:sp>
        <p:nvSpPr>
          <p:cNvPr id="64516" name="Rectangle 3"/>
          <p:cNvSpPr>
            <a:spLocks noGrp="1" noChangeArrowheads="1"/>
          </p:cNvSpPr>
          <p:nvPr>
            <p:ph type="body" idx="1"/>
          </p:nvPr>
        </p:nvSpPr>
        <p:spPr>
          <a:noFill/>
        </p:spPr>
        <p:txBody>
          <a:bodyPr lIns="0" tIns="0" rIns="0" bIns="0"/>
          <a:lstStyle/>
          <a:p>
            <a:pPr eaLnBrk="1" hangingPunct="1">
              <a:lnSpc>
                <a:spcPct val="95000"/>
              </a:lnSpc>
              <a:spcBef>
                <a:spcPct val="0"/>
              </a:spcBef>
            </a:pPr>
            <a:r>
              <a:rPr lang="en-US" altLang="en-US" sz="1600" smtClean="0">
                <a:solidFill>
                  <a:srgbClr val="000000"/>
                </a:solidFill>
                <a:latin typeface="Arial" panose="020B0604020202020204" pitchFamily="34" charset="0"/>
              </a:rPr>
              <a:t>They also get to go to the library to hear books and learn about how to check out books. </a:t>
            </a:r>
          </a:p>
          <a:p>
            <a:pPr eaLnBrk="1" hangingPunct="1">
              <a:lnSpc>
                <a:spcPct val="95000"/>
              </a:lnSpc>
              <a:spcBef>
                <a:spcPct val="0"/>
              </a:spcBef>
            </a:pPr>
            <a:endParaRPr lang="en-US" altLang="en-US" sz="1600" smtClean="0">
              <a:solidFill>
                <a:srgbClr val="000000"/>
              </a:solidFill>
              <a:latin typeface="Arial" panose="020B0604020202020204" pitchFamily="34" charset="0"/>
            </a:endParaRPr>
          </a:p>
          <a:p>
            <a:pPr eaLnBrk="1" hangingPunct="1">
              <a:lnSpc>
                <a:spcPct val="95000"/>
              </a:lnSpc>
              <a:spcBef>
                <a:spcPct val="0"/>
              </a:spcBef>
            </a:pPr>
            <a:r>
              <a:rPr lang="en-US" altLang="en-US" sz="1600" b="1" smtClean="0">
                <a:solidFill>
                  <a:srgbClr val="000000"/>
                </a:solidFill>
                <a:latin typeface="Arial" panose="020B0604020202020204" pitchFamily="34" charset="0"/>
              </a:rPr>
              <a:t>Individual school information:</a:t>
            </a:r>
            <a:endParaRPr lang="en-US" altLang="en-US" smtClean="0"/>
          </a:p>
          <a:p>
            <a:pPr eaLnBrk="1" hangingPunct="1">
              <a:lnSpc>
                <a:spcPct val="95000"/>
              </a:lnSpc>
              <a:spcBef>
                <a:spcPct val="0"/>
              </a:spcBef>
            </a:pPr>
            <a:r>
              <a:rPr lang="en-US" altLang="en-US" sz="1600" smtClean="0">
                <a:solidFill>
                  <a:srgbClr val="000000"/>
                </a:solidFill>
                <a:latin typeface="Arial" panose="020B0604020202020204" pitchFamily="34" charset="0"/>
              </a:rPr>
              <a:t>Frequency</a:t>
            </a:r>
          </a:p>
          <a:p>
            <a:pPr eaLnBrk="1" hangingPunct="1">
              <a:lnSpc>
                <a:spcPct val="95000"/>
              </a:lnSpc>
              <a:spcBef>
                <a:spcPct val="0"/>
              </a:spcBef>
            </a:pPr>
            <a:endParaRPr lang="en-US" altLang="en-US" sz="1600" smtClean="0">
              <a:solidFill>
                <a:srgbClr val="000000"/>
              </a:solidFill>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5AB94BC-26B0-4F1C-ABD5-D95BA8E1C447}" type="slidenum">
              <a:rPr lang="en-US" altLang="en-US"/>
              <a:pPr>
                <a:spcBef>
                  <a:spcPct val="0"/>
                </a:spcBef>
              </a:pPr>
              <a:t>23</a:t>
            </a:fld>
            <a:endParaRPr lang="en-US" altLang="en-US"/>
          </a:p>
        </p:txBody>
      </p:sp>
      <p:sp>
        <p:nvSpPr>
          <p:cNvPr id="65539" name="Rectangle 2"/>
          <p:cNvSpPr>
            <a:spLocks noChangeArrowheads="1" noTextEdit="1"/>
          </p:cNvSpPr>
          <p:nvPr>
            <p:ph type="sldImg"/>
          </p:nvPr>
        </p:nvSpPr>
        <p:spPr>
          <a:ln/>
        </p:spPr>
      </p:sp>
      <p:sp>
        <p:nvSpPr>
          <p:cNvPr id="65540" name="Rectangle 3"/>
          <p:cNvSpPr>
            <a:spLocks noGrp="1" noChangeArrowheads="1"/>
          </p:cNvSpPr>
          <p:nvPr>
            <p:ph type="body" idx="1"/>
          </p:nvPr>
        </p:nvSpPr>
        <p:spPr>
          <a:noFill/>
        </p:spPr>
        <p:txBody>
          <a:bodyPr lIns="0" tIns="0" rIns="0" bIns="0"/>
          <a:lstStyle/>
          <a:p>
            <a:pPr eaLnBrk="1" hangingPunct="1">
              <a:lnSpc>
                <a:spcPct val="95000"/>
              </a:lnSpc>
              <a:spcBef>
                <a:spcPct val="0"/>
              </a:spcBef>
            </a:pPr>
            <a:r>
              <a:rPr lang="en-US" altLang="en-US" sz="1600" dirty="0" smtClean="0">
                <a:solidFill>
                  <a:srgbClr val="000000"/>
                </a:solidFill>
                <a:latin typeface="Arial" panose="020B0604020202020204" pitchFamily="34" charset="0"/>
              </a:rPr>
              <a:t>The counselor will come into the classroom and work with the whole class. </a:t>
            </a:r>
            <a:r>
              <a:rPr lang="en-US" altLang="en-US" sz="1600" dirty="0" smtClean="0">
                <a:solidFill>
                  <a:srgbClr val="000000"/>
                </a:solidFill>
                <a:latin typeface="Arial" panose="020B0604020202020204" pitchFamily="34" charset="0"/>
              </a:rPr>
              <a:t>They’ll </a:t>
            </a:r>
            <a:r>
              <a:rPr lang="en-US" altLang="en-US" sz="1600" dirty="0" smtClean="0">
                <a:solidFill>
                  <a:srgbClr val="000000"/>
                </a:solidFill>
                <a:latin typeface="Arial" panose="020B0604020202020204" pitchFamily="34" charset="0"/>
              </a:rPr>
              <a:t>learn about sharing how </a:t>
            </a:r>
            <a:r>
              <a:rPr lang="en-US" altLang="en-US" sz="1600" dirty="0" smtClean="0">
                <a:solidFill>
                  <a:srgbClr val="000000"/>
                </a:solidFill>
                <a:latin typeface="Arial" panose="020B0604020202020204" pitchFamily="34" charset="0"/>
              </a:rPr>
              <a:t>they are </a:t>
            </a:r>
            <a:r>
              <a:rPr lang="en-US" altLang="en-US" sz="1600" dirty="0" smtClean="0">
                <a:solidFill>
                  <a:srgbClr val="000000"/>
                </a:solidFill>
                <a:latin typeface="Arial" panose="020B0604020202020204" pitchFamily="34" charset="0"/>
              </a:rPr>
              <a:t>feeling, how to use </a:t>
            </a:r>
            <a:r>
              <a:rPr lang="en-US" altLang="en-US" sz="1600" dirty="0" smtClean="0">
                <a:solidFill>
                  <a:srgbClr val="000000"/>
                </a:solidFill>
                <a:latin typeface="Arial" panose="020B0604020202020204" pitchFamily="34" charset="0"/>
              </a:rPr>
              <a:t>words </a:t>
            </a:r>
            <a:r>
              <a:rPr lang="en-US" altLang="en-US" sz="1600" dirty="0" smtClean="0">
                <a:solidFill>
                  <a:srgbClr val="000000"/>
                </a:solidFill>
                <a:latin typeface="Arial" panose="020B0604020202020204" pitchFamily="34" charset="0"/>
              </a:rPr>
              <a:t>if </a:t>
            </a:r>
            <a:r>
              <a:rPr lang="en-US" altLang="en-US" sz="1600" dirty="0" smtClean="0">
                <a:solidFill>
                  <a:srgbClr val="000000"/>
                </a:solidFill>
                <a:latin typeface="Arial" panose="020B0604020202020204" pitchFamily="34" charset="0"/>
              </a:rPr>
              <a:t>they</a:t>
            </a:r>
            <a:r>
              <a:rPr lang="en-US" altLang="en-US" sz="1600" baseline="0" dirty="0" smtClean="0">
                <a:solidFill>
                  <a:srgbClr val="000000"/>
                </a:solidFill>
                <a:latin typeface="Arial" panose="020B0604020202020204" pitchFamily="34" charset="0"/>
              </a:rPr>
              <a:t> a</a:t>
            </a:r>
            <a:r>
              <a:rPr lang="en-US" altLang="en-US" sz="1600" dirty="0" smtClean="0">
                <a:solidFill>
                  <a:srgbClr val="000000"/>
                </a:solidFill>
                <a:latin typeface="Arial" panose="020B0604020202020204" pitchFamily="34" charset="0"/>
              </a:rPr>
              <a:t>re </a:t>
            </a:r>
            <a:r>
              <a:rPr lang="en-US" altLang="en-US" sz="1600" dirty="0" smtClean="0">
                <a:solidFill>
                  <a:srgbClr val="000000"/>
                </a:solidFill>
                <a:latin typeface="Arial" panose="020B0604020202020204" pitchFamily="34" charset="0"/>
              </a:rPr>
              <a:t>not happy about something, and how to solve problems with friends. </a:t>
            </a:r>
            <a:r>
              <a:rPr lang="en-US" altLang="en-US" sz="1600" dirty="0" smtClean="0">
                <a:solidFill>
                  <a:srgbClr val="000000"/>
                </a:solidFill>
                <a:latin typeface="Arial" panose="020B0604020202020204" pitchFamily="34" charset="0"/>
              </a:rPr>
              <a:t>They’ll </a:t>
            </a:r>
            <a:r>
              <a:rPr lang="en-US" altLang="en-US" sz="1600" dirty="0" smtClean="0">
                <a:solidFill>
                  <a:srgbClr val="000000"/>
                </a:solidFill>
                <a:latin typeface="Arial" panose="020B0604020202020204" pitchFamily="34" charset="0"/>
              </a:rPr>
              <a:t>also learn about how to keep </a:t>
            </a:r>
            <a:r>
              <a:rPr lang="en-US" altLang="en-US" sz="1600" dirty="0" smtClean="0">
                <a:solidFill>
                  <a:srgbClr val="000000"/>
                </a:solidFill>
                <a:latin typeface="Arial" panose="020B0604020202020204" pitchFamily="34" charset="0"/>
              </a:rPr>
              <a:t>safe at </a:t>
            </a:r>
            <a:r>
              <a:rPr lang="en-US" altLang="en-US" sz="1600" dirty="0" smtClean="0">
                <a:solidFill>
                  <a:srgbClr val="000000"/>
                </a:solidFill>
                <a:latin typeface="Arial" panose="020B0604020202020204" pitchFamily="34" charset="0"/>
              </a:rPr>
              <a:t>school.</a:t>
            </a:r>
            <a:endParaRPr lang="en-US" altLang="en-US" dirty="0" smtClean="0"/>
          </a:p>
          <a:p>
            <a:pPr eaLnBrk="1" hangingPunct="1">
              <a:lnSpc>
                <a:spcPct val="95000"/>
              </a:lnSpc>
              <a:spcBef>
                <a:spcPct val="0"/>
              </a:spcBef>
            </a:pPr>
            <a:endParaRPr lang="en-US" altLang="en-US" sz="1600" dirty="0" smtClean="0">
              <a:solidFill>
                <a:srgbClr val="000000"/>
              </a:solidFill>
              <a:latin typeface="Arial" panose="020B0604020202020204" pitchFamily="34" charset="0"/>
            </a:endParaRPr>
          </a:p>
          <a:p>
            <a:pPr eaLnBrk="1" hangingPunct="1">
              <a:lnSpc>
                <a:spcPct val="95000"/>
              </a:lnSpc>
              <a:spcBef>
                <a:spcPct val="0"/>
              </a:spcBef>
            </a:pPr>
            <a:r>
              <a:rPr lang="en-US" altLang="en-US" sz="1600" b="1" dirty="0" smtClean="0">
                <a:solidFill>
                  <a:srgbClr val="000000"/>
                </a:solidFill>
                <a:latin typeface="Arial" panose="020B0604020202020204" pitchFamily="34" charset="0"/>
              </a:rPr>
              <a:t>Individual school information:</a:t>
            </a:r>
          </a:p>
          <a:p>
            <a:pPr eaLnBrk="1" hangingPunct="1">
              <a:lnSpc>
                <a:spcPct val="95000"/>
              </a:lnSpc>
              <a:spcBef>
                <a:spcPct val="0"/>
              </a:spcBef>
            </a:pPr>
            <a:r>
              <a:rPr lang="en-US" altLang="en-US" sz="1600" dirty="0" smtClean="0">
                <a:solidFill>
                  <a:srgbClr val="000000"/>
                </a:solidFill>
                <a:latin typeface="Arial" panose="020B0604020202020204" pitchFamily="34" charset="0"/>
              </a:rPr>
              <a:t>Frequency</a:t>
            </a:r>
          </a:p>
          <a:p>
            <a:pPr eaLnBrk="1" hangingPunct="1">
              <a:lnSpc>
                <a:spcPct val="95000"/>
              </a:lnSpc>
              <a:spcBef>
                <a:spcPct val="0"/>
              </a:spcBef>
            </a:pPr>
            <a:endParaRPr lang="en-US" altLang="en-US" sz="1600" b="1" dirty="0" smtClean="0">
              <a:solidFill>
                <a:srgbClr val="000000"/>
              </a:solidFill>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1A8880-F1B2-4B38-87FA-A6F633BD5521}" type="slidenum">
              <a:rPr lang="en-US" altLang="en-US"/>
              <a:pPr>
                <a:spcBef>
                  <a:spcPct val="0"/>
                </a:spcBef>
              </a:pPr>
              <a:t>24</a:t>
            </a:fld>
            <a:endParaRPr lang="en-US" altLang="en-US"/>
          </a:p>
        </p:txBody>
      </p:sp>
      <p:sp>
        <p:nvSpPr>
          <p:cNvPr id="66563" name="Rectangle 2"/>
          <p:cNvSpPr>
            <a:spLocks noChangeArrowheads="1" noTextEdit="1"/>
          </p:cNvSpPr>
          <p:nvPr>
            <p:ph type="sldImg"/>
          </p:nvPr>
        </p:nvSpPr>
        <p:spPr>
          <a:ln/>
        </p:spPr>
      </p:sp>
      <p:sp>
        <p:nvSpPr>
          <p:cNvPr id="66564" name="Rectangle 3"/>
          <p:cNvSpPr>
            <a:spLocks noGrp="1" noChangeArrowheads="1"/>
          </p:cNvSpPr>
          <p:nvPr>
            <p:ph type="body" idx="1"/>
          </p:nvPr>
        </p:nvSpPr>
        <p:spPr>
          <a:noFill/>
        </p:spPr>
        <p:txBody>
          <a:bodyPr lIns="0" tIns="0" rIns="0" bIns="0"/>
          <a:lstStyle/>
          <a:p>
            <a:pPr eaLnBrk="1" hangingPunct="1">
              <a:lnSpc>
                <a:spcPct val="95000"/>
              </a:lnSpc>
              <a:spcBef>
                <a:spcPct val="0"/>
              </a:spcBef>
            </a:pPr>
            <a:r>
              <a:rPr lang="en-US" altLang="en-US" sz="1600" smtClean="0">
                <a:solidFill>
                  <a:srgbClr val="000000"/>
                </a:solidFill>
                <a:latin typeface="Arial" panose="020B0604020202020204" pitchFamily="34" charset="0"/>
              </a:rPr>
              <a:t>Kindergarten children go to physical education or P.E. in the gym. </a:t>
            </a:r>
          </a:p>
          <a:p>
            <a:pPr eaLnBrk="1" hangingPunct="1">
              <a:lnSpc>
                <a:spcPct val="95000"/>
              </a:lnSpc>
              <a:spcBef>
                <a:spcPct val="0"/>
              </a:spcBef>
            </a:pPr>
            <a:endParaRPr lang="en-US" altLang="en-US" sz="1600" smtClean="0">
              <a:solidFill>
                <a:srgbClr val="000000"/>
              </a:solidFill>
              <a:latin typeface="Arial" panose="020B0604020202020204" pitchFamily="34" charset="0"/>
            </a:endParaRPr>
          </a:p>
          <a:p>
            <a:pPr eaLnBrk="1" hangingPunct="1">
              <a:lnSpc>
                <a:spcPct val="95000"/>
              </a:lnSpc>
              <a:spcBef>
                <a:spcPct val="0"/>
              </a:spcBef>
            </a:pPr>
            <a:r>
              <a:rPr lang="en-US" altLang="en-US" sz="1600" b="1" smtClean="0">
                <a:solidFill>
                  <a:srgbClr val="000000"/>
                </a:solidFill>
                <a:latin typeface="Arial" panose="020B0604020202020204" pitchFamily="34" charset="0"/>
              </a:rPr>
              <a:t>Individual school information:</a:t>
            </a:r>
          </a:p>
          <a:p>
            <a:pPr eaLnBrk="1" hangingPunct="1">
              <a:lnSpc>
                <a:spcPct val="95000"/>
              </a:lnSpc>
              <a:spcBef>
                <a:spcPct val="0"/>
              </a:spcBef>
            </a:pPr>
            <a:r>
              <a:rPr lang="en-US" altLang="en-US" sz="1600" smtClean="0">
                <a:solidFill>
                  <a:srgbClr val="000000"/>
                </a:solidFill>
                <a:latin typeface="Arial" panose="020B0604020202020204" pitchFamily="34" charset="0"/>
              </a:rPr>
              <a:t>Frequency</a:t>
            </a:r>
          </a:p>
          <a:p>
            <a:pPr eaLnBrk="1" hangingPunct="1">
              <a:lnSpc>
                <a:spcPct val="95000"/>
              </a:lnSpc>
              <a:spcBef>
                <a:spcPct val="0"/>
              </a:spcBef>
            </a:pPr>
            <a:endParaRPr lang="en-US" altLang="en-US" sz="1600" b="1" smtClean="0">
              <a:solidFill>
                <a:srgbClr val="000000"/>
              </a:solidFill>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7B9077-91D1-4088-958C-353599D04606}" type="slidenum">
              <a:rPr lang="en-US" altLang="en-US"/>
              <a:pPr>
                <a:spcBef>
                  <a:spcPct val="0"/>
                </a:spcBef>
              </a:pPr>
              <a:t>25</a:t>
            </a:fld>
            <a:endParaRPr lang="en-US" altLang="en-US"/>
          </a:p>
        </p:txBody>
      </p:sp>
      <p:sp>
        <p:nvSpPr>
          <p:cNvPr id="67587" name="Rectangle 2"/>
          <p:cNvSpPr>
            <a:spLocks noChangeArrowheads="1" noTextEdit="1"/>
          </p:cNvSpPr>
          <p:nvPr>
            <p:ph type="sldImg"/>
          </p:nvPr>
        </p:nvSpPr>
        <p:spPr>
          <a:ln/>
        </p:spPr>
      </p:sp>
      <p:sp>
        <p:nvSpPr>
          <p:cNvPr id="70660" name="Rectangle 3"/>
          <p:cNvSpPr>
            <a:spLocks noGrp="1" noChangeArrowheads="1"/>
          </p:cNvSpPr>
          <p:nvPr>
            <p:ph type="body" idx="1"/>
          </p:nvPr>
        </p:nvSpPr>
        <p:spPr/>
        <p:txBody>
          <a:bodyPr lIns="0" tIns="0" rIns="0" bIns="0"/>
          <a:lstStyle/>
          <a:p>
            <a:pPr eaLnBrk="1" hangingPunct="1">
              <a:lnSpc>
                <a:spcPct val="95000"/>
              </a:lnSpc>
              <a:spcBef>
                <a:spcPct val="0"/>
              </a:spcBef>
              <a:defRPr/>
            </a:pPr>
            <a:r>
              <a:rPr lang="en-US" altLang="en-US" sz="1600" dirty="0" smtClean="0">
                <a:solidFill>
                  <a:srgbClr val="000000"/>
                </a:solidFill>
                <a:latin typeface="Arial" charset="0"/>
              </a:rPr>
              <a:t>Some other important places in the school are the main office, the health room and the cafeteria.</a:t>
            </a:r>
            <a:endParaRPr lang="en-US" altLang="en-US" dirty="0" smtClean="0"/>
          </a:p>
          <a:p>
            <a:pPr eaLnBrk="1" hangingPunct="1">
              <a:lnSpc>
                <a:spcPct val="95000"/>
              </a:lnSpc>
              <a:spcBef>
                <a:spcPct val="0"/>
              </a:spcBef>
              <a:defRPr/>
            </a:pPr>
            <a:endParaRPr lang="en-US" altLang="en-US" sz="1600" dirty="0" smtClean="0">
              <a:solidFill>
                <a:srgbClr val="000000"/>
              </a:solidFill>
              <a:latin typeface="Arial" charset="0"/>
            </a:endParaRPr>
          </a:p>
          <a:p>
            <a:pPr eaLnBrk="1" hangingPunct="1">
              <a:lnSpc>
                <a:spcPct val="95000"/>
              </a:lnSpc>
              <a:spcBef>
                <a:spcPct val="0"/>
              </a:spcBef>
              <a:defRPr/>
            </a:pPr>
            <a:r>
              <a:rPr lang="en-US" altLang="en-US" sz="1600" dirty="0" smtClean="0">
                <a:solidFill>
                  <a:srgbClr val="000000"/>
                </a:solidFill>
                <a:latin typeface="Arial" charset="0"/>
              </a:rPr>
              <a:t>If </a:t>
            </a:r>
            <a:r>
              <a:rPr lang="en-US" altLang="en-US" sz="1600" dirty="0" smtClean="0">
                <a:solidFill>
                  <a:srgbClr val="000000"/>
                </a:solidFill>
                <a:latin typeface="Arial" charset="0"/>
              </a:rPr>
              <a:t>your</a:t>
            </a:r>
            <a:r>
              <a:rPr lang="en-US" altLang="en-US" sz="1600" baseline="0" dirty="0" smtClean="0">
                <a:solidFill>
                  <a:srgbClr val="000000"/>
                </a:solidFill>
                <a:latin typeface="Arial" charset="0"/>
              </a:rPr>
              <a:t> child is</a:t>
            </a:r>
            <a:r>
              <a:rPr lang="en-US" altLang="en-US" sz="1600" dirty="0" smtClean="0">
                <a:solidFill>
                  <a:srgbClr val="000000"/>
                </a:solidFill>
                <a:latin typeface="Arial" charset="0"/>
              </a:rPr>
              <a:t> </a:t>
            </a:r>
            <a:r>
              <a:rPr lang="en-US" altLang="en-US" sz="1600" dirty="0" smtClean="0">
                <a:solidFill>
                  <a:srgbClr val="000000"/>
                </a:solidFill>
                <a:latin typeface="Arial" charset="0"/>
              </a:rPr>
              <a:t>late or </a:t>
            </a:r>
            <a:r>
              <a:rPr lang="en-US" altLang="en-US" sz="1600" dirty="0" smtClean="0">
                <a:solidFill>
                  <a:srgbClr val="000000"/>
                </a:solidFill>
                <a:latin typeface="Arial" charset="0"/>
              </a:rPr>
              <a:t>needs </a:t>
            </a:r>
            <a:r>
              <a:rPr lang="en-US" altLang="en-US" sz="1600" dirty="0" smtClean="0">
                <a:solidFill>
                  <a:srgbClr val="000000"/>
                </a:solidFill>
                <a:latin typeface="Arial" charset="0"/>
              </a:rPr>
              <a:t>help, </a:t>
            </a:r>
            <a:r>
              <a:rPr lang="en-US" altLang="en-US" sz="1600" dirty="0" smtClean="0">
                <a:solidFill>
                  <a:srgbClr val="000000"/>
                </a:solidFill>
                <a:latin typeface="Arial" charset="0"/>
              </a:rPr>
              <a:t>they can </a:t>
            </a:r>
            <a:r>
              <a:rPr lang="en-US" altLang="en-US" sz="1600" dirty="0" smtClean="0">
                <a:solidFill>
                  <a:srgbClr val="000000"/>
                </a:solidFill>
                <a:latin typeface="Arial" charset="0"/>
              </a:rPr>
              <a:t>come to the main office. </a:t>
            </a:r>
            <a:r>
              <a:rPr lang="en-US" altLang="en-US" sz="1600" dirty="0" smtClean="0">
                <a:solidFill>
                  <a:srgbClr val="000000"/>
                </a:solidFill>
                <a:latin typeface="Arial" charset="0"/>
              </a:rPr>
              <a:t>They </a:t>
            </a:r>
            <a:r>
              <a:rPr lang="en-US" altLang="en-US" sz="1600" dirty="0" smtClean="0">
                <a:solidFill>
                  <a:srgbClr val="000000"/>
                </a:solidFill>
                <a:latin typeface="Arial" charset="0"/>
              </a:rPr>
              <a:t>might visit the health room if </a:t>
            </a:r>
            <a:r>
              <a:rPr lang="en-US" altLang="en-US" sz="1600" dirty="0" smtClean="0">
                <a:solidFill>
                  <a:srgbClr val="000000"/>
                </a:solidFill>
                <a:latin typeface="Arial" charset="0"/>
              </a:rPr>
              <a:t>they’re </a:t>
            </a:r>
            <a:r>
              <a:rPr lang="en-US" altLang="en-US" sz="1600" dirty="0" smtClean="0">
                <a:solidFill>
                  <a:srgbClr val="000000"/>
                </a:solidFill>
                <a:latin typeface="Arial" charset="0"/>
              </a:rPr>
              <a:t>aren’t feeling well. </a:t>
            </a:r>
            <a:r>
              <a:rPr lang="en-US" altLang="en-US" sz="1600" dirty="0" smtClean="0">
                <a:solidFill>
                  <a:srgbClr val="000000"/>
                </a:solidFill>
                <a:latin typeface="Arial" charset="0"/>
              </a:rPr>
              <a:t>Some kindergarteners will eat in the cafeteria with their class.</a:t>
            </a:r>
          </a:p>
          <a:p>
            <a:pPr eaLnBrk="1" hangingPunct="1">
              <a:lnSpc>
                <a:spcPct val="95000"/>
              </a:lnSpc>
              <a:spcBef>
                <a:spcPct val="0"/>
              </a:spcBef>
              <a:defRPr/>
            </a:pPr>
            <a:endParaRPr lang="en-US" altLang="en-US" sz="1600" dirty="0" smtClean="0">
              <a:solidFill>
                <a:srgbClr val="000000"/>
              </a:solidFill>
              <a:latin typeface="Arial" charset="0"/>
            </a:endParaRPr>
          </a:p>
          <a:p>
            <a:pPr eaLnBrk="1" hangingPunct="1">
              <a:lnSpc>
                <a:spcPct val="95000"/>
              </a:lnSpc>
              <a:spcBef>
                <a:spcPct val="0"/>
              </a:spcBef>
              <a:defRPr/>
            </a:pPr>
            <a:r>
              <a:rPr lang="en-US" altLang="en-US" sz="1600" b="1" dirty="0" smtClean="0">
                <a:solidFill>
                  <a:srgbClr val="000000"/>
                </a:solidFill>
                <a:latin typeface="Arial" charset="0"/>
              </a:rPr>
              <a:t>Schools add own pictures and additional information</a:t>
            </a:r>
          </a:p>
          <a:p>
            <a:pPr marL="285750" indent="-285750" eaLnBrk="1" hangingPunct="1">
              <a:lnSpc>
                <a:spcPct val="95000"/>
              </a:lnSpc>
              <a:spcBef>
                <a:spcPct val="0"/>
              </a:spcBef>
              <a:buFont typeface="Arial" panose="020B0604020202020204" pitchFamily="34" charset="0"/>
              <a:buChar char="•"/>
              <a:defRPr/>
            </a:pPr>
            <a:r>
              <a:rPr lang="en-US" altLang="en-US" sz="1600" b="1" dirty="0" smtClean="0">
                <a:solidFill>
                  <a:srgbClr val="000000"/>
                </a:solidFill>
                <a:latin typeface="Arial" charset="0"/>
              </a:rPr>
              <a:t>Sign-in</a:t>
            </a:r>
          </a:p>
          <a:p>
            <a:pPr marL="285750" indent="-285750" eaLnBrk="1" hangingPunct="1">
              <a:lnSpc>
                <a:spcPct val="95000"/>
              </a:lnSpc>
              <a:spcBef>
                <a:spcPct val="0"/>
              </a:spcBef>
              <a:buFont typeface="Arial" panose="020B0604020202020204" pitchFamily="34" charset="0"/>
              <a:buChar char="•"/>
              <a:defRPr/>
            </a:pPr>
            <a:r>
              <a:rPr lang="en-US" altLang="en-US" sz="1600" b="1" dirty="0" smtClean="0">
                <a:solidFill>
                  <a:srgbClr val="000000"/>
                </a:solidFill>
                <a:latin typeface="Arial" charset="0"/>
              </a:rPr>
              <a:t>Late entry </a:t>
            </a:r>
          </a:p>
          <a:p>
            <a:pPr marL="285750" indent="-285750" eaLnBrk="1" hangingPunct="1">
              <a:lnSpc>
                <a:spcPct val="95000"/>
              </a:lnSpc>
              <a:spcBef>
                <a:spcPct val="0"/>
              </a:spcBef>
              <a:buFont typeface="Arial" panose="020B0604020202020204" pitchFamily="34" charset="0"/>
              <a:buChar char="•"/>
              <a:defRPr/>
            </a:pPr>
            <a:r>
              <a:rPr lang="en-US" altLang="en-US" sz="1600" b="1" dirty="0" smtClean="0">
                <a:solidFill>
                  <a:srgbClr val="000000"/>
                </a:solidFill>
                <a:latin typeface="Arial" charset="0"/>
              </a:rPr>
              <a:t>Early pick-up </a:t>
            </a:r>
          </a:p>
          <a:p>
            <a:pPr marL="285750" indent="-285750" eaLnBrk="1" hangingPunct="1">
              <a:lnSpc>
                <a:spcPct val="95000"/>
              </a:lnSpc>
              <a:spcBef>
                <a:spcPct val="0"/>
              </a:spcBef>
              <a:buFont typeface="Arial" panose="020B0604020202020204" pitchFamily="34" charset="0"/>
              <a:buChar char="•"/>
              <a:defRPr/>
            </a:pPr>
            <a:r>
              <a:rPr lang="en-US" altLang="en-US" sz="1600" b="1" dirty="0" smtClean="0">
                <a:solidFill>
                  <a:srgbClr val="000000"/>
                </a:solidFill>
                <a:latin typeface="Arial" charset="0"/>
              </a:rPr>
              <a:t>Volunteer procedures</a:t>
            </a:r>
          </a:p>
          <a:p>
            <a:pPr marL="285750" indent="-285750" eaLnBrk="1" hangingPunct="1">
              <a:lnSpc>
                <a:spcPct val="95000"/>
              </a:lnSpc>
              <a:spcBef>
                <a:spcPct val="0"/>
              </a:spcBef>
              <a:buFont typeface="Arial" panose="020B0604020202020204" pitchFamily="34" charset="0"/>
              <a:buChar char="•"/>
              <a:defRPr/>
            </a:pPr>
            <a:r>
              <a:rPr lang="en-US" altLang="en-US" sz="1600" b="1" dirty="0" smtClean="0">
                <a:solidFill>
                  <a:srgbClr val="000000"/>
                </a:solidFill>
                <a:latin typeface="Arial" charset="0"/>
              </a:rPr>
              <a:t>Emergency procedures</a:t>
            </a:r>
          </a:p>
          <a:p>
            <a:pPr marL="742950" lvl="1" indent="-285750" eaLnBrk="1" hangingPunct="1">
              <a:lnSpc>
                <a:spcPct val="95000"/>
              </a:lnSpc>
              <a:spcBef>
                <a:spcPct val="0"/>
              </a:spcBef>
              <a:buFont typeface="Arial" panose="020B0604020202020204" pitchFamily="34" charset="0"/>
              <a:buChar char="•"/>
              <a:defRPr/>
            </a:pPr>
            <a:r>
              <a:rPr lang="en-US" altLang="en-US" sz="1600" b="1" dirty="0" smtClean="0">
                <a:solidFill>
                  <a:srgbClr val="000000"/>
                </a:solidFill>
                <a:latin typeface="Arial" charset="0"/>
              </a:rPr>
              <a:t>Lock-down</a:t>
            </a:r>
          </a:p>
          <a:p>
            <a:pPr marL="742950" lvl="1" indent="-285750" eaLnBrk="1" hangingPunct="1">
              <a:lnSpc>
                <a:spcPct val="95000"/>
              </a:lnSpc>
              <a:spcBef>
                <a:spcPct val="0"/>
              </a:spcBef>
              <a:buFont typeface="Arial" panose="020B0604020202020204" pitchFamily="34" charset="0"/>
              <a:buChar char="•"/>
              <a:defRPr/>
            </a:pPr>
            <a:r>
              <a:rPr lang="en-US" altLang="en-US" sz="1600" b="1" dirty="0" smtClean="0">
                <a:solidFill>
                  <a:srgbClr val="000000"/>
                </a:solidFill>
                <a:latin typeface="Arial" charset="0"/>
              </a:rPr>
              <a:t>Fire drills</a:t>
            </a:r>
          </a:p>
          <a:p>
            <a:pPr marL="742950" lvl="1" indent="-285750" eaLnBrk="1" hangingPunct="1">
              <a:lnSpc>
                <a:spcPct val="95000"/>
              </a:lnSpc>
              <a:spcBef>
                <a:spcPct val="0"/>
              </a:spcBef>
              <a:buFont typeface="Arial" panose="020B0604020202020204" pitchFamily="34" charset="0"/>
              <a:buChar char="•"/>
              <a:defRPr/>
            </a:pPr>
            <a:r>
              <a:rPr lang="en-US" altLang="en-US" sz="1600" b="1" dirty="0" smtClean="0">
                <a:solidFill>
                  <a:srgbClr val="000000"/>
                </a:solidFill>
                <a:latin typeface="Arial" charset="0"/>
              </a:rPr>
              <a:t>Earthquake</a:t>
            </a:r>
          </a:p>
          <a:p>
            <a:pPr marL="285750" indent="-285750" eaLnBrk="1" hangingPunct="1">
              <a:lnSpc>
                <a:spcPct val="95000"/>
              </a:lnSpc>
              <a:spcBef>
                <a:spcPct val="0"/>
              </a:spcBef>
              <a:buFont typeface="Arial" panose="020B0604020202020204" pitchFamily="34" charset="0"/>
              <a:buChar char="•"/>
              <a:defRPr/>
            </a:pPr>
            <a:r>
              <a:rPr lang="en-US" altLang="en-US" sz="1600" b="1" dirty="0" smtClean="0">
                <a:solidFill>
                  <a:srgbClr val="000000"/>
                </a:solidFill>
                <a:latin typeface="Arial" charset="0"/>
              </a:rPr>
              <a:t>Child ill at school</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E3DE691-1A3D-45E0-8866-3FDD1C1E5666}" type="slidenum">
              <a:rPr lang="en-US" altLang="en-US"/>
              <a:pPr>
                <a:spcBef>
                  <a:spcPct val="0"/>
                </a:spcBef>
              </a:pPr>
              <a:t>26</a:t>
            </a:fld>
            <a:endParaRPr lang="en-US" altLang="en-US"/>
          </a:p>
        </p:txBody>
      </p:sp>
      <p:sp>
        <p:nvSpPr>
          <p:cNvPr id="68611" name="Rectangle 2"/>
          <p:cNvSpPr>
            <a:spLocks noChangeArrowheads="1" noTextEdit="1"/>
          </p:cNvSpPr>
          <p:nvPr>
            <p:ph type="sldImg"/>
          </p:nvPr>
        </p:nvSpPr>
        <p:spPr>
          <a:ln/>
        </p:spPr>
      </p:sp>
      <p:sp>
        <p:nvSpPr>
          <p:cNvPr id="68612" name="Rectangle 3"/>
          <p:cNvSpPr>
            <a:spLocks noGrp="1" noChangeArrowheads="1"/>
          </p:cNvSpPr>
          <p:nvPr>
            <p:ph type="body" idx="1"/>
          </p:nvPr>
        </p:nvSpPr>
        <p:spPr>
          <a:noFill/>
        </p:spPr>
        <p:txBody>
          <a:bodyPr lIns="0" tIns="0" rIns="0" bIns="0"/>
          <a:lstStyle/>
          <a:p>
            <a:pPr eaLnBrk="1" hangingPunct="1">
              <a:lnSpc>
                <a:spcPct val="95000"/>
              </a:lnSpc>
              <a:spcBef>
                <a:spcPct val="0"/>
              </a:spcBef>
            </a:pPr>
            <a:r>
              <a:rPr lang="en-US" altLang="en-US" sz="1600" dirty="0" smtClean="0">
                <a:solidFill>
                  <a:srgbClr val="000000"/>
                </a:solidFill>
                <a:latin typeface="Arial" panose="020B0604020202020204" pitchFamily="34" charset="0"/>
              </a:rPr>
              <a:t>In </a:t>
            </a:r>
            <a:r>
              <a:rPr lang="en-US" altLang="en-US" sz="1600" dirty="0" smtClean="0">
                <a:solidFill>
                  <a:srgbClr val="000000"/>
                </a:solidFill>
                <a:latin typeface="Arial" panose="020B0604020202020204" pitchFamily="34" charset="0"/>
              </a:rPr>
              <a:t>the fall you’ll get your </a:t>
            </a:r>
            <a:r>
              <a:rPr lang="en-US" altLang="en-US" sz="1600" dirty="0" smtClean="0">
                <a:solidFill>
                  <a:srgbClr val="000000"/>
                </a:solidFill>
                <a:latin typeface="Arial" panose="020B0604020202020204" pitchFamily="34" charset="0"/>
              </a:rPr>
              <a:t>child’s </a:t>
            </a:r>
            <a:r>
              <a:rPr lang="en-US" altLang="en-US" sz="1600" dirty="0" smtClean="0">
                <a:solidFill>
                  <a:srgbClr val="000000"/>
                </a:solidFill>
                <a:latin typeface="Arial" panose="020B0604020202020204" pitchFamily="34" charset="0"/>
              </a:rPr>
              <a:t>identification # and </a:t>
            </a:r>
            <a:r>
              <a:rPr lang="en-US" altLang="en-US" sz="1600" dirty="0" smtClean="0">
                <a:solidFill>
                  <a:srgbClr val="000000"/>
                </a:solidFill>
                <a:latin typeface="Arial" panose="020B0604020202020204" pitchFamily="34" charset="0"/>
              </a:rPr>
              <a:t>can help them learn </a:t>
            </a:r>
            <a:r>
              <a:rPr lang="en-US" altLang="en-US" sz="1600" dirty="0" smtClean="0">
                <a:solidFill>
                  <a:srgbClr val="000000"/>
                </a:solidFill>
                <a:latin typeface="Arial" panose="020B0604020202020204" pitchFamily="34" charset="0"/>
              </a:rPr>
              <a:t>to punch it in. It will be good to learn to find all the numbers on this sheet.</a:t>
            </a:r>
          </a:p>
          <a:p>
            <a:pPr eaLnBrk="1" hangingPunct="1">
              <a:lnSpc>
                <a:spcPct val="95000"/>
              </a:lnSpc>
              <a:spcBef>
                <a:spcPct val="0"/>
              </a:spcBef>
            </a:pPr>
            <a:endParaRPr lang="en-US" altLang="en-US" sz="1600" dirty="0" smtClean="0">
              <a:solidFill>
                <a:srgbClr val="000000"/>
              </a:solidFill>
              <a:latin typeface="Arial" panose="020B0604020202020204" pitchFamily="34" charset="0"/>
            </a:endParaRPr>
          </a:p>
          <a:p>
            <a:pPr eaLnBrk="1" hangingPunct="1">
              <a:lnSpc>
                <a:spcPct val="95000"/>
              </a:lnSpc>
              <a:spcBef>
                <a:spcPct val="0"/>
              </a:spcBef>
            </a:pPr>
            <a:r>
              <a:rPr lang="en-US" altLang="en-US" sz="1600" dirty="0" smtClean="0">
                <a:solidFill>
                  <a:srgbClr val="000000"/>
                </a:solidFill>
                <a:latin typeface="Arial" panose="020B0604020202020204" pitchFamily="34" charset="0"/>
              </a:rPr>
              <a:t>Computer number pads are different than the cafeteria. Please use the # pads in your materials to help your child learn how to key in their student number on both types of key pads.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8496D05-1D9A-460F-8385-326D26C08F37}" type="slidenum">
              <a:rPr lang="en-US" altLang="en-US"/>
              <a:pPr>
                <a:spcBef>
                  <a:spcPct val="0"/>
                </a:spcBef>
              </a:pPr>
              <a:t>27</a:t>
            </a:fld>
            <a:endParaRPr lang="en-US" altLang="en-US"/>
          </a:p>
        </p:txBody>
      </p:sp>
      <p:sp>
        <p:nvSpPr>
          <p:cNvPr id="69635" name="Rectangle 2"/>
          <p:cNvSpPr>
            <a:spLocks noChangeArrowheads="1" noTextEdit="1"/>
          </p:cNvSpPr>
          <p:nvPr>
            <p:ph type="sldImg"/>
          </p:nvPr>
        </p:nvSpPr>
        <p:spPr>
          <a:ln/>
        </p:spPr>
      </p:sp>
      <p:sp>
        <p:nvSpPr>
          <p:cNvPr id="69636" name="Rectangle 3"/>
          <p:cNvSpPr>
            <a:spLocks noGrp="1" noChangeArrowheads="1"/>
          </p:cNvSpPr>
          <p:nvPr>
            <p:ph type="body" idx="1"/>
          </p:nvPr>
        </p:nvSpPr>
        <p:spPr>
          <a:noFill/>
        </p:spPr>
        <p:txBody>
          <a:bodyPr lIns="0" tIns="0" rIns="0" bIns="0"/>
          <a:lstStyle/>
          <a:p>
            <a:pPr eaLnBrk="1" hangingPunct="1">
              <a:lnSpc>
                <a:spcPct val="95000"/>
              </a:lnSpc>
              <a:spcBef>
                <a:spcPct val="0"/>
              </a:spcBef>
            </a:pPr>
            <a:r>
              <a:rPr lang="en-US" altLang="en-US" sz="1600" dirty="0" smtClean="0">
                <a:solidFill>
                  <a:srgbClr val="000000"/>
                </a:solidFill>
                <a:latin typeface="Arial" panose="020B0604020202020204" pitchFamily="34" charset="0"/>
              </a:rPr>
              <a:t>It’s important to know how to take care of </a:t>
            </a:r>
            <a:r>
              <a:rPr lang="en-US" altLang="en-US" sz="1600" dirty="0" smtClean="0">
                <a:solidFill>
                  <a:srgbClr val="000000"/>
                </a:solidFill>
                <a:latin typeface="Arial" panose="020B0604020202020204" pitchFamily="34" charset="0"/>
              </a:rPr>
              <a:t>oneself. </a:t>
            </a:r>
            <a:r>
              <a:rPr lang="en-US" altLang="en-US" sz="1600" dirty="0" smtClean="0">
                <a:solidFill>
                  <a:srgbClr val="000000"/>
                </a:solidFill>
                <a:latin typeface="Arial" panose="020B0604020202020204" pitchFamily="34" charset="0"/>
              </a:rPr>
              <a:t>You will probably want to practice </a:t>
            </a:r>
            <a:r>
              <a:rPr lang="en-US" altLang="en-US" sz="1600" dirty="0" smtClean="0">
                <a:solidFill>
                  <a:srgbClr val="000000"/>
                </a:solidFill>
                <a:latin typeface="Arial" panose="020B0604020202020204" pitchFamily="34" charset="0"/>
              </a:rPr>
              <a:t>these</a:t>
            </a:r>
            <a:r>
              <a:rPr lang="en-US" altLang="en-US" sz="1600" baseline="0" dirty="0" smtClean="0">
                <a:solidFill>
                  <a:srgbClr val="000000"/>
                </a:solidFill>
                <a:latin typeface="Arial" panose="020B0604020202020204" pitchFamily="34" charset="0"/>
              </a:rPr>
              <a:t> skills </a:t>
            </a:r>
            <a:r>
              <a:rPr lang="en-US" altLang="en-US" sz="1600" dirty="0" smtClean="0">
                <a:solidFill>
                  <a:srgbClr val="000000"/>
                </a:solidFill>
                <a:latin typeface="Arial" panose="020B0604020202020204" pitchFamily="34" charset="0"/>
              </a:rPr>
              <a:t>with your child before they </a:t>
            </a:r>
            <a:r>
              <a:rPr lang="en-US" altLang="en-US" sz="1600" dirty="0" smtClean="0">
                <a:solidFill>
                  <a:srgbClr val="000000"/>
                </a:solidFill>
                <a:latin typeface="Arial" panose="020B0604020202020204" pitchFamily="34" charset="0"/>
              </a:rPr>
              <a:t>come to kindergarten.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C3527F-1884-4FB9-8A37-DEBF0C8EB112}" type="slidenum">
              <a:rPr lang="en-US" altLang="en-US"/>
              <a:pPr>
                <a:spcBef>
                  <a:spcPct val="0"/>
                </a:spcBef>
              </a:pPr>
              <a:t>28</a:t>
            </a:fld>
            <a:endParaRPr lang="en-US" altLang="en-US"/>
          </a:p>
        </p:txBody>
      </p:sp>
      <p:sp>
        <p:nvSpPr>
          <p:cNvPr id="70659" name="Rectangle 2"/>
          <p:cNvSpPr>
            <a:spLocks noChangeArrowheads="1" noTextEdit="1"/>
          </p:cNvSpPr>
          <p:nvPr>
            <p:ph type="sldImg"/>
          </p:nvPr>
        </p:nvSpPr>
        <p:spPr>
          <a:ln/>
        </p:spPr>
      </p:sp>
      <p:sp>
        <p:nvSpPr>
          <p:cNvPr id="73732" name="Rectangle 3"/>
          <p:cNvSpPr>
            <a:spLocks noGrp="1" noChangeArrowheads="1"/>
          </p:cNvSpPr>
          <p:nvPr>
            <p:ph type="body" idx="1"/>
          </p:nvPr>
        </p:nvSpPr>
        <p:spPr/>
        <p:txBody>
          <a:bodyPr lIns="0" tIns="0" rIns="0" bIns="0"/>
          <a:lstStyle/>
          <a:p>
            <a:pPr eaLnBrk="1" hangingPunct="1">
              <a:lnSpc>
                <a:spcPct val="95000"/>
              </a:lnSpc>
              <a:spcBef>
                <a:spcPct val="0"/>
              </a:spcBef>
              <a:defRPr/>
            </a:pPr>
            <a:r>
              <a:rPr lang="en-US" altLang="en-US" sz="1600" i="1" dirty="0" smtClean="0">
                <a:solidFill>
                  <a:srgbClr val="000000"/>
                </a:solidFill>
                <a:latin typeface="Arial" charset="0"/>
              </a:rPr>
              <a:t>If  kindergarteners are still with parents, transition children to classrooms; parents stay and learn more about what they can do to </a:t>
            </a:r>
            <a:endParaRPr lang="en-US" altLang="en-US" dirty="0" smtClean="0"/>
          </a:p>
          <a:p>
            <a:pPr lvl="1" indent="-349250" eaLnBrk="1" hangingPunct="1">
              <a:lnSpc>
                <a:spcPct val="95000"/>
              </a:lnSpc>
              <a:spcBef>
                <a:spcPct val="0"/>
              </a:spcBef>
              <a:buClr>
                <a:srgbClr val="000000"/>
              </a:buClr>
              <a:buFontTx/>
              <a:buChar char="•"/>
              <a:defRPr/>
            </a:pPr>
            <a:r>
              <a:rPr lang="en-US" altLang="en-US" sz="1600" i="1" dirty="0" smtClean="0">
                <a:solidFill>
                  <a:srgbClr val="000000"/>
                </a:solidFill>
                <a:latin typeface="Arial" charset="0"/>
              </a:rPr>
              <a:t>Help children be ready</a:t>
            </a:r>
            <a:endParaRPr lang="en-US" altLang="en-US" dirty="0" smtClean="0"/>
          </a:p>
          <a:p>
            <a:pPr lvl="1" indent="-349250" eaLnBrk="1" hangingPunct="1">
              <a:lnSpc>
                <a:spcPct val="95000"/>
              </a:lnSpc>
              <a:spcBef>
                <a:spcPct val="0"/>
              </a:spcBef>
              <a:buClr>
                <a:srgbClr val="000000"/>
              </a:buClr>
              <a:buFontTx/>
              <a:buChar char="•"/>
              <a:defRPr/>
            </a:pPr>
            <a:r>
              <a:rPr lang="en-US" altLang="en-US" sz="1600" i="1" dirty="0" smtClean="0">
                <a:solidFill>
                  <a:srgbClr val="000000"/>
                </a:solidFill>
                <a:latin typeface="Arial" charset="0"/>
              </a:rPr>
              <a:t>Make the transition smoother</a:t>
            </a:r>
            <a:endParaRPr lang="en-US" altLang="en-US" dirty="0" smtClean="0"/>
          </a:p>
          <a:p>
            <a:pPr marL="107950" lvl="1" eaLnBrk="1" hangingPunct="1">
              <a:lnSpc>
                <a:spcPct val="95000"/>
              </a:lnSpc>
              <a:spcBef>
                <a:spcPct val="0"/>
              </a:spcBef>
              <a:buClr>
                <a:srgbClr val="000000"/>
              </a:buClr>
              <a:defRPr/>
            </a:pPr>
            <a:endParaRPr lang="en-US" altLang="en-US" sz="1600" i="1" dirty="0" smtClean="0">
              <a:solidFill>
                <a:srgbClr val="000000"/>
              </a:solidFill>
              <a:latin typeface="Arial" charset="0"/>
            </a:endParaRPr>
          </a:p>
          <a:p>
            <a:pPr marL="107950" lvl="1" eaLnBrk="1" hangingPunct="1">
              <a:lnSpc>
                <a:spcPct val="95000"/>
              </a:lnSpc>
              <a:spcBef>
                <a:spcPct val="0"/>
              </a:spcBef>
              <a:buClr>
                <a:srgbClr val="000000"/>
              </a:buClr>
              <a:defRPr/>
            </a:pPr>
            <a:r>
              <a:rPr lang="en-US" altLang="en-US" sz="1600" dirty="0" smtClean="0">
                <a:solidFill>
                  <a:srgbClr val="000000"/>
                </a:solidFill>
                <a:latin typeface="Arial" charset="0"/>
              </a:rPr>
              <a:t>While we’re talking about the transition into kindergarten, the whole year of kindergarten is a transition year for students. The beginning of the year will look more like a preschool classroom. Throughout the year this will change and by the end of the year, the classroom will look more like a first grade class.</a:t>
            </a:r>
          </a:p>
          <a:p>
            <a:pPr marL="107950" lvl="1" eaLnBrk="1" hangingPunct="1">
              <a:lnSpc>
                <a:spcPct val="95000"/>
              </a:lnSpc>
              <a:spcBef>
                <a:spcPct val="0"/>
              </a:spcBef>
              <a:buClr>
                <a:srgbClr val="000000"/>
              </a:buClr>
              <a:defRPr/>
            </a:pPr>
            <a:endParaRPr lang="en-US" altLang="en-US" sz="1600" dirty="0" smtClean="0">
              <a:solidFill>
                <a:srgbClr val="000000"/>
              </a:solidFill>
              <a:latin typeface="Arial" charset="0"/>
            </a:endParaRPr>
          </a:p>
          <a:p>
            <a:pPr marL="107950" lvl="1" eaLnBrk="1" hangingPunct="1">
              <a:lnSpc>
                <a:spcPct val="95000"/>
              </a:lnSpc>
              <a:spcBef>
                <a:spcPct val="0"/>
              </a:spcBef>
              <a:buClr>
                <a:srgbClr val="000000"/>
              </a:buClr>
              <a:defRPr/>
            </a:pPr>
            <a:r>
              <a:rPr lang="en-US" altLang="en-US" sz="1600" dirty="0" smtClean="0">
                <a:solidFill>
                  <a:srgbClr val="000000"/>
                </a:solidFill>
                <a:latin typeface="Arial" charset="0"/>
              </a:rPr>
              <a:t>Here are some things you can do to support a smooth transition and make kindergarten a successful experience for </a:t>
            </a:r>
            <a:r>
              <a:rPr lang="en-US" altLang="en-US" sz="1600" smtClean="0">
                <a:solidFill>
                  <a:srgbClr val="000000"/>
                </a:solidFill>
                <a:latin typeface="Arial" charset="0"/>
              </a:rPr>
              <a:t>your child</a:t>
            </a:r>
            <a:endParaRPr lang="en-US" altLang="en-US" sz="1600" dirty="0" smtClean="0">
              <a:solidFill>
                <a:srgbClr val="000000"/>
              </a:solidFill>
              <a:latin typeface="Arial" charset="0"/>
            </a:endParaRPr>
          </a:p>
          <a:p>
            <a:pPr marL="107950" lvl="1" eaLnBrk="1" hangingPunct="1">
              <a:lnSpc>
                <a:spcPct val="95000"/>
              </a:lnSpc>
              <a:spcBef>
                <a:spcPct val="0"/>
              </a:spcBef>
              <a:buClr>
                <a:srgbClr val="000000"/>
              </a:buClr>
              <a:defRPr/>
            </a:pPr>
            <a:endParaRPr lang="en-US" altLang="en-US" sz="1600" dirty="0" smtClean="0">
              <a:solidFill>
                <a:srgbClr val="000000"/>
              </a:solidFill>
              <a:latin typeface="Arial" charset="0"/>
            </a:endParaRPr>
          </a:p>
          <a:p>
            <a:pPr marL="107950" lvl="1" eaLnBrk="1" hangingPunct="1">
              <a:lnSpc>
                <a:spcPct val="95000"/>
              </a:lnSpc>
              <a:spcBef>
                <a:spcPct val="0"/>
              </a:spcBef>
              <a:buClr>
                <a:srgbClr val="000000"/>
              </a:buClr>
              <a:defRPr/>
            </a:pPr>
            <a:endParaRPr lang="en-US" altLang="en-US" sz="1600" dirty="0" smtClean="0">
              <a:solidFill>
                <a:srgbClr val="000000"/>
              </a:solidFill>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38E8F08-19FC-47E6-B230-09FC9EA98EE7}" type="slidenum">
              <a:rPr lang="en-US" altLang="en-US"/>
              <a:pPr>
                <a:spcBef>
                  <a:spcPct val="0"/>
                </a:spcBef>
              </a:pPr>
              <a:t>29</a:t>
            </a:fld>
            <a:endParaRPr lang="en-US" altLang="en-US"/>
          </a:p>
        </p:txBody>
      </p:sp>
      <p:sp>
        <p:nvSpPr>
          <p:cNvPr id="71683" name="Rectangle 2"/>
          <p:cNvSpPr>
            <a:spLocks noChangeArrowheads="1" noTextEdit="1"/>
          </p:cNvSpPr>
          <p:nvPr>
            <p:ph type="sldImg"/>
          </p:nvPr>
        </p:nvSpPr>
        <p:spPr>
          <a:ln/>
        </p:spPr>
      </p:sp>
      <p:sp>
        <p:nvSpPr>
          <p:cNvPr id="71684" name="Rectangle 3"/>
          <p:cNvSpPr>
            <a:spLocks noGrp="1" noChangeArrowheads="1"/>
          </p:cNvSpPr>
          <p:nvPr>
            <p:ph type="body" idx="1"/>
          </p:nvPr>
        </p:nvSpPr>
        <p:spPr>
          <a:noFill/>
        </p:spPr>
        <p:txBody>
          <a:bodyPr lIns="0" tIns="0" rIns="0" bIns="0"/>
          <a:lstStyle/>
          <a:p>
            <a:pPr eaLnBrk="1" hangingPunct="1">
              <a:lnSpc>
                <a:spcPct val="95000"/>
              </a:lnSpc>
              <a:spcBef>
                <a:spcPct val="0"/>
              </a:spcBef>
            </a:pPr>
            <a:r>
              <a:rPr lang="en-US" altLang="en-US" sz="1600" dirty="0" smtClean="0">
                <a:solidFill>
                  <a:srgbClr val="000000"/>
                </a:solidFill>
                <a:latin typeface="Arial" panose="020B0604020202020204" pitchFamily="34" charset="0"/>
              </a:rPr>
              <a:t>Families are children’s first teachers. As children start school you continue to have the most important role. Schools and parents are partners in supporting children’s learning and growth. We invite you to work with us as a team for your child’s success.</a:t>
            </a:r>
            <a:endParaRPr lang="en-US" altLang="en-US" dirty="0" smtClean="0"/>
          </a:p>
          <a:p>
            <a:pPr eaLnBrk="1" hangingPunct="1">
              <a:lnSpc>
                <a:spcPct val="95000"/>
              </a:lnSpc>
              <a:spcBef>
                <a:spcPct val="0"/>
              </a:spcBef>
            </a:pPr>
            <a:endParaRPr lang="en-US" altLang="en-US" sz="1600" dirty="0" smtClean="0">
              <a:solidFill>
                <a:srgbClr val="000000"/>
              </a:solidFill>
              <a:latin typeface="Arial" panose="020B0604020202020204" pitchFamily="34" charset="0"/>
            </a:endParaRPr>
          </a:p>
          <a:p>
            <a:pPr eaLnBrk="1" hangingPunct="1">
              <a:lnSpc>
                <a:spcPct val="95000"/>
              </a:lnSpc>
              <a:spcBef>
                <a:spcPct val="0"/>
              </a:spcBef>
            </a:pPr>
            <a:r>
              <a:rPr lang="en-US" altLang="en-US" sz="1600" dirty="0" smtClean="0">
                <a:solidFill>
                  <a:srgbClr val="000000"/>
                </a:solidFill>
                <a:latin typeface="Arial" panose="020B0604020202020204" pitchFamily="34" charset="0"/>
              </a:rPr>
              <a:t>There are many ways you can be involved with your child’s learning and with the school.</a:t>
            </a:r>
            <a:endParaRPr lang="en-US" altLang="en-US" dirty="0" smtClean="0"/>
          </a:p>
          <a:p>
            <a:pPr eaLnBrk="1" hangingPunct="1">
              <a:lnSpc>
                <a:spcPct val="95000"/>
              </a:lnSpc>
              <a:spcBef>
                <a:spcPct val="0"/>
              </a:spcBef>
            </a:pPr>
            <a:endParaRPr lang="en-US" altLang="en-US" sz="1600" dirty="0" smtClean="0">
              <a:solidFill>
                <a:srgbClr val="000000"/>
              </a:solidFill>
              <a:latin typeface="Arial" panose="020B0604020202020204" pitchFamily="34" charset="0"/>
            </a:endParaRPr>
          </a:p>
          <a:p>
            <a:pPr eaLnBrk="1" hangingPunct="1">
              <a:lnSpc>
                <a:spcPct val="95000"/>
              </a:lnSpc>
              <a:spcBef>
                <a:spcPct val="0"/>
              </a:spcBef>
            </a:pPr>
            <a:r>
              <a:rPr lang="en-US" altLang="en-US" sz="1600" dirty="0" smtClean="0">
                <a:solidFill>
                  <a:srgbClr val="000000"/>
                </a:solidFill>
                <a:latin typeface="Arial" panose="020B0604020202020204" pitchFamily="34" charset="0"/>
              </a:rPr>
              <a:t>Reading 20 minutes a day with your child is one of the most important.</a:t>
            </a:r>
            <a:endParaRPr lang="en-US" altLang="en-US" dirty="0" smtClean="0"/>
          </a:p>
          <a:p>
            <a:pPr eaLnBrk="1" hangingPunct="1">
              <a:lnSpc>
                <a:spcPct val="95000"/>
              </a:lnSpc>
              <a:spcBef>
                <a:spcPct val="0"/>
              </a:spcBef>
            </a:pPr>
            <a:r>
              <a:rPr lang="en-US" altLang="en-US" sz="1600" dirty="0" smtClean="0">
                <a:solidFill>
                  <a:srgbClr val="000000"/>
                </a:solidFill>
                <a:latin typeface="Arial" panose="020B0604020202020204" pitchFamily="34" charset="0"/>
              </a:rPr>
              <a:t>Helping your child with work/projects sent home by the teacher</a:t>
            </a:r>
            <a:endParaRPr lang="en-US" altLang="en-US" dirty="0" smtClean="0"/>
          </a:p>
          <a:p>
            <a:pPr eaLnBrk="1" hangingPunct="1">
              <a:lnSpc>
                <a:spcPct val="95000"/>
              </a:lnSpc>
              <a:spcBef>
                <a:spcPct val="0"/>
              </a:spcBef>
            </a:pPr>
            <a:endParaRPr lang="en-US" altLang="en-US" sz="1600" dirty="0" smtClean="0">
              <a:solidFill>
                <a:srgbClr val="000000"/>
              </a:solidFill>
              <a:latin typeface="Arial" panose="020B0604020202020204" pitchFamily="34" charset="0"/>
            </a:endParaRPr>
          </a:p>
          <a:p>
            <a:pPr eaLnBrk="1" hangingPunct="1">
              <a:lnSpc>
                <a:spcPct val="95000"/>
              </a:lnSpc>
              <a:spcBef>
                <a:spcPct val="0"/>
              </a:spcBef>
            </a:pPr>
            <a:r>
              <a:rPr lang="en-US" altLang="en-US" sz="1600" b="1" dirty="0" smtClean="0">
                <a:solidFill>
                  <a:srgbClr val="000000"/>
                </a:solidFill>
                <a:latin typeface="Arial" panose="020B0604020202020204" pitchFamily="34" charset="0"/>
              </a:rPr>
              <a:t>Individual school information:</a:t>
            </a:r>
            <a:endParaRPr lang="en-US" altLang="en-US" b="1" dirty="0" smtClean="0"/>
          </a:p>
          <a:p>
            <a:pPr eaLnBrk="1" hangingPunct="1">
              <a:lnSpc>
                <a:spcPct val="95000"/>
              </a:lnSpc>
              <a:spcBef>
                <a:spcPct val="0"/>
              </a:spcBef>
            </a:pPr>
            <a:r>
              <a:rPr lang="en-US" altLang="en-US" sz="1600" dirty="0" smtClean="0">
                <a:solidFill>
                  <a:srgbClr val="000000"/>
                </a:solidFill>
                <a:latin typeface="Arial" panose="020B0604020202020204" pitchFamily="34" charset="0"/>
              </a:rPr>
              <a:t>Coming to family events (around reading, math, science – some just for fun together)</a:t>
            </a:r>
            <a:endParaRPr lang="en-US" altLang="en-US" dirty="0" smtClean="0"/>
          </a:p>
          <a:p>
            <a:pPr eaLnBrk="1" hangingPunct="1">
              <a:lnSpc>
                <a:spcPct val="95000"/>
              </a:lnSpc>
              <a:spcBef>
                <a:spcPct val="0"/>
              </a:spcBef>
            </a:pPr>
            <a:r>
              <a:rPr lang="en-US" altLang="en-US" sz="1600" dirty="0" smtClean="0">
                <a:solidFill>
                  <a:srgbClr val="000000"/>
                </a:solidFill>
                <a:latin typeface="Arial" panose="020B0604020202020204" pitchFamily="34" charset="0"/>
              </a:rPr>
              <a:t>Coming to Parent-Teacher Conference</a:t>
            </a:r>
            <a:endParaRPr lang="en-US" altLang="en-US" dirty="0" smtClean="0"/>
          </a:p>
          <a:p>
            <a:pPr eaLnBrk="1" hangingPunct="1">
              <a:lnSpc>
                <a:spcPct val="95000"/>
              </a:lnSpc>
              <a:spcBef>
                <a:spcPct val="0"/>
              </a:spcBef>
            </a:pPr>
            <a:r>
              <a:rPr lang="en-US" altLang="en-US" sz="1600" dirty="0" smtClean="0">
                <a:solidFill>
                  <a:srgbClr val="000000"/>
                </a:solidFill>
                <a:latin typeface="Arial" panose="020B0604020202020204" pitchFamily="34" charset="0"/>
              </a:rPr>
              <a:t>Opportunity to let the teacher know more about your child; after all you know your child best</a:t>
            </a:r>
            <a:endParaRPr lang="en-US" altLang="en-US" dirty="0" smtClean="0"/>
          </a:p>
          <a:p>
            <a:pPr eaLnBrk="1" hangingPunct="1">
              <a:lnSpc>
                <a:spcPct val="95000"/>
              </a:lnSpc>
              <a:spcBef>
                <a:spcPct val="0"/>
              </a:spcBef>
            </a:pPr>
            <a:r>
              <a:rPr lang="en-US" altLang="en-US" sz="1600" dirty="0" smtClean="0">
                <a:solidFill>
                  <a:srgbClr val="000000"/>
                </a:solidFill>
                <a:latin typeface="Arial" panose="020B0604020202020204" pitchFamily="34" charset="0"/>
              </a:rPr>
              <a:t>Learn about what children do in classroom and how your child is progressing </a:t>
            </a:r>
            <a:endParaRPr lang="en-US" altLang="en-US" dirty="0" smtClean="0"/>
          </a:p>
          <a:p>
            <a:pPr eaLnBrk="1" hangingPunct="1">
              <a:lnSpc>
                <a:spcPct val="95000"/>
              </a:lnSpc>
              <a:spcBef>
                <a:spcPct val="0"/>
              </a:spcBef>
            </a:pPr>
            <a:r>
              <a:rPr lang="en-US" altLang="en-US" sz="1600" dirty="0" smtClean="0">
                <a:solidFill>
                  <a:srgbClr val="000000"/>
                </a:solidFill>
                <a:latin typeface="Arial" panose="020B0604020202020204" pitchFamily="34" charset="0"/>
              </a:rPr>
              <a:t>Ask questions</a:t>
            </a:r>
            <a:endParaRPr lang="en-US" altLang="en-US" dirty="0" smtClean="0"/>
          </a:p>
          <a:p>
            <a:pPr eaLnBrk="1" hangingPunct="1">
              <a:lnSpc>
                <a:spcPct val="95000"/>
              </a:lnSpc>
              <a:spcBef>
                <a:spcPct val="0"/>
              </a:spcBef>
            </a:pPr>
            <a:r>
              <a:rPr lang="en-US" altLang="en-US" sz="1600" dirty="0" smtClean="0">
                <a:solidFill>
                  <a:srgbClr val="000000"/>
                </a:solidFill>
                <a:latin typeface="Arial" panose="020B0604020202020204" pitchFamily="34" charset="0"/>
              </a:rPr>
              <a:t>Volunteering – in the classroom, at home (cut out materials), or for events at school</a:t>
            </a:r>
            <a:endParaRPr lang="en-US" altLang="en-US" dirty="0" smtClean="0"/>
          </a:p>
          <a:p>
            <a:pPr eaLnBrk="1" hangingPunct="1">
              <a:lnSpc>
                <a:spcPct val="95000"/>
              </a:lnSpc>
              <a:spcBef>
                <a:spcPct val="0"/>
              </a:spcBef>
            </a:pPr>
            <a:r>
              <a:rPr lang="en-US" altLang="en-US" sz="1600" dirty="0" smtClean="0">
                <a:solidFill>
                  <a:srgbClr val="000000"/>
                </a:solidFill>
                <a:latin typeface="Arial" panose="020B0604020202020204" pitchFamily="34" charset="0"/>
              </a:rPr>
              <a:t>PTA – Book fair, Carnival, Grounds Clean-Up</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208A785-768C-4838-AFA9-BE4C479A0831}" type="slidenum">
              <a:rPr lang="en-US" altLang="en-US"/>
              <a:pPr>
                <a:spcBef>
                  <a:spcPct val="0"/>
                </a:spcBef>
              </a:pPr>
              <a:t>3</a:t>
            </a:fld>
            <a:endParaRPr lang="en-US" altLang="en-US"/>
          </a:p>
        </p:txBody>
      </p:sp>
      <p:sp>
        <p:nvSpPr>
          <p:cNvPr id="45059" name="Rectangle 1"/>
          <p:cNvSpPr>
            <a:spLocks noChangeArrowheads="1" noTextEdit="1"/>
          </p:cNvSpPr>
          <p:nvPr>
            <p:ph type="sldImg"/>
          </p:nvPr>
        </p:nvSpPr>
        <p:spPr>
          <a:ln/>
        </p:spPr>
      </p:sp>
      <p:sp>
        <p:nvSpPr>
          <p:cNvPr id="45060" name="Rectangle 2"/>
          <p:cNvSpPr>
            <a:spLocks noGrp="1" noChangeArrowheads="1"/>
          </p:cNvSpPr>
          <p:nvPr>
            <p:ph type="body" idx="1"/>
          </p:nvPr>
        </p:nvSpPr>
        <p:spPr>
          <a:noFill/>
        </p:spPr>
        <p:txBody>
          <a:bodyPr lIns="0" tIns="0" rIns="0" bIns="0"/>
          <a:lstStyle/>
          <a:p>
            <a:pPr eaLnBrk="1" hangingPunct="1">
              <a:lnSpc>
                <a:spcPct val="95000"/>
              </a:lnSpc>
              <a:spcBef>
                <a:spcPct val="0"/>
              </a:spcBef>
            </a:pPr>
            <a:r>
              <a:rPr lang="en-US" altLang="en-US" sz="1600" smtClean="0">
                <a:solidFill>
                  <a:srgbClr val="000000"/>
                </a:solidFill>
                <a:latin typeface="Arial" panose="020B0604020202020204" pitchFamily="34" charset="0"/>
              </a:rPr>
              <a:t>Welcome to Kindergarten in Everett Public Schools! We’re so glad you’ll be joining us next year. It will be a wonderful and exciting year with lots of new things to do and learn.  Kindergarten begins with our families.  </a:t>
            </a:r>
          </a:p>
          <a:p>
            <a:pPr eaLnBrk="1" hangingPunct="1">
              <a:lnSpc>
                <a:spcPct val="95000"/>
              </a:lnSpc>
              <a:spcBef>
                <a:spcPct val="0"/>
              </a:spcBef>
            </a:pPr>
            <a:endParaRPr lang="en-US" altLang="en-US" sz="1600" smtClean="0">
              <a:solidFill>
                <a:srgbClr val="000000"/>
              </a:solidFill>
              <a:latin typeface="Arial" panose="020B0604020202020204" pitchFamily="34" charset="0"/>
            </a:endParaRPr>
          </a:p>
          <a:p>
            <a:pPr eaLnBrk="1" hangingPunct="1">
              <a:lnSpc>
                <a:spcPct val="95000"/>
              </a:lnSpc>
              <a:spcBef>
                <a:spcPct val="0"/>
              </a:spcBef>
            </a:pPr>
            <a:r>
              <a:rPr lang="en-US" altLang="en-US" sz="1600" smtClean="0">
                <a:solidFill>
                  <a:srgbClr val="000000"/>
                </a:solidFill>
                <a:latin typeface="Arial" panose="020B0604020202020204" pitchFamily="34" charset="0"/>
              </a:rPr>
              <a:t>(Speak to the slide)</a:t>
            </a:r>
            <a:endParaRPr lang="en-US" altLang="en-US" smtClean="0"/>
          </a:p>
          <a:p>
            <a:pPr eaLnBrk="1" hangingPunct="1">
              <a:lnSpc>
                <a:spcPct val="95000"/>
              </a:lnSpc>
              <a:spcBef>
                <a:spcPct val="0"/>
              </a:spcBef>
            </a:pPr>
            <a:endParaRPr lang="en-US" altLang="en-US" sz="1600" smtClean="0">
              <a:solidFill>
                <a:srgbClr val="000000"/>
              </a:solidFill>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9557AA2-C5EB-4AC1-B594-F39D29F1169F}" type="slidenum">
              <a:rPr lang="en-US" altLang="en-US"/>
              <a:pPr>
                <a:spcBef>
                  <a:spcPct val="0"/>
                </a:spcBef>
              </a:pPr>
              <a:t>30</a:t>
            </a:fld>
            <a:endParaRPr lang="en-US" altLang="en-US"/>
          </a:p>
        </p:txBody>
      </p:sp>
      <p:sp>
        <p:nvSpPr>
          <p:cNvPr id="72707" name="Rectangle 2"/>
          <p:cNvSpPr>
            <a:spLocks noChangeArrowheads="1" noTextEdit="1"/>
          </p:cNvSpPr>
          <p:nvPr>
            <p:ph type="sldImg"/>
          </p:nvPr>
        </p:nvSpPr>
        <p:spPr>
          <a:ln/>
        </p:spPr>
      </p:sp>
      <p:sp>
        <p:nvSpPr>
          <p:cNvPr id="72708" name="Rectangle 3"/>
          <p:cNvSpPr>
            <a:spLocks noGrp="1" noChangeArrowheads="1"/>
          </p:cNvSpPr>
          <p:nvPr>
            <p:ph type="body" idx="1"/>
          </p:nvPr>
        </p:nvSpPr>
        <p:spPr>
          <a:noFill/>
        </p:spPr>
        <p:txBody>
          <a:bodyPr lIns="0" tIns="0" rIns="0" bIns="0"/>
          <a:lstStyle/>
          <a:p>
            <a:pPr eaLnBrk="1" hangingPunct="1">
              <a:lnSpc>
                <a:spcPct val="95000"/>
              </a:lnSpc>
              <a:spcBef>
                <a:spcPct val="0"/>
              </a:spcBef>
            </a:pPr>
            <a:r>
              <a:rPr lang="en-US" altLang="en-US" sz="1600" smtClean="0">
                <a:solidFill>
                  <a:srgbClr val="000000"/>
                </a:solidFill>
                <a:latin typeface="Arial" panose="020B0604020202020204" pitchFamily="34" charset="0"/>
              </a:rPr>
              <a:t>Attendance – regular, daily and on-time</a:t>
            </a:r>
          </a:p>
          <a:p>
            <a:pPr eaLnBrk="1" hangingPunct="1">
              <a:lnSpc>
                <a:spcPct val="95000"/>
              </a:lnSpc>
              <a:spcBef>
                <a:spcPct val="0"/>
              </a:spcBef>
            </a:pPr>
            <a:endParaRPr lang="en-US" altLang="en-US" smtClean="0"/>
          </a:p>
          <a:p>
            <a:pPr eaLnBrk="1" hangingPunct="1">
              <a:lnSpc>
                <a:spcPct val="95000"/>
              </a:lnSpc>
              <a:spcBef>
                <a:spcPct val="0"/>
              </a:spcBef>
            </a:pPr>
            <a:r>
              <a:rPr lang="en-US" altLang="en-US" sz="1600" smtClean="0">
                <a:solidFill>
                  <a:srgbClr val="000000"/>
                </a:solidFill>
                <a:latin typeface="Arial" panose="020B0604020202020204" pitchFamily="34" charset="0"/>
              </a:rPr>
              <a:t>All children start school at different skill levels – teachers are trained to address this; they may ask you to help support your child at home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p:spPr>
        <p:txBody>
          <a:bodyPr/>
          <a:lstStyle/>
          <a:p>
            <a:endParaRPr lang="en-US" altLang="en-US" b="1" smtClean="0"/>
          </a:p>
        </p:txBody>
      </p:sp>
      <p:sp>
        <p:nvSpPr>
          <p:cNvPr id="73732" name="Slide Number Placeholder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C5442A7-0524-4B40-B92C-937461C9F5C8}" type="slidenum">
              <a:rPr lang="en-US" altLang="en-US"/>
              <a:pPr>
                <a:spcBef>
                  <a:spcPct val="0"/>
                </a:spcBef>
              </a:pPr>
              <a:t>32</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p:spPr>
        <p:txBody>
          <a:bodyPr/>
          <a:lstStyle/>
          <a:p>
            <a:r>
              <a:rPr lang="en-US" altLang="en-US" b="1" smtClean="0"/>
              <a:t>Individual schools – add information on summer reading programs, open library, Everett Ready or other summer opportunities</a:t>
            </a:r>
          </a:p>
        </p:txBody>
      </p:sp>
      <p:sp>
        <p:nvSpPr>
          <p:cNvPr id="74756" name="Slide Number Placeholder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DA0860E-839B-4996-BFC8-07FDF7E899FC}" type="slidenum">
              <a:rPr lang="en-US" altLang="en-US"/>
              <a:pPr>
                <a:spcBef>
                  <a:spcPct val="0"/>
                </a:spcBef>
              </a:pPr>
              <a:t>33</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p:spPr>
        <p:txBody>
          <a:bodyPr/>
          <a:lstStyle/>
          <a:p>
            <a:r>
              <a:rPr lang="en-US" altLang="en-US" smtClean="0"/>
              <a:t>Schools fill in the information of how their first day will work: what is the most important information a parent may need.</a:t>
            </a:r>
          </a:p>
          <a:p>
            <a:r>
              <a:rPr lang="en-US" altLang="en-US" smtClean="0"/>
              <a:t> </a:t>
            </a:r>
          </a:p>
          <a:p>
            <a:r>
              <a:rPr lang="en-US" altLang="en-US" b="1" smtClean="0">
                <a:latin typeface="Arial" panose="020B0604020202020204" pitchFamily="34" charset="0"/>
                <a:cs typeface="Arial" panose="020B0604020202020204" pitchFamily="34" charset="0"/>
              </a:rPr>
              <a:t>Examples of information to share:</a:t>
            </a:r>
          </a:p>
          <a:p>
            <a:r>
              <a:rPr lang="en-US" altLang="en-US" smtClean="0">
                <a:latin typeface="Arial" panose="020B0604020202020204" pitchFamily="34" charset="0"/>
                <a:cs typeface="Arial" panose="020B0604020202020204" pitchFamily="34" charset="0"/>
              </a:rPr>
              <a:t>Where do/can parents say goodbye?</a:t>
            </a:r>
          </a:p>
          <a:p>
            <a:r>
              <a:rPr lang="en-US" altLang="en-US" smtClean="0">
                <a:latin typeface="Arial" panose="020B0604020202020204" pitchFamily="34" charset="0"/>
                <a:cs typeface="Arial" panose="020B0604020202020204" pitchFamily="34" charset="0"/>
              </a:rPr>
              <a:t>Is there a coffee group they can go to socialize or learn information about kindergarten?</a:t>
            </a:r>
          </a:p>
          <a:p>
            <a:r>
              <a:rPr lang="en-US" altLang="en-US" smtClean="0">
                <a:latin typeface="Arial" panose="020B0604020202020204" pitchFamily="34" charset="0"/>
                <a:cs typeface="Arial" panose="020B0604020202020204" pitchFamily="34" charset="0"/>
              </a:rPr>
              <a:t>Are parents allowed to go into the classroom with their child?</a:t>
            </a:r>
          </a:p>
          <a:p>
            <a:r>
              <a:rPr lang="en-US" altLang="en-US" smtClean="0">
                <a:latin typeface="Arial" panose="020B0604020202020204" pitchFamily="34" charset="0"/>
                <a:cs typeface="Arial" panose="020B0604020202020204" pitchFamily="34" charset="0"/>
              </a:rPr>
              <a:t>Where can parents pay for lunches?</a:t>
            </a:r>
          </a:p>
          <a:p>
            <a:r>
              <a:rPr lang="en-US" altLang="en-US" smtClean="0">
                <a:latin typeface="Arial" panose="020B0604020202020204" pitchFamily="34" charset="0"/>
                <a:cs typeface="Arial" panose="020B0604020202020204" pitchFamily="34" charset="0"/>
              </a:rPr>
              <a:t>How do parents find out their child’s student ID number?</a:t>
            </a:r>
          </a:p>
          <a:p>
            <a:r>
              <a:rPr lang="en-US" altLang="en-US" smtClean="0">
                <a:latin typeface="Arial" panose="020B0604020202020204" pitchFamily="34" charset="0"/>
                <a:cs typeface="Arial" panose="020B0604020202020204" pitchFamily="34" charset="0"/>
              </a:rPr>
              <a:t>Where will parents pick up their student at the end of the day?</a:t>
            </a:r>
          </a:p>
          <a:p>
            <a:r>
              <a:rPr lang="en-US" altLang="en-US" smtClean="0">
                <a:latin typeface="Arial" panose="020B0604020202020204" pitchFamily="34" charset="0"/>
                <a:cs typeface="Arial" panose="020B0604020202020204" pitchFamily="34" charset="0"/>
              </a:rPr>
              <a:t>Can my child ride the bus on the first day of school?</a:t>
            </a:r>
          </a:p>
          <a:p>
            <a:r>
              <a:rPr lang="en-US" altLang="en-US" smtClean="0">
                <a:latin typeface="Arial" panose="020B0604020202020204" pitchFamily="34" charset="0"/>
                <a:cs typeface="Arial" panose="020B0604020202020204" pitchFamily="34" charset="0"/>
              </a:rPr>
              <a:t>Do I have to put my child on the bus? Do I have to meet my child at the bus stop at the end of the day?</a:t>
            </a:r>
          </a:p>
          <a:p>
            <a:r>
              <a:rPr lang="en-US" altLang="en-US" smtClean="0">
                <a:latin typeface="Arial" panose="020B0604020202020204" pitchFamily="34" charset="0"/>
                <a:cs typeface="Arial" panose="020B0604020202020204" pitchFamily="34" charset="0"/>
              </a:rPr>
              <a:t>If I drop my child off at school can they ride the bus home?</a:t>
            </a:r>
          </a:p>
          <a:p>
            <a:r>
              <a:rPr lang="en-US" altLang="en-US" smtClean="0"/>
              <a:t>How do I update my phone number, address, emergency contact information, etc.?</a:t>
            </a:r>
          </a:p>
          <a:p>
            <a:r>
              <a:rPr lang="en-US" altLang="en-US" smtClean="0"/>
              <a:t>Talk about breakfast and lunch on first day.</a:t>
            </a:r>
          </a:p>
          <a:p>
            <a:r>
              <a:rPr lang="en-US" altLang="en-US" smtClean="0"/>
              <a:t>Provide info on first day packet and contents.</a:t>
            </a:r>
          </a:p>
          <a:p>
            <a:endParaRPr lang="en-US" altLang="en-US" smtClean="0"/>
          </a:p>
        </p:txBody>
      </p:sp>
      <p:sp>
        <p:nvSpPr>
          <p:cNvPr id="75780" name="Slide Number Placeholder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005889C-C8D8-4491-8B56-050024FCCB8A}" type="slidenum">
              <a:rPr lang="en-US" altLang="en-US"/>
              <a:pPr>
                <a:spcBef>
                  <a:spcPct val="0"/>
                </a:spcBef>
              </a:pPr>
              <a:t>35</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p:spPr>
        <p:txBody>
          <a:bodyPr/>
          <a:lstStyle/>
          <a:p>
            <a:r>
              <a:rPr lang="en-US" altLang="en-US" dirty="0" smtClean="0"/>
              <a:t>Our Early Learning site has lots of information for you. You can access it by hovering over the parents tab then clicking on Early Learning.</a:t>
            </a:r>
          </a:p>
          <a:p>
            <a:endParaRPr lang="en-US" altLang="en-US" dirty="0" smtClean="0"/>
          </a:p>
          <a:p>
            <a:r>
              <a:rPr lang="en-US" altLang="en-US" b="1" dirty="0" smtClean="0"/>
              <a:t>CLICK </a:t>
            </a:r>
            <a:r>
              <a:rPr lang="en-US" altLang="en-US" i="1" dirty="0" smtClean="0"/>
              <a:t>to switch to Early Learning website picture</a:t>
            </a:r>
          </a:p>
          <a:p>
            <a:endParaRPr lang="en-US" altLang="en-US" dirty="0" smtClean="0"/>
          </a:p>
          <a:p>
            <a:r>
              <a:rPr lang="en-US" altLang="en-US" dirty="0" smtClean="0"/>
              <a:t>On the website you will find kindergarten readiness information. (refer to slide and verbally tell about the page)</a:t>
            </a:r>
          </a:p>
          <a:p>
            <a:endParaRPr lang="en-US" altLang="en-US" dirty="0" smtClean="0"/>
          </a:p>
          <a:p>
            <a:r>
              <a:rPr lang="en-US" altLang="en-US" b="1" dirty="0" smtClean="0"/>
              <a:t>CLICK </a:t>
            </a:r>
            <a:r>
              <a:rPr lang="en-US" altLang="en-US" i="1" dirty="0" smtClean="0"/>
              <a:t>to animate the yellow circle around kindergarten readiness section</a:t>
            </a:r>
          </a:p>
          <a:p>
            <a:endParaRPr lang="en-US" altLang="en-US" b="1" dirty="0" smtClean="0"/>
          </a:p>
          <a:p>
            <a:r>
              <a:rPr lang="en-US" altLang="en-US" dirty="0" smtClean="0"/>
              <a:t>We have placed many fun interactive activities to support the kindergarten readiness guidelines.  </a:t>
            </a:r>
            <a:endParaRPr lang="en-US" altLang="en-US" b="1" dirty="0" smtClean="0"/>
          </a:p>
          <a:p>
            <a:endParaRPr lang="en-US" altLang="en-US" b="1" dirty="0" smtClean="0"/>
          </a:p>
          <a:p>
            <a:r>
              <a:rPr lang="en-US" altLang="en-US" b="1" dirty="0" smtClean="0"/>
              <a:t>CLICK on Kindergarten Readiness </a:t>
            </a:r>
            <a:r>
              <a:rPr lang="en-US" altLang="en-US" i="1" dirty="0" smtClean="0"/>
              <a:t>to follow the Hyperlink  to show parents resource folders</a:t>
            </a:r>
            <a:r>
              <a:rPr lang="en-US" altLang="en-US" b="1" dirty="0" smtClean="0"/>
              <a:t>  </a:t>
            </a:r>
            <a:r>
              <a:rPr lang="en-US" altLang="en-US" dirty="0" smtClean="0"/>
              <a:t>(you might want to show a few of the activities)</a:t>
            </a:r>
          </a:p>
          <a:p>
            <a:endParaRPr lang="en-US" altLang="en-US" dirty="0" smtClean="0"/>
          </a:p>
        </p:txBody>
      </p:sp>
      <p:sp>
        <p:nvSpPr>
          <p:cNvPr id="76804" name="Slide Number Placeholder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D842DF0-8A86-4671-A3DA-5507B329A634}" type="slidenum">
              <a:rPr lang="en-US" altLang="en-US"/>
              <a:pPr>
                <a:spcBef>
                  <a:spcPct val="0"/>
                </a:spcBef>
              </a:pPr>
              <a:t>36</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D2B31E8-118A-415D-903D-8572A97BB94E}" type="slidenum">
              <a:rPr lang="en-US" altLang="en-US"/>
              <a:pPr>
                <a:spcBef>
                  <a:spcPct val="0"/>
                </a:spcBef>
              </a:pPr>
              <a:t>38</a:t>
            </a:fld>
            <a:endParaRPr lang="en-US" altLang="en-US"/>
          </a:p>
        </p:txBody>
      </p:sp>
      <p:sp>
        <p:nvSpPr>
          <p:cNvPr id="77827" name="Rectangle 2"/>
          <p:cNvSpPr>
            <a:spLocks noChangeArrowheads="1" noTextEdit="1"/>
          </p:cNvSpPr>
          <p:nvPr>
            <p:ph type="sldImg"/>
          </p:nvPr>
        </p:nvSpPr>
        <p:spPr>
          <a:ln/>
        </p:spPr>
      </p:sp>
      <p:sp>
        <p:nvSpPr>
          <p:cNvPr id="77828" name="Rectangle 3"/>
          <p:cNvSpPr>
            <a:spLocks noGrp="1" noChangeArrowheads="1"/>
          </p:cNvSpPr>
          <p:nvPr>
            <p:ph type="body" idx="1"/>
          </p:nvPr>
        </p:nvSpPr>
        <p:spPr>
          <a:noFill/>
        </p:spPr>
        <p:txBody>
          <a:bodyPr lIns="0" tIns="0" rIns="0" bIns="0"/>
          <a:lstStyle/>
          <a:p>
            <a:pPr eaLnBrk="1" hangingPunct="1">
              <a:lnSpc>
                <a:spcPct val="95000"/>
              </a:lnSpc>
              <a:spcBef>
                <a:spcPct val="0"/>
              </a:spcBef>
            </a:pPr>
            <a:r>
              <a:rPr lang="en-US" altLang="en-US" sz="1600" dirty="0" smtClean="0">
                <a:solidFill>
                  <a:srgbClr val="000000"/>
                </a:solidFill>
                <a:latin typeface="Arial" panose="020B0604020202020204" pitchFamily="34" charset="0"/>
              </a:rPr>
              <a:t>Talk with friends, family and neighbors who have kindergarten-aged children. Let them know it’s important to register early so schools can keep you informed about </a:t>
            </a:r>
            <a:r>
              <a:rPr lang="en-US" altLang="en-US" sz="1600" dirty="0" smtClean="0">
                <a:solidFill>
                  <a:srgbClr val="000000"/>
                </a:solidFill>
                <a:latin typeface="Arial" panose="020B0604020202020204" pitchFamily="34" charset="0"/>
              </a:rPr>
              <a:t>opportunities </a:t>
            </a:r>
            <a:r>
              <a:rPr lang="en-US" altLang="en-US" sz="1600" dirty="0" smtClean="0">
                <a:solidFill>
                  <a:srgbClr val="000000"/>
                </a:solidFill>
                <a:latin typeface="Arial" panose="020B0604020202020204" pitchFamily="34" charset="0"/>
              </a:rPr>
              <a:t>for your child.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p:spPr>
        <p:txBody>
          <a:bodyPr/>
          <a:lstStyle/>
          <a:p>
            <a:r>
              <a:rPr lang="en-US" altLang="en-US" smtClean="0"/>
              <a:t>To begin building a strong relationship between your child’s teacher and your family at the meeting you will share information about your child and get to know one another. </a:t>
            </a:r>
          </a:p>
        </p:txBody>
      </p:sp>
      <p:sp>
        <p:nvSpPr>
          <p:cNvPr id="46084" name="Slide Number Placeholder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97BA59E-260D-4524-9896-454395E92C61}" type="slidenum">
              <a:rPr lang="en-US" altLang="en-US"/>
              <a:pPr>
                <a:spcBef>
                  <a:spcPct val="0"/>
                </a:spcBef>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p:spPr>
        <p:txBody>
          <a:bodyPr/>
          <a:lstStyle/>
          <a:p>
            <a:r>
              <a:rPr lang="en-US" altLang="en-US" dirty="0" smtClean="0"/>
              <a:t>While family connections is one of the important components of kindergarten, through WaKIDS there are two other components:  Whole child assessment and collaboration between kindergarten and preschool teachers  </a:t>
            </a:r>
          </a:p>
          <a:p>
            <a:r>
              <a:rPr lang="en-US" altLang="en-US" dirty="0" smtClean="0"/>
              <a:t> </a:t>
            </a:r>
          </a:p>
        </p:txBody>
      </p:sp>
      <p:sp>
        <p:nvSpPr>
          <p:cNvPr id="47108" name="Slide Number Placeholder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A94B8C3-6328-4519-94C9-B0688B0B82B9}" type="slidenum">
              <a:rPr lang="en-US" altLang="en-US"/>
              <a:pPr>
                <a:spcBef>
                  <a:spcPct val="0"/>
                </a:spcBef>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FE8F8FF-47D6-4301-9B5A-CBDDB3C3601D}" type="slidenum">
              <a:rPr lang="en-US" altLang="en-US"/>
              <a:pPr>
                <a:spcBef>
                  <a:spcPct val="0"/>
                </a:spcBef>
              </a:pPr>
              <a:t>6</a:t>
            </a:fld>
            <a:endParaRPr lang="en-US" altLang="en-US"/>
          </a:p>
        </p:txBody>
      </p:sp>
      <p:sp>
        <p:nvSpPr>
          <p:cNvPr id="48131" name="Rectangle 1"/>
          <p:cNvSpPr>
            <a:spLocks noChangeArrowheads="1" noTextEdit="1"/>
          </p:cNvSpPr>
          <p:nvPr>
            <p:ph type="sldImg"/>
          </p:nvPr>
        </p:nvSpPr>
        <p:spPr>
          <a:ln/>
        </p:spPr>
      </p:sp>
      <p:sp>
        <p:nvSpPr>
          <p:cNvPr id="48132" name="Rectangle 2"/>
          <p:cNvSpPr>
            <a:spLocks noGrp="1" noChangeArrowheads="1"/>
          </p:cNvSpPr>
          <p:nvPr>
            <p:ph type="body" idx="1"/>
          </p:nvPr>
        </p:nvSpPr>
        <p:spPr>
          <a:noFill/>
        </p:spPr>
        <p:txBody>
          <a:bodyPr lIns="0" tIns="0" rIns="0" bIns="0"/>
          <a:lstStyle/>
          <a:p>
            <a:pPr eaLnBrk="1" hangingPunct="1">
              <a:lnSpc>
                <a:spcPct val="95000"/>
              </a:lnSpc>
              <a:spcBef>
                <a:spcPct val="0"/>
              </a:spcBef>
            </a:pPr>
            <a:r>
              <a:rPr lang="en-US" altLang="en-US" sz="1600" dirty="0" smtClean="0">
                <a:solidFill>
                  <a:srgbClr val="000000"/>
                </a:solidFill>
                <a:latin typeface="Arial" panose="020B0604020202020204" pitchFamily="34" charset="0"/>
              </a:rPr>
              <a:t>It’s time for kindergarten, we want to share what </a:t>
            </a:r>
            <a:r>
              <a:rPr lang="en-US" altLang="en-US" sz="1600" dirty="0" smtClean="0">
                <a:solidFill>
                  <a:srgbClr val="000000"/>
                </a:solidFill>
                <a:latin typeface="Arial" panose="020B0604020202020204" pitchFamily="34" charset="0"/>
              </a:rPr>
              <a:t>your child will </a:t>
            </a:r>
            <a:r>
              <a:rPr lang="en-US" altLang="en-US" sz="1600" dirty="0" smtClean="0">
                <a:solidFill>
                  <a:srgbClr val="000000"/>
                </a:solidFill>
                <a:latin typeface="Arial" panose="020B0604020202020204" pitchFamily="34" charset="0"/>
              </a:rPr>
              <a:t>do each day and some of the things </a:t>
            </a:r>
            <a:r>
              <a:rPr lang="en-US" altLang="en-US" sz="1600" dirty="0" smtClean="0">
                <a:solidFill>
                  <a:srgbClr val="000000"/>
                </a:solidFill>
                <a:latin typeface="Arial" panose="020B0604020202020204" pitchFamily="34" charset="0"/>
              </a:rPr>
              <a:t>they will </a:t>
            </a:r>
            <a:r>
              <a:rPr lang="en-US" altLang="en-US" sz="1600" dirty="0" smtClean="0">
                <a:solidFill>
                  <a:srgbClr val="000000"/>
                </a:solidFill>
                <a:latin typeface="Arial" panose="020B0604020202020204" pitchFamily="34" charset="0"/>
              </a:rPr>
              <a:t>be learning.</a:t>
            </a:r>
            <a:endParaRPr lang="en-US" altLang="en-US" dirty="0" smtClean="0"/>
          </a:p>
          <a:p>
            <a:pPr eaLnBrk="1" hangingPunct="1">
              <a:lnSpc>
                <a:spcPct val="95000"/>
              </a:lnSpc>
              <a:spcBef>
                <a:spcPct val="0"/>
              </a:spcBef>
            </a:pPr>
            <a:endParaRPr lang="en-US" altLang="en-US" sz="1600" dirty="0" smtClean="0">
              <a:solidFill>
                <a:srgbClr val="000000"/>
              </a:solidFill>
              <a:latin typeface="Arial" panose="020B0604020202020204" pitchFamily="34" charset="0"/>
            </a:endParaRPr>
          </a:p>
          <a:p>
            <a:pPr eaLnBrk="1" hangingPunct="1">
              <a:lnSpc>
                <a:spcPct val="95000"/>
              </a:lnSpc>
              <a:spcBef>
                <a:spcPct val="0"/>
              </a:spcBef>
            </a:pPr>
            <a:r>
              <a:rPr lang="en-US" altLang="en-US" sz="1600" b="1" dirty="0" smtClean="0">
                <a:solidFill>
                  <a:srgbClr val="000000"/>
                </a:solidFill>
                <a:latin typeface="Arial" panose="020B0604020202020204" pitchFamily="34" charset="0"/>
              </a:rPr>
              <a:t>Click on either picture to show video of children’s perspectives on transition to kindergarten.</a:t>
            </a:r>
          </a:p>
          <a:p>
            <a:pPr eaLnBrk="1" hangingPunct="1">
              <a:lnSpc>
                <a:spcPct val="95000"/>
              </a:lnSpc>
              <a:spcBef>
                <a:spcPct val="0"/>
              </a:spcBef>
            </a:pPr>
            <a:r>
              <a:rPr lang="en-US" altLang="en-US" sz="1600" dirty="0" smtClean="0">
                <a:solidFill>
                  <a:srgbClr val="000000"/>
                </a:solidFill>
                <a:latin typeface="Arial" panose="020B0604020202020204" pitchFamily="34" charset="0"/>
              </a:rPr>
              <a:t>Video from Head Start National Center for Quality Teaching and Learning (NCQTL)</a:t>
            </a:r>
          </a:p>
          <a:p>
            <a:pPr eaLnBrk="1" hangingPunct="1">
              <a:lnSpc>
                <a:spcPct val="95000"/>
              </a:lnSpc>
              <a:spcBef>
                <a:spcPct val="0"/>
              </a:spcBef>
            </a:pPr>
            <a:r>
              <a:rPr lang="en-US" altLang="en-US" sz="1600" dirty="0" smtClean="0">
                <a:solidFill>
                  <a:srgbClr val="000000"/>
                </a:solidFill>
                <a:latin typeface="Arial" panose="020B0604020202020204" pitchFamily="34" charset="0"/>
              </a:rPr>
              <a:t>http://eclkc.vzaar.me/4499077</a:t>
            </a:r>
          </a:p>
          <a:p>
            <a:pPr eaLnBrk="1" hangingPunct="1">
              <a:lnSpc>
                <a:spcPct val="95000"/>
              </a:lnSpc>
              <a:spcBef>
                <a:spcPct val="0"/>
              </a:spcBef>
            </a:pPr>
            <a:r>
              <a:rPr lang="en-US" altLang="en-US" sz="1600" dirty="0" smtClean="0">
                <a:solidFill>
                  <a:srgbClr val="000000"/>
                </a:solidFill>
                <a:latin typeface="Arial" panose="020B0604020202020204" pitchFamily="34" charset="0"/>
              </a:rPr>
              <a:t>Video is 6 min 15 seconds</a:t>
            </a:r>
          </a:p>
          <a:p>
            <a:pPr eaLnBrk="1" hangingPunct="1">
              <a:lnSpc>
                <a:spcPct val="95000"/>
              </a:lnSpc>
              <a:spcBef>
                <a:spcPct val="0"/>
              </a:spcBef>
            </a:pPr>
            <a:endParaRPr lang="en-US" altLang="en-US" sz="1600" dirty="0" smtClean="0">
              <a:solidFill>
                <a:srgbClr val="000000"/>
              </a:solidFill>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F77CE1F-C662-48E0-80EC-226B7A217119}" type="slidenum">
              <a:rPr lang="en-US" altLang="en-US"/>
              <a:pPr>
                <a:spcBef>
                  <a:spcPct val="0"/>
                </a:spcBef>
              </a:pPr>
              <a:t>7</a:t>
            </a:fld>
            <a:endParaRPr lang="en-US" altLang="en-US"/>
          </a:p>
        </p:txBody>
      </p:sp>
      <p:sp>
        <p:nvSpPr>
          <p:cNvPr id="49155" name="Rectangle 1"/>
          <p:cNvSpPr>
            <a:spLocks noChangeArrowheads="1" noTextEdit="1"/>
          </p:cNvSpPr>
          <p:nvPr>
            <p:ph type="sldImg"/>
          </p:nvPr>
        </p:nvSpPr>
        <p:spPr>
          <a:ln/>
        </p:spPr>
      </p:sp>
      <p:sp>
        <p:nvSpPr>
          <p:cNvPr id="49156" name="Rectangle 2"/>
          <p:cNvSpPr>
            <a:spLocks noGrp="1" noChangeArrowheads="1"/>
          </p:cNvSpPr>
          <p:nvPr>
            <p:ph type="body" idx="1"/>
          </p:nvPr>
        </p:nvSpPr>
        <p:spPr>
          <a:noFill/>
        </p:spPr>
        <p:txBody>
          <a:bodyPr lIns="0" tIns="0" rIns="0" bIns="0"/>
          <a:lstStyle/>
          <a:p>
            <a:pPr eaLnBrk="1" hangingPunct="1">
              <a:lnSpc>
                <a:spcPct val="95000"/>
              </a:lnSpc>
              <a:spcBef>
                <a:spcPct val="0"/>
              </a:spcBef>
            </a:pPr>
            <a:r>
              <a:rPr lang="en-US" altLang="en-US" sz="1600" dirty="0" smtClean="0">
                <a:solidFill>
                  <a:srgbClr val="000000"/>
                </a:solidFill>
                <a:latin typeface="Arial" panose="020B0604020202020204" pitchFamily="34" charset="0"/>
              </a:rPr>
              <a:t>Children get to school in different ways. If you live close to school (one mile or less) and don’t have to cross any major roads, </a:t>
            </a:r>
            <a:r>
              <a:rPr lang="en-US" altLang="en-US" sz="1600" dirty="0" smtClean="0">
                <a:solidFill>
                  <a:srgbClr val="000000"/>
                </a:solidFill>
                <a:latin typeface="Arial" panose="020B0604020202020204" pitchFamily="34" charset="0"/>
              </a:rPr>
              <a:t>children </a:t>
            </a:r>
            <a:r>
              <a:rPr lang="en-US" altLang="en-US" sz="1600" dirty="0" smtClean="0">
                <a:solidFill>
                  <a:srgbClr val="000000"/>
                </a:solidFill>
                <a:latin typeface="Arial" panose="020B0604020202020204" pitchFamily="34" charset="0"/>
              </a:rPr>
              <a:t>can walk with an adult. Otherwise </a:t>
            </a:r>
            <a:r>
              <a:rPr lang="en-US" altLang="en-US" sz="1600" dirty="0" smtClean="0">
                <a:solidFill>
                  <a:srgbClr val="000000"/>
                </a:solidFill>
                <a:latin typeface="Arial" panose="020B0604020202020204" pitchFamily="34" charset="0"/>
              </a:rPr>
              <a:t>they’ll </a:t>
            </a:r>
            <a:r>
              <a:rPr lang="en-US" altLang="en-US" sz="1600" dirty="0" smtClean="0">
                <a:solidFill>
                  <a:srgbClr val="000000"/>
                </a:solidFill>
                <a:latin typeface="Arial" panose="020B0604020202020204" pitchFamily="34" charset="0"/>
              </a:rPr>
              <a:t>ride a bus. Our transportation department will have information on bus routes and stops right before school starts. Their telephone number (425-385-4144) is in the Parent Booklet that you’ll be getting today. You can also get this information on the school district website (www.everett.k12.wa.us). The transportation department contact information is also listed at the beginning of the booklet.</a:t>
            </a:r>
          </a:p>
          <a:p>
            <a:pPr eaLnBrk="1" hangingPunct="1">
              <a:lnSpc>
                <a:spcPct val="95000"/>
              </a:lnSpc>
              <a:spcBef>
                <a:spcPct val="0"/>
              </a:spcBef>
            </a:pPr>
            <a:r>
              <a:rPr lang="en-US" altLang="en-US" sz="1600" dirty="0" smtClean="0">
                <a:solidFill>
                  <a:srgbClr val="000000"/>
                </a:solidFill>
                <a:latin typeface="Arial" panose="020B0604020202020204" pitchFamily="34" charset="0"/>
              </a:rPr>
              <a:t>Please help your child learn how to safely ride the bus. Bus rules to follow include staying in your seat, listening to and following directions, talking quietly and respecting the bus driver.</a:t>
            </a:r>
          </a:p>
          <a:p>
            <a:pPr eaLnBrk="1" hangingPunct="1">
              <a:lnSpc>
                <a:spcPct val="95000"/>
              </a:lnSpc>
              <a:spcBef>
                <a:spcPct val="0"/>
              </a:spcBef>
            </a:pPr>
            <a:endParaRPr lang="en-US" altLang="en-US" sz="1600" dirty="0" smtClean="0">
              <a:solidFill>
                <a:srgbClr val="000000"/>
              </a:solidFill>
              <a:latin typeface="Arial" panose="020B0604020202020204" pitchFamily="34" charset="0"/>
            </a:endParaRPr>
          </a:p>
          <a:p>
            <a:pPr eaLnBrk="1" hangingPunct="1">
              <a:lnSpc>
                <a:spcPct val="95000"/>
              </a:lnSpc>
              <a:spcBef>
                <a:spcPct val="0"/>
              </a:spcBef>
            </a:pPr>
            <a:r>
              <a:rPr lang="en-US" altLang="en-US" sz="1600" dirty="0" smtClean="0">
                <a:solidFill>
                  <a:srgbClr val="000000"/>
                </a:solidFill>
                <a:latin typeface="Arial" panose="020B0604020202020204" pitchFamily="34" charset="0"/>
              </a:rPr>
              <a:t>Parents can also choose to drive their child to school. Each school has a place and way that they want you to drop off children or to park if parents are bringing their child into the school.</a:t>
            </a:r>
            <a:endParaRPr lang="en-US" altLang="en-US" dirty="0" smtClean="0"/>
          </a:p>
          <a:p>
            <a:pPr eaLnBrk="1" hangingPunct="1">
              <a:lnSpc>
                <a:spcPct val="95000"/>
              </a:lnSpc>
              <a:spcBef>
                <a:spcPct val="0"/>
              </a:spcBef>
            </a:pPr>
            <a:endParaRPr lang="en-US" altLang="en-US" sz="1600" dirty="0" smtClean="0">
              <a:solidFill>
                <a:srgbClr val="000000"/>
              </a:solidFill>
              <a:latin typeface="Arial" panose="020B0604020202020204" pitchFamily="34" charset="0"/>
            </a:endParaRPr>
          </a:p>
          <a:p>
            <a:pPr eaLnBrk="1" hangingPunct="1">
              <a:lnSpc>
                <a:spcPct val="95000"/>
              </a:lnSpc>
              <a:spcBef>
                <a:spcPct val="0"/>
              </a:spcBef>
            </a:pPr>
            <a:r>
              <a:rPr lang="en-US" altLang="en-US" sz="1600" dirty="0" smtClean="0">
                <a:solidFill>
                  <a:srgbClr val="000000"/>
                </a:solidFill>
                <a:latin typeface="Arial" panose="020B0604020202020204" pitchFamily="34" charset="0"/>
              </a:rPr>
              <a:t>We will talk toward the end of the presentation about the first day and your role.</a:t>
            </a:r>
          </a:p>
          <a:p>
            <a:pPr eaLnBrk="1" hangingPunct="1">
              <a:lnSpc>
                <a:spcPct val="95000"/>
              </a:lnSpc>
              <a:spcBef>
                <a:spcPct val="0"/>
              </a:spcBef>
            </a:pPr>
            <a:endParaRPr lang="en-US" altLang="en-US" sz="1600" dirty="0" smtClean="0">
              <a:solidFill>
                <a:srgbClr val="000000"/>
              </a:solidFill>
              <a:latin typeface="Arial" panose="020B0604020202020204" pitchFamily="34" charset="0"/>
            </a:endParaRPr>
          </a:p>
          <a:p>
            <a:pPr eaLnBrk="1" hangingPunct="1">
              <a:lnSpc>
                <a:spcPct val="95000"/>
              </a:lnSpc>
              <a:spcBef>
                <a:spcPct val="0"/>
              </a:spcBef>
            </a:pPr>
            <a:r>
              <a:rPr lang="en-US" altLang="en-US" sz="1600" b="1" i="1" u="sng" dirty="0" smtClean="0">
                <a:solidFill>
                  <a:srgbClr val="FF0000"/>
                </a:solidFill>
                <a:latin typeface="Arial" panose="020B0604020202020204" pitchFamily="34" charset="0"/>
              </a:rPr>
              <a:t>Individual School information</a:t>
            </a:r>
            <a:r>
              <a:rPr lang="en-US" altLang="en-US" sz="1600" dirty="0" smtClean="0">
                <a:solidFill>
                  <a:srgbClr val="FF0000"/>
                </a:solidFill>
                <a:latin typeface="Arial" panose="020B0604020202020204" pitchFamily="34" charset="0"/>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EBB15F0-07B2-4775-9F7E-BF3F280CE28E}" type="slidenum">
              <a:rPr lang="en-US" altLang="en-US"/>
              <a:pPr>
                <a:spcBef>
                  <a:spcPct val="0"/>
                </a:spcBef>
              </a:pPr>
              <a:t>8</a:t>
            </a:fld>
            <a:endParaRPr lang="en-US" altLang="en-US"/>
          </a:p>
        </p:txBody>
      </p:sp>
      <p:sp>
        <p:nvSpPr>
          <p:cNvPr id="50179" name="Rectangle 1"/>
          <p:cNvSpPr>
            <a:spLocks noChangeArrowheads="1" noTextEdit="1"/>
          </p:cNvSpPr>
          <p:nvPr>
            <p:ph type="sldImg"/>
          </p:nvPr>
        </p:nvSpPr>
        <p:spPr>
          <a:ln/>
        </p:spPr>
      </p:sp>
      <p:sp>
        <p:nvSpPr>
          <p:cNvPr id="49156" name="Rectangle 2"/>
          <p:cNvSpPr>
            <a:spLocks noGrp="1" noChangeArrowheads="1"/>
          </p:cNvSpPr>
          <p:nvPr>
            <p:ph type="body" idx="1"/>
          </p:nvPr>
        </p:nvSpPr>
        <p:spPr/>
        <p:txBody>
          <a:bodyPr lIns="0" tIns="0" rIns="0" bIns="0"/>
          <a:lstStyle/>
          <a:p>
            <a:pPr eaLnBrk="1" hangingPunct="1">
              <a:lnSpc>
                <a:spcPct val="95000"/>
              </a:lnSpc>
              <a:spcBef>
                <a:spcPct val="0"/>
              </a:spcBef>
              <a:defRPr/>
            </a:pPr>
            <a:r>
              <a:rPr lang="en-US" altLang="en-US" sz="1600" dirty="0" smtClean="0">
                <a:solidFill>
                  <a:srgbClr val="000000"/>
                </a:solidFill>
                <a:latin typeface="Arial" charset="0"/>
              </a:rPr>
              <a:t>Each day when </a:t>
            </a:r>
            <a:r>
              <a:rPr lang="en-US" altLang="en-US" sz="1600" dirty="0" smtClean="0">
                <a:solidFill>
                  <a:srgbClr val="000000"/>
                </a:solidFill>
                <a:latin typeface="Arial" charset="0"/>
              </a:rPr>
              <a:t>children </a:t>
            </a:r>
            <a:r>
              <a:rPr lang="en-US" altLang="en-US" sz="1600" dirty="0" smtClean="0">
                <a:solidFill>
                  <a:srgbClr val="000000"/>
                </a:solidFill>
                <a:latin typeface="Arial" charset="0"/>
              </a:rPr>
              <a:t>arrive </a:t>
            </a:r>
            <a:r>
              <a:rPr lang="en-US" altLang="en-US" sz="1600" dirty="0" smtClean="0">
                <a:solidFill>
                  <a:srgbClr val="000000"/>
                </a:solidFill>
                <a:latin typeface="Arial" charset="0"/>
              </a:rPr>
              <a:t>there will be </a:t>
            </a:r>
            <a:r>
              <a:rPr lang="en-US" altLang="en-US" sz="1600" dirty="0" smtClean="0">
                <a:solidFill>
                  <a:srgbClr val="000000"/>
                </a:solidFill>
                <a:latin typeface="Arial" charset="0"/>
              </a:rPr>
              <a:t>a special place to go and wait until the bell rings and </a:t>
            </a:r>
            <a:r>
              <a:rPr lang="en-US" altLang="en-US" sz="1600" dirty="0" smtClean="0">
                <a:solidFill>
                  <a:srgbClr val="000000"/>
                </a:solidFill>
                <a:latin typeface="Arial" charset="0"/>
              </a:rPr>
              <a:t>the teacher </a:t>
            </a:r>
            <a:r>
              <a:rPr lang="en-US" altLang="en-US" sz="1600" dirty="0" smtClean="0">
                <a:solidFill>
                  <a:srgbClr val="000000"/>
                </a:solidFill>
                <a:latin typeface="Arial" charset="0"/>
              </a:rPr>
              <a:t>is ready for </a:t>
            </a:r>
            <a:r>
              <a:rPr lang="en-US" altLang="en-US" sz="1600" dirty="0" smtClean="0">
                <a:solidFill>
                  <a:srgbClr val="000000"/>
                </a:solidFill>
                <a:latin typeface="Arial" charset="0"/>
              </a:rPr>
              <a:t>students </a:t>
            </a:r>
            <a:r>
              <a:rPr lang="en-US" altLang="en-US" sz="1600" dirty="0" smtClean="0">
                <a:solidFill>
                  <a:srgbClr val="000000"/>
                </a:solidFill>
                <a:latin typeface="Arial" charset="0"/>
              </a:rPr>
              <a:t>to come into the classroom. </a:t>
            </a:r>
          </a:p>
          <a:p>
            <a:pPr eaLnBrk="1" hangingPunct="1">
              <a:lnSpc>
                <a:spcPct val="95000"/>
              </a:lnSpc>
              <a:spcBef>
                <a:spcPct val="0"/>
              </a:spcBef>
              <a:defRPr/>
            </a:pPr>
            <a:endParaRPr lang="en-US" altLang="en-US" sz="1600" dirty="0" smtClean="0">
              <a:solidFill>
                <a:srgbClr val="000000"/>
              </a:solidFill>
              <a:latin typeface="Arial" charset="0"/>
            </a:endParaRPr>
          </a:p>
          <a:p>
            <a:pPr eaLnBrk="1" hangingPunct="1">
              <a:lnSpc>
                <a:spcPct val="95000"/>
              </a:lnSpc>
              <a:spcBef>
                <a:spcPct val="0"/>
              </a:spcBef>
              <a:defRPr/>
            </a:pPr>
            <a:r>
              <a:rPr lang="en-US" altLang="en-US" sz="1600" b="1" u="sng" dirty="0" smtClean="0">
                <a:solidFill>
                  <a:srgbClr val="000000"/>
                </a:solidFill>
                <a:latin typeface="Arial" charset="0"/>
              </a:rPr>
              <a:t>Individual School information:</a:t>
            </a:r>
          </a:p>
          <a:p>
            <a:pPr marL="285750" indent="-285750" eaLnBrk="1" hangingPunct="1">
              <a:lnSpc>
                <a:spcPct val="95000"/>
              </a:lnSpc>
              <a:spcBef>
                <a:spcPct val="0"/>
              </a:spcBef>
              <a:buFont typeface="Arial" panose="020B0604020202020204" pitchFamily="34" charset="0"/>
              <a:buChar char="•"/>
              <a:defRPr/>
            </a:pPr>
            <a:r>
              <a:rPr lang="en-US" altLang="en-US" sz="1600" dirty="0" smtClean="0">
                <a:solidFill>
                  <a:srgbClr val="000000"/>
                </a:solidFill>
                <a:latin typeface="Arial" charset="0"/>
              </a:rPr>
              <a:t>Before school line up procedure -</a:t>
            </a:r>
            <a:endParaRPr lang="en-US" altLang="en-US" dirty="0" smtClean="0"/>
          </a:p>
          <a:p>
            <a:pPr eaLnBrk="1" hangingPunct="1">
              <a:lnSpc>
                <a:spcPct val="95000"/>
              </a:lnSpc>
              <a:spcBef>
                <a:spcPct val="0"/>
              </a:spcBef>
              <a:defRPr/>
            </a:pPr>
            <a:endParaRPr lang="en-US" altLang="en-US" sz="1600" dirty="0" smtClean="0">
              <a:solidFill>
                <a:srgbClr val="000000"/>
              </a:solidFill>
              <a:latin typeface="Arial" charset="0"/>
            </a:endParaRPr>
          </a:p>
          <a:p>
            <a:pPr eaLnBrk="1" hangingPunct="1">
              <a:lnSpc>
                <a:spcPct val="95000"/>
              </a:lnSpc>
              <a:spcBef>
                <a:spcPct val="0"/>
              </a:spcBef>
              <a:defRPr/>
            </a:pPr>
            <a:r>
              <a:rPr lang="en-US" altLang="en-US" sz="1600" dirty="0" smtClean="0">
                <a:solidFill>
                  <a:srgbClr val="000000"/>
                </a:solidFill>
                <a:latin typeface="Arial" charset="0"/>
              </a:rPr>
              <a:t>When </a:t>
            </a:r>
            <a:r>
              <a:rPr lang="en-US" altLang="en-US" sz="1600" dirty="0" smtClean="0">
                <a:solidFill>
                  <a:srgbClr val="000000"/>
                </a:solidFill>
                <a:latin typeface="Arial" charset="0"/>
              </a:rPr>
              <a:t>children enter the classroom they</a:t>
            </a:r>
            <a:r>
              <a:rPr lang="en-US" altLang="en-US" sz="1600" baseline="0" dirty="0" smtClean="0">
                <a:solidFill>
                  <a:srgbClr val="000000"/>
                </a:solidFill>
                <a:latin typeface="Arial" charset="0"/>
              </a:rPr>
              <a:t> will</a:t>
            </a:r>
            <a:r>
              <a:rPr lang="en-US" altLang="en-US" sz="1600" dirty="0" smtClean="0">
                <a:solidFill>
                  <a:srgbClr val="000000"/>
                </a:solidFill>
                <a:latin typeface="Arial" charset="0"/>
              </a:rPr>
              <a:t> </a:t>
            </a:r>
            <a:r>
              <a:rPr lang="en-US" altLang="en-US" sz="1600" dirty="0" smtClean="0">
                <a:solidFill>
                  <a:srgbClr val="000000"/>
                </a:solidFill>
                <a:latin typeface="Arial" charset="0"/>
              </a:rPr>
              <a:t>put </a:t>
            </a:r>
            <a:r>
              <a:rPr lang="en-US" altLang="en-US" sz="1600" dirty="0" smtClean="0">
                <a:solidFill>
                  <a:srgbClr val="000000"/>
                </a:solidFill>
                <a:latin typeface="Arial" charset="0"/>
              </a:rPr>
              <a:t>coats </a:t>
            </a:r>
            <a:r>
              <a:rPr lang="en-US" altLang="en-US" sz="1600" dirty="0" smtClean="0">
                <a:solidFill>
                  <a:srgbClr val="000000"/>
                </a:solidFill>
                <a:latin typeface="Arial" charset="0"/>
              </a:rPr>
              <a:t>and </a:t>
            </a:r>
            <a:r>
              <a:rPr lang="en-US" altLang="en-US" sz="1600" dirty="0" smtClean="0">
                <a:solidFill>
                  <a:srgbClr val="000000"/>
                </a:solidFill>
                <a:latin typeface="Arial" charset="0"/>
              </a:rPr>
              <a:t>backpacks </a:t>
            </a:r>
            <a:r>
              <a:rPr lang="en-US" altLang="en-US" sz="1600" dirty="0" smtClean="0">
                <a:solidFill>
                  <a:srgbClr val="000000"/>
                </a:solidFill>
                <a:latin typeface="Arial" charset="0"/>
              </a:rPr>
              <a:t>away. </a:t>
            </a:r>
            <a:r>
              <a:rPr lang="en-US" altLang="en-US" sz="1600" dirty="0" smtClean="0">
                <a:solidFill>
                  <a:srgbClr val="000000"/>
                </a:solidFill>
                <a:latin typeface="Arial" charset="0"/>
              </a:rPr>
              <a:t>The </a:t>
            </a:r>
            <a:r>
              <a:rPr lang="en-US" altLang="en-US" sz="1600" dirty="0" smtClean="0">
                <a:solidFill>
                  <a:srgbClr val="000000"/>
                </a:solidFill>
                <a:latin typeface="Arial" charset="0"/>
              </a:rPr>
              <a:t>teacher will have some things set up for </a:t>
            </a:r>
            <a:r>
              <a:rPr lang="en-US" altLang="en-US" sz="1600" dirty="0" smtClean="0">
                <a:solidFill>
                  <a:srgbClr val="000000"/>
                </a:solidFill>
                <a:latin typeface="Arial" charset="0"/>
              </a:rPr>
              <a:t>children </a:t>
            </a:r>
            <a:r>
              <a:rPr lang="en-US" altLang="en-US" sz="1600" dirty="0" smtClean="0">
                <a:solidFill>
                  <a:srgbClr val="000000"/>
                </a:solidFill>
                <a:latin typeface="Arial" charset="0"/>
              </a:rPr>
              <a:t>to do every day when </a:t>
            </a:r>
            <a:r>
              <a:rPr lang="en-US" altLang="en-US" sz="1600" dirty="0" smtClean="0">
                <a:solidFill>
                  <a:srgbClr val="000000"/>
                </a:solidFill>
                <a:latin typeface="Arial" charset="0"/>
              </a:rPr>
              <a:t>they </a:t>
            </a:r>
            <a:r>
              <a:rPr lang="en-US" altLang="en-US" sz="1600" dirty="0" smtClean="0">
                <a:solidFill>
                  <a:srgbClr val="000000"/>
                </a:solidFill>
                <a:latin typeface="Arial" charset="0"/>
              </a:rPr>
              <a:t>arrive. </a:t>
            </a:r>
            <a:r>
              <a:rPr lang="en-US" altLang="en-US" sz="1600" dirty="0" smtClean="0">
                <a:solidFill>
                  <a:srgbClr val="000000"/>
                </a:solidFill>
                <a:latin typeface="Arial" charset="0"/>
              </a:rPr>
              <a:t>They </a:t>
            </a:r>
            <a:r>
              <a:rPr lang="en-US" altLang="en-US" sz="1600" dirty="0" smtClean="0">
                <a:solidFill>
                  <a:srgbClr val="000000"/>
                </a:solidFill>
                <a:latin typeface="Arial" charset="0"/>
              </a:rPr>
              <a:t>might turn in </a:t>
            </a:r>
            <a:r>
              <a:rPr lang="en-US" altLang="en-US" sz="1600" dirty="0" smtClean="0">
                <a:solidFill>
                  <a:srgbClr val="000000"/>
                </a:solidFill>
                <a:latin typeface="Arial" charset="0"/>
              </a:rPr>
              <a:t>their take-home </a:t>
            </a:r>
            <a:r>
              <a:rPr lang="en-US" altLang="en-US" sz="1600" dirty="0" smtClean="0">
                <a:solidFill>
                  <a:srgbClr val="000000"/>
                </a:solidFill>
                <a:latin typeface="Arial" charset="0"/>
              </a:rPr>
              <a:t>folder </a:t>
            </a:r>
            <a:r>
              <a:rPr lang="en-US" altLang="en-US" sz="1600" dirty="0" smtClean="0">
                <a:solidFill>
                  <a:srgbClr val="000000"/>
                </a:solidFill>
                <a:latin typeface="Arial" charset="0"/>
              </a:rPr>
              <a:t>then </a:t>
            </a:r>
            <a:r>
              <a:rPr lang="en-US" altLang="en-US" sz="1600" dirty="0" smtClean="0">
                <a:solidFill>
                  <a:srgbClr val="000000"/>
                </a:solidFill>
                <a:latin typeface="Arial" charset="0"/>
              </a:rPr>
              <a:t>go to </a:t>
            </a:r>
            <a:r>
              <a:rPr lang="en-US" altLang="en-US" sz="1600" dirty="0" smtClean="0">
                <a:solidFill>
                  <a:srgbClr val="000000"/>
                </a:solidFill>
                <a:latin typeface="Arial" charset="0"/>
              </a:rPr>
              <a:t>the </a:t>
            </a:r>
            <a:r>
              <a:rPr lang="en-US" altLang="en-US" sz="1600" dirty="0" smtClean="0">
                <a:solidFill>
                  <a:srgbClr val="000000"/>
                </a:solidFill>
                <a:latin typeface="Arial" charset="0"/>
              </a:rPr>
              <a:t>table or to the rug.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CE8917A-B69B-41D3-8A1F-C13EA277A00F}" type="slidenum">
              <a:rPr lang="en-US" altLang="en-US"/>
              <a:pPr>
                <a:spcBef>
                  <a:spcPct val="0"/>
                </a:spcBef>
              </a:pPr>
              <a:t>9</a:t>
            </a:fld>
            <a:endParaRPr lang="en-US" altLang="en-US"/>
          </a:p>
        </p:txBody>
      </p:sp>
      <p:sp>
        <p:nvSpPr>
          <p:cNvPr id="51203" name="Rectangle 1"/>
          <p:cNvSpPr>
            <a:spLocks noChangeArrowheads="1" noTextEdit="1"/>
          </p:cNvSpPr>
          <p:nvPr>
            <p:ph type="sldImg"/>
          </p:nvPr>
        </p:nvSpPr>
        <p:spPr>
          <a:ln/>
        </p:spPr>
      </p:sp>
      <p:sp>
        <p:nvSpPr>
          <p:cNvPr id="51204" name="Rectangle 2"/>
          <p:cNvSpPr>
            <a:spLocks noGrp="1" noChangeArrowheads="1"/>
          </p:cNvSpPr>
          <p:nvPr>
            <p:ph type="body" idx="1"/>
          </p:nvPr>
        </p:nvSpPr>
        <p:spPr>
          <a:noFill/>
        </p:spPr>
        <p:txBody>
          <a:bodyPr lIns="0" tIns="0" rIns="0" bIns="0"/>
          <a:lstStyle/>
          <a:p>
            <a:pPr eaLnBrk="1" hangingPunct="1">
              <a:lnSpc>
                <a:spcPct val="95000"/>
              </a:lnSpc>
              <a:spcBef>
                <a:spcPct val="0"/>
              </a:spcBef>
            </a:pPr>
            <a:r>
              <a:rPr lang="en-US" altLang="en-US" sz="1600" dirty="0" smtClean="0">
                <a:solidFill>
                  <a:srgbClr val="000000"/>
                </a:solidFill>
                <a:latin typeface="Arial" panose="020B0604020202020204" pitchFamily="34" charset="0"/>
              </a:rPr>
              <a:t>Every day after </a:t>
            </a:r>
            <a:r>
              <a:rPr lang="en-US" altLang="en-US" sz="1600" dirty="0" smtClean="0">
                <a:solidFill>
                  <a:srgbClr val="000000"/>
                </a:solidFill>
                <a:latin typeface="Arial" panose="020B0604020202020204" pitchFamily="34" charset="0"/>
              </a:rPr>
              <a:t>children </a:t>
            </a:r>
            <a:r>
              <a:rPr lang="en-US" altLang="en-US" sz="1600" dirty="0" smtClean="0">
                <a:solidFill>
                  <a:srgbClr val="000000"/>
                </a:solidFill>
                <a:latin typeface="Arial" panose="020B0604020202020204" pitchFamily="34" charset="0"/>
              </a:rPr>
              <a:t>arrive</a:t>
            </a:r>
            <a:r>
              <a:rPr lang="en-US" altLang="en-US" sz="1600" b="1" dirty="0" smtClean="0">
                <a:solidFill>
                  <a:srgbClr val="16165D"/>
                </a:solidFill>
                <a:latin typeface="Arial" panose="020B0604020202020204" pitchFamily="34" charset="0"/>
              </a:rPr>
              <a:t> </a:t>
            </a:r>
            <a:r>
              <a:rPr lang="en-US" altLang="en-US" sz="1600" dirty="0" smtClean="0">
                <a:solidFill>
                  <a:srgbClr val="16165D"/>
                </a:solidFill>
                <a:latin typeface="Arial" panose="020B0604020202020204" pitchFamily="34" charset="0"/>
              </a:rPr>
              <a:t>they</a:t>
            </a:r>
            <a:r>
              <a:rPr lang="en-US" altLang="en-US" sz="1600" b="1" dirty="0" smtClean="0">
                <a:solidFill>
                  <a:srgbClr val="16165D"/>
                </a:solidFill>
                <a:latin typeface="Arial" panose="020B0604020202020204" pitchFamily="34" charset="0"/>
              </a:rPr>
              <a:t> </a:t>
            </a:r>
            <a:r>
              <a:rPr lang="en-US" altLang="en-US" sz="1600" dirty="0" smtClean="0">
                <a:solidFill>
                  <a:srgbClr val="000000"/>
                </a:solidFill>
                <a:latin typeface="Arial" panose="020B0604020202020204" pitchFamily="34" charset="0"/>
              </a:rPr>
              <a:t>will get a chance to greet </a:t>
            </a:r>
            <a:r>
              <a:rPr lang="en-US" altLang="en-US" sz="1600" dirty="0" smtClean="0">
                <a:solidFill>
                  <a:srgbClr val="000000"/>
                </a:solidFill>
                <a:latin typeface="Arial" panose="020B0604020202020204" pitchFamily="34" charset="0"/>
              </a:rPr>
              <a:t>their </a:t>
            </a:r>
            <a:r>
              <a:rPr lang="en-US" altLang="en-US" sz="1600" dirty="0" smtClean="0">
                <a:solidFill>
                  <a:srgbClr val="000000"/>
                </a:solidFill>
                <a:latin typeface="Arial" panose="020B0604020202020204" pitchFamily="34" charset="0"/>
              </a:rPr>
              <a:t>teacher and the other </a:t>
            </a:r>
            <a:r>
              <a:rPr lang="en-US" altLang="en-US" sz="1600" dirty="0" smtClean="0">
                <a:solidFill>
                  <a:srgbClr val="000000"/>
                </a:solidFill>
                <a:latin typeface="Arial" panose="020B0604020202020204" pitchFamily="34" charset="0"/>
              </a:rPr>
              <a:t>children in the </a:t>
            </a:r>
            <a:r>
              <a:rPr lang="en-US" altLang="en-US" sz="1600" dirty="0" smtClean="0">
                <a:solidFill>
                  <a:srgbClr val="000000"/>
                </a:solidFill>
                <a:latin typeface="Arial" panose="020B0604020202020204" pitchFamily="34" charset="0"/>
              </a:rPr>
              <a:t>classroom. Usually there are between 20 and 24 children in each class. This is probably more than in preschool. This group time</a:t>
            </a:r>
            <a:r>
              <a:rPr lang="en-US" altLang="en-US" sz="1600" b="1" dirty="0" smtClean="0">
                <a:solidFill>
                  <a:srgbClr val="000000"/>
                </a:solidFill>
                <a:latin typeface="Arial" panose="020B0604020202020204" pitchFamily="34" charset="0"/>
              </a:rPr>
              <a:t> </a:t>
            </a:r>
            <a:r>
              <a:rPr lang="en-US" altLang="en-US" sz="1600" dirty="0" smtClean="0">
                <a:solidFill>
                  <a:srgbClr val="000000"/>
                </a:solidFill>
                <a:latin typeface="Arial" panose="020B0604020202020204" pitchFamily="34" charset="0"/>
              </a:rPr>
              <a:t>will be an important time to listen and also take turns sharing.</a:t>
            </a:r>
          </a:p>
          <a:p>
            <a:pPr eaLnBrk="1" hangingPunct="1">
              <a:lnSpc>
                <a:spcPct val="95000"/>
              </a:lnSpc>
              <a:spcBef>
                <a:spcPct val="0"/>
              </a:spcBef>
            </a:pPr>
            <a:endParaRPr lang="en-US" altLang="en-US" sz="1600" b="1" dirty="0" smtClean="0">
              <a:solidFill>
                <a:srgbClr val="000000"/>
              </a:solidFill>
              <a:latin typeface="Arial" panose="020B0604020202020204" pitchFamily="34" charset="0"/>
            </a:endParaRPr>
          </a:p>
          <a:p>
            <a:pPr eaLnBrk="1" hangingPunct="1">
              <a:lnSpc>
                <a:spcPct val="95000"/>
              </a:lnSpc>
              <a:spcBef>
                <a:spcPct val="0"/>
              </a:spcBef>
            </a:pPr>
            <a:r>
              <a:rPr lang="en-US" altLang="en-US" sz="1600" b="1" dirty="0" smtClean="0">
                <a:solidFill>
                  <a:srgbClr val="000000"/>
                </a:solidFill>
                <a:latin typeface="Arial" panose="020B0604020202020204" pitchFamily="34" charset="0"/>
              </a:rPr>
              <a:t>Schools can include information about:  morning meeting, circle time, calendar, songs, poems, movement</a:t>
            </a:r>
          </a:p>
          <a:p>
            <a:pPr eaLnBrk="1" hangingPunct="1">
              <a:lnSpc>
                <a:spcPct val="95000"/>
              </a:lnSpc>
              <a:spcBef>
                <a:spcPct val="0"/>
              </a:spcBef>
            </a:pPr>
            <a:endParaRPr lang="en-US" altLang="en-US" sz="1600" dirty="0" smtClean="0">
              <a:solidFill>
                <a:srgbClr val="000000"/>
              </a:solidFill>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048C515-4215-49AB-B04C-376FC629281C}" type="slidenum">
              <a:rPr lang="en-US" altLang="en-US"/>
              <a:pPr/>
              <a:t>‹#›</a:t>
            </a:fld>
            <a:endParaRPr lang="en-US" altLang="en-US"/>
          </a:p>
        </p:txBody>
      </p:sp>
    </p:spTree>
    <p:extLst>
      <p:ext uri="{BB962C8B-B14F-4D97-AF65-F5344CB8AC3E}">
        <p14:creationId xmlns:p14="http://schemas.microsoft.com/office/powerpoint/2010/main" val="3439845803"/>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1F81EA7-0117-4F5E-AD10-C7C7C367F979}" type="slidenum">
              <a:rPr lang="en-US" altLang="en-US"/>
              <a:pPr/>
              <a:t>‹#›</a:t>
            </a:fld>
            <a:endParaRPr lang="en-US" altLang="en-US"/>
          </a:p>
        </p:txBody>
      </p:sp>
    </p:spTree>
    <p:extLst>
      <p:ext uri="{BB962C8B-B14F-4D97-AF65-F5344CB8AC3E}">
        <p14:creationId xmlns:p14="http://schemas.microsoft.com/office/powerpoint/2010/main" val="2262720613"/>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676275"/>
            <a:ext cx="2159000" cy="60975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676275"/>
            <a:ext cx="6324600" cy="60975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5805E53-1F8A-494C-9B67-62341BFCB41B}" type="slidenum">
              <a:rPr lang="en-US" altLang="en-US"/>
              <a:pPr/>
              <a:t>‹#›</a:t>
            </a:fld>
            <a:endParaRPr lang="en-US" altLang="en-US"/>
          </a:p>
        </p:txBody>
      </p:sp>
    </p:spTree>
    <p:extLst>
      <p:ext uri="{BB962C8B-B14F-4D97-AF65-F5344CB8AC3E}">
        <p14:creationId xmlns:p14="http://schemas.microsoft.com/office/powerpoint/2010/main" val="3965114430"/>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932BC9C-95F1-4782-AC56-EC1ADC98220C}" type="slidenum">
              <a:rPr lang="en-US" altLang="en-US"/>
              <a:pPr/>
              <a:t>‹#›</a:t>
            </a:fld>
            <a:endParaRPr lang="en-US" altLang="en-US"/>
          </a:p>
        </p:txBody>
      </p:sp>
    </p:spTree>
    <p:extLst>
      <p:ext uri="{BB962C8B-B14F-4D97-AF65-F5344CB8AC3E}">
        <p14:creationId xmlns:p14="http://schemas.microsoft.com/office/powerpoint/2010/main" val="392561605"/>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A3BC984-8D28-4546-B07C-7EF4C62B32DE}" type="slidenum">
              <a:rPr lang="en-US" altLang="en-US"/>
              <a:pPr/>
              <a:t>‹#›</a:t>
            </a:fld>
            <a:endParaRPr lang="en-US" altLang="en-US"/>
          </a:p>
        </p:txBody>
      </p:sp>
    </p:spTree>
    <p:extLst>
      <p:ext uri="{BB962C8B-B14F-4D97-AF65-F5344CB8AC3E}">
        <p14:creationId xmlns:p14="http://schemas.microsoft.com/office/powerpoint/2010/main" val="3320341625"/>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2200275"/>
            <a:ext cx="4241800" cy="4573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56200" y="2200275"/>
            <a:ext cx="4241800" cy="45735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8944F7A-BE0B-43FD-B9D3-3AB801AEF843}" type="slidenum">
              <a:rPr lang="en-US" altLang="en-US"/>
              <a:pPr/>
              <a:t>‹#›</a:t>
            </a:fld>
            <a:endParaRPr lang="en-US" altLang="en-US"/>
          </a:p>
        </p:txBody>
      </p:sp>
    </p:spTree>
    <p:extLst>
      <p:ext uri="{BB962C8B-B14F-4D97-AF65-F5344CB8AC3E}">
        <p14:creationId xmlns:p14="http://schemas.microsoft.com/office/powerpoint/2010/main" val="1525768620"/>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393EB11-A316-4F13-8C89-E2D0581FB2CD}" type="slidenum">
              <a:rPr lang="en-US" altLang="en-US"/>
              <a:pPr/>
              <a:t>‹#›</a:t>
            </a:fld>
            <a:endParaRPr lang="en-US" altLang="en-US"/>
          </a:p>
        </p:txBody>
      </p:sp>
    </p:spTree>
    <p:extLst>
      <p:ext uri="{BB962C8B-B14F-4D97-AF65-F5344CB8AC3E}">
        <p14:creationId xmlns:p14="http://schemas.microsoft.com/office/powerpoint/2010/main" val="65574967"/>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12613B0-F3DA-4D0C-BEB2-4693B305BC19}" type="slidenum">
              <a:rPr lang="en-US" altLang="en-US"/>
              <a:pPr/>
              <a:t>‹#›</a:t>
            </a:fld>
            <a:endParaRPr lang="en-US" altLang="en-US"/>
          </a:p>
        </p:txBody>
      </p:sp>
    </p:spTree>
    <p:extLst>
      <p:ext uri="{BB962C8B-B14F-4D97-AF65-F5344CB8AC3E}">
        <p14:creationId xmlns:p14="http://schemas.microsoft.com/office/powerpoint/2010/main" val="959973824"/>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B75B687-BCAA-4D7D-8D20-5D5061ABE5C3}" type="slidenum">
              <a:rPr lang="en-US" altLang="en-US"/>
              <a:pPr/>
              <a:t>‹#›</a:t>
            </a:fld>
            <a:endParaRPr lang="en-US" altLang="en-US"/>
          </a:p>
        </p:txBody>
      </p:sp>
    </p:spTree>
    <p:extLst>
      <p:ext uri="{BB962C8B-B14F-4D97-AF65-F5344CB8AC3E}">
        <p14:creationId xmlns:p14="http://schemas.microsoft.com/office/powerpoint/2010/main" val="114460478"/>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B8D24EB-592F-4782-A314-C04A856BEC34}" type="slidenum">
              <a:rPr lang="en-US" altLang="en-US"/>
              <a:pPr/>
              <a:t>‹#›</a:t>
            </a:fld>
            <a:endParaRPr lang="en-US" altLang="en-US"/>
          </a:p>
        </p:txBody>
      </p:sp>
    </p:spTree>
    <p:extLst>
      <p:ext uri="{BB962C8B-B14F-4D97-AF65-F5344CB8AC3E}">
        <p14:creationId xmlns:p14="http://schemas.microsoft.com/office/powerpoint/2010/main" val="3030022085"/>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B069430-26E6-43A6-B9D3-C7BB80F49D6A}" type="slidenum">
              <a:rPr lang="en-US" altLang="en-US"/>
              <a:pPr/>
              <a:t>‹#›</a:t>
            </a:fld>
            <a:endParaRPr lang="en-US" altLang="en-US"/>
          </a:p>
        </p:txBody>
      </p:sp>
    </p:spTree>
    <p:extLst>
      <p:ext uri="{BB962C8B-B14F-4D97-AF65-F5344CB8AC3E}">
        <p14:creationId xmlns:p14="http://schemas.microsoft.com/office/powerpoint/2010/main" val="1011168679"/>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676275"/>
            <a:ext cx="8636000" cy="127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762000" y="2200275"/>
            <a:ext cx="8636000" cy="457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762000" y="6942138"/>
            <a:ext cx="2117725" cy="50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29" name="Rectangle 5"/>
          <p:cNvSpPr>
            <a:spLocks noGrp="1" noChangeArrowheads="1"/>
          </p:cNvSpPr>
          <p:nvPr>
            <p:ph type="ftr" sz="quarter" idx="3"/>
          </p:nvPr>
        </p:nvSpPr>
        <p:spPr bwMode="auto">
          <a:xfrm>
            <a:off x="3470275" y="6942138"/>
            <a:ext cx="3219450" cy="50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p:cNvSpPr>
            <a:spLocks noGrp="1" noChangeArrowheads="1"/>
          </p:cNvSpPr>
          <p:nvPr>
            <p:ph type="sldNum" sz="quarter" idx="4"/>
          </p:nvPr>
        </p:nvSpPr>
        <p:spPr bwMode="auto">
          <a:xfrm>
            <a:off x="7280275" y="6942138"/>
            <a:ext cx="2119313" cy="50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7512ACE4-01AD-4F3B-A924-EAF198B8CC9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www.everettsd.org/Page/10597" TargetMode="External"/><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www.everettsd.org/earlylearning" TargetMode="External"/><Relationship Id="rId5" Type="http://schemas.openxmlformats.org/officeDocument/2006/relationships/image" Target="../media/image9.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eclkc.vzaar.me/4499077"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05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138" y="254000"/>
            <a:ext cx="4224337"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250" y="4994275"/>
            <a:ext cx="8721725"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7388" y="2105025"/>
            <a:ext cx="1081087"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1"/>
          <p:cNvSpPr>
            <a:spLocks noGrp="1" noChangeArrowheads="1"/>
          </p:cNvSpPr>
          <p:nvPr>
            <p:ph type="ctrTitle"/>
          </p:nvPr>
        </p:nvSpPr>
        <p:spPr>
          <a:xfrm>
            <a:off x="1568450" y="1730375"/>
            <a:ext cx="7023100" cy="2424113"/>
          </a:xfrm>
        </p:spPr>
        <p:txBody>
          <a:bodyPr lIns="0" tIns="0" rIns="0" bIns="0" anchor="b"/>
          <a:lstStyle/>
          <a:p>
            <a:pPr eaLnBrk="1" hangingPunct="1">
              <a:lnSpc>
                <a:spcPct val="95000"/>
              </a:lnSpc>
            </a:pPr>
            <a:r>
              <a:rPr lang="en-US" altLang="en-US" dirty="0" smtClean="0">
                <a:solidFill>
                  <a:srgbClr val="000066"/>
                </a:solidFill>
                <a:latin typeface="Arial" panose="020B0604020202020204" pitchFamily="34" charset="0"/>
              </a:rPr>
              <a:t>Welcome to Kindergarten</a:t>
            </a:r>
            <a:endParaRPr lang="en-US" altLang="en-US" dirty="0" smtClean="0">
              <a:solidFill>
                <a:srgbClr val="000066"/>
              </a:solidFill>
              <a:latin typeface="Arial" panose="020B0604020202020204" pitchFamily="34" charset="0"/>
            </a:endParaRPr>
          </a:p>
        </p:txBody>
      </p:sp>
      <p:sp>
        <p:nvSpPr>
          <p:cNvPr id="2054" name="Rectangle 2"/>
          <p:cNvSpPr>
            <a:spLocks noGrp="1" noChangeArrowheads="1"/>
          </p:cNvSpPr>
          <p:nvPr>
            <p:ph type="subTitle" idx="1"/>
          </p:nvPr>
        </p:nvSpPr>
        <p:spPr>
          <a:xfrm>
            <a:off x="1765300" y="4551363"/>
            <a:ext cx="6615113" cy="1014412"/>
          </a:xfrm>
        </p:spPr>
        <p:txBody>
          <a:bodyPr lIns="0" tIns="0" rIns="0" bIns="0"/>
          <a:lstStyle/>
          <a:p>
            <a:pPr eaLnBrk="1" hangingPunct="1">
              <a:lnSpc>
                <a:spcPct val="95000"/>
              </a:lnSpc>
              <a:spcBef>
                <a:spcPct val="0"/>
              </a:spcBef>
            </a:pPr>
            <a:r>
              <a:rPr lang="en-US" altLang="en-US" dirty="0" smtClean="0">
                <a:solidFill>
                  <a:srgbClr val="000000"/>
                </a:solidFill>
                <a:latin typeface="Arial" panose="020B0604020202020204" pitchFamily="34" charset="0"/>
              </a:rPr>
              <a:t>Everett Public Schools</a:t>
            </a:r>
            <a:endParaRPr lang="en-US" altLang="en-US" dirty="0" smtClean="0"/>
          </a:p>
          <a:p>
            <a:pPr eaLnBrk="1" hangingPunct="1">
              <a:lnSpc>
                <a:spcPct val="95000"/>
              </a:lnSpc>
              <a:spcBef>
                <a:spcPct val="0"/>
              </a:spcBef>
            </a:pPr>
            <a:r>
              <a:rPr lang="en-US" altLang="en-US" dirty="0" smtClean="0">
                <a:latin typeface="Arial Unicode MS" pitchFamily="34" charset="-128"/>
                <a:ea typeface="Arial Unicode MS" pitchFamily="34" charset="-128"/>
              </a:rPr>
              <a:t>2017</a:t>
            </a:r>
            <a:endParaRPr lang="en-US" altLang="en-US" dirty="0" smtClean="0">
              <a:solidFill>
                <a:srgbClr val="000000"/>
              </a:solidFill>
              <a:latin typeface="Arial Unicode MS" pitchFamily="34" charset="-128"/>
              <a:ea typeface="Arial Unicode MS" pitchFamily="34" charset="-128"/>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5"/>
          <p:cNvPicPr>
            <a:picLocks noChangeAspect="1"/>
          </p:cNvPicPr>
          <p:nvPr/>
        </p:nvPicPr>
        <p:blipFill>
          <a:blip r:embed="rId3">
            <a:extLst>
              <a:ext uri="{28A0092B-C50C-407E-A947-70E740481C1C}">
                <a14:useLocalDpi xmlns:a14="http://schemas.microsoft.com/office/drawing/2010/main" val="0"/>
              </a:ext>
            </a:extLst>
          </a:blip>
          <a:srcRect l="2" r="85472"/>
          <a:stretch>
            <a:fillRect/>
          </a:stretch>
        </p:blipFill>
        <p:spPr bwMode="auto">
          <a:xfrm>
            <a:off x="0" y="0"/>
            <a:ext cx="1652588"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ctrTitle"/>
          </p:nvPr>
        </p:nvSpPr>
        <p:spPr>
          <a:xfrm>
            <a:off x="1566863" y="609600"/>
            <a:ext cx="3665537" cy="792163"/>
          </a:xfrm>
        </p:spPr>
        <p:txBody>
          <a:bodyPr lIns="0" tIns="0" rIns="0" bIns="0" anchor="b"/>
          <a:lstStyle/>
          <a:p>
            <a:pPr algn="l" eaLnBrk="1" hangingPunct="1">
              <a:lnSpc>
                <a:spcPct val="95000"/>
              </a:lnSpc>
            </a:pPr>
            <a:r>
              <a:rPr lang="en-US" altLang="en-US" smtClean="0">
                <a:solidFill>
                  <a:srgbClr val="000066"/>
                </a:solidFill>
                <a:latin typeface="Arial" panose="020B0604020202020204" pitchFamily="34" charset="0"/>
              </a:rPr>
              <a:t>Math</a:t>
            </a:r>
          </a:p>
        </p:txBody>
      </p:sp>
      <p:sp>
        <p:nvSpPr>
          <p:cNvPr id="11268" name="Rectangle 3"/>
          <p:cNvSpPr>
            <a:spLocks noGrp="1" noChangeArrowheads="1"/>
          </p:cNvSpPr>
          <p:nvPr>
            <p:ph type="subTitle" idx="1"/>
          </p:nvPr>
        </p:nvSpPr>
        <p:spPr>
          <a:xfrm>
            <a:off x="1346200" y="1752600"/>
            <a:ext cx="4021138" cy="5429250"/>
          </a:xfrm>
        </p:spPr>
        <p:txBody>
          <a:bodyPr lIns="0" tIns="0" rIns="0" bIns="0"/>
          <a:lstStyle/>
          <a:p>
            <a:pPr lvl="1" indent="-342900" algn="l" eaLnBrk="1" hangingPunct="1">
              <a:lnSpc>
                <a:spcPct val="95000"/>
              </a:lnSpc>
              <a:spcBef>
                <a:spcPts val="1200"/>
              </a:spcBef>
              <a:buClr>
                <a:srgbClr val="000000"/>
              </a:buClr>
              <a:buFontTx/>
              <a:buChar char="•"/>
            </a:pPr>
            <a:r>
              <a:rPr lang="en-US" altLang="en-US" sz="3200" smtClean="0">
                <a:solidFill>
                  <a:srgbClr val="000000"/>
                </a:solidFill>
                <a:latin typeface="Arial" panose="020B0604020202020204" pitchFamily="34" charset="0"/>
              </a:rPr>
              <a:t>Numbers</a:t>
            </a:r>
            <a:endParaRPr lang="en-US" altLang="en-US" sz="3200" smtClean="0"/>
          </a:p>
          <a:p>
            <a:pPr lvl="1" indent="-342900" algn="l" eaLnBrk="1" hangingPunct="1">
              <a:lnSpc>
                <a:spcPct val="95000"/>
              </a:lnSpc>
              <a:spcBef>
                <a:spcPts val="1200"/>
              </a:spcBef>
              <a:buClr>
                <a:srgbClr val="000000"/>
              </a:buClr>
              <a:buFontTx/>
              <a:buChar char="•"/>
            </a:pPr>
            <a:r>
              <a:rPr lang="en-US" altLang="en-US" sz="3200" smtClean="0">
                <a:solidFill>
                  <a:srgbClr val="000000"/>
                </a:solidFill>
                <a:latin typeface="Arial" panose="020B0604020202020204" pitchFamily="34" charset="0"/>
              </a:rPr>
              <a:t>Counting objects</a:t>
            </a:r>
            <a:endParaRPr lang="en-US" altLang="en-US" sz="3200" smtClean="0"/>
          </a:p>
          <a:p>
            <a:pPr lvl="1" indent="-342900" algn="l" eaLnBrk="1" hangingPunct="1">
              <a:lnSpc>
                <a:spcPct val="95000"/>
              </a:lnSpc>
              <a:spcBef>
                <a:spcPts val="1200"/>
              </a:spcBef>
              <a:buClr>
                <a:srgbClr val="000000"/>
              </a:buClr>
              <a:buFontTx/>
              <a:buChar char="•"/>
            </a:pPr>
            <a:r>
              <a:rPr lang="en-US" altLang="en-US" sz="3200" smtClean="0">
                <a:solidFill>
                  <a:srgbClr val="000000"/>
                </a:solidFill>
                <a:latin typeface="Arial" panose="020B0604020202020204" pitchFamily="34" charset="0"/>
              </a:rPr>
              <a:t>Patterns</a:t>
            </a:r>
            <a:endParaRPr lang="en-US" altLang="en-US" sz="3200" smtClean="0"/>
          </a:p>
          <a:p>
            <a:pPr lvl="1" indent="-342900" algn="l" eaLnBrk="1" hangingPunct="1">
              <a:lnSpc>
                <a:spcPct val="95000"/>
              </a:lnSpc>
              <a:spcBef>
                <a:spcPts val="1200"/>
              </a:spcBef>
              <a:buClr>
                <a:srgbClr val="000000"/>
              </a:buClr>
              <a:buFontTx/>
              <a:buChar char="•"/>
            </a:pPr>
            <a:r>
              <a:rPr lang="en-US" altLang="en-US" sz="3200" smtClean="0">
                <a:solidFill>
                  <a:srgbClr val="000000"/>
                </a:solidFill>
                <a:latin typeface="Arial" panose="020B0604020202020204" pitchFamily="34" charset="0"/>
              </a:rPr>
              <a:t>Forming groups</a:t>
            </a:r>
            <a:endParaRPr lang="en-US" altLang="en-US" sz="3200" smtClean="0"/>
          </a:p>
          <a:p>
            <a:pPr lvl="1" indent="-342900" algn="l" eaLnBrk="1" hangingPunct="1">
              <a:lnSpc>
                <a:spcPct val="95000"/>
              </a:lnSpc>
              <a:spcBef>
                <a:spcPts val="1200"/>
              </a:spcBef>
              <a:buClr>
                <a:srgbClr val="000000"/>
              </a:buClr>
              <a:buFontTx/>
              <a:buChar char="•"/>
            </a:pPr>
            <a:r>
              <a:rPr lang="en-US" altLang="en-US" sz="3200" smtClean="0">
                <a:solidFill>
                  <a:srgbClr val="000000"/>
                </a:solidFill>
                <a:latin typeface="Arial" panose="020B0604020202020204" pitchFamily="34" charset="0"/>
              </a:rPr>
              <a:t>Shapes</a:t>
            </a:r>
            <a:endParaRPr lang="en-US" altLang="en-US" sz="3200" smtClean="0"/>
          </a:p>
          <a:p>
            <a:pPr lvl="1" indent="-342900" algn="l" eaLnBrk="1" hangingPunct="1">
              <a:lnSpc>
                <a:spcPct val="95000"/>
              </a:lnSpc>
              <a:spcBef>
                <a:spcPts val="1200"/>
              </a:spcBef>
              <a:buClr>
                <a:srgbClr val="000000"/>
              </a:buClr>
              <a:buFontTx/>
              <a:buChar char="•"/>
            </a:pPr>
            <a:r>
              <a:rPr lang="en-US" altLang="en-US" sz="3200" smtClean="0">
                <a:solidFill>
                  <a:srgbClr val="000000"/>
                </a:solidFill>
                <a:latin typeface="Arial" panose="020B0604020202020204" pitchFamily="34" charset="0"/>
              </a:rPr>
              <a:t>Measurements &amp; graphs</a:t>
            </a:r>
            <a:endParaRPr lang="en-US" altLang="en-US" sz="3200" smtClean="0"/>
          </a:p>
          <a:p>
            <a:pPr lvl="1" indent="-342900" algn="l" eaLnBrk="1" hangingPunct="1">
              <a:lnSpc>
                <a:spcPct val="95000"/>
              </a:lnSpc>
              <a:spcBef>
                <a:spcPts val="1200"/>
              </a:spcBef>
              <a:buClr>
                <a:srgbClr val="000000"/>
              </a:buClr>
              <a:buFontTx/>
              <a:buChar char="•"/>
            </a:pPr>
            <a:r>
              <a:rPr lang="en-US" altLang="en-US" sz="3200" smtClean="0">
                <a:solidFill>
                  <a:srgbClr val="000000"/>
                </a:solidFill>
                <a:latin typeface="Arial" panose="020B0604020202020204" pitchFamily="34" charset="0"/>
              </a:rPr>
              <a:t>Solving problems</a:t>
            </a:r>
          </a:p>
        </p:txBody>
      </p:sp>
      <p:pic>
        <p:nvPicPr>
          <p:cNvPr id="1126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7338" y="3978275"/>
            <a:ext cx="3979862" cy="297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4175" y="762000"/>
            <a:ext cx="39592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4688" y="1219200"/>
            <a:ext cx="305911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p:cNvPicPr>
          <p:nvPr/>
        </p:nvPicPr>
        <p:blipFill>
          <a:blip r:embed="rId4">
            <a:extLst>
              <a:ext uri="{28A0092B-C50C-407E-A947-70E740481C1C}">
                <a14:useLocalDpi xmlns:a14="http://schemas.microsoft.com/office/drawing/2010/main" val="0"/>
              </a:ext>
            </a:extLst>
          </a:blip>
          <a:srcRect l="2" r="85472"/>
          <a:stretch>
            <a:fillRect/>
          </a:stretch>
        </p:blipFill>
        <p:spPr bwMode="auto">
          <a:xfrm>
            <a:off x="0" y="0"/>
            <a:ext cx="1652588"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827088" y="152400"/>
            <a:ext cx="7451725" cy="1195388"/>
          </a:xfrm>
        </p:spPr>
        <p:txBody>
          <a:bodyPr/>
          <a:lstStyle/>
          <a:p>
            <a:pPr eaLnBrk="1" hangingPunct="1">
              <a:defRPr/>
            </a:pPr>
            <a:r>
              <a:rPr lang="en-US" altLang="en-US" dirty="0" smtClean="0">
                <a:solidFill>
                  <a:srgbClr val="000066"/>
                </a:solidFill>
                <a:latin typeface="Arial" charset="0"/>
              </a:rPr>
              <a:t>Literacy: Oral language</a:t>
            </a:r>
            <a:endParaRPr lang="en-US" altLang="en-US" dirty="0" smtClean="0">
              <a:solidFill>
                <a:schemeClr val="accent2">
                  <a:lumMod val="50000"/>
                </a:schemeClr>
              </a:solidFill>
              <a:latin typeface="Arial" charset="0"/>
              <a:cs typeface="Arial" charset="0"/>
            </a:endParaRPr>
          </a:p>
        </p:txBody>
      </p:sp>
      <p:sp>
        <p:nvSpPr>
          <p:cNvPr id="2" name="Content Placeholder 2"/>
          <p:cNvSpPr>
            <a:spLocks noGrp="1"/>
          </p:cNvSpPr>
          <p:nvPr>
            <p:ph idx="1"/>
          </p:nvPr>
        </p:nvSpPr>
        <p:spPr>
          <a:xfrm>
            <a:off x="1346200" y="1905000"/>
            <a:ext cx="7823200" cy="4498975"/>
          </a:xfrm>
        </p:spPr>
        <p:txBody>
          <a:bodyPr/>
          <a:lstStyle/>
          <a:p>
            <a:pPr eaLnBrk="1" hangingPunct="1">
              <a:spcBef>
                <a:spcPts val="1200"/>
              </a:spcBef>
              <a:defRPr/>
            </a:pPr>
            <a:r>
              <a:rPr lang="en-US" dirty="0" smtClean="0">
                <a:latin typeface="Arial" charset="0"/>
                <a:cs typeface="Arial" charset="0"/>
              </a:rPr>
              <a:t>Listening and understanding </a:t>
            </a:r>
          </a:p>
          <a:p>
            <a:pPr eaLnBrk="1" hangingPunct="1">
              <a:spcBef>
                <a:spcPts val="1200"/>
              </a:spcBef>
              <a:defRPr/>
            </a:pPr>
            <a:r>
              <a:rPr lang="en-US" dirty="0" smtClean="0">
                <a:latin typeface="Arial" charset="0"/>
                <a:cs typeface="Arial" charset="0"/>
              </a:rPr>
              <a:t>Expressing thoughts, </a:t>
            </a:r>
            <a:br>
              <a:rPr lang="en-US" dirty="0" smtClean="0">
                <a:latin typeface="Arial" charset="0"/>
                <a:cs typeface="Arial" charset="0"/>
              </a:rPr>
            </a:br>
            <a:r>
              <a:rPr lang="en-US" dirty="0" smtClean="0">
                <a:latin typeface="Arial" charset="0"/>
                <a:cs typeface="Arial" charset="0"/>
              </a:rPr>
              <a:t>feelings and ideas </a:t>
            </a:r>
          </a:p>
          <a:p>
            <a:pPr marL="342900" lvl="1" indent="-342900" eaLnBrk="1" hangingPunct="1">
              <a:spcBef>
                <a:spcPts val="1200"/>
              </a:spcBef>
              <a:buFontTx/>
              <a:buChar char="•"/>
              <a:defRPr/>
            </a:pPr>
            <a:r>
              <a:rPr lang="en-US" sz="3200" dirty="0" smtClean="0">
                <a:solidFill>
                  <a:srgbClr val="000000"/>
                </a:solidFill>
                <a:latin typeface="Arial" charset="0"/>
                <a:cs typeface="Arial" charset="0"/>
              </a:rPr>
              <a:t>Learning and using new words</a:t>
            </a:r>
          </a:p>
          <a:p>
            <a:pPr marL="342900" lvl="1" indent="-342900" eaLnBrk="1" hangingPunct="1">
              <a:spcBef>
                <a:spcPts val="1200"/>
              </a:spcBef>
              <a:buFontTx/>
              <a:buChar char="•"/>
              <a:defRPr/>
            </a:pPr>
            <a:r>
              <a:rPr lang="en-US" sz="3200" dirty="0" smtClean="0">
                <a:solidFill>
                  <a:srgbClr val="000000"/>
                </a:solidFill>
                <a:latin typeface="Arial" charset="0"/>
                <a:cs typeface="Arial" charset="0"/>
              </a:rPr>
              <a:t>Retelling familiar stories</a:t>
            </a:r>
          </a:p>
          <a:p>
            <a:pPr marL="342900" lvl="1" indent="-342900" eaLnBrk="1" hangingPunct="1">
              <a:spcBef>
                <a:spcPts val="1200"/>
              </a:spcBef>
              <a:buFontTx/>
              <a:buChar char="•"/>
              <a:defRPr/>
            </a:pPr>
            <a:r>
              <a:rPr lang="en-US" sz="3200" dirty="0" smtClean="0">
                <a:solidFill>
                  <a:srgbClr val="000000"/>
                </a:solidFill>
                <a:latin typeface="Arial" charset="0"/>
                <a:cs typeface="Arial" charset="0"/>
              </a:rPr>
              <a:t>Taking turns in classroom conversations</a:t>
            </a:r>
          </a:p>
          <a:p>
            <a:pPr marL="0" lvl="1" indent="0" eaLnBrk="1" hangingPunct="1">
              <a:spcBef>
                <a:spcPts val="1200"/>
              </a:spcBef>
              <a:buFontTx/>
              <a:buNone/>
              <a:defRPr/>
            </a:pPr>
            <a:endParaRPr lang="en-US" dirty="0" smtClean="0">
              <a:latin typeface="Arial" charset="0"/>
              <a:cs typeface="Arial" charset="0"/>
            </a:endParaRP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p:cNvPicPr>
          <p:nvPr/>
        </p:nvPicPr>
        <p:blipFill>
          <a:blip r:embed="rId3">
            <a:extLst>
              <a:ext uri="{28A0092B-C50C-407E-A947-70E740481C1C}">
                <a14:useLocalDpi xmlns:a14="http://schemas.microsoft.com/office/drawing/2010/main" val="0"/>
              </a:ext>
            </a:extLst>
          </a:blip>
          <a:srcRect l="2" r="85472"/>
          <a:stretch>
            <a:fillRect/>
          </a:stretch>
        </p:blipFill>
        <p:spPr bwMode="auto">
          <a:xfrm>
            <a:off x="0" y="0"/>
            <a:ext cx="1652588"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le 1"/>
          <p:cNvSpPr>
            <a:spLocks noGrp="1"/>
          </p:cNvSpPr>
          <p:nvPr>
            <p:ph type="title"/>
          </p:nvPr>
        </p:nvSpPr>
        <p:spPr>
          <a:xfrm>
            <a:off x="1270000" y="609600"/>
            <a:ext cx="7442200" cy="1304925"/>
          </a:xfrm>
        </p:spPr>
        <p:txBody>
          <a:bodyPr/>
          <a:lstStyle/>
          <a:p>
            <a:pPr algn="l" eaLnBrk="1" hangingPunct="1"/>
            <a:r>
              <a:rPr lang="en-US" altLang="en-US" smtClean="0">
                <a:solidFill>
                  <a:srgbClr val="000066"/>
                </a:solidFill>
                <a:latin typeface="Arial" panose="020B0604020202020204" pitchFamily="34" charset="0"/>
              </a:rPr>
              <a:t>Literacy:</a:t>
            </a:r>
            <a:br>
              <a:rPr lang="en-US" altLang="en-US" smtClean="0">
                <a:solidFill>
                  <a:srgbClr val="000066"/>
                </a:solidFill>
                <a:latin typeface="Arial" panose="020B0604020202020204" pitchFamily="34" charset="0"/>
              </a:rPr>
            </a:br>
            <a:r>
              <a:rPr lang="en-US" altLang="en-US" smtClean="0">
                <a:solidFill>
                  <a:srgbClr val="000066"/>
                </a:solidFill>
                <a:latin typeface="Arial" panose="020B0604020202020204" pitchFamily="34" charset="0"/>
              </a:rPr>
              <a:t>Learning how stories work</a:t>
            </a:r>
            <a:endParaRPr lang="en-US" altLang="en-US" smtClean="0">
              <a:latin typeface="Arial" panose="020B0604020202020204" pitchFamily="34" charset="0"/>
              <a:cs typeface="Arial" panose="020B0604020202020204" pitchFamily="34" charset="0"/>
            </a:endParaRPr>
          </a:p>
        </p:txBody>
      </p:sp>
      <p:pic>
        <p:nvPicPr>
          <p:cNvPr id="1331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8325" y="152400"/>
            <a:ext cx="1884363"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2"/>
          <p:cNvSpPr>
            <a:spLocks noGrp="1"/>
          </p:cNvSpPr>
          <p:nvPr>
            <p:ph idx="1"/>
          </p:nvPr>
        </p:nvSpPr>
        <p:spPr>
          <a:xfrm>
            <a:off x="1270000" y="2209800"/>
            <a:ext cx="7823200" cy="3733800"/>
          </a:xfrm>
        </p:spPr>
        <p:txBody>
          <a:bodyPr/>
          <a:lstStyle/>
          <a:p>
            <a:pPr marL="0" indent="0" eaLnBrk="1" hangingPunct="1">
              <a:buFontTx/>
              <a:buNone/>
              <a:defRPr/>
            </a:pPr>
            <a:r>
              <a:rPr lang="en-US" dirty="0" smtClean="0">
                <a:latin typeface="Arial" panose="020B0604020202020204" pitchFamily="34" charset="0"/>
                <a:cs typeface="Arial" panose="020B0604020202020204" pitchFamily="34" charset="0"/>
              </a:rPr>
              <a:t>Telling about a memory that includes:</a:t>
            </a:r>
          </a:p>
          <a:p>
            <a:pPr marL="454025" lvl="1" eaLnBrk="1" hangingPunct="1">
              <a:buFont typeface="Arial" pitchFamily="34" charset="0"/>
              <a:buChar char="•"/>
              <a:defRPr/>
            </a:pPr>
            <a:r>
              <a:rPr lang="en-US" sz="3200" dirty="0" smtClean="0">
                <a:latin typeface="Arial" panose="020B0604020202020204" pitchFamily="34" charset="0"/>
                <a:cs typeface="Arial" panose="020B0604020202020204" pitchFamily="34" charset="0"/>
              </a:rPr>
              <a:t>What happened</a:t>
            </a:r>
          </a:p>
          <a:p>
            <a:pPr marL="454025" lvl="1" eaLnBrk="1" hangingPunct="1">
              <a:buFont typeface="Arial" pitchFamily="34" charset="0"/>
              <a:buChar char="•"/>
              <a:defRPr/>
            </a:pPr>
            <a:r>
              <a:rPr lang="en-US" sz="3200" dirty="0" smtClean="0">
                <a:latin typeface="Arial" panose="020B0604020202020204" pitchFamily="34" charset="0"/>
                <a:cs typeface="Arial" panose="020B0604020202020204" pitchFamily="34" charset="0"/>
              </a:rPr>
              <a:t>Who was there</a:t>
            </a:r>
          </a:p>
          <a:p>
            <a:pPr marL="454025" lvl="1" eaLnBrk="1" hangingPunct="1">
              <a:buFont typeface="Arial" pitchFamily="34" charset="0"/>
              <a:buChar char="•"/>
              <a:defRPr/>
            </a:pPr>
            <a:r>
              <a:rPr lang="en-US" sz="3200" dirty="0" smtClean="0">
                <a:latin typeface="Arial" panose="020B0604020202020204" pitchFamily="34" charset="0"/>
                <a:cs typeface="Arial" panose="020B0604020202020204" pitchFamily="34" charset="0"/>
              </a:rPr>
              <a:t>Where did it happen</a:t>
            </a:r>
          </a:p>
          <a:p>
            <a:pPr marL="454025" lvl="1" eaLnBrk="1" hangingPunct="1">
              <a:buFont typeface="Arial" pitchFamily="34" charset="0"/>
              <a:buChar char="•"/>
              <a:defRPr/>
            </a:pPr>
            <a:r>
              <a:rPr lang="en-US" sz="3200" dirty="0" smtClean="0">
                <a:latin typeface="Arial" panose="020B0604020202020204" pitchFamily="34" charset="0"/>
                <a:cs typeface="Arial" panose="020B0604020202020204" pitchFamily="34" charset="0"/>
              </a:rPr>
              <a:t>How did you feel</a:t>
            </a:r>
          </a:p>
          <a:p>
            <a:pPr marL="454025" lvl="1" eaLnBrk="1" hangingPunct="1">
              <a:buFont typeface="Arial" pitchFamily="34" charset="0"/>
              <a:buChar char="•"/>
              <a:defRPr/>
            </a:pPr>
            <a:r>
              <a:rPr lang="en-US" sz="3200" dirty="0" smtClean="0">
                <a:latin typeface="Arial" panose="020B0604020202020204" pitchFamily="34" charset="0"/>
                <a:cs typeface="Arial" panose="020B0604020202020204" pitchFamily="34" charset="0"/>
              </a:rPr>
              <a:t>What did you say</a:t>
            </a:r>
          </a:p>
          <a:p>
            <a:pPr marL="457200" lvl="1" indent="0" eaLnBrk="1" hangingPunct="1">
              <a:buFontTx/>
              <a:buNone/>
              <a:defRPr/>
            </a:pPr>
            <a:endParaRPr lang="en-US" dirty="0" smtClean="0"/>
          </a:p>
          <a:p>
            <a:pPr eaLnBrk="1" hangingPunct="1">
              <a:defRPr/>
            </a:pPr>
            <a:endParaRPr lang="en-US" dirty="0" smtClean="0"/>
          </a:p>
        </p:txBody>
      </p:sp>
      <p:pic>
        <p:nvPicPr>
          <p:cNvPr id="1331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3400" y="3581400"/>
            <a:ext cx="4459288"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p:cNvPicPr>
            <a:picLocks noChangeAspect="1"/>
          </p:cNvPicPr>
          <p:nvPr/>
        </p:nvPicPr>
        <p:blipFill>
          <a:blip r:embed="rId3">
            <a:extLst>
              <a:ext uri="{28A0092B-C50C-407E-A947-70E740481C1C}">
                <a14:useLocalDpi xmlns:a14="http://schemas.microsoft.com/office/drawing/2010/main" val="0"/>
              </a:ext>
            </a:extLst>
          </a:blip>
          <a:srcRect l="2" r="85472"/>
          <a:stretch>
            <a:fillRect/>
          </a:stretch>
        </p:blipFill>
        <p:spPr bwMode="auto">
          <a:xfrm>
            <a:off x="0" y="0"/>
            <a:ext cx="1652588"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2"/>
          <p:cNvSpPr>
            <a:spLocks noGrp="1" noChangeArrowheads="1"/>
          </p:cNvSpPr>
          <p:nvPr>
            <p:ph type="ctrTitle"/>
          </p:nvPr>
        </p:nvSpPr>
        <p:spPr>
          <a:xfrm>
            <a:off x="1566863" y="385763"/>
            <a:ext cx="8037512" cy="833437"/>
          </a:xfrm>
        </p:spPr>
        <p:txBody>
          <a:bodyPr lIns="0" tIns="0" rIns="0" bIns="0" anchor="b"/>
          <a:lstStyle/>
          <a:p>
            <a:pPr eaLnBrk="1" hangingPunct="1">
              <a:lnSpc>
                <a:spcPct val="95000"/>
              </a:lnSpc>
            </a:pPr>
            <a:r>
              <a:rPr lang="en-US" altLang="en-US" smtClean="0">
                <a:solidFill>
                  <a:srgbClr val="000066"/>
                </a:solidFill>
                <a:latin typeface="Arial" panose="020B0604020202020204" pitchFamily="34" charset="0"/>
              </a:rPr>
              <a:t>Literacy:  Beginning to write</a:t>
            </a:r>
          </a:p>
        </p:txBody>
      </p:sp>
      <p:sp>
        <p:nvSpPr>
          <p:cNvPr id="14340" name="Rectangle 3"/>
          <p:cNvSpPr>
            <a:spLocks noGrp="1" noChangeArrowheads="1"/>
          </p:cNvSpPr>
          <p:nvPr>
            <p:ph type="subTitle" idx="1"/>
          </p:nvPr>
        </p:nvSpPr>
        <p:spPr>
          <a:xfrm>
            <a:off x="5449888" y="1371600"/>
            <a:ext cx="4430712" cy="5791200"/>
          </a:xfrm>
        </p:spPr>
        <p:txBody>
          <a:bodyPr lIns="0" tIns="0" rIns="0" bIns="0"/>
          <a:lstStyle/>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Telling and drawing one’s own stories </a:t>
            </a:r>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Sounding out and writing letters and words</a:t>
            </a:r>
            <a:endParaRPr lang="en-US" altLang="en-US" sz="3200" smtClean="0"/>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Using writing in a variety of ways</a:t>
            </a:r>
          </a:p>
          <a:p>
            <a:pPr lvl="1" indent="-342900" algn="l" eaLnBrk="1" hangingPunct="1">
              <a:lnSpc>
                <a:spcPct val="95000"/>
              </a:lnSpc>
              <a:spcBef>
                <a:spcPts val="600"/>
              </a:spcBef>
              <a:buClr>
                <a:srgbClr val="000000"/>
              </a:buClr>
            </a:pPr>
            <a:r>
              <a:rPr lang="en-US" altLang="en-US" sz="3200" smtClean="0">
                <a:solidFill>
                  <a:srgbClr val="000000"/>
                </a:solidFill>
                <a:latin typeface="Arial" panose="020B0604020202020204" pitchFamily="34" charset="0"/>
              </a:rPr>
              <a:t>	-   Labels</a:t>
            </a:r>
          </a:p>
          <a:p>
            <a:pPr lvl="1" indent="-342900" algn="l" eaLnBrk="1" hangingPunct="1">
              <a:lnSpc>
                <a:spcPct val="95000"/>
              </a:lnSpc>
              <a:spcBef>
                <a:spcPts val="600"/>
              </a:spcBef>
              <a:buClr>
                <a:srgbClr val="000000"/>
              </a:buClr>
            </a:pPr>
            <a:r>
              <a:rPr lang="en-US" altLang="en-US" sz="3200" smtClean="0">
                <a:solidFill>
                  <a:srgbClr val="000000"/>
                </a:solidFill>
                <a:latin typeface="Arial" panose="020B0604020202020204" pitchFamily="34" charset="0"/>
              </a:rPr>
              <a:t>	-   Children’s stories </a:t>
            </a:r>
          </a:p>
          <a:p>
            <a:pPr lvl="1" indent="-342900" algn="l" eaLnBrk="1" hangingPunct="1">
              <a:lnSpc>
                <a:spcPct val="95000"/>
              </a:lnSpc>
              <a:spcBef>
                <a:spcPts val="600"/>
              </a:spcBef>
              <a:buClr>
                <a:srgbClr val="000000"/>
              </a:buClr>
            </a:pPr>
            <a:r>
              <a:rPr lang="en-US" altLang="en-US" sz="3200" smtClean="0">
                <a:solidFill>
                  <a:srgbClr val="000000"/>
                </a:solidFill>
                <a:latin typeface="Arial" panose="020B0604020202020204" pitchFamily="34" charset="0"/>
              </a:rPr>
              <a:t>	-   Lists</a:t>
            </a:r>
            <a:endParaRPr lang="en-US" altLang="en-US" sz="3200" smtClean="0"/>
          </a:p>
          <a:p>
            <a:pPr lvl="1" indent="-342900" algn="l" eaLnBrk="1" hangingPunct="1">
              <a:lnSpc>
                <a:spcPct val="95000"/>
              </a:lnSpc>
              <a:spcBef>
                <a:spcPts val="600"/>
              </a:spcBef>
              <a:buClr>
                <a:srgbClr val="000000"/>
              </a:buClr>
            </a:pPr>
            <a:r>
              <a:rPr lang="en-US" altLang="en-US" sz="3200" smtClean="0">
                <a:solidFill>
                  <a:srgbClr val="000000"/>
                </a:solidFill>
                <a:latin typeface="Arial" panose="020B0604020202020204" pitchFamily="34" charset="0"/>
              </a:rPr>
              <a:t>	-   Journals</a:t>
            </a:r>
            <a:endParaRPr lang="en-US" altLang="en-US" sz="3200" smtClean="0"/>
          </a:p>
          <a:p>
            <a:pPr marL="857250" lvl="2" indent="-285750" algn="l" eaLnBrk="1" hangingPunct="1">
              <a:lnSpc>
                <a:spcPct val="95000"/>
              </a:lnSpc>
              <a:spcBef>
                <a:spcPct val="0"/>
              </a:spcBef>
              <a:buClr>
                <a:srgbClr val="000000"/>
              </a:buClr>
              <a:buSzPct val="80000"/>
              <a:buFont typeface="Courier New" panose="02070309020205020404" pitchFamily="49" charset="0"/>
              <a:buNone/>
            </a:pPr>
            <a:endParaRPr lang="en-US" altLang="en-US" sz="2000" smtClean="0">
              <a:solidFill>
                <a:srgbClr val="000000"/>
              </a:solidFill>
              <a:latin typeface="Arial" panose="020B0604020202020204" pitchFamily="34" charset="0"/>
            </a:endParaRPr>
          </a:p>
        </p:txBody>
      </p:sp>
      <p:pic>
        <p:nvPicPr>
          <p:cNvPr id="1434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200" y="1841500"/>
            <a:ext cx="5246688" cy="393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p:cNvPicPr>
            <a:picLocks noChangeAspect="1"/>
          </p:cNvPicPr>
          <p:nvPr/>
        </p:nvPicPr>
        <p:blipFill>
          <a:blip r:embed="rId3">
            <a:extLst>
              <a:ext uri="{28A0092B-C50C-407E-A947-70E740481C1C}">
                <a14:useLocalDpi xmlns:a14="http://schemas.microsoft.com/office/drawing/2010/main" val="0"/>
              </a:ext>
            </a:extLst>
          </a:blip>
          <a:srcRect l="2" r="85472"/>
          <a:stretch>
            <a:fillRect/>
          </a:stretch>
        </p:blipFill>
        <p:spPr bwMode="auto">
          <a:xfrm>
            <a:off x="0" y="0"/>
            <a:ext cx="1652588"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p:cNvSpPr>
            <a:spLocks noGrp="1" noChangeArrowheads="1"/>
          </p:cNvSpPr>
          <p:nvPr>
            <p:ph type="ctrTitle"/>
          </p:nvPr>
        </p:nvSpPr>
        <p:spPr>
          <a:xfrm>
            <a:off x="1524000" y="152400"/>
            <a:ext cx="8029575" cy="685800"/>
          </a:xfrm>
        </p:spPr>
        <p:txBody>
          <a:bodyPr lIns="0" tIns="0" rIns="0" bIns="0" anchor="b"/>
          <a:lstStyle/>
          <a:p>
            <a:pPr algn="l" eaLnBrk="1" hangingPunct="1">
              <a:lnSpc>
                <a:spcPct val="95000"/>
              </a:lnSpc>
            </a:pPr>
            <a:r>
              <a:rPr lang="en-US" altLang="en-US" smtClean="0">
                <a:solidFill>
                  <a:srgbClr val="000066"/>
                </a:solidFill>
                <a:latin typeface="Arial" panose="020B0604020202020204" pitchFamily="34" charset="0"/>
              </a:rPr>
              <a:t>Literacy: Beginning to read</a:t>
            </a:r>
          </a:p>
        </p:txBody>
      </p:sp>
      <p:sp>
        <p:nvSpPr>
          <p:cNvPr id="15364" name="Rectangle 3"/>
          <p:cNvSpPr>
            <a:spLocks noGrp="1" noChangeArrowheads="1"/>
          </p:cNvSpPr>
          <p:nvPr>
            <p:ph type="subTitle" idx="1"/>
          </p:nvPr>
        </p:nvSpPr>
        <p:spPr>
          <a:xfrm>
            <a:off x="4089400" y="985838"/>
            <a:ext cx="5741988" cy="3592512"/>
          </a:xfrm>
        </p:spPr>
        <p:txBody>
          <a:bodyPr lIns="0" tIns="0" rIns="0" bIns="0"/>
          <a:lstStyle/>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Read aloud</a:t>
            </a:r>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Teacher modeled reading</a:t>
            </a:r>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Small group reading instruction</a:t>
            </a:r>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Letters, sounds, rhyming, and beginning sight words</a:t>
            </a:r>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Center activities</a:t>
            </a:r>
            <a:endParaRPr lang="en-US" altLang="en-US" sz="3200" smtClean="0"/>
          </a:p>
          <a:p>
            <a:pPr algn="l" eaLnBrk="1" hangingPunct="1">
              <a:lnSpc>
                <a:spcPct val="95000"/>
              </a:lnSpc>
              <a:spcBef>
                <a:spcPct val="0"/>
              </a:spcBef>
              <a:buClr>
                <a:srgbClr val="000000"/>
              </a:buClr>
            </a:pPr>
            <a:endParaRPr lang="en-US" altLang="en-US" sz="2800" smtClean="0">
              <a:solidFill>
                <a:srgbClr val="000000"/>
              </a:solidFill>
              <a:latin typeface="Arial" panose="020B0604020202020204" pitchFamily="34" charset="0"/>
            </a:endParaRPr>
          </a:p>
        </p:txBody>
      </p:sp>
      <p:pic>
        <p:nvPicPr>
          <p:cNvPr id="1536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688" y="995363"/>
            <a:ext cx="3155950"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4578350"/>
            <a:ext cx="387191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6800" y="4814888"/>
            <a:ext cx="3155950" cy="238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p:cNvPicPr>
            <a:picLocks noChangeAspect="1"/>
          </p:cNvPicPr>
          <p:nvPr/>
        </p:nvPicPr>
        <p:blipFill>
          <a:blip r:embed="rId3">
            <a:extLst>
              <a:ext uri="{28A0092B-C50C-407E-A947-70E740481C1C}">
                <a14:useLocalDpi xmlns:a14="http://schemas.microsoft.com/office/drawing/2010/main" val="0"/>
              </a:ext>
            </a:extLst>
          </a:blip>
          <a:srcRect l="2" r="85472"/>
          <a:stretch>
            <a:fillRect/>
          </a:stretch>
        </p:blipFill>
        <p:spPr bwMode="auto">
          <a:xfrm>
            <a:off x="0" y="0"/>
            <a:ext cx="1652588"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975" y="1371600"/>
            <a:ext cx="35687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3"/>
          <p:cNvSpPr>
            <a:spLocks noGrp="1" noChangeArrowheads="1"/>
          </p:cNvSpPr>
          <p:nvPr>
            <p:ph type="ctrTitle"/>
          </p:nvPr>
        </p:nvSpPr>
        <p:spPr>
          <a:xfrm>
            <a:off x="4152900" y="385763"/>
            <a:ext cx="2908300" cy="757237"/>
          </a:xfrm>
        </p:spPr>
        <p:txBody>
          <a:bodyPr lIns="0" tIns="0" rIns="0" bIns="0" anchor="b"/>
          <a:lstStyle/>
          <a:p>
            <a:pPr algn="l" eaLnBrk="1" hangingPunct="1">
              <a:lnSpc>
                <a:spcPct val="95000"/>
              </a:lnSpc>
            </a:pPr>
            <a:r>
              <a:rPr lang="en-US" altLang="en-US" smtClean="0">
                <a:solidFill>
                  <a:srgbClr val="000066"/>
                </a:solidFill>
                <a:latin typeface="Arial" panose="020B0604020202020204" pitchFamily="34" charset="0"/>
              </a:rPr>
              <a:t>Science</a:t>
            </a:r>
          </a:p>
        </p:txBody>
      </p:sp>
      <p:sp>
        <p:nvSpPr>
          <p:cNvPr id="16389" name="Rectangle 4"/>
          <p:cNvSpPr>
            <a:spLocks noGrp="1" noChangeArrowheads="1"/>
          </p:cNvSpPr>
          <p:nvPr>
            <p:ph type="subTitle" idx="1"/>
          </p:nvPr>
        </p:nvSpPr>
        <p:spPr>
          <a:xfrm>
            <a:off x="5240338" y="1574800"/>
            <a:ext cx="4640262" cy="5511800"/>
          </a:xfrm>
        </p:spPr>
        <p:txBody>
          <a:bodyPr lIns="0" tIns="0" rIns="0" bIns="0"/>
          <a:lstStyle/>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Learning about living and non-living things</a:t>
            </a:r>
            <a:endParaRPr lang="en-US" altLang="en-US" sz="3200" smtClean="0"/>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Asking questions</a:t>
            </a:r>
            <a:endParaRPr lang="en-US" altLang="en-US" sz="3200" smtClean="0"/>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Making observations</a:t>
            </a:r>
            <a:endParaRPr lang="en-US" altLang="en-US" sz="3200" smtClean="0"/>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Using tools to solve problems</a:t>
            </a:r>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3 units per year</a:t>
            </a:r>
            <a:endParaRPr lang="en-US" altLang="en-US" sz="3200" smtClean="0"/>
          </a:p>
          <a:p>
            <a:pPr marL="1028700" lvl="2" indent="-457200" algn="l" eaLnBrk="1" hangingPunct="1">
              <a:lnSpc>
                <a:spcPct val="95000"/>
              </a:lnSpc>
              <a:spcBef>
                <a:spcPts val="600"/>
              </a:spcBef>
              <a:buClr>
                <a:srgbClr val="000000"/>
              </a:buClr>
              <a:buSzPct val="80000"/>
              <a:buFont typeface="Arial" panose="020B0604020202020204" pitchFamily="34" charset="0"/>
              <a:buChar char="-"/>
            </a:pPr>
            <a:r>
              <a:rPr lang="en-US" altLang="en-US" sz="3200" smtClean="0">
                <a:solidFill>
                  <a:srgbClr val="000000"/>
                </a:solidFill>
                <a:latin typeface="Arial" panose="020B0604020202020204" pitchFamily="34" charset="0"/>
              </a:rPr>
              <a:t>Balls &amp; Ramps</a:t>
            </a:r>
            <a:endParaRPr lang="en-US" altLang="en-US" sz="3200" smtClean="0"/>
          </a:p>
          <a:p>
            <a:pPr marL="1028700" lvl="2" indent="-457200" algn="l" eaLnBrk="1" hangingPunct="1">
              <a:lnSpc>
                <a:spcPct val="95000"/>
              </a:lnSpc>
              <a:spcBef>
                <a:spcPts val="600"/>
              </a:spcBef>
              <a:buClr>
                <a:srgbClr val="000000"/>
              </a:buClr>
              <a:buSzPct val="80000"/>
              <a:buFont typeface="Arial" panose="020B0604020202020204" pitchFamily="34" charset="0"/>
              <a:buChar char="-"/>
            </a:pPr>
            <a:r>
              <a:rPr lang="en-US" altLang="en-US" sz="3200" smtClean="0">
                <a:solidFill>
                  <a:srgbClr val="000000"/>
                </a:solidFill>
                <a:latin typeface="Arial" panose="020B0604020202020204" pitchFamily="34" charset="0"/>
              </a:rPr>
              <a:t>Wood &amp; Paper</a:t>
            </a:r>
            <a:endParaRPr lang="en-US" altLang="en-US" sz="3200" smtClean="0"/>
          </a:p>
          <a:p>
            <a:pPr marL="1028700" lvl="2" indent="-457200" algn="l" eaLnBrk="1" hangingPunct="1">
              <a:lnSpc>
                <a:spcPct val="95000"/>
              </a:lnSpc>
              <a:spcBef>
                <a:spcPts val="600"/>
              </a:spcBef>
              <a:buClr>
                <a:srgbClr val="000000"/>
              </a:buClr>
              <a:buSzPct val="80000"/>
              <a:buFont typeface="Arial" panose="020B0604020202020204" pitchFamily="34" charset="0"/>
              <a:buChar char="-"/>
            </a:pPr>
            <a:r>
              <a:rPr lang="en-US" altLang="en-US" sz="3200" smtClean="0">
                <a:solidFill>
                  <a:srgbClr val="000000"/>
                </a:solidFill>
                <a:latin typeface="Arial" panose="020B0604020202020204" pitchFamily="34" charset="0"/>
              </a:rPr>
              <a:t>Animals 2x2</a:t>
            </a:r>
          </a:p>
        </p:txBody>
      </p:sp>
      <p:pic>
        <p:nvPicPr>
          <p:cNvPr id="1639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9600" y="4029075"/>
            <a:ext cx="313372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p:cNvPicPr>
          <p:nvPr/>
        </p:nvPicPr>
        <p:blipFill>
          <a:blip r:embed="rId3">
            <a:extLst>
              <a:ext uri="{28A0092B-C50C-407E-A947-70E740481C1C}">
                <a14:useLocalDpi xmlns:a14="http://schemas.microsoft.com/office/drawing/2010/main" val="0"/>
              </a:ext>
            </a:extLst>
          </a:blip>
          <a:srcRect l="2" r="85472"/>
          <a:stretch>
            <a:fillRect/>
          </a:stretch>
        </p:blipFill>
        <p:spPr bwMode="auto">
          <a:xfrm>
            <a:off x="0" y="0"/>
            <a:ext cx="1652588"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
          <p:cNvSpPr>
            <a:spLocks noGrp="1" noChangeArrowheads="1"/>
          </p:cNvSpPr>
          <p:nvPr>
            <p:ph type="ctrTitle"/>
          </p:nvPr>
        </p:nvSpPr>
        <p:spPr>
          <a:xfrm>
            <a:off x="1955800" y="457200"/>
            <a:ext cx="4046538" cy="863600"/>
          </a:xfrm>
        </p:spPr>
        <p:txBody>
          <a:bodyPr lIns="0" tIns="0" rIns="0" bIns="0" anchor="b"/>
          <a:lstStyle/>
          <a:p>
            <a:pPr algn="l" eaLnBrk="1" hangingPunct="1">
              <a:lnSpc>
                <a:spcPct val="95000"/>
              </a:lnSpc>
            </a:pPr>
            <a:r>
              <a:rPr lang="en-US" altLang="en-US" smtClean="0">
                <a:solidFill>
                  <a:srgbClr val="000066"/>
                </a:solidFill>
                <a:latin typeface="Arial" panose="020B0604020202020204" pitchFamily="34" charset="0"/>
              </a:rPr>
              <a:t>Social Studies</a:t>
            </a:r>
          </a:p>
        </p:txBody>
      </p:sp>
      <p:sp>
        <p:nvSpPr>
          <p:cNvPr id="25603" name="Rectangle 3"/>
          <p:cNvSpPr>
            <a:spLocks noGrp="1" noChangeArrowheads="1"/>
          </p:cNvSpPr>
          <p:nvPr>
            <p:ph type="subTitle" idx="1"/>
          </p:nvPr>
        </p:nvSpPr>
        <p:spPr>
          <a:xfrm>
            <a:off x="1423988" y="1524000"/>
            <a:ext cx="3503612" cy="5181600"/>
          </a:xfrm>
        </p:spPr>
        <p:txBody>
          <a:bodyPr lIns="0" tIns="0" rIns="0" bIns="0"/>
          <a:lstStyle/>
          <a:p>
            <a:pPr lvl="1" indent="-342900" algn="l" eaLnBrk="1" hangingPunct="1">
              <a:lnSpc>
                <a:spcPct val="95000"/>
              </a:lnSpc>
              <a:spcBef>
                <a:spcPct val="0"/>
              </a:spcBef>
              <a:buClr>
                <a:srgbClr val="000000"/>
              </a:buClr>
              <a:buFontTx/>
              <a:buChar char="•"/>
              <a:defRPr/>
            </a:pPr>
            <a:r>
              <a:rPr lang="en-US" sz="3200" dirty="0" smtClean="0">
                <a:solidFill>
                  <a:srgbClr val="000000"/>
                </a:solidFill>
                <a:latin typeface="Arial" charset="0"/>
              </a:rPr>
              <a:t>Citizenship</a:t>
            </a:r>
          </a:p>
          <a:p>
            <a:pPr marL="114300" lvl="1" algn="l" eaLnBrk="1" hangingPunct="1">
              <a:lnSpc>
                <a:spcPct val="95000"/>
              </a:lnSpc>
              <a:spcBef>
                <a:spcPct val="0"/>
              </a:spcBef>
              <a:buClr>
                <a:srgbClr val="000000"/>
              </a:buClr>
              <a:defRPr/>
            </a:pPr>
            <a:endParaRPr lang="en-US" sz="3200" dirty="0" smtClean="0">
              <a:solidFill>
                <a:srgbClr val="000000"/>
              </a:solidFill>
              <a:latin typeface="Arial" charset="0"/>
            </a:endParaRPr>
          </a:p>
          <a:p>
            <a:pPr lvl="1" indent="-342900" algn="l" eaLnBrk="1" hangingPunct="1">
              <a:lnSpc>
                <a:spcPct val="95000"/>
              </a:lnSpc>
              <a:spcBef>
                <a:spcPct val="0"/>
              </a:spcBef>
              <a:buClr>
                <a:srgbClr val="000000"/>
              </a:buClr>
              <a:buFontTx/>
              <a:buChar char="•"/>
              <a:defRPr/>
            </a:pPr>
            <a:r>
              <a:rPr lang="en-US" sz="3200" dirty="0">
                <a:solidFill>
                  <a:srgbClr val="000000"/>
                </a:solidFill>
                <a:latin typeface="Arial" charset="0"/>
              </a:rPr>
              <a:t>Collaboration</a:t>
            </a:r>
          </a:p>
          <a:p>
            <a:pPr marL="114300" lvl="1" algn="l" eaLnBrk="1" hangingPunct="1">
              <a:lnSpc>
                <a:spcPct val="95000"/>
              </a:lnSpc>
              <a:spcBef>
                <a:spcPct val="0"/>
              </a:spcBef>
              <a:buClr>
                <a:srgbClr val="000000"/>
              </a:buClr>
              <a:defRPr/>
            </a:pPr>
            <a:endParaRPr lang="en-US" sz="3200" dirty="0" smtClean="0"/>
          </a:p>
          <a:p>
            <a:pPr lvl="1" indent="-342900" algn="l" eaLnBrk="1" hangingPunct="1">
              <a:lnSpc>
                <a:spcPct val="95000"/>
              </a:lnSpc>
              <a:spcBef>
                <a:spcPct val="0"/>
              </a:spcBef>
              <a:buClr>
                <a:srgbClr val="000000"/>
              </a:buClr>
              <a:buFontTx/>
              <a:buChar char="•"/>
              <a:defRPr/>
            </a:pPr>
            <a:r>
              <a:rPr lang="en-US" sz="3200" dirty="0" smtClean="0">
                <a:solidFill>
                  <a:srgbClr val="000000"/>
                </a:solidFill>
                <a:latin typeface="Arial" charset="0"/>
              </a:rPr>
              <a:t>Classroom &amp; school community</a:t>
            </a:r>
          </a:p>
          <a:p>
            <a:pPr marL="114300" lvl="1" algn="l" eaLnBrk="1" hangingPunct="1">
              <a:lnSpc>
                <a:spcPct val="95000"/>
              </a:lnSpc>
              <a:spcBef>
                <a:spcPct val="0"/>
              </a:spcBef>
              <a:buClr>
                <a:srgbClr val="000000"/>
              </a:buClr>
              <a:defRPr/>
            </a:pPr>
            <a:endParaRPr lang="en-US" sz="3200" dirty="0" smtClean="0">
              <a:solidFill>
                <a:srgbClr val="000000"/>
              </a:solidFill>
              <a:latin typeface="Arial" charset="0"/>
            </a:endParaRPr>
          </a:p>
          <a:p>
            <a:pPr lvl="1" indent="-342900" algn="l" eaLnBrk="1" hangingPunct="1">
              <a:lnSpc>
                <a:spcPct val="95000"/>
              </a:lnSpc>
              <a:spcBef>
                <a:spcPct val="0"/>
              </a:spcBef>
              <a:buClr>
                <a:srgbClr val="000000"/>
              </a:buClr>
              <a:buFontTx/>
              <a:buChar char="•"/>
              <a:defRPr/>
            </a:pPr>
            <a:r>
              <a:rPr lang="en-US" sz="3200" dirty="0" smtClean="0">
                <a:solidFill>
                  <a:srgbClr val="000000"/>
                </a:solidFill>
                <a:latin typeface="Arial" charset="0"/>
              </a:rPr>
              <a:t>Learning about ourselves and others</a:t>
            </a:r>
          </a:p>
        </p:txBody>
      </p:sp>
      <p:pic>
        <p:nvPicPr>
          <p:cNvPr id="174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7600" y="1524000"/>
            <a:ext cx="50069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p:cNvPicPr>
          <p:nvPr/>
        </p:nvPicPr>
        <p:blipFill>
          <a:blip r:embed="rId3">
            <a:extLst>
              <a:ext uri="{28A0092B-C50C-407E-A947-70E740481C1C}">
                <a14:useLocalDpi xmlns:a14="http://schemas.microsoft.com/office/drawing/2010/main" val="0"/>
              </a:ext>
            </a:extLst>
          </a:blip>
          <a:srcRect l="2" r="85472"/>
          <a:stretch>
            <a:fillRect/>
          </a:stretch>
        </p:blipFill>
        <p:spPr bwMode="auto">
          <a:xfrm>
            <a:off x="0" y="0"/>
            <a:ext cx="1652588"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2"/>
          <p:cNvSpPr>
            <a:spLocks noGrp="1" noChangeArrowheads="1"/>
          </p:cNvSpPr>
          <p:nvPr>
            <p:ph type="ctrTitle"/>
          </p:nvPr>
        </p:nvSpPr>
        <p:spPr>
          <a:xfrm>
            <a:off x="1498600" y="304800"/>
            <a:ext cx="3748088" cy="1066800"/>
          </a:xfrm>
        </p:spPr>
        <p:txBody>
          <a:bodyPr lIns="0" tIns="0" rIns="0" bIns="0" anchor="b"/>
          <a:lstStyle/>
          <a:p>
            <a:pPr algn="l" eaLnBrk="1" hangingPunct="1">
              <a:lnSpc>
                <a:spcPct val="95000"/>
              </a:lnSpc>
            </a:pPr>
            <a:r>
              <a:rPr lang="en-US" altLang="en-US" smtClean="0">
                <a:solidFill>
                  <a:srgbClr val="000066"/>
                </a:solidFill>
                <a:latin typeface="Arial" panose="020B0604020202020204" pitchFamily="34" charset="0"/>
              </a:rPr>
              <a:t>Social Skills</a:t>
            </a:r>
          </a:p>
        </p:txBody>
      </p:sp>
      <p:sp>
        <p:nvSpPr>
          <p:cNvPr id="18436" name="Rectangle 3"/>
          <p:cNvSpPr>
            <a:spLocks noGrp="1" noChangeArrowheads="1"/>
          </p:cNvSpPr>
          <p:nvPr>
            <p:ph type="subTitle" idx="1"/>
          </p:nvPr>
        </p:nvSpPr>
        <p:spPr>
          <a:xfrm>
            <a:off x="1284288" y="2057400"/>
            <a:ext cx="7910512" cy="5270500"/>
          </a:xfrm>
        </p:spPr>
        <p:txBody>
          <a:bodyPr lIns="0" tIns="0" rIns="0" bIns="0"/>
          <a:lstStyle/>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Following routines</a:t>
            </a:r>
            <a:endParaRPr lang="en-US" altLang="en-US" sz="3200" smtClean="0"/>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Sharing and helping</a:t>
            </a:r>
            <a:br>
              <a:rPr lang="en-US" altLang="en-US" sz="3200" smtClean="0">
                <a:solidFill>
                  <a:srgbClr val="000000"/>
                </a:solidFill>
                <a:latin typeface="Arial" panose="020B0604020202020204" pitchFamily="34" charset="0"/>
              </a:rPr>
            </a:br>
            <a:r>
              <a:rPr lang="en-US" altLang="en-US" sz="3200" smtClean="0">
                <a:solidFill>
                  <a:srgbClr val="000000"/>
                </a:solidFill>
                <a:latin typeface="Arial" panose="020B0604020202020204" pitchFamily="34" charset="0"/>
              </a:rPr>
              <a:t>others</a:t>
            </a:r>
            <a:endParaRPr lang="en-US" altLang="en-US" sz="3200" smtClean="0"/>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Recognizing feelings and understanding emotions</a:t>
            </a:r>
            <a:endParaRPr lang="en-US" altLang="en-US" sz="3200" smtClean="0"/>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Interacting with more children and adults</a:t>
            </a:r>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Managing self in a classroom and other parts of a school</a:t>
            </a:r>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Taking on challenging tasks</a:t>
            </a:r>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Building character</a:t>
            </a:r>
          </a:p>
        </p:txBody>
      </p:sp>
      <p:pic>
        <p:nvPicPr>
          <p:cNvPr id="184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9275" y="457200"/>
            <a:ext cx="41751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p:cNvPicPr>
          <p:nvPr/>
        </p:nvPicPr>
        <p:blipFill>
          <a:blip r:embed="rId3">
            <a:extLst>
              <a:ext uri="{28A0092B-C50C-407E-A947-70E740481C1C}">
                <a14:useLocalDpi xmlns:a14="http://schemas.microsoft.com/office/drawing/2010/main" val="0"/>
              </a:ext>
            </a:extLst>
          </a:blip>
          <a:srcRect l="2" r="85472"/>
          <a:stretch>
            <a:fillRect/>
          </a:stretch>
        </p:blipFill>
        <p:spPr bwMode="auto">
          <a:xfrm>
            <a:off x="0" y="0"/>
            <a:ext cx="1652588"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2"/>
          <p:cNvSpPr>
            <a:spLocks noGrp="1" noChangeArrowheads="1"/>
          </p:cNvSpPr>
          <p:nvPr>
            <p:ph type="title"/>
          </p:nvPr>
        </p:nvSpPr>
        <p:spPr>
          <a:xfrm>
            <a:off x="965200" y="0"/>
            <a:ext cx="9144000" cy="1270000"/>
          </a:xfrm>
        </p:spPr>
        <p:txBody>
          <a:bodyPr lIns="0" tIns="0" rIns="0" bIns="0" anchor="b"/>
          <a:lstStyle/>
          <a:p>
            <a:pPr algn="l" eaLnBrk="1" hangingPunct="1">
              <a:lnSpc>
                <a:spcPct val="95000"/>
              </a:lnSpc>
            </a:pPr>
            <a:r>
              <a:rPr lang="en-US" altLang="en-US" smtClean="0">
                <a:solidFill>
                  <a:srgbClr val="000066"/>
                </a:solidFill>
                <a:latin typeface="Arial" panose="020B0604020202020204" pitchFamily="34" charset="0"/>
              </a:rPr>
              <a:t>Plan-Do-Reflect</a:t>
            </a:r>
            <a:br>
              <a:rPr lang="en-US" altLang="en-US" smtClean="0">
                <a:solidFill>
                  <a:srgbClr val="000066"/>
                </a:solidFill>
                <a:latin typeface="Arial" panose="020B0604020202020204" pitchFamily="34" charset="0"/>
              </a:rPr>
            </a:br>
            <a:r>
              <a:rPr lang="en-US" altLang="en-US" sz="2400" smtClean="0">
                <a:solidFill>
                  <a:srgbClr val="000066"/>
                </a:solidFill>
                <a:latin typeface="Arial" panose="020B0604020202020204" pitchFamily="34" charset="0"/>
              </a:rPr>
              <a:t>Learning through intentional choice, action and reflection</a:t>
            </a:r>
          </a:p>
        </p:txBody>
      </p:sp>
      <p:sp>
        <p:nvSpPr>
          <p:cNvPr id="19460" name="Text Placeholder 1"/>
          <p:cNvSpPr>
            <a:spLocks noGrp="1"/>
          </p:cNvSpPr>
          <p:nvPr>
            <p:ph type="body" idx="1"/>
          </p:nvPr>
        </p:nvSpPr>
        <p:spPr>
          <a:xfrm>
            <a:off x="889000" y="1346200"/>
            <a:ext cx="4489450" cy="711200"/>
          </a:xfrm>
        </p:spPr>
        <p:txBody>
          <a:bodyPr/>
          <a:lstStyle/>
          <a:p>
            <a:pPr algn="ctr"/>
            <a:r>
              <a:rPr lang="en-US" altLang="en-US" sz="3600" b="0" smtClean="0">
                <a:latin typeface="Arial" panose="020B0604020202020204" pitchFamily="34" charset="0"/>
                <a:cs typeface="Arial" panose="020B0604020202020204" pitchFamily="34" charset="0"/>
              </a:rPr>
              <a:t>Students</a:t>
            </a:r>
            <a:r>
              <a:rPr lang="en-US" altLang="en-US" sz="3600" smtClean="0">
                <a:latin typeface="Arial" panose="020B0604020202020204" pitchFamily="34" charset="0"/>
                <a:cs typeface="Arial" panose="020B0604020202020204" pitchFamily="34" charset="0"/>
              </a:rPr>
              <a:t> </a:t>
            </a:r>
          </a:p>
        </p:txBody>
      </p:sp>
      <p:sp>
        <p:nvSpPr>
          <p:cNvPr id="19461" name="Text Placeholder 3"/>
          <p:cNvSpPr>
            <a:spLocks noGrp="1"/>
          </p:cNvSpPr>
          <p:nvPr>
            <p:ph type="body" sz="quarter" idx="3"/>
          </p:nvPr>
        </p:nvSpPr>
        <p:spPr>
          <a:xfrm>
            <a:off x="5308600" y="1346200"/>
            <a:ext cx="4491038" cy="711200"/>
          </a:xfrm>
        </p:spPr>
        <p:txBody>
          <a:bodyPr/>
          <a:lstStyle/>
          <a:p>
            <a:pPr algn="ctr"/>
            <a:r>
              <a:rPr lang="en-US" altLang="en-US" sz="3600" b="0" smtClean="0">
                <a:latin typeface="Arial" panose="020B0604020202020204" pitchFamily="34" charset="0"/>
                <a:cs typeface="Arial" panose="020B0604020202020204" pitchFamily="34" charset="0"/>
              </a:rPr>
              <a:t>Teachers</a:t>
            </a:r>
          </a:p>
        </p:txBody>
      </p:sp>
      <p:sp>
        <p:nvSpPr>
          <p:cNvPr id="40967" name="Content Placeholder 4"/>
          <p:cNvSpPr>
            <a:spLocks noGrp="1"/>
          </p:cNvSpPr>
          <p:nvPr>
            <p:ph sz="quarter" idx="4"/>
          </p:nvPr>
        </p:nvSpPr>
        <p:spPr>
          <a:xfrm>
            <a:off x="5567363" y="1981200"/>
            <a:ext cx="4491037" cy="3516313"/>
          </a:xfrm>
        </p:spPr>
        <p:txBody>
          <a:bodyPr/>
          <a:lstStyle/>
          <a:p>
            <a:pPr marL="0" indent="0">
              <a:spcBef>
                <a:spcPct val="0"/>
              </a:spcBef>
              <a:buFontTx/>
              <a:buNone/>
              <a:defRPr/>
            </a:pPr>
            <a:r>
              <a:rPr lang="en-US" altLang="en-US" sz="2200" kern="1200" dirty="0">
                <a:latin typeface="Arial" panose="020B0604020202020204" pitchFamily="34" charset="0"/>
                <a:cs typeface="Arial" panose="020B0604020202020204" pitchFamily="34" charset="0"/>
              </a:rPr>
              <a:t>Provide a rich learning </a:t>
            </a:r>
          </a:p>
          <a:p>
            <a:pPr marL="274320" indent="0">
              <a:spcBef>
                <a:spcPct val="0"/>
              </a:spcBef>
              <a:buFontTx/>
              <a:buNone/>
              <a:defRPr/>
            </a:pPr>
            <a:r>
              <a:rPr lang="en-US" altLang="en-US" sz="2200" kern="1200" dirty="0">
                <a:latin typeface="Arial" panose="020B0604020202020204" pitchFamily="34" charset="0"/>
                <a:cs typeface="Arial" panose="020B0604020202020204" pitchFamily="34" charset="0"/>
              </a:rPr>
              <a:t>environment</a:t>
            </a:r>
          </a:p>
          <a:p>
            <a:pPr marL="0" indent="-274320">
              <a:lnSpc>
                <a:spcPts val="3500"/>
              </a:lnSpc>
              <a:spcBef>
                <a:spcPct val="0"/>
              </a:spcBef>
              <a:buFontTx/>
              <a:buNone/>
              <a:defRPr/>
            </a:pPr>
            <a:r>
              <a:rPr lang="en-US" altLang="en-US" sz="2200" kern="1200" dirty="0">
                <a:latin typeface="Arial" panose="020B0604020202020204" pitchFamily="34" charset="0"/>
                <a:cs typeface="Arial" panose="020B0604020202020204" pitchFamily="34" charset="0"/>
              </a:rPr>
              <a:t>Observe and support students</a:t>
            </a:r>
          </a:p>
          <a:p>
            <a:pPr marL="0" indent="-274320">
              <a:lnSpc>
                <a:spcPts val="3500"/>
              </a:lnSpc>
              <a:spcBef>
                <a:spcPct val="0"/>
              </a:spcBef>
              <a:buFontTx/>
              <a:buNone/>
              <a:defRPr/>
            </a:pPr>
            <a:r>
              <a:rPr lang="en-US" altLang="en-US" sz="2200" kern="1200" dirty="0">
                <a:latin typeface="Arial" panose="020B0604020202020204" pitchFamily="34" charset="0"/>
                <a:cs typeface="Arial" panose="020B0604020202020204" pitchFamily="34" charset="0"/>
              </a:rPr>
              <a:t>Ensure student do the hard work</a:t>
            </a:r>
          </a:p>
          <a:p>
            <a:pPr marL="0" indent="-274320">
              <a:lnSpc>
                <a:spcPts val="3500"/>
              </a:lnSpc>
              <a:spcBef>
                <a:spcPct val="0"/>
              </a:spcBef>
              <a:buFontTx/>
              <a:buNone/>
              <a:defRPr/>
            </a:pPr>
            <a:r>
              <a:rPr lang="en-US" altLang="en-US" sz="2200" kern="1200" dirty="0">
                <a:latin typeface="Arial" panose="020B0604020202020204" pitchFamily="34" charset="0"/>
                <a:cs typeface="Arial" panose="020B0604020202020204" pitchFamily="34" charset="0"/>
              </a:rPr>
              <a:t>Coach for risk taking</a:t>
            </a:r>
          </a:p>
          <a:p>
            <a:pPr marL="0" indent="-274320">
              <a:spcBef>
                <a:spcPct val="0"/>
              </a:spcBef>
              <a:buFontTx/>
              <a:buNone/>
              <a:defRPr/>
            </a:pPr>
            <a:r>
              <a:rPr lang="en-US" altLang="en-US" sz="2200" kern="1200" dirty="0">
                <a:latin typeface="Arial" panose="020B0604020202020204" pitchFamily="34" charset="0"/>
                <a:cs typeface="Arial" panose="020B0604020202020204" pitchFamily="34" charset="0"/>
              </a:rPr>
              <a:t>Listen, interact and question to </a:t>
            </a:r>
          </a:p>
          <a:p>
            <a:pPr marL="274320" indent="0">
              <a:spcBef>
                <a:spcPct val="0"/>
              </a:spcBef>
              <a:buFontTx/>
              <a:buNone/>
              <a:defRPr/>
            </a:pPr>
            <a:r>
              <a:rPr lang="en-US" altLang="en-US" sz="2200" kern="1200" dirty="0">
                <a:latin typeface="Arial" panose="020B0604020202020204" pitchFamily="34" charset="0"/>
                <a:cs typeface="Arial" panose="020B0604020202020204" pitchFamily="34" charset="0"/>
              </a:rPr>
              <a:t>extend students’ thinking</a:t>
            </a:r>
          </a:p>
          <a:p>
            <a:pPr marL="0" indent="-274320">
              <a:lnSpc>
                <a:spcPts val="3500"/>
              </a:lnSpc>
              <a:spcBef>
                <a:spcPct val="0"/>
              </a:spcBef>
              <a:buFontTx/>
              <a:buNone/>
              <a:defRPr/>
            </a:pPr>
            <a:r>
              <a:rPr lang="en-US" altLang="en-US" sz="2200" kern="1200" dirty="0">
                <a:latin typeface="Arial" panose="020B0604020202020204" pitchFamily="34" charset="0"/>
                <a:cs typeface="Arial" panose="020B0604020202020204" pitchFamily="34" charset="0"/>
              </a:rPr>
              <a:t>Validate students as experts</a:t>
            </a:r>
          </a:p>
          <a:p>
            <a:pPr marL="0" indent="0">
              <a:buFontTx/>
              <a:buNone/>
              <a:defRPr/>
            </a:pPr>
            <a:endParaRPr lang="en-US" altLang="en-US" sz="2200" dirty="0" smtClean="0"/>
          </a:p>
        </p:txBody>
      </p:sp>
      <p:pic>
        <p:nvPicPr>
          <p:cNvPr id="1946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8000" y="5791200"/>
            <a:ext cx="269557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40150" y="5638800"/>
            <a:ext cx="2184400"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27800" y="5322888"/>
            <a:ext cx="284480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TextBox 2"/>
          <p:cNvSpPr txBox="1">
            <a:spLocks noChangeArrowheads="1"/>
          </p:cNvSpPr>
          <p:nvPr/>
        </p:nvSpPr>
        <p:spPr bwMode="auto">
          <a:xfrm>
            <a:off x="1422400" y="1974850"/>
            <a:ext cx="4038600"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2730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200">
                <a:latin typeface="Arial" panose="020B0604020202020204" pitchFamily="34" charset="0"/>
                <a:cs typeface="Arial" panose="020B0604020202020204" pitchFamily="34" charset="0"/>
              </a:rPr>
              <a:t>Plan a self-selected project</a:t>
            </a:r>
          </a:p>
          <a:p>
            <a:pPr lvl="1">
              <a:spcBef>
                <a:spcPct val="0"/>
              </a:spcBef>
              <a:buFontTx/>
              <a:buNone/>
            </a:pPr>
            <a:r>
              <a:rPr lang="en-US" altLang="en-US" sz="2200">
                <a:latin typeface="Arial" panose="020B0604020202020204" pitchFamily="34" charset="0"/>
                <a:cs typeface="Arial" panose="020B0604020202020204" pitchFamily="34" charset="0"/>
              </a:rPr>
              <a:t>based on his/her interests</a:t>
            </a:r>
          </a:p>
          <a:p>
            <a:pPr>
              <a:lnSpc>
                <a:spcPts val="3500"/>
              </a:lnSpc>
              <a:spcBef>
                <a:spcPct val="0"/>
              </a:spcBef>
              <a:buFontTx/>
              <a:buNone/>
            </a:pPr>
            <a:r>
              <a:rPr lang="en-US" altLang="en-US" sz="2200">
                <a:latin typeface="Arial" panose="020B0604020202020204" pitchFamily="34" charset="0"/>
                <a:cs typeface="Arial" panose="020B0604020202020204" pitchFamily="34" charset="0"/>
              </a:rPr>
              <a:t>Construct meaning</a:t>
            </a:r>
          </a:p>
          <a:p>
            <a:pPr>
              <a:lnSpc>
                <a:spcPts val="3500"/>
              </a:lnSpc>
              <a:spcBef>
                <a:spcPct val="0"/>
              </a:spcBef>
              <a:buFontTx/>
              <a:buNone/>
            </a:pPr>
            <a:r>
              <a:rPr lang="en-US" altLang="en-US" sz="2200">
                <a:latin typeface="Arial" panose="020B0604020202020204" pitchFamily="34" charset="0"/>
                <a:cs typeface="Arial" panose="020B0604020202020204" pitchFamily="34" charset="0"/>
              </a:rPr>
              <a:t>Interact with peers</a:t>
            </a:r>
          </a:p>
          <a:p>
            <a:pPr>
              <a:lnSpc>
                <a:spcPts val="3500"/>
              </a:lnSpc>
              <a:spcBef>
                <a:spcPct val="0"/>
              </a:spcBef>
              <a:buFontTx/>
              <a:buNone/>
            </a:pPr>
            <a:r>
              <a:rPr lang="en-US" altLang="en-US" sz="2200">
                <a:latin typeface="Arial" panose="020B0604020202020204" pitchFamily="34" charset="0"/>
                <a:cs typeface="Arial" panose="020B0604020202020204" pitchFamily="34" charset="0"/>
              </a:rPr>
              <a:t>Process new information</a:t>
            </a:r>
          </a:p>
          <a:p>
            <a:pPr>
              <a:lnSpc>
                <a:spcPts val="3500"/>
              </a:lnSpc>
              <a:spcBef>
                <a:spcPct val="0"/>
              </a:spcBef>
              <a:buFontTx/>
              <a:buNone/>
            </a:pPr>
            <a:r>
              <a:rPr lang="en-US" altLang="en-US" sz="2200">
                <a:latin typeface="Arial" panose="020B0604020202020204" pitchFamily="34" charset="0"/>
                <a:cs typeface="Arial" panose="020B0604020202020204" pitchFamily="34" charset="0"/>
              </a:rPr>
              <a:t>Evaluate his/her learning</a:t>
            </a:r>
          </a:p>
          <a:p>
            <a:pPr>
              <a:lnSpc>
                <a:spcPts val="3500"/>
              </a:lnSpc>
              <a:spcBef>
                <a:spcPct val="0"/>
              </a:spcBef>
              <a:buFontTx/>
              <a:buNone/>
            </a:pPr>
            <a:r>
              <a:rPr lang="en-US" altLang="en-US" sz="2200">
                <a:latin typeface="Arial" panose="020B0604020202020204" pitchFamily="34" charset="0"/>
                <a:cs typeface="Arial" panose="020B0604020202020204" pitchFamily="34" charset="0"/>
              </a:rPr>
              <a:t>Inspire others to try new ideas</a:t>
            </a:r>
          </a:p>
          <a:p>
            <a:pPr>
              <a:lnSpc>
                <a:spcPts val="3500"/>
              </a:lnSpc>
              <a:spcBef>
                <a:spcPct val="0"/>
              </a:spcBef>
              <a:buFontTx/>
              <a:buNone/>
            </a:pPr>
            <a:r>
              <a:rPr lang="en-US" altLang="en-US" sz="2200">
                <a:latin typeface="Arial" panose="020B0604020202020204" pitchFamily="34" charset="0"/>
                <a:cs typeface="Arial" panose="020B0604020202020204" pitchFamily="34" charset="0"/>
              </a:rPr>
              <a:t>Become an expert</a:t>
            </a: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p:cNvPicPr>
          <p:nvPr/>
        </p:nvPicPr>
        <p:blipFill>
          <a:blip r:embed="rId3">
            <a:extLst>
              <a:ext uri="{28A0092B-C50C-407E-A947-70E740481C1C}">
                <a14:useLocalDpi xmlns:a14="http://schemas.microsoft.com/office/drawing/2010/main" val="0"/>
              </a:ext>
            </a:extLst>
          </a:blip>
          <a:srcRect l="2" r="85472"/>
          <a:stretch>
            <a:fillRect/>
          </a:stretch>
        </p:blipFill>
        <p:spPr bwMode="auto">
          <a:xfrm>
            <a:off x="0" y="0"/>
            <a:ext cx="1652588"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p:cNvSpPr>
            <a:spLocks noGrp="1" noChangeArrowheads="1"/>
          </p:cNvSpPr>
          <p:nvPr>
            <p:ph type="ctrTitle"/>
          </p:nvPr>
        </p:nvSpPr>
        <p:spPr>
          <a:xfrm>
            <a:off x="1566863" y="385763"/>
            <a:ext cx="8037512" cy="1168400"/>
          </a:xfrm>
        </p:spPr>
        <p:txBody>
          <a:bodyPr lIns="0" tIns="0" rIns="0" bIns="0" anchor="b"/>
          <a:lstStyle/>
          <a:p>
            <a:pPr algn="l" eaLnBrk="1" hangingPunct="1">
              <a:lnSpc>
                <a:spcPct val="95000"/>
              </a:lnSpc>
            </a:pPr>
            <a:r>
              <a:rPr lang="en-US" altLang="en-US" smtClean="0">
                <a:solidFill>
                  <a:srgbClr val="000066"/>
                </a:solidFill>
                <a:latin typeface="Arial" panose="020B0604020202020204" pitchFamily="34" charset="0"/>
              </a:rPr>
              <a:t>Recess &amp; Outdoor Play</a:t>
            </a:r>
          </a:p>
        </p:txBody>
      </p:sp>
      <p:sp>
        <p:nvSpPr>
          <p:cNvPr id="20484" name="Rectangle 3"/>
          <p:cNvSpPr>
            <a:spLocks noGrp="1" noChangeArrowheads="1"/>
          </p:cNvSpPr>
          <p:nvPr>
            <p:ph type="subTitle" idx="1"/>
          </p:nvPr>
        </p:nvSpPr>
        <p:spPr>
          <a:xfrm>
            <a:off x="1346200" y="2082800"/>
            <a:ext cx="4314825" cy="4470400"/>
          </a:xfrm>
        </p:spPr>
        <p:txBody>
          <a:bodyPr lIns="0" tIns="0" rIns="0" bIns="0"/>
          <a:lstStyle/>
          <a:p>
            <a:pPr lvl="1" indent="-342900" algn="l" eaLnBrk="1" hangingPunct="1">
              <a:lnSpc>
                <a:spcPct val="95000"/>
              </a:lnSpc>
              <a:spcBef>
                <a:spcPts val="1200"/>
              </a:spcBef>
              <a:buClr>
                <a:srgbClr val="000000"/>
              </a:buClr>
              <a:buFontTx/>
              <a:buChar char="•"/>
            </a:pPr>
            <a:endParaRPr lang="en-US" altLang="en-US" sz="1200" smtClean="0">
              <a:solidFill>
                <a:srgbClr val="000000"/>
              </a:solidFill>
              <a:latin typeface="Arial" panose="020B0604020202020204" pitchFamily="34" charset="0"/>
            </a:endParaRPr>
          </a:p>
          <a:p>
            <a:pPr lvl="1" indent="-342900" algn="l" eaLnBrk="1" hangingPunct="1">
              <a:lnSpc>
                <a:spcPct val="95000"/>
              </a:lnSpc>
              <a:spcBef>
                <a:spcPts val="1200"/>
              </a:spcBef>
              <a:buClr>
                <a:srgbClr val="000000"/>
              </a:buClr>
              <a:buFontTx/>
              <a:buChar char="•"/>
            </a:pPr>
            <a:r>
              <a:rPr lang="en-US" altLang="en-US" sz="3200" smtClean="0">
                <a:solidFill>
                  <a:srgbClr val="000000"/>
                </a:solidFill>
                <a:latin typeface="Arial" panose="020B0604020202020204" pitchFamily="34" charset="0"/>
              </a:rPr>
              <a:t>Physical activity</a:t>
            </a:r>
          </a:p>
          <a:p>
            <a:pPr lvl="1" indent="-342900" algn="l" eaLnBrk="1" hangingPunct="1">
              <a:lnSpc>
                <a:spcPct val="95000"/>
              </a:lnSpc>
              <a:spcBef>
                <a:spcPts val="1200"/>
              </a:spcBef>
              <a:buClr>
                <a:srgbClr val="000000"/>
              </a:buClr>
              <a:buFontTx/>
              <a:buChar char="•"/>
            </a:pPr>
            <a:r>
              <a:rPr lang="en-US" altLang="en-US" sz="3200" smtClean="0">
                <a:solidFill>
                  <a:srgbClr val="000000"/>
                </a:solidFill>
                <a:latin typeface="Arial" panose="020B0604020202020204" pitchFamily="34" charset="0"/>
              </a:rPr>
              <a:t>Time to play with other children</a:t>
            </a:r>
            <a:endParaRPr lang="en-US" altLang="en-US" sz="3200" smtClean="0"/>
          </a:p>
          <a:p>
            <a:pPr lvl="1" indent="-342900" algn="l" eaLnBrk="1" hangingPunct="1">
              <a:lnSpc>
                <a:spcPct val="95000"/>
              </a:lnSpc>
              <a:spcBef>
                <a:spcPts val="1200"/>
              </a:spcBef>
              <a:buClr>
                <a:srgbClr val="000000"/>
              </a:buClr>
              <a:buFontTx/>
              <a:buChar char="•"/>
            </a:pPr>
            <a:r>
              <a:rPr lang="en-US" altLang="en-US" sz="3200" smtClean="0">
                <a:solidFill>
                  <a:srgbClr val="000000"/>
                </a:solidFill>
                <a:latin typeface="Arial" panose="020B0604020202020204" pitchFamily="34" charset="0"/>
              </a:rPr>
              <a:t>Learning to cooperate, take turns and solve problems</a:t>
            </a:r>
            <a:endParaRPr lang="en-US" altLang="en-US" sz="3200" smtClean="0"/>
          </a:p>
          <a:p>
            <a:pPr algn="l" eaLnBrk="1" hangingPunct="1">
              <a:lnSpc>
                <a:spcPct val="95000"/>
              </a:lnSpc>
              <a:spcBef>
                <a:spcPts val="1200"/>
              </a:spcBef>
            </a:pPr>
            <a:endParaRPr lang="en-US" altLang="en-US" sz="3100" smtClean="0">
              <a:solidFill>
                <a:srgbClr val="000000"/>
              </a:solidFill>
              <a:latin typeface="Arial" panose="020B0604020202020204" pitchFamily="34" charset="0"/>
            </a:endParaRPr>
          </a:p>
          <a:p>
            <a:pPr algn="l" eaLnBrk="1" hangingPunct="1">
              <a:lnSpc>
                <a:spcPct val="95000"/>
              </a:lnSpc>
              <a:spcBef>
                <a:spcPts val="1200"/>
              </a:spcBef>
            </a:pPr>
            <a:endParaRPr lang="en-US" altLang="en-US" sz="3100" smtClean="0">
              <a:solidFill>
                <a:srgbClr val="000000"/>
              </a:solidFill>
              <a:latin typeface="Arial" panose="020B0604020202020204" pitchFamily="34" charset="0"/>
            </a:endParaRPr>
          </a:p>
        </p:txBody>
      </p:sp>
      <p:pic>
        <p:nvPicPr>
          <p:cNvPr id="2048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3425" y="2438400"/>
            <a:ext cx="3990975"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ctrTitle"/>
          </p:nvPr>
        </p:nvSpPr>
        <p:spPr>
          <a:xfrm>
            <a:off x="1647825" y="1146175"/>
            <a:ext cx="7954963" cy="1503363"/>
          </a:xfrm>
        </p:spPr>
        <p:txBody>
          <a:bodyPr lIns="0" tIns="0" rIns="0" bIns="0" anchor="b"/>
          <a:lstStyle/>
          <a:p>
            <a:pPr algn="l" eaLnBrk="1" hangingPunct="1">
              <a:lnSpc>
                <a:spcPct val="95000"/>
              </a:lnSpc>
            </a:pPr>
            <a:r>
              <a:rPr lang="en-US" altLang="en-US" smtClean="0">
                <a:solidFill>
                  <a:srgbClr val="000066"/>
                </a:solidFill>
                <a:latin typeface="Arial" panose="020B0604020202020204" pitchFamily="34" charset="0"/>
              </a:rPr>
              <a:t>Welcome to </a:t>
            </a:r>
            <a:r>
              <a:rPr lang="en-US" altLang="en-US" smtClean="0">
                <a:solidFill>
                  <a:srgbClr val="FF0000"/>
                </a:solidFill>
                <a:latin typeface="Arial" panose="020B0604020202020204" pitchFamily="34" charset="0"/>
              </a:rPr>
              <a:t>School</a:t>
            </a:r>
            <a:r>
              <a:rPr lang="en-US" altLang="en-US" smtClean="0">
                <a:solidFill>
                  <a:srgbClr val="000066"/>
                </a:solidFill>
                <a:latin typeface="Arial" panose="020B0604020202020204" pitchFamily="34" charset="0"/>
              </a:rPr>
              <a:t> </a:t>
            </a:r>
            <a:r>
              <a:rPr lang="en-US" altLang="en-US" smtClean="0">
                <a:solidFill>
                  <a:srgbClr val="FF0000"/>
                </a:solidFill>
                <a:latin typeface="Arial" panose="020B0604020202020204" pitchFamily="34" charset="0"/>
              </a:rPr>
              <a:t>Name </a:t>
            </a:r>
            <a:r>
              <a:rPr lang="en-US" altLang="en-US" smtClean="0">
                <a:solidFill>
                  <a:srgbClr val="000066"/>
                </a:solidFill>
                <a:latin typeface="Arial" panose="020B0604020202020204" pitchFamily="34" charset="0"/>
              </a:rPr>
              <a:t/>
            </a:r>
            <a:br>
              <a:rPr lang="en-US" altLang="en-US" smtClean="0">
                <a:solidFill>
                  <a:srgbClr val="000066"/>
                </a:solidFill>
                <a:latin typeface="Arial" panose="020B0604020202020204" pitchFamily="34" charset="0"/>
              </a:rPr>
            </a:br>
            <a:endParaRPr lang="en-US" altLang="en-US" smtClean="0">
              <a:solidFill>
                <a:srgbClr val="000066"/>
              </a:solidFill>
              <a:latin typeface="Arial" panose="020B0604020202020204" pitchFamily="34" charset="0"/>
            </a:endParaRPr>
          </a:p>
        </p:txBody>
      </p:sp>
      <p:pic>
        <p:nvPicPr>
          <p:cNvPr id="307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00425" y="3119438"/>
            <a:ext cx="5943600"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p:cNvPicPr>
          <p:nvPr/>
        </p:nvPicPr>
        <p:blipFill>
          <a:blip r:embed="rId3">
            <a:extLst>
              <a:ext uri="{28A0092B-C50C-407E-A947-70E740481C1C}">
                <a14:useLocalDpi xmlns:a14="http://schemas.microsoft.com/office/drawing/2010/main" val="0"/>
              </a:ext>
            </a:extLst>
          </a:blip>
          <a:srcRect l="2" r="85472"/>
          <a:stretch>
            <a:fillRect/>
          </a:stretch>
        </p:blipFill>
        <p:spPr bwMode="auto">
          <a:xfrm>
            <a:off x="0" y="0"/>
            <a:ext cx="1652588"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
          <p:cNvSpPr>
            <a:spLocks noGrp="1" noChangeArrowheads="1"/>
          </p:cNvSpPr>
          <p:nvPr>
            <p:ph type="ctrTitle"/>
          </p:nvPr>
        </p:nvSpPr>
        <p:spPr>
          <a:xfrm>
            <a:off x="1566863" y="385763"/>
            <a:ext cx="8037512" cy="1168400"/>
          </a:xfrm>
        </p:spPr>
        <p:txBody>
          <a:bodyPr lIns="0" tIns="0" rIns="0" bIns="0" anchor="b"/>
          <a:lstStyle/>
          <a:p>
            <a:pPr algn="l" eaLnBrk="1" hangingPunct="1">
              <a:lnSpc>
                <a:spcPct val="95000"/>
              </a:lnSpc>
            </a:pPr>
            <a:r>
              <a:rPr lang="en-US" altLang="en-US" smtClean="0">
                <a:solidFill>
                  <a:srgbClr val="000066"/>
                </a:solidFill>
                <a:latin typeface="Arial" panose="020B0604020202020204" pitchFamily="34" charset="0"/>
              </a:rPr>
              <a:t>Technology in the Classroom</a:t>
            </a:r>
          </a:p>
        </p:txBody>
      </p:sp>
      <p:sp>
        <p:nvSpPr>
          <p:cNvPr id="19460" name="Rectangle 3"/>
          <p:cNvSpPr>
            <a:spLocks noGrp="1" noChangeArrowheads="1"/>
          </p:cNvSpPr>
          <p:nvPr>
            <p:ph type="subTitle" idx="1"/>
          </p:nvPr>
        </p:nvSpPr>
        <p:spPr>
          <a:xfrm>
            <a:off x="1193800" y="2133600"/>
            <a:ext cx="7543800" cy="4648200"/>
          </a:xfrm>
        </p:spPr>
        <p:txBody>
          <a:bodyPr lIns="0" tIns="0" rIns="0" bIns="0"/>
          <a:lstStyle/>
          <a:p>
            <a:pPr lvl="1" indent="-342900" algn="l" eaLnBrk="1" hangingPunct="1">
              <a:spcBef>
                <a:spcPts val="0"/>
              </a:spcBef>
              <a:buClr>
                <a:srgbClr val="000000"/>
              </a:buClr>
              <a:buFontTx/>
              <a:buChar char="•"/>
              <a:defRPr/>
            </a:pPr>
            <a:r>
              <a:rPr lang="en-US" altLang="en-US" sz="3200" dirty="0" smtClean="0">
                <a:solidFill>
                  <a:srgbClr val="000000"/>
                </a:solidFill>
                <a:latin typeface="Arial" charset="0"/>
              </a:rPr>
              <a:t>Supporting development</a:t>
            </a:r>
          </a:p>
          <a:p>
            <a:pPr marL="114300" lvl="1" algn="l" eaLnBrk="1" hangingPunct="1">
              <a:spcBef>
                <a:spcPts val="0"/>
              </a:spcBef>
              <a:buClr>
                <a:srgbClr val="000000"/>
              </a:buClr>
              <a:defRPr/>
            </a:pPr>
            <a:r>
              <a:rPr lang="en-US" altLang="en-US" sz="3200" dirty="0">
                <a:solidFill>
                  <a:srgbClr val="000000"/>
                </a:solidFill>
                <a:latin typeface="Arial" charset="0"/>
              </a:rPr>
              <a:t> </a:t>
            </a:r>
            <a:r>
              <a:rPr lang="en-US" altLang="en-US" sz="3200" dirty="0" smtClean="0">
                <a:solidFill>
                  <a:srgbClr val="000000"/>
                </a:solidFill>
                <a:latin typeface="Arial" charset="0"/>
              </a:rPr>
              <a:t>  of math, science</a:t>
            </a:r>
            <a:br>
              <a:rPr lang="en-US" altLang="en-US" sz="3200" dirty="0" smtClean="0">
                <a:solidFill>
                  <a:srgbClr val="000000"/>
                </a:solidFill>
                <a:latin typeface="Arial" charset="0"/>
              </a:rPr>
            </a:br>
            <a:r>
              <a:rPr lang="en-US" altLang="en-US" sz="3200" dirty="0" smtClean="0">
                <a:solidFill>
                  <a:srgbClr val="000000"/>
                </a:solidFill>
                <a:latin typeface="Arial" charset="0"/>
              </a:rPr>
              <a:t>   reading and writing</a:t>
            </a:r>
          </a:p>
          <a:p>
            <a:pPr marL="114300" lvl="1" algn="l" eaLnBrk="1" hangingPunct="1">
              <a:spcBef>
                <a:spcPts val="0"/>
              </a:spcBef>
              <a:buClr>
                <a:srgbClr val="000000"/>
              </a:buClr>
              <a:defRPr/>
            </a:pPr>
            <a:endParaRPr lang="en-US" altLang="en-US" sz="3200" dirty="0" smtClean="0"/>
          </a:p>
          <a:p>
            <a:pPr lvl="1" indent="-342900" algn="l" eaLnBrk="1" hangingPunct="1">
              <a:spcBef>
                <a:spcPts val="0"/>
              </a:spcBef>
              <a:buClr>
                <a:srgbClr val="000000"/>
              </a:buClr>
              <a:buFontTx/>
              <a:buChar char="•"/>
              <a:defRPr/>
            </a:pPr>
            <a:r>
              <a:rPr lang="en-US" altLang="en-US" sz="3200" dirty="0" smtClean="0">
                <a:solidFill>
                  <a:srgbClr val="000000"/>
                </a:solidFill>
                <a:latin typeface="Arial" charset="0"/>
              </a:rPr>
              <a:t>Developing beginning </a:t>
            </a:r>
          </a:p>
          <a:p>
            <a:pPr marL="114300" lvl="1" algn="l" eaLnBrk="1" hangingPunct="1">
              <a:spcBef>
                <a:spcPts val="0"/>
              </a:spcBef>
              <a:buClr>
                <a:srgbClr val="000000"/>
              </a:buClr>
              <a:defRPr/>
            </a:pPr>
            <a:r>
              <a:rPr lang="en-US" altLang="en-US" sz="3200" dirty="0">
                <a:solidFill>
                  <a:srgbClr val="000000"/>
                </a:solidFill>
                <a:latin typeface="Arial" charset="0"/>
              </a:rPr>
              <a:t> </a:t>
            </a:r>
            <a:r>
              <a:rPr lang="en-US" altLang="en-US" sz="3200" dirty="0" smtClean="0">
                <a:solidFill>
                  <a:srgbClr val="000000"/>
                </a:solidFill>
                <a:latin typeface="Arial" charset="0"/>
              </a:rPr>
              <a:t>  </a:t>
            </a:r>
            <a:r>
              <a:rPr lang="en-US" altLang="en-US" sz="3200" smtClean="0">
                <a:solidFill>
                  <a:srgbClr val="000000"/>
                </a:solidFill>
                <a:latin typeface="Arial" charset="0"/>
              </a:rPr>
              <a:t>computer skills</a:t>
            </a:r>
          </a:p>
          <a:p>
            <a:pPr marL="114300" lvl="1" algn="l" eaLnBrk="1" hangingPunct="1">
              <a:spcBef>
                <a:spcPts val="0"/>
              </a:spcBef>
              <a:buClr>
                <a:srgbClr val="000000"/>
              </a:buClr>
              <a:defRPr/>
            </a:pPr>
            <a:endParaRPr lang="en-US" altLang="en-US" sz="3200" dirty="0" smtClean="0">
              <a:solidFill>
                <a:srgbClr val="000000"/>
              </a:solidFill>
              <a:latin typeface="Arial" charset="0"/>
            </a:endParaRPr>
          </a:p>
          <a:p>
            <a:pPr lvl="1" indent="-342900" algn="l" eaLnBrk="1" hangingPunct="1">
              <a:spcBef>
                <a:spcPts val="0"/>
              </a:spcBef>
              <a:buClr>
                <a:srgbClr val="000000"/>
              </a:buClr>
              <a:buFontTx/>
              <a:buChar char="•"/>
              <a:defRPr/>
            </a:pPr>
            <a:r>
              <a:rPr lang="en-US" altLang="en-US" sz="3200" dirty="0" smtClean="0">
                <a:solidFill>
                  <a:srgbClr val="000000"/>
                </a:solidFill>
                <a:latin typeface="Arial" charset="0"/>
              </a:rPr>
              <a:t>Imagine Learning </a:t>
            </a:r>
          </a:p>
          <a:p>
            <a:pPr marL="114300" lvl="1" algn="l" eaLnBrk="1" hangingPunct="1">
              <a:spcBef>
                <a:spcPts val="0"/>
              </a:spcBef>
              <a:buClr>
                <a:srgbClr val="000000"/>
              </a:buClr>
              <a:defRPr/>
            </a:pPr>
            <a:r>
              <a:rPr lang="en-US" altLang="en-US" sz="3200" dirty="0">
                <a:solidFill>
                  <a:srgbClr val="000000"/>
                </a:solidFill>
                <a:latin typeface="Arial" charset="0"/>
              </a:rPr>
              <a:t> </a:t>
            </a:r>
            <a:r>
              <a:rPr lang="en-US" altLang="en-US" sz="3200" dirty="0" smtClean="0">
                <a:solidFill>
                  <a:srgbClr val="000000"/>
                </a:solidFill>
                <a:latin typeface="Arial" charset="0"/>
              </a:rPr>
              <a:t>  English for students learning English</a:t>
            </a:r>
          </a:p>
          <a:p>
            <a:pPr lvl="1" indent="-342900" algn="l" eaLnBrk="1" hangingPunct="1">
              <a:spcBef>
                <a:spcPts val="0"/>
              </a:spcBef>
              <a:buClr>
                <a:srgbClr val="000000"/>
              </a:buClr>
              <a:defRPr/>
            </a:pPr>
            <a:endParaRPr lang="en-US" altLang="en-US" dirty="0" smtClean="0">
              <a:solidFill>
                <a:srgbClr val="000000"/>
              </a:solidFill>
              <a:latin typeface="Arial" charset="0"/>
            </a:endParaRPr>
          </a:p>
        </p:txBody>
      </p:sp>
      <p:pic>
        <p:nvPicPr>
          <p:cNvPr id="2150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8200" y="2667000"/>
            <a:ext cx="4114800"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0"/>
          <p:cNvPicPr>
            <a:picLocks noChangeAspect="1"/>
          </p:cNvPicPr>
          <p:nvPr/>
        </p:nvPicPr>
        <p:blipFill>
          <a:blip r:embed="rId3">
            <a:extLst>
              <a:ext uri="{28A0092B-C50C-407E-A947-70E740481C1C}">
                <a14:useLocalDpi xmlns:a14="http://schemas.microsoft.com/office/drawing/2010/main" val="0"/>
              </a:ext>
            </a:extLst>
          </a:blip>
          <a:srcRect l="2" r="85472"/>
          <a:stretch>
            <a:fillRect/>
          </a:stretch>
        </p:blipFill>
        <p:spPr bwMode="auto">
          <a:xfrm>
            <a:off x="34925" y="50800"/>
            <a:ext cx="1652588"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2"/>
          <p:cNvSpPr>
            <a:spLocks noGrp="1" noChangeArrowheads="1"/>
          </p:cNvSpPr>
          <p:nvPr>
            <p:ph type="ctrTitle"/>
          </p:nvPr>
        </p:nvSpPr>
        <p:spPr>
          <a:xfrm>
            <a:off x="1212850" y="228600"/>
            <a:ext cx="8037513" cy="838200"/>
          </a:xfrm>
        </p:spPr>
        <p:txBody>
          <a:bodyPr lIns="0" tIns="0" rIns="0" bIns="0" anchor="b"/>
          <a:lstStyle/>
          <a:p>
            <a:pPr eaLnBrk="1" hangingPunct="1">
              <a:lnSpc>
                <a:spcPct val="95000"/>
              </a:lnSpc>
            </a:pPr>
            <a:r>
              <a:rPr lang="en-US" altLang="en-US" smtClean="0">
                <a:solidFill>
                  <a:srgbClr val="000066"/>
                </a:solidFill>
                <a:latin typeface="Arial" panose="020B0604020202020204" pitchFamily="34" charset="0"/>
              </a:rPr>
              <a:t>Specialists</a:t>
            </a:r>
          </a:p>
        </p:txBody>
      </p:sp>
      <p:sp>
        <p:nvSpPr>
          <p:cNvPr id="22532" name="Text Box 3"/>
          <p:cNvSpPr txBox="1">
            <a:spLocks noChangeArrowheads="1"/>
          </p:cNvSpPr>
          <p:nvPr/>
        </p:nvSpPr>
        <p:spPr bwMode="auto">
          <a:xfrm>
            <a:off x="2990850" y="6553200"/>
            <a:ext cx="4483100"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95000"/>
              </a:lnSpc>
              <a:spcBef>
                <a:spcPct val="0"/>
              </a:spcBef>
              <a:buFontTx/>
              <a:buNone/>
            </a:pPr>
            <a:r>
              <a:rPr lang="en-US" altLang="en-US">
                <a:solidFill>
                  <a:srgbClr val="000000"/>
                </a:solidFill>
                <a:latin typeface="Arial" panose="020B0604020202020204" pitchFamily="34" charset="0"/>
              </a:rPr>
              <a:t>Music</a:t>
            </a:r>
          </a:p>
        </p:txBody>
      </p:sp>
      <p:pic>
        <p:nvPicPr>
          <p:cNvPr id="2253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538" y="1371600"/>
            <a:ext cx="7104062"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0"/>
          <p:cNvPicPr>
            <a:picLocks noChangeAspect="1"/>
          </p:cNvPicPr>
          <p:nvPr/>
        </p:nvPicPr>
        <p:blipFill>
          <a:blip r:embed="rId3">
            <a:extLst>
              <a:ext uri="{28A0092B-C50C-407E-A947-70E740481C1C}">
                <a14:useLocalDpi xmlns:a14="http://schemas.microsoft.com/office/drawing/2010/main" val="0"/>
              </a:ext>
            </a:extLst>
          </a:blip>
          <a:srcRect l="2" r="85472"/>
          <a:stretch>
            <a:fillRect/>
          </a:stretch>
        </p:blipFill>
        <p:spPr bwMode="auto">
          <a:xfrm>
            <a:off x="0" y="0"/>
            <a:ext cx="1652588"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2"/>
          <p:cNvSpPr>
            <a:spLocks noGrp="1" noChangeArrowheads="1"/>
          </p:cNvSpPr>
          <p:nvPr>
            <p:ph type="ctrTitle"/>
          </p:nvPr>
        </p:nvSpPr>
        <p:spPr>
          <a:xfrm>
            <a:off x="1144588" y="50800"/>
            <a:ext cx="8037512" cy="1168400"/>
          </a:xfrm>
        </p:spPr>
        <p:txBody>
          <a:bodyPr lIns="0" tIns="0" rIns="0" bIns="0" anchor="b"/>
          <a:lstStyle/>
          <a:p>
            <a:pPr eaLnBrk="1" hangingPunct="1">
              <a:lnSpc>
                <a:spcPct val="95000"/>
              </a:lnSpc>
            </a:pPr>
            <a:r>
              <a:rPr lang="en-US" altLang="en-US" smtClean="0">
                <a:solidFill>
                  <a:srgbClr val="000066"/>
                </a:solidFill>
                <a:latin typeface="Arial" panose="020B0604020202020204" pitchFamily="34" charset="0"/>
              </a:rPr>
              <a:t>Specialists</a:t>
            </a:r>
          </a:p>
        </p:txBody>
      </p:sp>
      <p:sp>
        <p:nvSpPr>
          <p:cNvPr id="23556" name="Text Box 4"/>
          <p:cNvSpPr txBox="1">
            <a:spLocks noChangeArrowheads="1"/>
          </p:cNvSpPr>
          <p:nvPr/>
        </p:nvSpPr>
        <p:spPr bwMode="auto">
          <a:xfrm>
            <a:off x="2967038" y="6477000"/>
            <a:ext cx="4483100"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95000"/>
              </a:lnSpc>
              <a:spcBef>
                <a:spcPct val="0"/>
              </a:spcBef>
              <a:buFontTx/>
              <a:buNone/>
            </a:pPr>
            <a:r>
              <a:rPr lang="en-US" altLang="en-US">
                <a:solidFill>
                  <a:srgbClr val="000000"/>
                </a:solidFill>
                <a:latin typeface="Arial" panose="020B0604020202020204" pitchFamily="34" charset="0"/>
              </a:rPr>
              <a:t>Library</a:t>
            </a:r>
          </a:p>
        </p:txBody>
      </p:sp>
      <p:pic>
        <p:nvPicPr>
          <p:cNvPr id="2355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0600" y="1600200"/>
            <a:ext cx="61166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
          <p:cNvPicPr>
            <a:picLocks noChangeAspect="1"/>
          </p:cNvPicPr>
          <p:nvPr/>
        </p:nvPicPr>
        <p:blipFill>
          <a:blip r:embed="rId3">
            <a:extLst>
              <a:ext uri="{28A0092B-C50C-407E-A947-70E740481C1C}">
                <a14:useLocalDpi xmlns:a14="http://schemas.microsoft.com/office/drawing/2010/main" val="0"/>
              </a:ext>
            </a:extLst>
          </a:blip>
          <a:srcRect l="2" r="85472"/>
          <a:stretch>
            <a:fillRect/>
          </a:stretch>
        </p:blipFill>
        <p:spPr bwMode="auto">
          <a:xfrm>
            <a:off x="0" y="0"/>
            <a:ext cx="1652588"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2"/>
          <p:cNvSpPr>
            <a:spLocks noGrp="1" noChangeArrowheads="1"/>
          </p:cNvSpPr>
          <p:nvPr>
            <p:ph type="ctrTitle"/>
          </p:nvPr>
        </p:nvSpPr>
        <p:spPr>
          <a:xfrm>
            <a:off x="1144588" y="228600"/>
            <a:ext cx="8037512" cy="990600"/>
          </a:xfrm>
        </p:spPr>
        <p:txBody>
          <a:bodyPr lIns="0" tIns="0" rIns="0" bIns="0" anchor="b"/>
          <a:lstStyle/>
          <a:p>
            <a:pPr eaLnBrk="1" hangingPunct="1">
              <a:lnSpc>
                <a:spcPct val="95000"/>
              </a:lnSpc>
            </a:pPr>
            <a:r>
              <a:rPr lang="en-US" altLang="en-US" smtClean="0">
                <a:solidFill>
                  <a:srgbClr val="000066"/>
                </a:solidFill>
                <a:latin typeface="Arial" panose="020B0604020202020204" pitchFamily="34" charset="0"/>
              </a:rPr>
              <a:t>Specialists</a:t>
            </a:r>
          </a:p>
        </p:txBody>
      </p:sp>
      <p:sp>
        <p:nvSpPr>
          <p:cNvPr id="24580" name="Text Box 5"/>
          <p:cNvSpPr txBox="1">
            <a:spLocks noChangeArrowheads="1"/>
          </p:cNvSpPr>
          <p:nvPr/>
        </p:nvSpPr>
        <p:spPr bwMode="auto">
          <a:xfrm>
            <a:off x="2336800" y="6324600"/>
            <a:ext cx="6027738"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95000"/>
              </a:lnSpc>
              <a:spcBef>
                <a:spcPct val="0"/>
              </a:spcBef>
              <a:buFontTx/>
              <a:buNone/>
            </a:pPr>
            <a:r>
              <a:rPr lang="en-US" altLang="en-US">
                <a:solidFill>
                  <a:srgbClr val="000000"/>
                </a:solidFill>
                <a:latin typeface="Arial" panose="020B0604020202020204" pitchFamily="34" charset="0"/>
              </a:rPr>
              <a:t>Lessons with the Counselor</a:t>
            </a:r>
          </a:p>
        </p:txBody>
      </p:sp>
      <p:pic>
        <p:nvPicPr>
          <p:cNvPr id="24581"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524000"/>
            <a:ext cx="6230938"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0"/>
          <p:cNvPicPr>
            <a:picLocks noChangeAspect="1"/>
          </p:cNvPicPr>
          <p:nvPr/>
        </p:nvPicPr>
        <p:blipFill>
          <a:blip r:embed="rId3">
            <a:extLst>
              <a:ext uri="{28A0092B-C50C-407E-A947-70E740481C1C}">
                <a14:useLocalDpi xmlns:a14="http://schemas.microsoft.com/office/drawing/2010/main" val="0"/>
              </a:ext>
            </a:extLst>
          </a:blip>
          <a:srcRect l="2" r="85472"/>
          <a:stretch>
            <a:fillRect/>
          </a:stretch>
        </p:blipFill>
        <p:spPr bwMode="auto">
          <a:xfrm>
            <a:off x="0" y="0"/>
            <a:ext cx="1652588"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2"/>
          <p:cNvSpPr>
            <a:spLocks noGrp="1" noChangeArrowheads="1"/>
          </p:cNvSpPr>
          <p:nvPr>
            <p:ph type="ctrTitle"/>
          </p:nvPr>
        </p:nvSpPr>
        <p:spPr>
          <a:xfrm>
            <a:off x="1144588" y="304800"/>
            <a:ext cx="8037512" cy="914400"/>
          </a:xfrm>
        </p:spPr>
        <p:txBody>
          <a:bodyPr lIns="0" tIns="0" rIns="0" bIns="0" anchor="b"/>
          <a:lstStyle/>
          <a:p>
            <a:pPr eaLnBrk="1" hangingPunct="1">
              <a:lnSpc>
                <a:spcPct val="95000"/>
              </a:lnSpc>
            </a:pPr>
            <a:r>
              <a:rPr lang="en-US" altLang="en-US" smtClean="0">
                <a:solidFill>
                  <a:srgbClr val="000066"/>
                </a:solidFill>
                <a:latin typeface="Arial" panose="020B0604020202020204" pitchFamily="34" charset="0"/>
              </a:rPr>
              <a:t>Specialists</a:t>
            </a:r>
          </a:p>
        </p:txBody>
      </p:sp>
      <p:sp>
        <p:nvSpPr>
          <p:cNvPr id="25604" name="Text Box 6"/>
          <p:cNvSpPr txBox="1">
            <a:spLocks noChangeArrowheads="1"/>
          </p:cNvSpPr>
          <p:nvPr/>
        </p:nvSpPr>
        <p:spPr bwMode="auto">
          <a:xfrm>
            <a:off x="3098800" y="6383338"/>
            <a:ext cx="4483100"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95000"/>
              </a:lnSpc>
              <a:spcBef>
                <a:spcPct val="0"/>
              </a:spcBef>
              <a:buFontTx/>
              <a:buNone/>
            </a:pPr>
            <a:r>
              <a:rPr lang="en-US" altLang="en-US">
                <a:solidFill>
                  <a:srgbClr val="000000"/>
                </a:solidFill>
                <a:latin typeface="Arial" panose="020B0604020202020204" pitchFamily="34" charset="0"/>
              </a:rPr>
              <a:t>Physical Education (PE)</a:t>
            </a:r>
          </a:p>
        </p:txBody>
      </p:sp>
      <p:pic>
        <p:nvPicPr>
          <p:cNvPr id="2560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5425" y="3200400"/>
            <a:ext cx="4497388" cy="29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6200" y="1295400"/>
            <a:ext cx="4498975" cy="298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8"/>
          <p:cNvPicPr>
            <a:picLocks noChangeAspect="1"/>
          </p:cNvPicPr>
          <p:nvPr/>
        </p:nvPicPr>
        <p:blipFill>
          <a:blip r:embed="rId3">
            <a:extLst>
              <a:ext uri="{28A0092B-C50C-407E-A947-70E740481C1C}">
                <a14:useLocalDpi xmlns:a14="http://schemas.microsoft.com/office/drawing/2010/main" val="0"/>
              </a:ext>
            </a:extLst>
          </a:blip>
          <a:srcRect l="2" r="85472"/>
          <a:stretch>
            <a:fillRect/>
          </a:stretch>
        </p:blipFill>
        <p:spPr bwMode="auto">
          <a:xfrm>
            <a:off x="0" y="0"/>
            <a:ext cx="1652588"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2"/>
          <p:cNvSpPr>
            <a:spLocks noGrp="1" noChangeArrowheads="1"/>
          </p:cNvSpPr>
          <p:nvPr>
            <p:ph type="ctrTitle"/>
          </p:nvPr>
        </p:nvSpPr>
        <p:spPr>
          <a:xfrm>
            <a:off x="1346200" y="317500"/>
            <a:ext cx="8037513" cy="1168400"/>
          </a:xfrm>
        </p:spPr>
        <p:txBody>
          <a:bodyPr lIns="0" tIns="0" rIns="0" bIns="0" anchor="b"/>
          <a:lstStyle/>
          <a:p>
            <a:pPr algn="l" eaLnBrk="1" hangingPunct="1">
              <a:lnSpc>
                <a:spcPct val="95000"/>
              </a:lnSpc>
            </a:pPr>
            <a:r>
              <a:rPr lang="en-US" altLang="en-US" smtClean="0">
                <a:solidFill>
                  <a:srgbClr val="000066"/>
                </a:solidFill>
                <a:latin typeface="Arial" panose="020B0604020202020204" pitchFamily="34" charset="0"/>
              </a:rPr>
              <a:t>Your School</a:t>
            </a:r>
          </a:p>
        </p:txBody>
      </p:sp>
      <p:sp>
        <p:nvSpPr>
          <p:cNvPr id="26628" name="Text Box 3"/>
          <p:cNvSpPr txBox="1">
            <a:spLocks noChangeArrowheads="1"/>
          </p:cNvSpPr>
          <p:nvPr/>
        </p:nvSpPr>
        <p:spPr bwMode="auto">
          <a:xfrm>
            <a:off x="552450" y="3860800"/>
            <a:ext cx="4483100"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95000"/>
              </a:lnSpc>
              <a:spcBef>
                <a:spcPct val="0"/>
              </a:spcBef>
              <a:buFontTx/>
              <a:buNone/>
            </a:pPr>
            <a:r>
              <a:rPr lang="en-US" altLang="en-US">
                <a:solidFill>
                  <a:srgbClr val="000000"/>
                </a:solidFill>
                <a:latin typeface="Arial" panose="020B0604020202020204" pitchFamily="34" charset="0"/>
              </a:rPr>
              <a:t>Main Office</a:t>
            </a:r>
          </a:p>
        </p:txBody>
      </p:sp>
      <p:sp>
        <p:nvSpPr>
          <p:cNvPr id="26629" name="Text Box 4"/>
          <p:cNvSpPr txBox="1">
            <a:spLocks noChangeArrowheads="1"/>
          </p:cNvSpPr>
          <p:nvPr/>
        </p:nvSpPr>
        <p:spPr bwMode="auto">
          <a:xfrm>
            <a:off x="5208588" y="3860800"/>
            <a:ext cx="4483100" cy="76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95000"/>
              </a:lnSpc>
              <a:spcBef>
                <a:spcPct val="0"/>
              </a:spcBef>
              <a:buFontTx/>
              <a:buNone/>
            </a:pPr>
            <a:r>
              <a:rPr lang="en-US" altLang="en-US">
                <a:solidFill>
                  <a:srgbClr val="000000"/>
                </a:solidFill>
                <a:latin typeface="Arial" panose="020B0604020202020204" pitchFamily="34" charset="0"/>
              </a:rPr>
              <a:t>Health Room</a:t>
            </a:r>
          </a:p>
          <a:p>
            <a:pPr algn="ctr" eaLnBrk="1" hangingPunct="1">
              <a:lnSpc>
                <a:spcPct val="95000"/>
              </a:lnSpc>
              <a:spcBef>
                <a:spcPct val="0"/>
              </a:spcBef>
              <a:buFontTx/>
              <a:buNone/>
            </a:pPr>
            <a:endParaRPr lang="en-US" altLang="en-US" sz="2000">
              <a:solidFill>
                <a:srgbClr val="000000"/>
              </a:solidFill>
              <a:latin typeface="Arial" panose="020B0604020202020204" pitchFamily="34" charset="0"/>
            </a:endParaRPr>
          </a:p>
        </p:txBody>
      </p:sp>
      <p:sp>
        <p:nvSpPr>
          <p:cNvPr id="26630" name="Text Box 5"/>
          <p:cNvSpPr txBox="1">
            <a:spLocks noChangeArrowheads="1"/>
          </p:cNvSpPr>
          <p:nvPr/>
        </p:nvSpPr>
        <p:spPr bwMode="auto">
          <a:xfrm>
            <a:off x="1817688" y="6850063"/>
            <a:ext cx="7202487"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95000"/>
              </a:lnSpc>
              <a:spcBef>
                <a:spcPct val="0"/>
              </a:spcBef>
              <a:buFontTx/>
              <a:buNone/>
            </a:pPr>
            <a:r>
              <a:rPr lang="en-US" altLang="en-US">
                <a:solidFill>
                  <a:srgbClr val="000000"/>
                </a:solidFill>
                <a:latin typeface="Arial" panose="020B0604020202020204" pitchFamily="34" charset="0"/>
              </a:rPr>
              <a:t>Cafeteria</a:t>
            </a:r>
            <a:r>
              <a:rPr lang="en-US" altLang="en-US" sz="2000">
                <a:solidFill>
                  <a:srgbClr val="000000"/>
                </a:solidFill>
                <a:latin typeface="Arial" panose="020B0604020202020204" pitchFamily="34" charset="0"/>
              </a:rPr>
              <a:t> </a:t>
            </a:r>
          </a:p>
        </p:txBody>
      </p:sp>
      <p:pic>
        <p:nvPicPr>
          <p:cNvPr id="2663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6138" y="1544638"/>
            <a:ext cx="3059112"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4318000"/>
            <a:ext cx="314325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6200" y="1516063"/>
            <a:ext cx="3211513"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p:cNvPicPr>
          <p:nvPr/>
        </p:nvPicPr>
        <p:blipFill>
          <a:blip r:embed="rId3">
            <a:extLst>
              <a:ext uri="{28A0092B-C50C-407E-A947-70E740481C1C}">
                <a14:useLocalDpi xmlns:a14="http://schemas.microsoft.com/office/drawing/2010/main" val="0"/>
              </a:ext>
            </a:extLst>
          </a:blip>
          <a:srcRect l="2" r="85472"/>
          <a:stretch>
            <a:fillRect/>
          </a:stretch>
        </p:blipFill>
        <p:spPr bwMode="auto">
          <a:xfrm>
            <a:off x="0" y="0"/>
            <a:ext cx="1652588"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2"/>
          <p:cNvSpPr>
            <a:spLocks noGrp="1" noChangeArrowheads="1"/>
          </p:cNvSpPr>
          <p:nvPr>
            <p:ph type="ctrTitle"/>
          </p:nvPr>
        </p:nvSpPr>
        <p:spPr>
          <a:xfrm>
            <a:off x="1566863" y="385763"/>
            <a:ext cx="8037512" cy="1168400"/>
          </a:xfrm>
        </p:spPr>
        <p:txBody>
          <a:bodyPr lIns="0" tIns="0" rIns="0" bIns="0" anchor="b"/>
          <a:lstStyle/>
          <a:p>
            <a:pPr algn="l" eaLnBrk="1" hangingPunct="1">
              <a:lnSpc>
                <a:spcPct val="95000"/>
              </a:lnSpc>
            </a:pPr>
            <a:r>
              <a:rPr lang="en-US" altLang="en-US" smtClean="0">
                <a:solidFill>
                  <a:srgbClr val="000066"/>
                </a:solidFill>
                <a:latin typeface="Arial" panose="020B0604020202020204" pitchFamily="34" charset="0"/>
              </a:rPr>
              <a:t>Food at School</a:t>
            </a:r>
          </a:p>
        </p:txBody>
      </p:sp>
      <p:sp>
        <p:nvSpPr>
          <p:cNvPr id="27652" name="Rectangle 3"/>
          <p:cNvSpPr>
            <a:spLocks noGrp="1" noChangeArrowheads="1"/>
          </p:cNvSpPr>
          <p:nvPr>
            <p:ph type="subTitle" idx="1"/>
          </p:nvPr>
        </p:nvSpPr>
        <p:spPr>
          <a:xfrm>
            <a:off x="1277938" y="1946275"/>
            <a:ext cx="5173662" cy="5064125"/>
          </a:xfrm>
        </p:spPr>
        <p:txBody>
          <a:bodyPr lIns="0" tIns="0" rIns="0" bIns="0"/>
          <a:lstStyle/>
          <a:p>
            <a:pPr lvl="1" indent="-342900" algn="l" eaLnBrk="1" hangingPunct="1">
              <a:lnSpc>
                <a:spcPct val="95000"/>
              </a:lnSpc>
              <a:spcBef>
                <a:spcPts val="600"/>
              </a:spcBef>
              <a:buClr>
                <a:srgbClr val="000000"/>
              </a:buClr>
              <a:buFontTx/>
              <a:buChar char="•"/>
            </a:pPr>
            <a:r>
              <a:rPr lang="en-US" altLang="en-US" smtClean="0">
                <a:solidFill>
                  <a:srgbClr val="000000"/>
                </a:solidFill>
                <a:latin typeface="Arial" panose="020B0604020202020204" pitchFamily="34" charset="0"/>
              </a:rPr>
              <a:t>Breakfast and lunch are available</a:t>
            </a:r>
          </a:p>
          <a:p>
            <a:pPr lvl="1" indent="-342900" algn="l" eaLnBrk="1" hangingPunct="1">
              <a:lnSpc>
                <a:spcPct val="95000"/>
              </a:lnSpc>
              <a:spcBef>
                <a:spcPts val="600"/>
              </a:spcBef>
              <a:buClr>
                <a:srgbClr val="000000"/>
              </a:buClr>
              <a:buFontTx/>
              <a:buChar char="•"/>
            </a:pPr>
            <a:r>
              <a:rPr lang="en-US" altLang="en-US" smtClean="0">
                <a:solidFill>
                  <a:srgbClr val="000000"/>
                </a:solidFill>
                <a:latin typeface="Arial" panose="020B0604020202020204" pitchFamily="34" charset="0"/>
              </a:rPr>
              <a:t>Snacks vary by school &amp; teacher</a:t>
            </a:r>
            <a:endParaRPr lang="en-US" altLang="en-US" smtClean="0"/>
          </a:p>
          <a:p>
            <a:pPr lvl="1" indent="-342900" algn="l" eaLnBrk="1" hangingPunct="1">
              <a:lnSpc>
                <a:spcPct val="95000"/>
              </a:lnSpc>
              <a:spcBef>
                <a:spcPts val="600"/>
              </a:spcBef>
              <a:buClr>
                <a:srgbClr val="000000"/>
              </a:buClr>
              <a:buFontTx/>
              <a:buChar char="•"/>
            </a:pPr>
            <a:r>
              <a:rPr lang="en-US" altLang="en-US" smtClean="0">
                <a:solidFill>
                  <a:srgbClr val="000000"/>
                </a:solidFill>
                <a:latin typeface="Arial" panose="020B0604020202020204" pitchFamily="34" charset="0"/>
              </a:rPr>
              <a:t>Know Student ID number to go through food line</a:t>
            </a:r>
            <a:endParaRPr lang="en-US" altLang="en-US" smtClean="0"/>
          </a:p>
          <a:p>
            <a:pPr lvl="1" indent="-342900" algn="l" eaLnBrk="1" hangingPunct="1">
              <a:lnSpc>
                <a:spcPct val="95000"/>
              </a:lnSpc>
              <a:spcBef>
                <a:spcPts val="600"/>
              </a:spcBef>
              <a:buClr>
                <a:srgbClr val="000000"/>
              </a:buClr>
              <a:buFontTx/>
              <a:buChar char="•"/>
            </a:pPr>
            <a:r>
              <a:rPr lang="en-US" altLang="en-US" smtClean="0">
                <a:solidFill>
                  <a:srgbClr val="000000"/>
                </a:solidFill>
                <a:latin typeface="Arial" panose="020B0604020202020204" pitchFamily="34" charset="0"/>
              </a:rPr>
              <a:t>Free or Reduced Lunch applications distributed at the beginning of the year</a:t>
            </a:r>
          </a:p>
        </p:txBody>
      </p:sp>
      <p:pic>
        <p:nvPicPr>
          <p:cNvPr id="2765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1600" y="1371600"/>
            <a:ext cx="3573463"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8"/>
          <p:cNvPicPr>
            <a:picLocks noChangeAspect="1"/>
          </p:cNvPicPr>
          <p:nvPr/>
        </p:nvPicPr>
        <p:blipFill>
          <a:blip r:embed="rId3">
            <a:extLst>
              <a:ext uri="{28A0092B-C50C-407E-A947-70E740481C1C}">
                <a14:useLocalDpi xmlns:a14="http://schemas.microsoft.com/office/drawing/2010/main" val="0"/>
              </a:ext>
            </a:extLst>
          </a:blip>
          <a:srcRect l="2" r="85472"/>
          <a:stretch>
            <a:fillRect/>
          </a:stretch>
        </p:blipFill>
        <p:spPr bwMode="auto">
          <a:xfrm>
            <a:off x="0" y="0"/>
            <a:ext cx="1652588"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990600"/>
            <a:ext cx="2133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7"/>
          <p:cNvPicPr>
            <a:picLocks noChangeAspect="1" noChangeArrowheads="1"/>
          </p:cNvPicPr>
          <p:nvPr/>
        </p:nvPicPr>
        <p:blipFill>
          <a:blip r:embed="rId5">
            <a:extLst>
              <a:ext uri="{28A0092B-C50C-407E-A947-70E740481C1C}">
                <a14:useLocalDpi xmlns:a14="http://schemas.microsoft.com/office/drawing/2010/main" val="0"/>
              </a:ext>
            </a:extLst>
          </a:blip>
          <a:srcRect l="5859" t="6709" r="4445" b="7635"/>
          <a:stretch>
            <a:fillRect/>
          </a:stretch>
        </p:blipFill>
        <p:spPr bwMode="auto">
          <a:xfrm>
            <a:off x="2754313" y="2855913"/>
            <a:ext cx="2714625" cy="194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7" name="Rectangle 2"/>
          <p:cNvSpPr>
            <a:spLocks noGrp="1" noChangeArrowheads="1"/>
          </p:cNvSpPr>
          <p:nvPr>
            <p:ph type="ctrTitle"/>
          </p:nvPr>
        </p:nvSpPr>
        <p:spPr>
          <a:xfrm>
            <a:off x="2794000" y="228600"/>
            <a:ext cx="4557713" cy="838200"/>
          </a:xfrm>
        </p:spPr>
        <p:txBody>
          <a:bodyPr lIns="0" tIns="0" rIns="0" bIns="0" anchor="b"/>
          <a:lstStyle/>
          <a:p>
            <a:pPr algn="l" eaLnBrk="1" hangingPunct="1">
              <a:lnSpc>
                <a:spcPct val="95000"/>
              </a:lnSpc>
            </a:pPr>
            <a:r>
              <a:rPr lang="en-US" altLang="en-US" smtClean="0">
                <a:solidFill>
                  <a:srgbClr val="000066"/>
                </a:solidFill>
                <a:latin typeface="Arial" panose="020B0604020202020204" pitchFamily="34" charset="0"/>
              </a:rPr>
              <a:t>Self-Help Skills</a:t>
            </a:r>
          </a:p>
        </p:txBody>
      </p:sp>
      <p:sp>
        <p:nvSpPr>
          <p:cNvPr id="28678" name="Rectangle 3"/>
          <p:cNvSpPr>
            <a:spLocks noGrp="1" noChangeArrowheads="1"/>
          </p:cNvSpPr>
          <p:nvPr>
            <p:ph type="subTitle" idx="1"/>
          </p:nvPr>
        </p:nvSpPr>
        <p:spPr>
          <a:xfrm>
            <a:off x="5508625" y="1143000"/>
            <a:ext cx="4295775" cy="5867400"/>
          </a:xfrm>
        </p:spPr>
        <p:txBody>
          <a:bodyPr lIns="0" tIns="0" rIns="0" bIns="0"/>
          <a:lstStyle/>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Independently use the bathroom</a:t>
            </a:r>
            <a:endParaRPr lang="en-US" altLang="en-US" sz="3200" smtClean="0"/>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Put on, zip &amp; button coat</a:t>
            </a:r>
            <a:endParaRPr lang="en-US" altLang="en-US" sz="3200" smtClean="0"/>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Blow own nose</a:t>
            </a:r>
            <a:endParaRPr lang="en-US" altLang="en-US" sz="3200" smtClean="0"/>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Open and close lunch containers</a:t>
            </a:r>
            <a:endParaRPr lang="en-US" altLang="en-US" sz="3200" smtClean="0"/>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Clean up small spills</a:t>
            </a:r>
            <a:endParaRPr lang="en-US" altLang="en-US" sz="3200" smtClean="0"/>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Put away materials</a:t>
            </a:r>
            <a:endParaRPr lang="en-US" altLang="en-US" sz="3200" smtClean="0"/>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Ask for help</a:t>
            </a:r>
            <a:endParaRPr lang="en-US" altLang="en-US" sz="3200" smtClean="0"/>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Wash hands</a:t>
            </a:r>
          </a:p>
        </p:txBody>
      </p:sp>
      <p:pic>
        <p:nvPicPr>
          <p:cNvPr id="28679" name="Picture 6" descr="C:\Users\08809\AppData\Local\Microsoft\Windows\Temporary Internet Files\Content.IE5\K53ZXLMP\bento[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113" y="4684713"/>
            <a:ext cx="3175000"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30163"/>
            <a:ext cx="1652588"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99" name="Rectangle 2"/>
          <p:cNvSpPr>
            <a:spLocks noGrp="1" noChangeArrowheads="1"/>
          </p:cNvSpPr>
          <p:nvPr>
            <p:ph type="ctrTitle"/>
          </p:nvPr>
        </p:nvSpPr>
        <p:spPr>
          <a:xfrm>
            <a:off x="1193800" y="152400"/>
            <a:ext cx="8334375" cy="944563"/>
          </a:xfrm>
        </p:spPr>
        <p:txBody>
          <a:bodyPr lIns="0" tIns="0" rIns="0" bIns="0" anchor="b"/>
          <a:lstStyle/>
          <a:p>
            <a:pPr eaLnBrk="1" hangingPunct="1">
              <a:lnSpc>
                <a:spcPct val="95000"/>
              </a:lnSpc>
            </a:pPr>
            <a:r>
              <a:rPr lang="en-US" altLang="en-US" smtClean="0">
                <a:solidFill>
                  <a:srgbClr val="000066"/>
                </a:solidFill>
                <a:latin typeface="Arial" panose="020B0604020202020204" pitchFamily="34" charset="0"/>
              </a:rPr>
              <a:t>Supporting Your Child’s Success</a:t>
            </a:r>
          </a:p>
        </p:txBody>
      </p:sp>
      <p:pic>
        <p:nvPicPr>
          <p:cNvPr id="29700" name="Picture 15" descr="C:\Users\09595\AppData\Local\Microsoft\Windows\Temporary Internet Files\Content.IE5\A7FRKD0L\MP900431826[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0600" y="1219200"/>
            <a:ext cx="6172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
          <p:cNvPicPr>
            <a:picLocks noChangeAspect="1"/>
          </p:cNvPicPr>
          <p:nvPr/>
        </p:nvPicPr>
        <p:blipFill>
          <a:blip r:embed="rId3">
            <a:extLst>
              <a:ext uri="{28A0092B-C50C-407E-A947-70E740481C1C}">
                <a14:useLocalDpi xmlns:a14="http://schemas.microsoft.com/office/drawing/2010/main" val="0"/>
              </a:ext>
            </a:extLst>
          </a:blip>
          <a:srcRect l="2" r="85472"/>
          <a:stretch>
            <a:fillRect/>
          </a:stretch>
        </p:blipFill>
        <p:spPr bwMode="auto">
          <a:xfrm>
            <a:off x="0" y="0"/>
            <a:ext cx="1652588"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2"/>
          <p:cNvSpPr>
            <a:spLocks noGrp="1" noChangeArrowheads="1"/>
          </p:cNvSpPr>
          <p:nvPr>
            <p:ph type="ctrTitle"/>
          </p:nvPr>
        </p:nvSpPr>
        <p:spPr>
          <a:xfrm>
            <a:off x="1566863" y="385763"/>
            <a:ext cx="8037512" cy="833437"/>
          </a:xfrm>
        </p:spPr>
        <p:txBody>
          <a:bodyPr lIns="0" tIns="0" rIns="0" bIns="0" anchor="b"/>
          <a:lstStyle/>
          <a:p>
            <a:pPr algn="l" eaLnBrk="1" hangingPunct="1">
              <a:lnSpc>
                <a:spcPct val="95000"/>
              </a:lnSpc>
            </a:pPr>
            <a:r>
              <a:rPr lang="en-US" altLang="en-US" smtClean="0">
                <a:solidFill>
                  <a:srgbClr val="000066"/>
                </a:solidFill>
                <a:latin typeface="Arial" panose="020B0604020202020204" pitchFamily="34" charset="0"/>
              </a:rPr>
              <a:t>Family Involvement</a:t>
            </a:r>
          </a:p>
        </p:txBody>
      </p:sp>
      <p:sp>
        <p:nvSpPr>
          <p:cNvPr id="30724" name="Rectangle 4"/>
          <p:cNvSpPr>
            <a:spLocks noGrp="1" noChangeArrowheads="1"/>
          </p:cNvSpPr>
          <p:nvPr>
            <p:ph type="subTitle" idx="1"/>
          </p:nvPr>
        </p:nvSpPr>
        <p:spPr>
          <a:xfrm>
            <a:off x="1193800" y="1524000"/>
            <a:ext cx="8839200" cy="5715000"/>
          </a:xfrm>
        </p:spPr>
        <p:txBody>
          <a:bodyPr lIns="0" tIns="0" rIns="0" bIns="0"/>
          <a:lstStyle/>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Support your child’s</a:t>
            </a:r>
            <a:br>
              <a:rPr lang="en-US" altLang="en-US" sz="3200" smtClean="0">
                <a:solidFill>
                  <a:srgbClr val="000000"/>
                </a:solidFill>
                <a:latin typeface="Arial" panose="020B0604020202020204" pitchFamily="34" charset="0"/>
              </a:rPr>
            </a:br>
            <a:r>
              <a:rPr lang="en-US" altLang="en-US" sz="3200" smtClean="0">
                <a:solidFill>
                  <a:srgbClr val="000000"/>
                </a:solidFill>
                <a:latin typeface="Arial" panose="020B0604020202020204" pitchFamily="34" charset="0"/>
              </a:rPr>
              <a:t>learning in all areas</a:t>
            </a:r>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Share family </a:t>
            </a:r>
            <a:br>
              <a:rPr lang="en-US" altLang="en-US" sz="3200" smtClean="0">
                <a:solidFill>
                  <a:srgbClr val="000000"/>
                </a:solidFill>
                <a:latin typeface="Arial" panose="020B0604020202020204" pitchFamily="34" charset="0"/>
              </a:rPr>
            </a:br>
            <a:r>
              <a:rPr lang="en-US" altLang="en-US" sz="3200" smtClean="0">
                <a:solidFill>
                  <a:srgbClr val="000000"/>
                </a:solidFill>
                <a:latin typeface="Arial" panose="020B0604020202020204" pitchFamily="34" charset="0"/>
              </a:rPr>
              <a:t>stories</a:t>
            </a:r>
            <a:endParaRPr lang="en-US" altLang="en-US" sz="3200" smtClean="0"/>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Come to school and </a:t>
            </a:r>
            <a:br>
              <a:rPr lang="en-US" altLang="en-US" sz="3200" smtClean="0">
                <a:solidFill>
                  <a:srgbClr val="000000"/>
                </a:solidFill>
                <a:latin typeface="Arial" panose="020B0604020202020204" pitchFamily="34" charset="0"/>
              </a:rPr>
            </a:br>
            <a:r>
              <a:rPr lang="en-US" altLang="en-US" sz="3200" smtClean="0">
                <a:solidFill>
                  <a:srgbClr val="000000"/>
                </a:solidFill>
                <a:latin typeface="Arial" panose="020B0604020202020204" pitchFamily="34" charset="0"/>
              </a:rPr>
              <a:t>family events</a:t>
            </a:r>
            <a:endParaRPr lang="en-US" altLang="en-US" sz="3200" smtClean="0"/>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Participate in WaKIDS family conference and parent-teacher conferences</a:t>
            </a:r>
            <a:endParaRPr lang="en-US" altLang="en-US" sz="3200" smtClean="0"/>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Help with class projects/work</a:t>
            </a:r>
            <a:endParaRPr lang="en-US" altLang="en-US" sz="3200" smtClean="0"/>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Volunteer</a:t>
            </a:r>
            <a:endParaRPr lang="en-US" altLang="en-US" sz="3200" smtClean="0"/>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Join PTA or Natural Leaders</a:t>
            </a:r>
          </a:p>
        </p:txBody>
      </p:sp>
      <p:pic>
        <p:nvPicPr>
          <p:cNvPr id="30725" name="Picture 7" descr="C:\Documents and Settings\08809\Local Settings\Temporary Internet Files\Content.IE5\QP2T9GSN\MP90043064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5775" y="1371600"/>
            <a:ext cx="4594225"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ctrTitle"/>
          </p:nvPr>
        </p:nvSpPr>
        <p:spPr>
          <a:xfrm>
            <a:off x="1651000" y="762000"/>
            <a:ext cx="7954963" cy="1503363"/>
          </a:xfrm>
        </p:spPr>
        <p:txBody>
          <a:bodyPr lIns="0" tIns="0" rIns="0" bIns="0" anchor="b"/>
          <a:lstStyle/>
          <a:p>
            <a:pPr algn="l" eaLnBrk="1" hangingPunct="1">
              <a:lnSpc>
                <a:spcPct val="95000"/>
              </a:lnSpc>
            </a:pPr>
            <a:r>
              <a:rPr lang="en-US" altLang="en-US" smtClean="0">
                <a:solidFill>
                  <a:srgbClr val="000066"/>
                </a:solidFill>
                <a:latin typeface="Arial" panose="020B0604020202020204" pitchFamily="34" charset="0"/>
              </a:rPr>
              <a:t>Kindergarten begins with our families</a:t>
            </a:r>
          </a:p>
        </p:txBody>
      </p:sp>
      <p:sp>
        <p:nvSpPr>
          <p:cNvPr id="2" name="TextBox 1"/>
          <p:cNvSpPr txBox="1"/>
          <p:nvPr/>
        </p:nvSpPr>
        <p:spPr>
          <a:xfrm>
            <a:off x="1651000" y="3517900"/>
            <a:ext cx="7848600" cy="3416300"/>
          </a:xfrm>
          <a:prstGeom prst="rect">
            <a:avLst/>
          </a:prstGeom>
          <a:noFill/>
        </p:spPr>
        <p:txBody>
          <a:bodyPr>
            <a:spAutoFit/>
          </a:bodyPr>
          <a:lstStyle/>
          <a:p>
            <a:pPr eaLnBrk="1" hangingPunct="1">
              <a:defRPr/>
            </a:pPr>
            <a:r>
              <a:rPr lang="en-US" b="1" dirty="0">
                <a:latin typeface="Arial" pitchFamily="34" charset="0"/>
                <a:cs typeface="Arial" pitchFamily="34" charset="0"/>
              </a:rPr>
              <a:t>The first three days of school have been set aside for teachers to meet individually with each child and  family.</a:t>
            </a:r>
            <a:r>
              <a:rPr lang="en-US" dirty="0">
                <a:latin typeface="Arial" pitchFamily="34" charset="0"/>
                <a:cs typeface="Arial" pitchFamily="34" charset="0"/>
              </a:rPr>
              <a:t> </a:t>
            </a:r>
          </a:p>
          <a:p>
            <a:pPr marL="342900" indent="-342900" eaLnBrk="1" hangingPunct="1">
              <a:buFont typeface="Arial" pitchFamily="34" charset="0"/>
              <a:buChar char="•"/>
              <a:defRPr/>
            </a:pPr>
            <a:r>
              <a:rPr lang="en-US" dirty="0">
                <a:latin typeface="Arial" pitchFamily="34" charset="0"/>
                <a:cs typeface="Arial" pitchFamily="34" charset="0"/>
              </a:rPr>
              <a:t>An appointment will be scheduled to meet with your teacher.</a:t>
            </a:r>
          </a:p>
          <a:p>
            <a:pPr marL="342900" indent="-342900" eaLnBrk="1" hangingPunct="1">
              <a:buFont typeface="Arial" pitchFamily="34" charset="0"/>
              <a:buChar char="•"/>
              <a:defRPr/>
            </a:pPr>
            <a:r>
              <a:rPr lang="en-US" dirty="0">
                <a:latin typeface="Arial" pitchFamily="34" charset="0"/>
                <a:cs typeface="Arial" pitchFamily="34" charset="0"/>
              </a:rPr>
              <a:t>Family meetings will be held at your student’s school.</a:t>
            </a:r>
          </a:p>
          <a:p>
            <a:pPr marL="342900" indent="-342900" eaLnBrk="1" hangingPunct="1">
              <a:buFont typeface="Arial" pitchFamily="34" charset="0"/>
              <a:buChar char="•"/>
              <a:defRPr/>
            </a:pPr>
            <a:r>
              <a:rPr lang="en-US" dirty="0">
                <a:latin typeface="Arial" pitchFamily="34" charset="0"/>
                <a:cs typeface="Arial" pitchFamily="34" charset="0"/>
              </a:rPr>
              <a:t>Kindergarten students’ first day of school is Monday, September </a:t>
            </a:r>
            <a:r>
              <a:rPr lang="en-US" dirty="0" smtClean="0">
                <a:latin typeface="Arial" pitchFamily="34" charset="0"/>
                <a:cs typeface="Arial" pitchFamily="34" charset="0"/>
              </a:rPr>
              <a:t>11, 2017.</a:t>
            </a:r>
            <a:endParaRPr lang="en-US" dirty="0">
              <a:latin typeface="Arial" pitchFamily="34" charset="0"/>
              <a:cs typeface="Arial" pitchFamily="34" charset="0"/>
            </a:endParaRPr>
          </a:p>
          <a:p>
            <a:pPr eaLnBrk="1" hangingPunct="1">
              <a:defRPr/>
            </a:pPr>
            <a:endParaRPr lang="en-US" dirty="0"/>
          </a:p>
        </p:txBody>
      </p:sp>
      <p:pic>
        <p:nvPicPr>
          <p:cNvPr id="410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05275" y="1752600"/>
            <a:ext cx="148590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p:cNvPicPr>
          <p:nvPr/>
        </p:nvPicPr>
        <p:blipFill>
          <a:blip r:embed="rId3">
            <a:extLst>
              <a:ext uri="{28A0092B-C50C-407E-A947-70E740481C1C}">
                <a14:useLocalDpi xmlns:a14="http://schemas.microsoft.com/office/drawing/2010/main" val="0"/>
              </a:ext>
            </a:extLst>
          </a:blip>
          <a:srcRect l="2" r="85472"/>
          <a:stretch>
            <a:fillRect/>
          </a:stretch>
        </p:blipFill>
        <p:spPr bwMode="auto">
          <a:xfrm>
            <a:off x="0" y="0"/>
            <a:ext cx="1652588"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2"/>
          <p:cNvSpPr>
            <a:spLocks noGrp="1" noChangeArrowheads="1"/>
          </p:cNvSpPr>
          <p:nvPr>
            <p:ph type="ctrTitle"/>
          </p:nvPr>
        </p:nvSpPr>
        <p:spPr>
          <a:xfrm>
            <a:off x="1566863" y="385763"/>
            <a:ext cx="8037512" cy="833437"/>
          </a:xfrm>
        </p:spPr>
        <p:txBody>
          <a:bodyPr lIns="0" tIns="0" rIns="0" bIns="0" anchor="b"/>
          <a:lstStyle/>
          <a:p>
            <a:pPr algn="l" eaLnBrk="1" hangingPunct="1">
              <a:lnSpc>
                <a:spcPct val="95000"/>
              </a:lnSpc>
            </a:pPr>
            <a:r>
              <a:rPr lang="en-US" altLang="en-US" smtClean="0">
                <a:solidFill>
                  <a:srgbClr val="000066"/>
                </a:solidFill>
                <a:latin typeface="Arial" panose="020B0604020202020204" pitchFamily="34" charset="0"/>
              </a:rPr>
              <a:t>Important Things to Remember</a:t>
            </a:r>
          </a:p>
        </p:txBody>
      </p:sp>
      <p:sp>
        <p:nvSpPr>
          <p:cNvPr id="31748" name="Rectangle 3"/>
          <p:cNvSpPr>
            <a:spLocks noGrp="1" noChangeArrowheads="1"/>
          </p:cNvSpPr>
          <p:nvPr>
            <p:ph type="subTitle" idx="1"/>
          </p:nvPr>
        </p:nvSpPr>
        <p:spPr>
          <a:xfrm>
            <a:off x="1346200" y="1600200"/>
            <a:ext cx="8077200" cy="5715000"/>
          </a:xfrm>
        </p:spPr>
        <p:txBody>
          <a:bodyPr lIns="0" tIns="0" rIns="0" bIns="0"/>
          <a:lstStyle/>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Being at school on </a:t>
            </a:r>
            <a:br>
              <a:rPr lang="en-US" altLang="en-US" sz="3200" smtClean="0">
                <a:solidFill>
                  <a:srgbClr val="000000"/>
                </a:solidFill>
                <a:latin typeface="Arial" panose="020B0604020202020204" pitchFamily="34" charset="0"/>
              </a:rPr>
            </a:br>
            <a:r>
              <a:rPr lang="en-US" altLang="en-US" sz="3200" smtClean="0">
                <a:solidFill>
                  <a:srgbClr val="000000"/>
                </a:solidFill>
                <a:latin typeface="Arial" panose="020B0604020202020204" pitchFamily="34" charset="0"/>
              </a:rPr>
              <a:t>time, every day is </a:t>
            </a:r>
            <a:br>
              <a:rPr lang="en-US" altLang="en-US" sz="3200" smtClean="0">
                <a:solidFill>
                  <a:srgbClr val="000000"/>
                </a:solidFill>
                <a:latin typeface="Arial" panose="020B0604020202020204" pitchFamily="34" charset="0"/>
              </a:rPr>
            </a:br>
            <a:r>
              <a:rPr lang="en-US" altLang="en-US" sz="3200" smtClean="0">
                <a:solidFill>
                  <a:srgbClr val="000000"/>
                </a:solidFill>
                <a:latin typeface="Arial" panose="020B0604020202020204" pitchFamily="34" charset="0"/>
              </a:rPr>
              <a:t>important</a:t>
            </a:r>
            <a:endParaRPr lang="en-US" altLang="en-US" sz="3200" smtClean="0"/>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Children learn new </a:t>
            </a:r>
            <a:br>
              <a:rPr lang="en-US" altLang="en-US" sz="3200" smtClean="0">
                <a:solidFill>
                  <a:srgbClr val="000000"/>
                </a:solidFill>
                <a:latin typeface="Arial" panose="020B0604020202020204" pitchFamily="34" charset="0"/>
              </a:rPr>
            </a:br>
            <a:r>
              <a:rPr lang="en-US" altLang="en-US" sz="3200" smtClean="0">
                <a:solidFill>
                  <a:srgbClr val="000000"/>
                </a:solidFill>
                <a:latin typeface="Arial" panose="020B0604020202020204" pitchFamily="34" charset="0"/>
              </a:rPr>
              <a:t>things each day</a:t>
            </a:r>
            <a:endParaRPr lang="en-US" altLang="en-US" sz="3200" smtClean="0"/>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Important </a:t>
            </a:r>
            <a:br>
              <a:rPr lang="en-US" altLang="en-US" sz="3200" smtClean="0">
                <a:solidFill>
                  <a:srgbClr val="000000"/>
                </a:solidFill>
                <a:latin typeface="Arial" panose="020B0604020202020204" pitchFamily="34" charset="0"/>
              </a:rPr>
            </a:br>
            <a:r>
              <a:rPr lang="en-US" altLang="en-US" sz="3200" smtClean="0">
                <a:solidFill>
                  <a:srgbClr val="000000"/>
                </a:solidFill>
                <a:latin typeface="Arial" panose="020B0604020202020204" pitchFamily="34" charset="0"/>
              </a:rPr>
              <a:t>information and </a:t>
            </a:r>
            <a:br>
              <a:rPr lang="en-US" altLang="en-US" sz="3200" smtClean="0">
                <a:solidFill>
                  <a:srgbClr val="000000"/>
                </a:solidFill>
                <a:latin typeface="Arial" panose="020B0604020202020204" pitchFamily="34" charset="0"/>
              </a:rPr>
            </a:br>
            <a:r>
              <a:rPr lang="en-US" altLang="en-US" sz="3200" smtClean="0">
                <a:solidFill>
                  <a:srgbClr val="000000"/>
                </a:solidFill>
                <a:latin typeface="Arial" panose="020B0604020202020204" pitchFamily="34" charset="0"/>
              </a:rPr>
              <a:t>skills are taught throughout the entire day</a:t>
            </a:r>
            <a:endParaRPr lang="en-US" altLang="en-US" sz="3200" smtClean="0"/>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All children start school at different skill levels</a:t>
            </a:r>
            <a:endParaRPr lang="en-US" altLang="en-US" sz="3200" smtClean="0"/>
          </a:p>
          <a:p>
            <a:pPr algn="l" eaLnBrk="1" hangingPunct="1">
              <a:lnSpc>
                <a:spcPct val="95000"/>
              </a:lnSpc>
              <a:spcBef>
                <a:spcPct val="0"/>
              </a:spcBef>
              <a:buClr>
                <a:srgbClr val="000000"/>
              </a:buClr>
            </a:pPr>
            <a:endParaRPr lang="en-US" altLang="en-US" sz="2300" smtClean="0">
              <a:solidFill>
                <a:srgbClr val="000000"/>
              </a:solidFill>
              <a:latin typeface="Arial" panose="020B0604020202020204" pitchFamily="34" charset="0"/>
            </a:endParaRPr>
          </a:p>
        </p:txBody>
      </p:sp>
      <p:pic>
        <p:nvPicPr>
          <p:cNvPr id="3174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8475" y="1371600"/>
            <a:ext cx="4159250"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p:cNvPicPr>
          <p:nvPr/>
        </p:nvPicPr>
        <p:blipFill>
          <a:blip r:embed="rId2">
            <a:extLst>
              <a:ext uri="{28A0092B-C50C-407E-A947-70E740481C1C}">
                <a14:useLocalDpi xmlns:a14="http://schemas.microsoft.com/office/drawing/2010/main" val="0"/>
              </a:ext>
            </a:extLst>
          </a:blip>
          <a:srcRect l="2" r="85472"/>
          <a:stretch>
            <a:fillRect/>
          </a:stretch>
        </p:blipFill>
        <p:spPr bwMode="auto">
          <a:xfrm>
            <a:off x="0" y="0"/>
            <a:ext cx="1652588"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p:cNvSpPr>
            <a:spLocks noGrp="1" noChangeArrowheads="1"/>
          </p:cNvSpPr>
          <p:nvPr>
            <p:ph type="ctrTitle"/>
          </p:nvPr>
        </p:nvSpPr>
        <p:spPr>
          <a:xfrm>
            <a:off x="1566863" y="385763"/>
            <a:ext cx="8037512" cy="1168400"/>
          </a:xfrm>
        </p:spPr>
        <p:txBody>
          <a:bodyPr lIns="0" tIns="0" rIns="0" bIns="0" anchor="b"/>
          <a:lstStyle/>
          <a:p>
            <a:pPr algn="l" eaLnBrk="1" hangingPunct="1">
              <a:lnSpc>
                <a:spcPct val="95000"/>
              </a:lnSpc>
            </a:pPr>
            <a:r>
              <a:rPr lang="en-US" altLang="en-US" smtClean="0">
                <a:solidFill>
                  <a:srgbClr val="000066"/>
                </a:solidFill>
                <a:latin typeface="Arial" panose="020B0604020202020204" pitchFamily="34" charset="0"/>
              </a:rPr>
              <a:t>Important Things to Remember</a:t>
            </a:r>
          </a:p>
        </p:txBody>
      </p:sp>
      <p:sp>
        <p:nvSpPr>
          <p:cNvPr id="32772" name="Rectangle 2"/>
          <p:cNvSpPr>
            <a:spLocks noGrp="1" noChangeArrowheads="1"/>
          </p:cNvSpPr>
          <p:nvPr>
            <p:ph type="subTitle" idx="1"/>
          </p:nvPr>
        </p:nvSpPr>
        <p:spPr>
          <a:xfrm>
            <a:off x="1422400" y="1828800"/>
            <a:ext cx="4495800" cy="4722813"/>
          </a:xfrm>
        </p:spPr>
        <p:txBody>
          <a:bodyPr lIns="0" tIns="0" rIns="0" bIns="0"/>
          <a:lstStyle/>
          <a:p>
            <a:pPr lvl="1" indent="-342900" algn="l" eaLnBrk="1" hangingPunct="1">
              <a:lnSpc>
                <a:spcPct val="95000"/>
              </a:lnSpc>
              <a:spcBef>
                <a:spcPts val="1200"/>
              </a:spcBef>
              <a:buClr>
                <a:srgbClr val="000000"/>
              </a:buClr>
              <a:buFontTx/>
              <a:buChar char="•"/>
            </a:pPr>
            <a:r>
              <a:rPr lang="en-US" altLang="en-US" sz="3200" smtClean="0">
                <a:solidFill>
                  <a:srgbClr val="000000"/>
                </a:solidFill>
                <a:latin typeface="Arial" panose="020B0604020202020204" pitchFamily="34" charset="0"/>
              </a:rPr>
              <a:t>You know your child best. If they are too sick to attend school please keep them home</a:t>
            </a:r>
            <a:endParaRPr lang="en-US" altLang="en-US" sz="3200" smtClean="0"/>
          </a:p>
          <a:p>
            <a:pPr lvl="1" indent="-342900" algn="l" eaLnBrk="1" hangingPunct="1">
              <a:lnSpc>
                <a:spcPct val="95000"/>
              </a:lnSpc>
              <a:spcBef>
                <a:spcPts val="1200"/>
              </a:spcBef>
              <a:buClr>
                <a:srgbClr val="000000"/>
              </a:buClr>
              <a:buFontTx/>
              <a:buChar char="•"/>
            </a:pPr>
            <a:r>
              <a:rPr lang="en-US" altLang="en-US" sz="3200" smtClean="0">
                <a:solidFill>
                  <a:srgbClr val="000000"/>
                </a:solidFill>
                <a:latin typeface="Arial" panose="020B0604020202020204" pitchFamily="34" charset="0"/>
              </a:rPr>
              <a:t>Check your school’s guidelines</a:t>
            </a:r>
          </a:p>
        </p:txBody>
      </p:sp>
      <p:pic>
        <p:nvPicPr>
          <p:cNvPr id="3277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0" y="2020888"/>
            <a:ext cx="3059113"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p:cNvPicPr>
          <p:nvPr/>
        </p:nvPicPr>
        <p:blipFill>
          <a:blip r:embed="rId3">
            <a:extLst>
              <a:ext uri="{28A0092B-C50C-407E-A947-70E740481C1C}">
                <a14:useLocalDpi xmlns:a14="http://schemas.microsoft.com/office/drawing/2010/main" val="0"/>
              </a:ext>
            </a:extLst>
          </a:blip>
          <a:srcRect l="2" r="85472"/>
          <a:stretch>
            <a:fillRect/>
          </a:stretch>
        </p:blipFill>
        <p:spPr bwMode="auto">
          <a:xfrm>
            <a:off x="0" y="0"/>
            <a:ext cx="1652588"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2"/>
          <p:cNvSpPr>
            <a:spLocks noGrp="1" noChangeArrowheads="1"/>
          </p:cNvSpPr>
          <p:nvPr>
            <p:ph type="ctrTitle"/>
          </p:nvPr>
        </p:nvSpPr>
        <p:spPr>
          <a:xfrm>
            <a:off x="1566863" y="385763"/>
            <a:ext cx="8037512" cy="1168400"/>
          </a:xfrm>
        </p:spPr>
        <p:txBody>
          <a:bodyPr lIns="0" tIns="0" rIns="0" bIns="0" anchor="b"/>
          <a:lstStyle/>
          <a:p>
            <a:pPr algn="l" eaLnBrk="1" hangingPunct="1">
              <a:lnSpc>
                <a:spcPct val="95000"/>
              </a:lnSpc>
            </a:pPr>
            <a:r>
              <a:rPr lang="en-US" altLang="en-US" smtClean="0">
                <a:solidFill>
                  <a:srgbClr val="000066"/>
                </a:solidFill>
                <a:latin typeface="Arial" panose="020B0604020202020204" pitchFamily="34" charset="0"/>
              </a:rPr>
              <a:t>Before the First Day…</a:t>
            </a:r>
          </a:p>
        </p:txBody>
      </p:sp>
      <p:sp>
        <p:nvSpPr>
          <p:cNvPr id="33796" name="Rectangle 3"/>
          <p:cNvSpPr>
            <a:spLocks noGrp="1" noChangeArrowheads="1"/>
          </p:cNvSpPr>
          <p:nvPr>
            <p:ph type="subTitle" idx="1"/>
          </p:nvPr>
        </p:nvSpPr>
        <p:spPr>
          <a:xfrm>
            <a:off x="1346200" y="1676400"/>
            <a:ext cx="6629400" cy="5181600"/>
          </a:xfrm>
        </p:spPr>
        <p:txBody>
          <a:bodyPr lIns="0" tIns="0" rIns="0" bIns="0"/>
          <a:lstStyle/>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Develop a home routine</a:t>
            </a:r>
            <a:endParaRPr lang="en-US" altLang="en-US" sz="3200" smtClean="0"/>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Help your child learn their personal information and how to care for him/herself</a:t>
            </a:r>
            <a:endParaRPr lang="en-US" altLang="en-US" sz="3200" smtClean="0"/>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Get supplies ready and labeled (see list for your school)</a:t>
            </a:r>
            <a:endParaRPr lang="en-US" altLang="en-US" sz="3200" smtClean="0"/>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Visit the school playground over the summer</a:t>
            </a:r>
            <a:endParaRPr lang="en-US" altLang="en-US" sz="3200" smtClean="0"/>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Practice drop off and pick up</a:t>
            </a:r>
          </a:p>
        </p:txBody>
      </p:sp>
      <p:pic>
        <p:nvPicPr>
          <p:cNvPr id="3379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8000" y="2560638"/>
            <a:ext cx="1450975" cy="273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p:cNvPicPr>
          <p:nvPr/>
        </p:nvPicPr>
        <p:blipFill>
          <a:blip r:embed="rId3">
            <a:extLst>
              <a:ext uri="{28A0092B-C50C-407E-A947-70E740481C1C}">
                <a14:useLocalDpi xmlns:a14="http://schemas.microsoft.com/office/drawing/2010/main" val="0"/>
              </a:ext>
            </a:extLst>
          </a:blip>
          <a:srcRect l="2" r="85472"/>
          <a:stretch>
            <a:fillRect/>
          </a:stretch>
        </p:blipFill>
        <p:spPr bwMode="auto">
          <a:xfrm>
            <a:off x="0" y="0"/>
            <a:ext cx="1652588"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2"/>
          <p:cNvSpPr>
            <a:spLocks noGrp="1" noChangeArrowheads="1"/>
          </p:cNvSpPr>
          <p:nvPr>
            <p:ph type="ctrTitle"/>
          </p:nvPr>
        </p:nvSpPr>
        <p:spPr>
          <a:xfrm>
            <a:off x="1270000" y="228600"/>
            <a:ext cx="8037513" cy="838200"/>
          </a:xfrm>
        </p:spPr>
        <p:txBody>
          <a:bodyPr lIns="0" tIns="0" rIns="0" bIns="0" anchor="b"/>
          <a:lstStyle/>
          <a:p>
            <a:pPr algn="l" eaLnBrk="1" hangingPunct="1">
              <a:lnSpc>
                <a:spcPct val="95000"/>
              </a:lnSpc>
            </a:pPr>
            <a:r>
              <a:rPr lang="en-US" altLang="en-US" smtClean="0">
                <a:solidFill>
                  <a:srgbClr val="000066"/>
                </a:solidFill>
                <a:latin typeface="Arial" panose="020B0604020202020204" pitchFamily="34" charset="0"/>
              </a:rPr>
              <a:t>Over the summer… </a:t>
            </a:r>
          </a:p>
        </p:txBody>
      </p:sp>
      <p:sp>
        <p:nvSpPr>
          <p:cNvPr id="34820" name="Rectangle 3"/>
          <p:cNvSpPr>
            <a:spLocks noGrp="1" noChangeArrowheads="1"/>
          </p:cNvSpPr>
          <p:nvPr>
            <p:ph type="subTitle" idx="1"/>
          </p:nvPr>
        </p:nvSpPr>
        <p:spPr>
          <a:xfrm>
            <a:off x="3462338" y="1235075"/>
            <a:ext cx="6342062" cy="5149850"/>
          </a:xfrm>
        </p:spPr>
        <p:txBody>
          <a:bodyPr lIns="0" tIns="0" rIns="0" bIns="0"/>
          <a:lstStyle/>
          <a:p>
            <a:pPr lvl="1" indent="-342900" algn="l" eaLnBrk="1" hangingPunct="1">
              <a:lnSpc>
                <a:spcPct val="95000"/>
              </a:lnSpc>
              <a:spcBef>
                <a:spcPts val="1200"/>
              </a:spcBef>
              <a:buClr>
                <a:srgbClr val="000000"/>
              </a:buClr>
              <a:buFontTx/>
              <a:buChar char="•"/>
              <a:defRPr/>
            </a:pPr>
            <a:endParaRPr lang="en-US" altLang="en-US" sz="3200" dirty="0" smtClean="0">
              <a:solidFill>
                <a:srgbClr val="000000"/>
              </a:solidFill>
              <a:latin typeface="Arial" charset="0"/>
            </a:endParaRPr>
          </a:p>
          <a:p>
            <a:pPr lvl="1" indent="-342900" algn="l" eaLnBrk="1" hangingPunct="1">
              <a:lnSpc>
                <a:spcPct val="95000"/>
              </a:lnSpc>
              <a:spcBef>
                <a:spcPts val="1200"/>
              </a:spcBef>
              <a:buClr>
                <a:srgbClr val="000000"/>
              </a:buClr>
              <a:buFontTx/>
              <a:buChar char="•"/>
              <a:defRPr/>
            </a:pPr>
            <a:r>
              <a:rPr lang="en-US" altLang="en-US" sz="3200" dirty="0" smtClean="0">
                <a:solidFill>
                  <a:srgbClr val="000000"/>
                </a:solidFill>
                <a:latin typeface="Arial" charset="0"/>
              </a:rPr>
              <a:t>Watch your email for playful learning activities to do throughout the summer</a:t>
            </a:r>
            <a:endParaRPr lang="en-US" altLang="en-US" sz="3200" dirty="0" smtClean="0"/>
          </a:p>
          <a:p>
            <a:pPr lvl="1" indent="-342900" algn="l" eaLnBrk="1" hangingPunct="1">
              <a:lnSpc>
                <a:spcPct val="95000"/>
              </a:lnSpc>
              <a:spcBef>
                <a:spcPts val="1200"/>
              </a:spcBef>
              <a:buClr>
                <a:srgbClr val="000000"/>
              </a:buClr>
              <a:buFontTx/>
              <a:buChar char="•"/>
              <a:defRPr/>
            </a:pPr>
            <a:r>
              <a:rPr lang="en-US" altLang="en-US" sz="3200" dirty="0" smtClean="0">
                <a:solidFill>
                  <a:srgbClr val="000000"/>
                </a:solidFill>
                <a:latin typeface="Arial" charset="0"/>
              </a:rPr>
              <a:t>Check with your school for summer reading program or other learning opportunities </a:t>
            </a:r>
            <a:endParaRPr lang="en-US" altLang="en-US" sz="3200" dirty="0" smtClean="0"/>
          </a:p>
          <a:p>
            <a:pPr marL="114300" lvl="1" algn="l" eaLnBrk="1" hangingPunct="1">
              <a:lnSpc>
                <a:spcPct val="95000"/>
              </a:lnSpc>
              <a:spcBef>
                <a:spcPts val="1200"/>
              </a:spcBef>
              <a:buClr>
                <a:srgbClr val="000000"/>
              </a:buClr>
              <a:defRPr/>
            </a:pPr>
            <a:endParaRPr lang="en-US" altLang="en-US" sz="3200" dirty="0" smtClean="0"/>
          </a:p>
          <a:p>
            <a:pPr marL="114300" lvl="1" algn="l" eaLnBrk="1" hangingPunct="1">
              <a:lnSpc>
                <a:spcPct val="95000"/>
              </a:lnSpc>
              <a:spcBef>
                <a:spcPts val="1200"/>
              </a:spcBef>
              <a:buClr>
                <a:srgbClr val="000000"/>
              </a:buClr>
              <a:defRPr/>
            </a:pPr>
            <a:endParaRPr lang="en-US" altLang="en-US" sz="3200" dirty="0" smtClean="0">
              <a:solidFill>
                <a:srgbClr val="000000"/>
              </a:solidFill>
              <a:latin typeface="Arial" charset="0"/>
            </a:endParaRPr>
          </a:p>
        </p:txBody>
      </p:sp>
      <p:pic>
        <p:nvPicPr>
          <p:cNvPr id="348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5700" y="1905000"/>
            <a:ext cx="21717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p:cNvPicPr>
          <p:nvPr/>
        </p:nvPicPr>
        <p:blipFill>
          <a:blip r:embed="rId2">
            <a:extLst>
              <a:ext uri="{28A0092B-C50C-407E-A947-70E740481C1C}">
                <a14:useLocalDpi xmlns:a14="http://schemas.microsoft.com/office/drawing/2010/main" val="0"/>
              </a:ext>
            </a:extLst>
          </a:blip>
          <a:srcRect l="2" r="85472"/>
          <a:stretch>
            <a:fillRect/>
          </a:stretch>
        </p:blipFill>
        <p:spPr bwMode="auto">
          <a:xfrm>
            <a:off x="0" y="0"/>
            <a:ext cx="1652588"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2"/>
          <p:cNvSpPr>
            <a:spLocks noGrp="1" noChangeArrowheads="1"/>
          </p:cNvSpPr>
          <p:nvPr>
            <p:ph type="ctrTitle"/>
          </p:nvPr>
        </p:nvSpPr>
        <p:spPr>
          <a:xfrm>
            <a:off x="1270000" y="228600"/>
            <a:ext cx="8037513" cy="838200"/>
          </a:xfrm>
        </p:spPr>
        <p:txBody>
          <a:bodyPr lIns="0" tIns="0" rIns="0" bIns="0" anchor="b"/>
          <a:lstStyle/>
          <a:p>
            <a:pPr algn="l" eaLnBrk="1" hangingPunct="1">
              <a:lnSpc>
                <a:spcPct val="95000"/>
              </a:lnSpc>
            </a:pPr>
            <a:r>
              <a:rPr lang="en-US" altLang="en-US" smtClean="0">
                <a:solidFill>
                  <a:srgbClr val="000066"/>
                </a:solidFill>
                <a:latin typeface="Arial" panose="020B0604020202020204" pitchFamily="34" charset="0"/>
              </a:rPr>
              <a:t>Over the summer… </a:t>
            </a:r>
          </a:p>
        </p:txBody>
      </p:sp>
      <p:sp>
        <p:nvSpPr>
          <p:cNvPr id="35844" name="Rectangle 3"/>
          <p:cNvSpPr>
            <a:spLocks noGrp="1" noChangeArrowheads="1"/>
          </p:cNvSpPr>
          <p:nvPr>
            <p:ph type="subTitle" idx="1"/>
          </p:nvPr>
        </p:nvSpPr>
        <p:spPr>
          <a:xfrm>
            <a:off x="4546600" y="1479550"/>
            <a:ext cx="5181600" cy="5149850"/>
          </a:xfrm>
        </p:spPr>
        <p:txBody>
          <a:bodyPr lIns="0" tIns="0" rIns="0" bIns="0"/>
          <a:lstStyle/>
          <a:p>
            <a:pPr lvl="1" indent="-342900" algn="l" eaLnBrk="1" hangingPunct="1">
              <a:lnSpc>
                <a:spcPct val="95000"/>
              </a:lnSpc>
              <a:spcBef>
                <a:spcPts val="1200"/>
              </a:spcBef>
              <a:buClr>
                <a:srgbClr val="000000"/>
              </a:buClr>
              <a:buFontTx/>
              <a:buChar char="•"/>
            </a:pPr>
            <a:r>
              <a:rPr lang="en-US" altLang="en-US" sz="3200" smtClean="0">
                <a:solidFill>
                  <a:srgbClr val="000000"/>
                </a:solidFill>
                <a:latin typeface="Arial" panose="020B0604020202020204" pitchFamily="34" charset="0"/>
              </a:rPr>
              <a:t>Review the “Kindergarten Readiness Guidelines” </a:t>
            </a:r>
          </a:p>
          <a:p>
            <a:pPr lvl="1" indent="-342900" algn="l" eaLnBrk="1" hangingPunct="1">
              <a:lnSpc>
                <a:spcPct val="95000"/>
              </a:lnSpc>
              <a:spcBef>
                <a:spcPts val="1200"/>
              </a:spcBef>
              <a:buClr>
                <a:srgbClr val="000000"/>
              </a:buClr>
              <a:buFontTx/>
              <a:buChar char="•"/>
            </a:pPr>
            <a:r>
              <a:rPr lang="en-US" altLang="en-US" sz="3200" smtClean="0">
                <a:solidFill>
                  <a:srgbClr val="000000"/>
                </a:solidFill>
                <a:latin typeface="Arial" panose="020B0604020202020204" pitchFamily="34" charset="0"/>
              </a:rPr>
              <a:t>Choose a few things to do each day</a:t>
            </a:r>
            <a:endParaRPr lang="en-US" altLang="en-US" sz="3200" smtClean="0"/>
          </a:p>
          <a:p>
            <a:pPr lvl="1" indent="-342900" algn="l" eaLnBrk="1" hangingPunct="1">
              <a:lnSpc>
                <a:spcPct val="95000"/>
              </a:lnSpc>
              <a:spcBef>
                <a:spcPts val="1200"/>
              </a:spcBef>
              <a:buClr>
                <a:srgbClr val="000000"/>
              </a:buClr>
              <a:buFontTx/>
              <a:buChar char="•"/>
            </a:pPr>
            <a:r>
              <a:rPr lang="en-US" altLang="en-US" sz="3200" smtClean="0">
                <a:solidFill>
                  <a:srgbClr val="000000"/>
                </a:solidFill>
                <a:latin typeface="Arial" panose="020B0604020202020204" pitchFamily="34" charset="0"/>
              </a:rPr>
              <a:t>Repeat the same items until your child can do them easily and feels successful</a:t>
            </a:r>
            <a:endParaRPr lang="en-US" altLang="en-US" sz="3200" smtClean="0"/>
          </a:p>
          <a:p>
            <a:pPr lvl="1" indent="-342900" algn="l" eaLnBrk="1" hangingPunct="1">
              <a:lnSpc>
                <a:spcPct val="95000"/>
              </a:lnSpc>
              <a:spcBef>
                <a:spcPts val="1200"/>
              </a:spcBef>
              <a:buClr>
                <a:srgbClr val="000000"/>
              </a:buClr>
              <a:buFontTx/>
              <a:buChar char="•"/>
            </a:pPr>
            <a:r>
              <a:rPr lang="en-US" altLang="en-US" sz="3200" smtClean="0">
                <a:solidFill>
                  <a:srgbClr val="000000"/>
                </a:solidFill>
                <a:latin typeface="Arial" panose="020B0604020202020204" pitchFamily="34" charset="0"/>
              </a:rPr>
              <a:t>Make it </a:t>
            </a:r>
            <a:r>
              <a:rPr lang="en-US" altLang="en-US" sz="3200" b="1" smtClean="0">
                <a:solidFill>
                  <a:srgbClr val="000000"/>
                </a:solidFill>
                <a:latin typeface="Arial" panose="020B0604020202020204" pitchFamily="34" charset="0"/>
              </a:rPr>
              <a:t>fun</a:t>
            </a:r>
            <a:r>
              <a:rPr lang="en-US" altLang="en-US" sz="3200" smtClean="0">
                <a:solidFill>
                  <a:srgbClr val="000000"/>
                </a:solidFill>
                <a:latin typeface="Arial" panose="020B0604020202020204" pitchFamily="34" charset="0"/>
              </a:rPr>
              <a:t>!</a:t>
            </a:r>
          </a:p>
        </p:txBody>
      </p:sp>
      <p:pic>
        <p:nvPicPr>
          <p:cNvPr id="35845" name="Picture 5" descr="Screen Clipping"/>
          <p:cNvPicPr>
            <a:picLocks noChangeAspect="1"/>
          </p:cNvPicPr>
          <p:nvPr/>
        </p:nvPicPr>
        <p:blipFill>
          <a:blip r:embed="rId3">
            <a:extLst>
              <a:ext uri="{28A0092B-C50C-407E-A947-70E740481C1C}">
                <a14:useLocalDpi xmlns:a14="http://schemas.microsoft.com/office/drawing/2010/main" val="0"/>
              </a:ext>
            </a:extLst>
          </a:blip>
          <a:srcRect r="50000" b="3545"/>
          <a:stretch>
            <a:fillRect/>
          </a:stretch>
        </p:blipFill>
        <p:spPr bwMode="auto">
          <a:xfrm>
            <a:off x="1198563" y="1600200"/>
            <a:ext cx="3348037"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736600" y="533400"/>
            <a:ext cx="8636000" cy="1271588"/>
          </a:xfrm>
        </p:spPr>
        <p:txBody>
          <a:bodyPr/>
          <a:lstStyle/>
          <a:p>
            <a:pPr>
              <a:defRPr/>
            </a:pPr>
            <a:r>
              <a:rPr lang="en-US" altLang="en-US" kern="1200" dirty="0">
                <a:solidFill>
                  <a:srgbClr val="000066"/>
                </a:solidFill>
                <a:latin typeface="Arial" charset="0"/>
              </a:rPr>
              <a:t>First Day for Parents</a:t>
            </a:r>
          </a:p>
        </p:txBody>
      </p:sp>
      <p:sp>
        <p:nvSpPr>
          <p:cNvPr id="36867" name="Content Placeholder 2"/>
          <p:cNvSpPr>
            <a:spLocks noGrp="1"/>
          </p:cNvSpPr>
          <p:nvPr>
            <p:ph idx="1"/>
          </p:nvPr>
        </p:nvSpPr>
        <p:spPr>
          <a:xfrm>
            <a:off x="1558925" y="1828800"/>
            <a:ext cx="8016875" cy="4573588"/>
          </a:xfrm>
        </p:spPr>
        <p:txBody>
          <a:bodyPr/>
          <a:lstStyle/>
          <a:p>
            <a:r>
              <a:rPr lang="en-US" altLang="en-US" smtClean="0">
                <a:solidFill>
                  <a:srgbClr val="FF0000"/>
                </a:solidFill>
                <a:latin typeface="Arial" panose="020B0604020202020204" pitchFamily="34" charset="0"/>
                <a:cs typeface="Arial" panose="020B0604020202020204" pitchFamily="34" charset="0"/>
              </a:rPr>
              <a:t>Schools put in your own information – see notes below for topic ideas</a:t>
            </a:r>
          </a:p>
        </p:txBody>
      </p:sp>
      <p:pic>
        <p:nvPicPr>
          <p:cNvPr id="36868" name="Picture 4"/>
          <p:cNvPicPr>
            <a:picLocks noChangeAspect="1"/>
          </p:cNvPicPr>
          <p:nvPr/>
        </p:nvPicPr>
        <p:blipFill>
          <a:blip r:embed="rId3">
            <a:extLst>
              <a:ext uri="{28A0092B-C50C-407E-A947-70E740481C1C}">
                <a14:useLocalDpi xmlns:a14="http://schemas.microsoft.com/office/drawing/2010/main" val="0"/>
              </a:ext>
            </a:extLst>
          </a:blip>
          <a:srcRect l="2" r="85472" b="25999"/>
          <a:stretch>
            <a:fillRect/>
          </a:stretch>
        </p:blipFill>
        <p:spPr bwMode="auto">
          <a:xfrm>
            <a:off x="0" y="0"/>
            <a:ext cx="165258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422400" y="1674858"/>
            <a:ext cx="8397875" cy="5106942"/>
            <a:chOff x="3860800" y="1539875"/>
            <a:chExt cx="9677400" cy="5562600"/>
          </a:xfrm>
        </p:grpSpPr>
        <p:pic>
          <p:nvPicPr>
            <p:cNvPr id="8" name="Picture 7"/>
            <p:cNvPicPr>
              <a:picLocks noChangeAspect="1"/>
            </p:cNvPicPr>
            <p:nvPr/>
          </p:nvPicPr>
          <p:blipFill rotWithShape="1">
            <a:blip r:embed="rId3"/>
            <a:srcRect l="10761" t="15625" r="14861" b="8334"/>
            <a:stretch/>
          </p:blipFill>
          <p:spPr>
            <a:xfrm>
              <a:off x="3860800" y="1539875"/>
              <a:ext cx="9677400" cy="5562600"/>
            </a:xfrm>
            <a:prstGeom prst="rect">
              <a:avLst/>
            </a:prstGeom>
          </p:spPr>
        </p:pic>
        <p:pic>
          <p:nvPicPr>
            <p:cNvPr id="10" name="Picture 9"/>
            <p:cNvPicPr>
              <a:picLocks noChangeAspect="1"/>
            </p:cNvPicPr>
            <p:nvPr/>
          </p:nvPicPr>
          <p:blipFill>
            <a:blip r:embed="rId4"/>
            <a:stretch>
              <a:fillRect/>
            </a:stretch>
          </p:blipFill>
          <p:spPr>
            <a:xfrm>
              <a:off x="6756400" y="2971800"/>
              <a:ext cx="1371600" cy="535653"/>
            </a:xfrm>
            <a:prstGeom prst="rect">
              <a:avLst/>
            </a:prstGeom>
          </p:spPr>
        </p:pic>
        <p:pic>
          <p:nvPicPr>
            <p:cNvPr id="16" name="Picture 15"/>
            <p:cNvPicPr>
              <a:picLocks noChangeAspect="1"/>
            </p:cNvPicPr>
            <p:nvPr/>
          </p:nvPicPr>
          <p:blipFill>
            <a:blip r:embed="rId4"/>
            <a:stretch>
              <a:fillRect/>
            </a:stretch>
          </p:blipFill>
          <p:spPr>
            <a:xfrm>
              <a:off x="8487574" y="2590800"/>
              <a:ext cx="1012026" cy="457200"/>
            </a:xfrm>
            <a:prstGeom prst="rect">
              <a:avLst/>
            </a:prstGeom>
          </p:spPr>
        </p:pic>
      </p:grpSp>
      <p:pic>
        <p:nvPicPr>
          <p:cNvPr id="37891" name="Picture 4"/>
          <p:cNvPicPr>
            <a:picLocks noChangeAspect="1"/>
          </p:cNvPicPr>
          <p:nvPr/>
        </p:nvPicPr>
        <p:blipFill>
          <a:blip r:embed="rId5">
            <a:extLst>
              <a:ext uri="{28A0092B-C50C-407E-A947-70E740481C1C}">
                <a14:useLocalDpi xmlns:a14="http://schemas.microsoft.com/office/drawing/2010/main" val="0"/>
              </a:ext>
            </a:extLst>
          </a:blip>
          <a:srcRect l="2" r="85472" b="25999"/>
          <a:stretch>
            <a:fillRect/>
          </a:stretch>
        </p:blipFill>
        <p:spPr bwMode="auto">
          <a:xfrm>
            <a:off x="0" y="0"/>
            <a:ext cx="165258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itle 1"/>
          <p:cNvSpPr>
            <a:spLocks noGrp="1"/>
          </p:cNvSpPr>
          <p:nvPr>
            <p:ph type="title"/>
          </p:nvPr>
        </p:nvSpPr>
        <p:spPr>
          <a:xfrm>
            <a:off x="0" y="304800"/>
            <a:ext cx="10160000" cy="762000"/>
          </a:xfrm>
        </p:spPr>
        <p:txBody>
          <a:bodyPr/>
          <a:lstStyle/>
          <a:p>
            <a:pPr eaLnBrk="1" hangingPunct="1">
              <a:lnSpc>
                <a:spcPct val="95000"/>
              </a:lnSpc>
            </a:pPr>
            <a:r>
              <a:rPr lang="en-US" altLang="en-US" sz="4000" smtClean="0">
                <a:solidFill>
                  <a:srgbClr val="000066"/>
                </a:solidFill>
                <a:latin typeface="Arial" panose="020B0604020202020204" pitchFamily="34" charset="0"/>
              </a:rPr>
              <a:t>Visit the district Early Learning website</a:t>
            </a:r>
          </a:p>
        </p:txBody>
      </p:sp>
      <p:sp>
        <p:nvSpPr>
          <p:cNvPr id="37894" name="Content Placeholder 2"/>
          <p:cNvSpPr>
            <a:spLocks noGrp="1"/>
          </p:cNvSpPr>
          <p:nvPr>
            <p:ph idx="1"/>
          </p:nvPr>
        </p:nvSpPr>
        <p:spPr>
          <a:xfrm>
            <a:off x="1643063" y="990600"/>
            <a:ext cx="7315200" cy="685800"/>
          </a:xfrm>
        </p:spPr>
        <p:txBody>
          <a:bodyPr/>
          <a:lstStyle/>
          <a:p>
            <a:pPr marL="0" indent="0" algn="ctr" eaLnBrk="1" hangingPunct="1">
              <a:buFontTx/>
              <a:buNone/>
            </a:pPr>
            <a:r>
              <a:rPr lang="en-US" altLang="en-US" sz="2800" smtClean="0">
                <a:solidFill>
                  <a:srgbClr val="16165D"/>
                </a:solidFill>
                <a:latin typeface="Arial" panose="020B0604020202020204" pitchFamily="34" charset="0"/>
                <a:hlinkClick r:id="rId6"/>
              </a:rPr>
              <a:t>www.everettsd.org/earlylearning</a:t>
            </a:r>
            <a:endParaRPr lang="en-US" altLang="en-US" sz="2800" smtClean="0">
              <a:solidFill>
                <a:srgbClr val="16165D"/>
              </a:solidFill>
              <a:latin typeface="Arial" panose="020B0604020202020204" pitchFamily="34" charset="0"/>
            </a:endParaRPr>
          </a:p>
        </p:txBody>
      </p:sp>
      <p:pic>
        <p:nvPicPr>
          <p:cNvPr id="6" name="Picture 6"/>
          <p:cNvPicPr>
            <a:picLocks noChangeAspect="1" noChangeArrowheads="1"/>
          </p:cNvPicPr>
          <p:nvPr/>
        </p:nvPicPr>
        <p:blipFill>
          <a:blip r:embed="rId7">
            <a:extLst>
              <a:ext uri="{28A0092B-C50C-407E-A947-70E740481C1C}">
                <a14:useLocalDpi xmlns:a14="http://schemas.microsoft.com/office/drawing/2010/main" val="0"/>
              </a:ext>
            </a:extLst>
          </a:blip>
          <a:srcRect l="16985" t="13750" r="18478" b="5208"/>
          <a:stretch>
            <a:fillRect/>
          </a:stretch>
        </p:blipFill>
        <p:spPr bwMode="auto">
          <a:xfrm>
            <a:off x="1422400" y="1670504"/>
            <a:ext cx="8397875" cy="592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a:hlinkClick r:id="rId8"/>
          </p:cNvPr>
          <p:cNvSpPr/>
          <p:nvPr/>
        </p:nvSpPr>
        <p:spPr>
          <a:xfrm>
            <a:off x="1652588" y="4016829"/>
            <a:ext cx="1217612" cy="61753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ChangeAspect="1"/>
          </p:cNvPicPr>
          <p:nvPr/>
        </p:nvPicPr>
        <p:blipFill>
          <a:blip r:embed="rId2">
            <a:extLst>
              <a:ext uri="{28A0092B-C50C-407E-A947-70E740481C1C}">
                <a14:useLocalDpi xmlns:a14="http://schemas.microsoft.com/office/drawing/2010/main" val="0"/>
              </a:ext>
            </a:extLst>
          </a:blip>
          <a:srcRect l="2" r="85472"/>
          <a:stretch>
            <a:fillRect/>
          </a:stretch>
        </p:blipFill>
        <p:spPr bwMode="auto">
          <a:xfrm>
            <a:off x="0" y="0"/>
            <a:ext cx="1652588"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2"/>
          <p:cNvSpPr>
            <a:spLocks noGrp="1" noChangeArrowheads="1"/>
          </p:cNvSpPr>
          <p:nvPr>
            <p:ph type="ctrTitle"/>
          </p:nvPr>
        </p:nvSpPr>
        <p:spPr>
          <a:xfrm>
            <a:off x="1566863" y="385763"/>
            <a:ext cx="8037512" cy="1168400"/>
          </a:xfrm>
        </p:spPr>
        <p:txBody>
          <a:bodyPr lIns="0" tIns="0" rIns="0" bIns="0" anchor="b"/>
          <a:lstStyle/>
          <a:p>
            <a:pPr algn="l" eaLnBrk="1" hangingPunct="1">
              <a:lnSpc>
                <a:spcPct val="95000"/>
              </a:lnSpc>
            </a:pPr>
            <a:r>
              <a:rPr lang="en-US" altLang="en-US" smtClean="0">
                <a:solidFill>
                  <a:srgbClr val="000066"/>
                </a:solidFill>
                <a:latin typeface="Arial" panose="020B0604020202020204" pitchFamily="34" charset="0"/>
              </a:rPr>
              <a:t>Additional Support</a:t>
            </a:r>
          </a:p>
        </p:txBody>
      </p:sp>
      <p:sp>
        <p:nvSpPr>
          <p:cNvPr id="38916" name="Rectangle 3"/>
          <p:cNvSpPr>
            <a:spLocks noGrp="1" noChangeArrowheads="1"/>
          </p:cNvSpPr>
          <p:nvPr>
            <p:ph type="subTitle" idx="1"/>
          </p:nvPr>
        </p:nvSpPr>
        <p:spPr>
          <a:xfrm>
            <a:off x="1498600" y="1752600"/>
            <a:ext cx="8205788" cy="4722813"/>
          </a:xfrm>
        </p:spPr>
        <p:txBody>
          <a:bodyPr lIns="0" tIns="0" rIns="0" bIns="0"/>
          <a:lstStyle/>
          <a:p>
            <a:pPr algn="l" eaLnBrk="1" hangingPunct="1">
              <a:lnSpc>
                <a:spcPct val="95000"/>
              </a:lnSpc>
              <a:spcBef>
                <a:spcPct val="0"/>
              </a:spcBef>
            </a:pPr>
            <a:r>
              <a:rPr lang="en-US" altLang="en-US" smtClean="0">
                <a:solidFill>
                  <a:srgbClr val="000000"/>
                </a:solidFill>
                <a:latin typeface="Arial" panose="020B0604020202020204" pitchFamily="34" charset="0"/>
              </a:rPr>
              <a:t>If you have concerns about your child’s development or readiness for kindergarten, please contact:</a:t>
            </a:r>
            <a:endParaRPr lang="en-US" altLang="en-US" smtClean="0"/>
          </a:p>
          <a:p>
            <a:pPr algn="l" eaLnBrk="1" hangingPunct="1">
              <a:lnSpc>
                <a:spcPct val="95000"/>
              </a:lnSpc>
              <a:spcBef>
                <a:spcPct val="0"/>
              </a:spcBef>
            </a:pPr>
            <a:endParaRPr lang="en-US" altLang="en-US" sz="1600" smtClean="0">
              <a:solidFill>
                <a:srgbClr val="000000"/>
              </a:solidFill>
              <a:latin typeface="Arial" panose="020B0604020202020204" pitchFamily="34" charset="0"/>
            </a:endParaRPr>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Your School Principal</a:t>
            </a:r>
            <a:endParaRPr lang="en-US" altLang="en-US" sz="3200" smtClean="0"/>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Special Services</a:t>
            </a:r>
            <a:endParaRPr lang="en-US" altLang="en-US" sz="3200" smtClean="0"/>
          </a:p>
          <a:p>
            <a:pPr marL="857250" lvl="2" indent="-285750" algn="l" eaLnBrk="1" hangingPunct="1">
              <a:lnSpc>
                <a:spcPct val="95000"/>
              </a:lnSpc>
              <a:spcBef>
                <a:spcPts val="600"/>
              </a:spcBef>
              <a:buClr>
                <a:srgbClr val="000000"/>
              </a:buClr>
              <a:buSzPct val="80000"/>
              <a:buFont typeface="Courier New" panose="02070309020205020404" pitchFamily="49" charset="0"/>
              <a:buChar char="o"/>
            </a:pPr>
            <a:r>
              <a:rPr lang="en-US" altLang="en-US" sz="3200" smtClean="0">
                <a:solidFill>
                  <a:srgbClr val="000000"/>
                </a:solidFill>
                <a:latin typeface="Arial" panose="020B0604020202020204" pitchFamily="34" charset="0"/>
              </a:rPr>
              <a:t>425-385-5250</a:t>
            </a:r>
            <a:endParaRPr lang="en-US" altLang="en-US" sz="3200" smtClean="0"/>
          </a:p>
          <a:p>
            <a:pPr lvl="1" indent="-342900" algn="l" eaLnBrk="1" hangingPunct="1">
              <a:lnSpc>
                <a:spcPct val="95000"/>
              </a:lnSpc>
              <a:spcBef>
                <a:spcPts val="600"/>
              </a:spcBef>
              <a:buClr>
                <a:srgbClr val="000000"/>
              </a:buClr>
              <a:buFontTx/>
              <a:buChar char="•"/>
            </a:pPr>
            <a:r>
              <a:rPr lang="en-US" altLang="en-US" sz="3200" smtClean="0">
                <a:solidFill>
                  <a:srgbClr val="000000"/>
                </a:solidFill>
                <a:latin typeface="Arial" panose="020B0604020202020204" pitchFamily="34" charset="0"/>
              </a:rPr>
              <a:t>Early Learning Department</a:t>
            </a:r>
            <a:endParaRPr lang="en-US" altLang="en-US" sz="3200" smtClean="0"/>
          </a:p>
          <a:p>
            <a:pPr marL="857250" lvl="2" indent="-285750" algn="l" eaLnBrk="1" hangingPunct="1">
              <a:lnSpc>
                <a:spcPct val="95000"/>
              </a:lnSpc>
              <a:spcBef>
                <a:spcPts val="600"/>
              </a:spcBef>
              <a:buClr>
                <a:srgbClr val="000000"/>
              </a:buClr>
              <a:buSzPct val="80000"/>
              <a:buFont typeface="Courier New" panose="02070309020205020404" pitchFamily="49" charset="0"/>
              <a:buChar char="o"/>
            </a:pPr>
            <a:r>
              <a:rPr lang="en-US" altLang="en-US" sz="3200" smtClean="0">
                <a:solidFill>
                  <a:srgbClr val="000000"/>
                </a:solidFill>
                <a:latin typeface="Arial" panose="020B0604020202020204" pitchFamily="34" charset="0"/>
              </a:rPr>
              <a:t>425-385-4024 </a:t>
            </a:r>
          </a:p>
          <a:p>
            <a:pPr marL="857250" lvl="2" indent="-285750" algn="l" eaLnBrk="1" hangingPunct="1">
              <a:lnSpc>
                <a:spcPct val="95000"/>
              </a:lnSpc>
              <a:spcBef>
                <a:spcPts val="600"/>
              </a:spcBef>
              <a:buClr>
                <a:srgbClr val="000000"/>
              </a:buClr>
              <a:buSzPct val="80000"/>
              <a:buFont typeface="Courier New" panose="02070309020205020404" pitchFamily="49" charset="0"/>
              <a:buChar char="o"/>
            </a:pPr>
            <a:r>
              <a:rPr lang="en-US" altLang="en-US" sz="3200" smtClean="0">
                <a:solidFill>
                  <a:srgbClr val="000000"/>
                </a:solidFill>
                <a:latin typeface="Arial" panose="020B0604020202020204" pitchFamily="34" charset="0"/>
              </a:rPr>
              <a:t>425-385-4068</a:t>
            </a:r>
          </a:p>
        </p:txBody>
      </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p:cNvPicPr>
          <p:nvPr/>
        </p:nvPicPr>
        <p:blipFill>
          <a:blip r:embed="rId3">
            <a:extLst>
              <a:ext uri="{28A0092B-C50C-407E-A947-70E740481C1C}">
                <a14:useLocalDpi xmlns:a14="http://schemas.microsoft.com/office/drawing/2010/main" val="0"/>
              </a:ext>
            </a:extLst>
          </a:blip>
          <a:srcRect l="2" r="85472"/>
          <a:stretch>
            <a:fillRect/>
          </a:stretch>
        </p:blipFill>
        <p:spPr bwMode="auto">
          <a:xfrm>
            <a:off x="0" y="0"/>
            <a:ext cx="1652588"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2"/>
          <p:cNvSpPr>
            <a:spLocks noGrp="1" noChangeArrowheads="1"/>
          </p:cNvSpPr>
          <p:nvPr>
            <p:ph type="ctrTitle"/>
          </p:nvPr>
        </p:nvSpPr>
        <p:spPr>
          <a:xfrm>
            <a:off x="1566863" y="385763"/>
            <a:ext cx="8037512" cy="1168400"/>
          </a:xfrm>
        </p:spPr>
        <p:txBody>
          <a:bodyPr lIns="0" tIns="0" rIns="0" bIns="0" anchor="b"/>
          <a:lstStyle/>
          <a:p>
            <a:pPr algn="l" eaLnBrk="1" hangingPunct="1">
              <a:lnSpc>
                <a:spcPct val="95000"/>
              </a:lnSpc>
            </a:pPr>
            <a:r>
              <a:rPr lang="en-US" altLang="en-US" smtClean="0">
                <a:solidFill>
                  <a:srgbClr val="000066"/>
                </a:solidFill>
                <a:latin typeface="Arial" panose="020B0604020202020204" pitchFamily="34" charset="0"/>
              </a:rPr>
              <a:t>Spread the word about kindergarten</a:t>
            </a:r>
          </a:p>
        </p:txBody>
      </p:sp>
      <p:sp>
        <p:nvSpPr>
          <p:cNvPr id="40964" name="Rectangle 3"/>
          <p:cNvSpPr>
            <a:spLocks noGrp="1" noChangeArrowheads="1"/>
          </p:cNvSpPr>
          <p:nvPr>
            <p:ph type="subTitle" idx="1"/>
          </p:nvPr>
        </p:nvSpPr>
        <p:spPr>
          <a:xfrm>
            <a:off x="1444625" y="2286000"/>
            <a:ext cx="3889375" cy="4724400"/>
          </a:xfrm>
        </p:spPr>
        <p:txBody>
          <a:bodyPr lIns="0" tIns="0" rIns="0" bIns="0"/>
          <a:lstStyle/>
          <a:p>
            <a:pPr lvl="1" indent="-342900" algn="l" eaLnBrk="1" hangingPunct="1">
              <a:lnSpc>
                <a:spcPct val="95000"/>
              </a:lnSpc>
              <a:spcBef>
                <a:spcPts val="1200"/>
              </a:spcBef>
              <a:buClr>
                <a:srgbClr val="000000"/>
              </a:buClr>
              <a:buFontTx/>
              <a:buChar char="•"/>
              <a:defRPr/>
            </a:pPr>
            <a:r>
              <a:rPr lang="en-US" altLang="en-US" sz="3200" dirty="0" smtClean="0">
                <a:solidFill>
                  <a:srgbClr val="000000"/>
                </a:solidFill>
                <a:latin typeface="Arial" charset="0"/>
              </a:rPr>
              <a:t>Each year registration begins in January</a:t>
            </a:r>
          </a:p>
          <a:p>
            <a:pPr lvl="1" indent="-342900" algn="l" eaLnBrk="1" hangingPunct="1">
              <a:lnSpc>
                <a:spcPct val="95000"/>
              </a:lnSpc>
              <a:spcBef>
                <a:spcPts val="1200"/>
              </a:spcBef>
              <a:buClr>
                <a:srgbClr val="000000"/>
              </a:buClr>
              <a:buFontTx/>
              <a:buChar char="•"/>
              <a:defRPr/>
            </a:pPr>
            <a:r>
              <a:rPr lang="en-US" altLang="en-US" sz="3200" dirty="0" smtClean="0">
                <a:solidFill>
                  <a:srgbClr val="000000"/>
                </a:solidFill>
                <a:latin typeface="Arial" charset="0"/>
              </a:rPr>
              <a:t>Tell </a:t>
            </a:r>
            <a:r>
              <a:rPr lang="en-US" altLang="en-US" sz="3200" dirty="0" smtClean="0">
                <a:solidFill>
                  <a:srgbClr val="000000"/>
                </a:solidFill>
                <a:latin typeface="Arial" charset="0"/>
              </a:rPr>
              <a:t>your neighbors, family &amp; friends</a:t>
            </a:r>
            <a:endParaRPr lang="en-US" altLang="en-US" sz="3200" dirty="0" smtClean="0"/>
          </a:p>
          <a:p>
            <a:pPr marL="114300" lvl="1" algn="l" eaLnBrk="1" hangingPunct="1">
              <a:lnSpc>
                <a:spcPct val="95000"/>
              </a:lnSpc>
              <a:spcBef>
                <a:spcPts val="1200"/>
              </a:spcBef>
              <a:buClr>
                <a:srgbClr val="000000"/>
              </a:buClr>
              <a:defRPr/>
            </a:pPr>
            <a:endParaRPr lang="en-US" altLang="en-US" sz="3200" dirty="0" smtClean="0">
              <a:solidFill>
                <a:srgbClr val="000000"/>
              </a:solidFill>
              <a:latin typeface="Arial" charset="0"/>
            </a:endParaRPr>
          </a:p>
        </p:txBody>
      </p:sp>
      <p:pic>
        <p:nvPicPr>
          <p:cNvPr id="3994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751138"/>
            <a:ext cx="4318000"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8" y="254000"/>
            <a:ext cx="4224337"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0" y="4994275"/>
            <a:ext cx="8721725"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7388" y="2105025"/>
            <a:ext cx="1081087"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Rectangle 5"/>
          <p:cNvSpPr>
            <a:spLocks noGrp="1" noChangeArrowheads="1"/>
          </p:cNvSpPr>
          <p:nvPr>
            <p:ph type="ctrTitle"/>
          </p:nvPr>
        </p:nvSpPr>
        <p:spPr>
          <a:xfrm>
            <a:off x="1568450" y="1730375"/>
            <a:ext cx="7023100" cy="2424113"/>
          </a:xfrm>
        </p:spPr>
        <p:txBody>
          <a:bodyPr lIns="0" tIns="0" rIns="0" bIns="0" anchor="b"/>
          <a:lstStyle/>
          <a:p>
            <a:pPr algn="l" eaLnBrk="1" hangingPunct="1">
              <a:lnSpc>
                <a:spcPct val="95000"/>
              </a:lnSpc>
            </a:pPr>
            <a:r>
              <a:rPr lang="en-US" altLang="en-US" smtClean="0">
                <a:solidFill>
                  <a:srgbClr val="000066"/>
                </a:solidFill>
                <a:latin typeface="Arial" panose="020B0604020202020204" pitchFamily="34" charset="0"/>
              </a:rPr>
              <a:t>Questions?</a:t>
            </a:r>
          </a:p>
        </p:txBody>
      </p:sp>
      <p:sp>
        <p:nvSpPr>
          <p:cNvPr id="40966" name="Rectangle 6"/>
          <p:cNvSpPr>
            <a:spLocks noGrp="1" noChangeArrowheads="1"/>
          </p:cNvSpPr>
          <p:nvPr>
            <p:ph type="subTitle" idx="1"/>
          </p:nvPr>
        </p:nvSpPr>
        <p:spPr>
          <a:xfrm>
            <a:off x="1765300" y="4551363"/>
            <a:ext cx="6615113" cy="1014412"/>
          </a:xfrm>
        </p:spPr>
        <p:txBody>
          <a:bodyPr lIns="0" tIns="0" rIns="0" bIns="0"/>
          <a:lstStyle/>
          <a:p>
            <a:pPr algn="l" eaLnBrk="1" hangingPunct="1">
              <a:lnSpc>
                <a:spcPct val="95000"/>
              </a:lnSpc>
              <a:spcBef>
                <a:spcPct val="0"/>
              </a:spcBef>
            </a:pPr>
            <a:r>
              <a:rPr lang="en-US" altLang="en-US" smtClean="0">
                <a:solidFill>
                  <a:srgbClr val="000000"/>
                </a:solidFill>
                <a:latin typeface="Arial" panose="020B0604020202020204" pitchFamily="34" charset="0"/>
              </a:rPr>
              <a:t>Check with your school’s principal</a:t>
            </a:r>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l="17094" t="-586" r="14311" b="83249"/>
          <a:stretch>
            <a:fillRect/>
          </a:stretch>
        </p:blipFill>
        <p:spPr bwMode="auto">
          <a:xfrm>
            <a:off x="2224088" y="136525"/>
            <a:ext cx="59150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4"/>
          <p:cNvPicPr>
            <a:picLocks noChangeAspect="1"/>
          </p:cNvPicPr>
          <p:nvPr/>
        </p:nvPicPr>
        <p:blipFill>
          <a:blip r:embed="rId4">
            <a:extLst>
              <a:ext uri="{28A0092B-C50C-407E-A947-70E740481C1C}">
                <a14:useLocalDpi xmlns:a14="http://schemas.microsoft.com/office/drawing/2010/main" val="0"/>
              </a:ext>
            </a:extLst>
          </a:blip>
          <a:srcRect l="2" r="85472"/>
          <a:stretch>
            <a:fillRect/>
          </a:stretch>
        </p:blipFill>
        <p:spPr bwMode="auto">
          <a:xfrm>
            <a:off x="0" y="0"/>
            <a:ext cx="1652588"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295400" y="1555750"/>
            <a:ext cx="7772400" cy="736600"/>
          </a:xfrm>
          <a:prstGeom prst="rect">
            <a:avLst/>
          </a:prstGeom>
          <a:noFill/>
        </p:spPr>
        <p:txBody>
          <a:bodyPr>
            <a:spAutoFit/>
          </a:bodyPr>
          <a:lstStyle/>
          <a:p>
            <a:pPr eaLnBrk="1" hangingPunct="1">
              <a:lnSpc>
                <a:spcPct val="95000"/>
              </a:lnSpc>
              <a:defRPr/>
            </a:pPr>
            <a:r>
              <a:rPr lang="en-US" sz="4400" dirty="0">
                <a:solidFill>
                  <a:srgbClr val="000066"/>
                </a:solidFill>
                <a:latin typeface="Arial" charset="0"/>
                <a:ea typeface="+mj-ea"/>
                <a:cs typeface="+mj-cs"/>
              </a:rPr>
              <a:t>Family Connection: Purpose</a:t>
            </a:r>
          </a:p>
        </p:txBody>
      </p:sp>
      <p:sp>
        <p:nvSpPr>
          <p:cNvPr id="5125" name="TextBox 3"/>
          <p:cNvSpPr txBox="1">
            <a:spLocks noChangeArrowheads="1"/>
          </p:cNvSpPr>
          <p:nvPr/>
        </p:nvSpPr>
        <p:spPr bwMode="auto">
          <a:xfrm>
            <a:off x="1270000" y="2438400"/>
            <a:ext cx="4572000" cy="46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New Roman" panose="02020603050405020304" pitchFamily="18" charset="0"/>
              </a:defRPr>
            </a:lvl1pPr>
            <a:lvl2pPr indent="-3429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lvl="1" eaLnBrk="1" hangingPunct="1">
              <a:spcBef>
                <a:spcPts val="600"/>
              </a:spcBef>
              <a:buClr>
                <a:srgbClr val="000000"/>
              </a:buClr>
              <a:buFontTx/>
              <a:buChar char="•"/>
            </a:pPr>
            <a:r>
              <a:rPr lang="en-US" altLang="en-US">
                <a:solidFill>
                  <a:srgbClr val="000000"/>
                </a:solidFill>
                <a:latin typeface="Arial" panose="020B0604020202020204" pitchFamily="34" charset="0"/>
              </a:rPr>
              <a:t>Families are welcomed</a:t>
            </a:r>
          </a:p>
          <a:p>
            <a:pPr lvl="1" eaLnBrk="1" hangingPunct="1">
              <a:spcBef>
                <a:spcPts val="600"/>
              </a:spcBef>
              <a:buClr>
                <a:srgbClr val="000000"/>
              </a:buClr>
              <a:buFontTx/>
              <a:buChar char="•"/>
            </a:pPr>
            <a:r>
              <a:rPr lang="en-US" altLang="en-US">
                <a:solidFill>
                  <a:srgbClr val="000000"/>
                </a:solidFill>
                <a:latin typeface="Arial" panose="020B0604020202020204" pitchFamily="34" charset="0"/>
              </a:rPr>
              <a:t>Teachers and families begin building strong relationships</a:t>
            </a:r>
          </a:p>
          <a:p>
            <a:pPr lvl="1" eaLnBrk="1" hangingPunct="1">
              <a:spcBef>
                <a:spcPts val="600"/>
              </a:spcBef>
              <a:buClr>
                <a:srgbClr val="000000"/>
              </a:buClr>
              <a:buFontTx/>
              <a:buChar char="•"/>
            </a:pPr>
            <a:r>
              <a:rPr lang="en-US" altLang="en-US">
                <a:solidFill>
                  <a:srgbClr val="000000"/>
                </a:solidFill>
                <a:latin typeface="Arial" panose="020B0604020202020204" pitchFamily="34" charset="0"/>
              </a:rPr>
              <a:t>Teachers gather information from families about children</a:t>
            </a:r>
          </a:p>
          <a:p>
            <a:pPr lvl="1" eaLnBrk="1" hangingPunct="1">
              <a:spcBef>
                <a:spcPts val="600"/>
              </a:spcBef>
              <a:buClr>
                <a:srgbClr val="000000"/>
              </a:buClr>
              <a:buFontTx/>
              <a:buChar char="•"/>
            </a:pPr>
            <a:r>
              <a:rPr lang="en-US" altLang="en-US">
                <a:solidFill>
                  <a:srgbClr val="000000"/>
                </a:solidFill>
                <a:latin typeface="Arial" panose="020B0604020202020204" pitchFamily="34" charset="0"/>
              </a:rPr>
              <a:t>“Back and forth” conversation with child at heart of it</a:t>
            </a:r>
          </a:p>
        </p:txBody>
      </p:sp>
      <p:pic>
        <p:nvPicPr>
          <p:cNvPr id="512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000" y="2827338"/>
            <a:ext cx="4191000" cy="349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1295400" y="1555750"/>
            <a:ext cx="7772400" cy="736600"/>
          </a:xfrm>
          <a:prstGeom prst="rect">
            <a:avLst/>
          </a:prstGeom>
          <a:noFill/>
        </p:spPr>
        <p:txBody>
          <a:bodyPr>
            <a:spAutoFit/>
          </a:bodyPr>
          <a:lstStyle/>
          <a:p>
            <a:pPr eaLnBrk="1" hangingPunct="1">
              <a:lnSpc>
                <a:spcPct val="95000"/>
              </a:lnSpc>
              <a:defRPr/>
            </a:pPr>
            <a:endParaRPr lang="en-US" sz="4400" dirty="0">
              <a:solidFill>
                <a:srgbClr val="000066"/>
              </a:solidFill>
              <a:latin typeface="Arial" charset="0"/>
              <a:ea typeface="+mj-ea"/>
              <a:cs typeface="+mj-cs"/>
            </a:endParaRPr>
          </a:p>
        </p:txBody>
      </p:sp>
      <p:sp>
        <p:nvSpPr>
          <p:cNvPr id="24" name="Curved Left Arrow 23"/>
          <p:cNvSpPr/>
          <p:nvPr/>
        </p:nvSpPr>
        <p:spPr>
          <a:xfrm rot="1463014">
            <a:off x="7069310" y="4559124"/>
            <a:ext cx="574112" cy="1504616"/>
          </a:xfrm>
          <a:prstGeom prst="curvedLeftArrow">
            <a:avLst>
              <a:gd name="adj1" fmla="val 25000"/>
              <a:gd name="adj2" fmla="val 81294"/>
              <a:gd name="adj3" fmla="val 25000"/>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Curved Right Arrow 26"/>
          <p:cNvSpPr/>
          <p:nvPr/>
        </p:nvSpPr>
        <p:spPr>
          <a:xfrm rot="19246885">
            <a:off x="4711649" y="5861113"/>
            <a:ext cx="609423" cy="1257105"/>
          </a:xfrm>
          <a:prstGeom prst="curved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urved Right Arrow 22"/>
          <p:cNvSpPr/>
          <p:nvPr/>
        </p:nvSpPr>
        <p:spPr>
          <a:xfrm rot="19246885">
            <a:off x="4507147" y="3406072"/>
            <a:ext cx="609423" cy="1257105"/>
          </a:xfrm>
          <a:prstGeom prst="curved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149" name="Picture 4"/>
          <p:cNvPicPr>
            <a:picLocks noChangeAspect="1"/>
          </p:cNvPicPr>
          <p:nvPr/>
        </p:nvPicPr>
        <p:blipFill>
          <a:blip r:embed="rId3">
            <a:extLst>
              <a:ext uri="{28A0092B-C50C-407E-A947-70E740481C1C}">
                <a14:useLocalDpi xmlns:a14="http://schemas.microsoft.com/office/drawing/2010/main" val="0"/>
              </a:ext>
            </a:extLst>
          </a:blip>
          <a:srcRect l="2" r="85472" b="25999"/>
          <a:stretch>
            <a:fillRect/>
          </a:stretch>
        </p:blipFill>
        <p:spPr bwMode="auto">
          <a:xfrm>
            <a:off x="0" y="0"/>
            <a:ext cx="165258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l="17094" t="-586" r="14311" b="83249"/>
          <a:stretch>
            <a:fillRect/>
          </a:stretch>
        </p:blipFill>
        <p:spPr bwMode="auto">
          <a:xfrm>
            <a:off x="2224088" y="136525"/>
            <a:ext cx="59150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1561443" y="2452928"/>
            <a:ext cx="4248695" cy="1581696"/>
            <a:chOff x="2615797" y="2099873"/>
            <a:chExt cx="4248695" cy="1581696"/>
          </a:xfrm>
        </p:grpSpPr>
        <p:sp>
          <p:nvSpPr>
            <p:cNvPr id="10" name="TextBox 9"/>
            <p:cNvSpPr txBox="1"/>
            <p:nvPr/>
          </p:nvSpPr>
          <p:spPr>
            <a:xfrm>
              <a:off x="4430062" y="2392260"/>
              <a:ext cx="2434430" cy="954107"/>
            </a:xfrm>
            <a:prstGeom prst="rect">
              <a:avLst/>
            </a:prstGeom>
            <a:solidFill>
              <a:srgbClr val="A7C4FF"/>
            </a:solidFill>
            <a:ln>
              <a:solidFill>
                <a:srgbClr val="A7C4FF"/>
              </a:solidFill>
            </a:ln>
          </p:spPr>
          <p:txBody>
            <a:bodyPr wrap="square" rtlCol="0">
              <a:spAutoFit/>
            </a:bodyPr>
            <a:lstStyle/>
            <a:p>
              <a:pPr marL="296863"/>
              <a:r>
                <a:rPr lang="en-US" sz="3600" b="1" dirty="0" smtClean="0">
                  <a:latin typeface="Myriad Pro" panose="020B0503030403020204" pitchFamily="34" charset="0"/>
                </a:rPr>
                <a:t>Family</a:t>
              </a:r>
              <a:r>
                <a:rPr lang="en-US" sz="3600" b="1" dirty="0" smtClean="0">
                  <a:latin typeface="Bradley Hand ITC" panose="03070402050302030203" pitchFamily="66" charset="0"/>
                </a:rPr>
                <a:t> </a:t>
              </a:r>
            </a:p>
            <a:p>
              <a:pPr marL="296863"/>
              <a:r>
                <a:rPr lang="en-US" sz="1800" dirty="0" smtClean="0">
                  <a:latin typeface="Tahoma" panose="020B0604030504040204" pitchFamily="34" charset="0"/>
                  <a:ea typeface="Tahoma" panose="020B0604030504040204" pitchFamily="34" charset="0"/>
                  <a:cs typeface="Tahoma" panose="020B0604030504040204" pitchFamily="34" charset="0"/>
                </a:rPr>
                <a:t>connection</a:t>
              </a:r>
            </a:p>
          </p:txBody>
        </p:sp>
        <p:sp>
          <p:nvSpPr>
            <p:cNvPr id="9" name="Oval 8"/>
            <p:cNvSpPr/>
            <p:nvPr/>
          </p:nvSpPr>
          <p:spPr>
            <a:xfrm>
              <a:off x="2615797" y="2099873"/>
              <a:ext cx="2033587" cy="1581696"/>
            </a:xfrm>
            <a:prstGeom prst="ellipse">
              <a:avLst/>
            </a:prstGeom>
            <a:solidFill>
              <a:srgbClr val="A7C4FF"/>
            </a:solidFill>
            <a:ln>
              <a:solidFill>
                <a:srgbClr val="A7C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Arial" panose="020B0604020202020204" pitchFamily="34" charset="0"/>
                  <a:cs typeface="Arial" panose="020B0604020202020204" pitchFamily="34" charset="0"/>
                </a:rPr>
                <a:t>Families and teachers partnering to get to know you and your child</a:t>
              </a:r>
              <a:endParaRPr lang="en-US" sz="1200" dirty="0">
                <a:solidFill>
                  <a:schemeClr val="tx1"/>
                </a:solidFill>
                <a:latin typeface="Arial" panose="020B0604020202020204" pitchFamily="34" charset="0"/>
                <a:cs typeface="Arial" panose="020B0604020202020204" pitchFamily="34" charset="0"/>
              </a:endParaRPr>
            </a:p>
          </p:txBody>
        </p:sp>
      </p:grpSp>
      <p:grpSp>
        <p:nvGrpSpPr>
          <p:cNvPr id="14" name="Group 13"/>
          <p:cNvGrpSpPr/>
          <p:nvPr/>
        </p:nvGrpSpPr>
        <p:grpSpPr>
          <a:xfrm>
            <a:off x="5765800" y="3599904"/>
            <a:ext cx="4214999" cy="1581696"/>
            <a:chOff x="6406755" y="2028549"/>
            <a:chExt cx="4214999" cy="1581696"/>
          </a:xfrm>
          <a:solidFill>
            <a:srgbClr val="A7C4FF"/>
          </a:solidFill>
        </p:grpSpPr>
        <p:sp>
          <p:nvSpPr>
            <p:cNvPr id="15" name="TextBox 14"/>
            <p:cNvSpPr txBox="1"/>
            <p:nvPr/>
          </p:nvSpPr>
          <p:spPr>
            <a:xfrm>
              <a:off x="6406755" y="2342344"/>
              <a:ext cx="2434430" cy="954107"/>
            </a:xfrm>
            <a:prstGeom prst="rect">
              <a:avLst/>
            </a:prstGeom>
            <a:grpFill/>
            <a:ln>
              <a:solidFill>
                <a:srgbClr val="A7C4FF"/>
              </a:solidFill>
            </a:ln>
          </p:spPr>
          <p:txBody>
            <a:bodyPr wrap="square" rtlCol="0">
              <a:spAutoFit/>
            </a:bodyPr>
            <a:lstStyle/>
            <a:p>
              <a:pPr marL="228600"/>
              <a:r>
                <a:rPr lang="en-US" sz="3600" b="1" dirty="0" smtClean="0">
                  <a:latin typeface="Myriad Pro" panose="020B0503030403020204" pitchFamily="34" charset="0"/>
                </a:rPr>
                <a:t>Whole</a:t>
              </a:r>
              <a:r>
                <a:rPr lang="en-US" sz="3600" b="1" dirty="0" smtClean="0">
                  <a:latin typeface="Bradley Hand ITC" panose="03070402050302030203" pitchFamily="66" charset="0"/>
                </a:rPr>
                <a:t> </a:t>
              </a:r>
            </a:p>
            <a:p>
              <a:pPr marL="228600"/>
              <a:r>
                <a:rPr lang="en-US" sz="1800" dirty="0">
                  <a:latin typeface="Tahoma" panose="020B0604030504040204" pitchFamily="34" charset="0"/>
                  <a:ea typeface="Tahoma" panose="020B0604030504040204" pitchFamily="34" charset="0"/>
                  <a:cs typeface="Tahoma" panose="020B0604030504040204" pitchFamily="34" charset="0"/>
                </a:rPr>
                <a:t>c</a:t>
              </a:r>
              <a:r>
                <a:rPr lang="en-US" sz="1800" dirty="0" smtClean="0">
                  <a:latin typeface="Tahoma" panose="020B0604030504040204" pitchFamily="34" charset="0"/>
                  <a:ea typeface="Tahoma" panose="020B0604030504040204" pitchFamily="34" charset="0"/>
                  <a:cs typeface="Tahoma" panose="020B0604030504040204" pitchFamily="34" charset="0"/>
                </a:rPr>
                <a:t>hild assessment</a:t>
              </a:r>
            </a:p>
          </p:txBody>
        </p:sp>
        <p:sp>
          <p:nvSpPr>
            <p:cNvPr id="16" name="Oval 15"/>
            <p:cNvSpPr/>
            <p:nvPr/>
          </p:nvSpPr>
          <p:spPr>
            <a:xfrm>
              <a:off x="8588167" y="2028549"/>
              <a:ext cx="2033587" cy="1581696"/>
            </a:xfrm>
            <a:prstGeom prst="ellipse">
              <a:avLst/>
            </a:prstGeom>
            <a:grpFill/>
            <a:ln>
              <a:solidFill>
                <a:srgbClr val="A7C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Arial" panose="020B0604020202020204" pitchFamily="34" charset="0"/>
                  <a:cs typeface="Arial" panose="020B0604020202020204" pitchFamily="34" charset="0"/>
                </a:rPr>
                <a:t>Teachers identifying children’s strengths to target support where it’s needed most</a:t>
              </a:r>
              <a:endParaRPr lang="en-US" sz="1200" dirty="0">
                <a:solidFill>
                  <a:schemeClr val="tx1"/>
                </a:solidFill>
                <a:latin typeface="Arial" panose="020B0604020202020204" pitchFamily="34" charset="0"/>
                <a:cs typeface="Arial" panose="020B0604020202020204" pitchFamily="34" charset="0"/>
              </a:endParaRPr>
            </a:p>
          </p:txBody>
        </p:sp>
      </p:grpSp>
      <p:grpSp>
        <p:nvGrpSpPr>
          <p:cNvPr id="17" name="Group 16"/>
          <p:cNvGrpSpPr/>
          <p:nvPr/>
        </p:nvGrpSpPr>
        <p:grpSpPr>
          <a:xfrm>
            <a:off x="1430269" y="4813176"/>
            <a:ext cx="5242610" cy="1581696"/>
            <a:chOff x="43143" y="2062624"/>
            <a:chExt cx="5242610" cy="1581696"/>
          </a:xfrm>
          <a:solidFill>
            <a:srgbClr val="A7C4FF"/>
          </a:solidFill>
        </p:grpSpPr>
        <p:sp>
          <p:nvSpPr>
            <p:cNvPr id="18" name="TextBox 17"/>
            <p:cNvSpPr txBox="1"/>
            <p:nvPr/>
          </p:nvSpPr>
          <p:spPr>
            <a:xfrm>
              <a:off x="1592265" y="2342345"/>
              <a:ext cx="3693488" cy="923330"/>
            </a:xfrm>
            <a:prstGeom prst="rect">
              <a:avLst/>
            </a:prstGeom>
            <a:grpFill/>
            <a:ln>
              <a:solidFill>
                <a:srgbClr val="A7C4FF"/>
              </a:solidFill>
            </a:ln>
          </p:spPr>
          <p:txBody>
            <a:bodyPr wrap="square" rtlCol="0">
              <a:spAutoFit/>
            </a:bodyPr>
            <a:lstStyle/>
            <a:p>
              <a:pPr marL="519113"/>
              <a:r>
                <a:rPr lang="en-US" sz="1800" dirty="0" smtClean="0">
                  <a:latin typeface="Tahoma" panose="020B0604030504040204" pitchFamily="34" charset="0"/>
                  <a:ea typeface="Tahoma" panose="020B0604030504040204" pitchFamily="34" charset="0"/>
                  <a:cs typeface="Tahoma" panose="020B0604030504040204" pitchFamily="34" charset="0"/>
                </a:rPr>
                <a:t>Early learning</a:t>
              </a:r>
            </a:p>
            <a:p>
              <a:pPr marL="519113"/>
              <a:r>
                <a:rPr lang="en-US" sz="3600" b="1" dirty="0" smtClean="0">
                  <a:latin typeface="Myriad Pro" panose="020B0503030403020204" pitchFamily="34" charset="0"/>
                </a:rPr>
                <a:t>Collaboration</a:t>
              </a:r>
              <a:r>
                <a:rPr lang="en-US" sz="3600" b="1" dirty="0" smtClean="0">
                  <a:latin typeface="Bradley Hand ITC" panose="03070402050302030203" pitchFamily="66" charset="0"/>
                </a:rPr>
                <a:t> </a:t>
              </a:r>
            </a:p>
          </p:txBody>
        </p:sp>
        <p:sp>
          <p:nvSpPr>
            <p:cNvPr id="19" name="Oval 18"/>
            <p:cNvSpPr/>
            <p:nvPr/>
          </p:nvSpPr>
          <p:spPr>
            <a:xfrm>
              <a:off x="43143" y="2062624"/>
              <a:ext cx="2033587" cy="1581696"/>
            </a:xfrm>
            <a:prstGeom prst="ellipse">
              <a:avLst/>
            </a:prstGeom>
            <a:grpFill/>
            <a:ln>
              <a:solidFill>
                <a:srgbClr val="A7C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Arial" panose="020B0604020202020204" pitchFamily="34" charset="0"/>
                  <a:cs typeface="Arial" panose="020B0604020202020204" pitchFamily="34" charset="0"/>
                </a:rPr>
                <a:t>Kindergarten teachers and early learning providers sharing information to help children succeed</a:t>
              </a:r>
              <a:endParaRPr lang="en-US" sz="1200" dirty="0">
                <a:solidFill>
                  <a:schemeClr val="tx1"/>
                </a:solidFill>
                <a:latin typeface="Arial" panose="020B0604020202020204" pitchFamily="34" charset="0"/>
                <a:cs typeface="Arial" panose="020B0604020202020204" pitchFamily="34" charset="0"/>
              </a:endParaRPr>
            </a:p>
          </p:txBody>
        </p:sp>
      </p:grpSp>
      <p:grpSp>
        <p:nvGrpSpPr>
          <p:cNvPr id="20" name="Group 19"/>
          <p:cNvGrpSpPr/>
          <p:nvPr/>
        </p:nvGrpSpPr>
        <p:grpSpPr>
          <a:xfrm>
            <a:off x="5718992" y="5916780"/>
            <a:ext cx="4111514" cy="1581696"/>
            <a:chOff x="2494074" y="2028550"/>
            <a:chExt cx="4111514" cy="1581696"/>
          </a:xfrm>
          <a:solidFill>
            <a:srgbClr val="A7C4FF"/>
          </a:solidFill>
        </p:grpSpPr>
        <p:sp>
          <p:nvSpPr>
            <p:cNvPr id="21" name="TextBox 20"/>
            <p:cNvSpPr txBox="1"/>
            <p:nvPr/>
          </p:nvSpPr>
          <p:spPr>
            <a:xfrm>
              <a:off x="2494074" y="2357733"/>
              <a:ext cx="2434430" cy="923330"/>
            </a:xfrm>
            <a:prstGeom prst="rect">
              <a:avLst/>
            </a:prstGeom>
            <a:grpFill/>
            <a:ln>
              <a:solidFill>
                <a:srgbClr val="A7C4FF"/>
              </a:solidFill>
            </a:ln>
          </p:spPr>
          <p:txBody>
            <a:bodyPr wrap="square" rtlCol="0">
              <a:spAutoFit/>
            </a:bodyPr>
            <a:lstStyle/>
            <a:p>
              <a:pPr marL="228600"/>
              <a:r>
                <a:rPr lang="en-US" sz="1800" dirty="0" smtClean="0">
                  <a:latin typeface="Tahoma" panose="020B0604030504040204" pitchFamily="34" charset="0"/>
                  <a:ea typeface="Tahoma" panose="020B0604030504040204" pitchFamily="34" charset="0"/>
                  <a:cs typeface="Tahoma" panose="020B0604030504040204" pitchFamily="34" charset="0"/>
                </a:rPr>
                <a:t>Th</a:t>
              </a:r>
              <a:r>
                <a:rPr lang="en-US" sz="1800" dirty="0" smtClean="0">
                  <a:latin typeface="Tahoma" panose="020B0604030504040204" pitchFamily="34" charset="0"/>
                  <a:ea typeface="Tahoma" panose="020B0604030504040204" pitchFamily="34" charset="0"/>
                  <a:cs typeface="Tahoma" panose="020B0604030504040204" pitchFamily="34" charset="0"/>
                </a:rPr>
                <a:t>e</a:t>
              </a:r>
            </a:p>
            <a:p>
              <a:pPr marL="228600"/>
              <a:r>
                <a:rPr lang="en-US" sz="3600" b="1" dirty="0" smtClean="0">
                  <a:latin typeface="Myriad Pro" panose="020B0503030403020204" pitchFamily="34" charset="0"/>
                </a:rPr>
                <a:t>Result</a:t>
              </a:r>
              <a:r>
                <a:rPr lang="en-US" sz="3600" b="1" dirty="0" smtClean="0">
                  <a:latin typeface="Bradley Hand ITC" panose="03070402050302030203" pitchFamily="66" charset="0"/>
                </a:rPr>
                <a:t> </a:t>
              </a:r>
            </a:p>
          </p:txBody>
        </p:sp>
        <p:sp>
          <p:nvSpPr>
            <p:cNvPr id="22" name="Oval 21"/>
            <p:cNvSpPr/>
            <p:nvPr/>
          </p:nvSpPr>
          <p:spPr>
            <a:xfrm>
              <a:off x="4572001" y="2028550"/>
              <a:ext cx="2033587" cy="1581696"/>
            </a:xfrm>
            <a:prstGeom prst="ellipse">
              <a:avLst/>
            </a:prstGeom>
            <a:grpFill/>
            <a:ln>
              <a:solidFill>
                <a:srgbClr val="A7C4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latin typeface="Arial" panose="020B0604020202020204" pitchFamily="34" charset="0"/>
                  <a:cs typeface="Arial" panose="020B0604020202020204" pitchFamily="34" charset="0"/>
                </a:rPr>
                <a:t>Creating a pathway toward your child’s success in school.</a:t>
              </a:r>
              <a:endParaRPr lang="en-US" sz="1200" dirty="0">
                <a:solidFill>
                  <a:schemeClr val="tx1"/>
                </a:solidFill>
                <a:latin typeface="Arial" panose="020B0604020202020204" pitchFamily="34" charset="0"/>
                <a:cs typeface="Arial" panose="020B0604020202020204" pitchFamily="34" charset="0"/>
              </a:endParaRPr>
            </a:p>
          </p:txBody>
        </p:sp>
      </p:grpSp>
      <p:sp>
        <p:nvSpPr>
          <p:cNvPr id="30" name="TextBox 29"/>
          <p:cNvSpPr txBox="1"/>
          <p:nvPr/>
        </p:nvSpPr>
        <p:spPr>
          <a:xfrm>
            <a:off x="1447800" y="1708150"/>
            <a:ext cx="7772400" cy="736600"/>
          </a:xfrm>
          <a:prstGeom prst="rect">
            <a:avLst/>
          </a:prstGeom>
          <a:noFill/>
        </p:spPr>
        <p:txBody>
          <a:bodyPr>
            <a:spAutoFit/>
          </a:bodyPr>
          <a:lstStyle/>
          <a:p>
            <a:pPr eaLnBrk="1" hangingPunct="1">
              <a:lnSpc>
                <a:spcPct val="95000"/>
              </a:lnSpc>
              <a:defRPr/>
            </a:pPr>
            <a:r>
              <a:rPr lang="en-US" sz="4400" dirty="0" smtClean="0">
                <a:solidFill>
                  <a:srgbClr val="000066"/>
                </a:solidFill>
                <a:latin typeface="Arial" charset="0"/>
                <a:ea typeface="+mj-ea"/>
                <a:cs typeface="+mj-cs"/>
              </a:rPr>
              <a:t>Pathway to Success:</a:t>
            </a:r>
            <a:endParaRPr lang="en-US" sz="4400" dirty="0">
              <a:solidFill>
                <a:srgbClr val="000066"/>
              </a:solidFill>
              <a:latin typeface="Arial" charset="0"/>
              <a:ea typeface="+mj-ea"/>
              <a:cs typeface="+mj-cs"/>
            </a:endParaRPr>
          </a:p>
        </p:txBody>
      </p:sp>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70" name="Rectangle 1"/>
          <p:cNvSpPr>
            <a:spLocks noGrp="1" noChangeArrowheads="1"/>
          </p:cNvSpPr>
          <p:nvPr>
            <p:ph type="ctrTitle"/>
          </p:nvPr>
        </p:nvSpPr>
        <p:spPr>
          <a:xfrm>
            <a:off x="1651000" y="762000"/>
            <a:ext cx="7954963" cy="1503363"/>
          </a:xfrm>
        </p:spPr>
        <p:txBody>
          <a:bodyPr lIns="0" tIns="0" rIns="0" bIns="0" anchor="b"/>
          <a:lstStyle/>
          <a:p>
            <a:pPr algn="l" eaLnBrk="1" hangingPunct="1">
              <a:lnSpc>
                <a:spcPct val="95000"/>
              </a:lnSpc>
            </a:pPr>
            <a:r>
              <a:rPr lang="en-US" altLang="en-US" smtClean="0">
                <a:solidFill>
                  <a:srgbClr val="000066"/>
                </a:solidFill>
                <a:latin typeface="Arial" panose="020B0604020202020204" pitchFamily="34" charset="0"/>
              </a:rPr>
              <a:t>A Day in Kindergarten</a:t>
            </a:r>
          </a:p>
        </p:txBody>
      </p:sp>
      <p:pic>
        <p:nvPicPr>
          <p:cNvPr id="7171" name="Picture 4">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2138" y="3132138"/>
            <a:ext cx="3895725"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5">
            <a:hlinkClick r:id="rId4"/>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1888" y="3089275"/>
            <a:ext cx="2709862"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4"/>
          <p:cNvPicPr>
            <a:picLocks noChangeAspect="1"/>
          </p:cNvPicPr>
          <p:nvPr/>
        </p:nvPicPr>
        <p:blipFill>
          <a:blip r:embed="rId3">
            <a:extLst>
              <a:ext uri="{28A0092B-C50C-407E-A947-70E740481C1C}">
                <a14:useLocalDpi xmlns:a14="http://schemas.microsoft.com/office/drawing/2010/main" val="0"/>
              </a:ext>
            </a:extLst>
          </a:blip>
          <a:srcRect l="2" r="85472" b="25999"/>
          <a:stretch>
            <a:fillRect/>
          </a:stretch>
        </p:blipFill>
        <p:spPr bwMode="auto">
          <a:xfrm>
            <a:off x="0" y="0"/>
            <a:ext cx="165258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1"/>
          <p:cNvSpPr>
            <a:spLocks noGrp="1" noChangeArrowheads="1"/>
          </p:cNvSpPr>
          <p:nvPr>
            <p:ph type="ctrTitle"/>
          </p:nvPr>
        </p:nvSpPr>
        <p:spPr>
          <a:xfrm>
            <a:off x="1566863" y="385763"/>
            <a:ext cx="8037512" cy="1168400"/>
          </a:xfrm>
        </p:spPr>
        <p:txBody>
          <a:bodyPr lIns="0" tIns="0" rIns="0" bIns="0" anchor="b"/>
          <a:lstStyle/>
          <a:p>
            <a:pPr algn="l" eaLnBrk="1" hangingPunct="1">
              <a:lnSpc>
                <a:spcPct val="95000"/>
              </a:lnSpc>
            </a:pPr>
            <a:r>
              <a:rPr lang="en-US" altLang="en-US" smtClean="0">
                <a:solidFill>
                  <a:srgbClr val="000066"/>
                </a:solidFill>
                <a:latin typeface="Arial" panose="020B0604020202020204" pitchFamily="34" charset="0"/>
              </a:rPr>
              <a:t>Arrive at School</a:t>
            </a:r>
          </a:p>
        </p:txBody>
      </p:sp>
      <p:sp>
        <p:nvSpPr>
          <p:cNvPr id="5123" name="Rectangle 2"/>
          <p:cNvSpPr>
            <a:spLocks noGrp="1" noChangeArrowheads="1"/>
          </p:cNvSpPr>
          <p:nvPr>
            <p:ph type="subTitle" idx="1"/>
          </p:nvPr>
        </p:nvSpPr>
        <p:spPr>
          <a:xfrm>
            <a:off x="1422400" y="2081213"/>
            <a:ext cx="4044950" cy="3633787"/>
          </a:xfrm>
        </p:spPr>
        <p:txBody>
          <a:bodyPr lIns="0" tIns="0" rIns="0" bIns="0"/>
          <a:lstStyle/>
          <a:p>
            <a:pPr lvl="1" indent="-342900" algn="l" eaLnBrk="1" hangingPunct="1">
              <a:lnSpc>
                <a:spcPct val="95000"/>
              </a:lnSpc>
              <a:spcBef>
                <a:spcPct val="0"/>
              </a:spcBef>
              <a:buClr>
                <a:srgbClr val="000000"/>
              </a:buClr>
              <a:buFontTx/>
              <a:buChar char="•"/>
              <a:defRPr/>
            </a:pPr>
            <a:r>
              <a:rPr lang="en-US" altLang="en-US" sz="3200" dirty="0" smtClean="0">
                <a:solidFill>
                  <a:srgbClr val="000000"/>
                </a:solidFill>
                <a:latin typeface="Arial" charset="0"/>
              </a:rPr>
              <a:t>How do children get to school?</a:t>
            </a:r>
          </a:p>
          <a:p>
            <a:pPr marL="114300" lvl="1" algn="l" eaLnBrk="1" hangingPunct="1">
              <a:lnSpc>
                <a:spcPct val="95000"/>
              </a:lnSpc>
              <a:spcBef>
                <a:spcPct val="0"/>
              </a:spcBef>
              <a:buClr>
                <a:srgbClr val="000000"/>
              </a:buClr>
              <a:defRPr/>
            </a:pPr>
            <a:endParaRPr lang="en-US" altLang="en-US" sz="1600" dirty="0" smtClean="0"/>
          </a:p>
          <a:p>
            <a:pPr marL="857250" lvl="2" indent="-285750" algn="l" eaLnBrk="1" hangingPunct="1">
              <a:lnSpc>
                <a:spcPct val="95000"/>
              </a:lnSpc>
              <a:spcBef>
                <a:spcPct val="0"/>
              </a:spcBef>
              <a:buClr>
                <a:srgbClr val="000000"/>
              </a:buClr>
              <a:buSzPct val="80000"/>
              <a:buFont typeface="Courier New" pitchFamily="49" charset="0"/>
              <a:buChar char="o"/>
              <a:defRPr/>
            </a:pPr>
            <a:r>
              <a:rPr lang="en-US" altLang="en-US" sz="3200" dirty="0" smtClean="0">
                <a:solidFill>
                  <a:srgbClr val="000000"/>
                </a:solidFill>
                <a:latin typeface="Arial" charset="0"/>
              </a:rPr>
              <a:t>Walk</a:t>
            </a:r>
            <a:endParaRPr lang="en-US" altLang="en-US" sz="3200" dirty="0" smtClean="0"/>
          </a:p>
          <a:p>
            <a:pPr marL="857250" lvl="2" indent="-285750" algn="l" eaLnBrk="1" hangingPunct="1">
              <a:lnSpc>
                <a:spcPct val="95000"/>
              </a:lnSpc>
              <a:spcBef>
                <a:spcPct val="0"/>
              </a:spcBef>
              <a:buClr>
                <a:srgbClr val="000000"/>
              </a:buClr>
              <a:buSzPct val="80000"/>
              <a:buFont typeface="Courier New" pitchFamily="49" charset="0"/>
              <a:buChar char="o"/>
              <a:defRPr/>
            </a:pPr>
            <a:r>
              <a:rPr lang="en-US" altLang="en-US" sz="3200" dirty="0" smtClean="0">
                <a:solidFill>
                  <a:srgbClr val="000000"/>
                </a:solidFill>
                <a:latin typeface="Arial" charset="0"/>
              </a:rPr>
              <a:t>Parents drive</a:t>
            </a:r>
            <a:endParaRPr lang="en-US" altLang="en-US" sz="3200" dirty="0" smtClean="0"/>
          </a:p>
          <a:p>
            <a:pPr marL="857250" lvl="2" indent="-285750" algn="l" eaLnBrk="1" hangingPunct="1">
              <a:lnSpc>
                <a:spcPct val="95000"/>
              </a:lnSpc>
              <a:spcBef>
                <a:spcPct val="0"/>
              </a:spcBef>
              <a:buClr>
                <a:srgbClr val="000000"/>
              </a:buClr>
              <a:buSzPct val="80000"/>
              <a:buFont typeface="Courier New" pitchFamily="49" charset="0"/>
              <a:buChar char="o"/>
              <a:defRPr/>
            </a:pPr>
            <a:r>
              <a:rPr lang="en-US" altLang="en-US" sz="3200" dirty="0" smtClean="0">
                <a:solidFill>
                  <a:srgbClr val="000000"/>
                </a:solidFill>
                <a:latin typeface="Arial" charset="0"/>
              </a:rPr>
              <a:t>Bus for some areas</a:t>
            </a:r>
          </a:p>
        </p:txBody>
      </p:sp>
      <p:pic>
        <p:nvPicPr>
          <p:cNvPr id="819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9638" y="2020888"/>
            <a:ext cx="3324225"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4"/>
          <p:cNvPicPr>
            <a:picLocks noChangeAspect="1"/>
          </p:cNvPicPr>
          <p:nvPr/>
        </p:nvPicPr>
        <p:blipFill>
          <a:blip r:embed="rId3">
            <a:extLst>
              <a:ext uri="{28A0092B-C50C-407E-A947-70E740481C1C}">
                <a14:useLocalDpi xmlns:a14="http://schemas.microsoft.com/office/drawing/2010/main" val="0"/>
              </a:ext>
            </a:extLst>
          </a:blip>
          <a:srcRect l="2" r="85472" b="25999"/>
          <a:stretch>
            <a:fillRect/>
          </a:stretch>
        </p:blipFill>
        <p:spPr bwMode="auto">
          <a:xfrm>
            <a:off x="0" y="0"/>
            <a:ext cx="165258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1"/>
          <p:cNvSpPr>
            <a:spLocks noGrp="1" noChangeArrowheads="1"/>
          </p:cNvSpPr>
          <p:nvPr>
            <p:ph type="ctrTitle"/>
          </p:nvPr>
        </p:nvSpPr>
        <p:spPr>
          <a:xfrm>
            <a:off x="1574800" y="381000"/>
            <a:ext cx="8334375" cy="1168400"/>
          </a:xfrm>
        </p:spPr>
        <p:txBody>
          <a:bodyPr lIns="0" tIns="0" rIns="0" bIns="0" anchor="b"/>
          <a:lstStyle/>
          <a:p>
            <a:pPr algn="l" eaLnBrk="1" hangingPunct="1">
              <a:lnSpc>
                <a:spcPct val="95000"/>
              </a:lnSpc>
            </a:pPr>
            <a:r>
              <a:rPr lang="en-US" altLang="en-US" smtClean="0">
                <a:solidFill>
                  <a:srgbClr val="000066"/>
                </a:solidFill>
                <a:latin typeface="Arial" panose="020B0604020202020204" pitchFamily="34" charset="0"/>
              </a:rPr>
              <a:t>Beginning of the Day</a:t>
            </a:r>
          </a:p>
        </p:txBody>
      </p:sp>
      <p:sp>
        <p:nvSpPr>
          <p:cNvPr id="9220" name="Rectangle 2"/>
          <p:cNvSpPr>
            <a:spLocks noGrp="1" noChangeArrowheads="1"/>
          </p:cNvSpPr>
          <p:nvPr>
            <p:ph type="subTitle" idx="1"/>
          </p:nvPr>
        </p:nvSpPr>
        <p:spPr>
          <a:xfrm>
            <a:off x="1346200" y="2081213"/>
            <a:ext cx="4121150" cy="4470400"/>
          </a:xfrm>
        </p:spPr>
        <p:txBody>
          <a:bodyPr lIns="0" tIns="0" rIns="0" bIns="0"/>
          <a:lstStyle/>
          <a:p>
            <a:pPr lvl="1" indent="-342900" algn="l" eaLnBrk="1" hangingPunct="1">
              <a:lnSpc>
                <a:spcPct val="95000"/>
              </a:lnSpc>
              <a:spcBef>
                <a:spcPct val="0"/>
              </a:spcBef>
              <a:buClr>
                <a:srgbClr val="000000"/>
              </a:buClr>
              <a:buFontTx/>
              <a:buChar char="•"/>
            </a:pPr>
            <a:r>
              <a:rPr lang="en-US" altLang="en-US" sz="3200" smtClean="0">
                <a:solidFill>
                  <a:srgbClr val="000000"/>
                </a:solidFill>
                <a:latin typeface="Arial" panose="020B0604020202020204" pitchFamily="34" charset="0"/>
              </a:rPr>
              <a:t>Put coat &amp; backpack away in personal cubby or locker</a:t>
            </a:r>
          </a:p>
          <a:p>
            <a:pPr lvl="1" indent="-342900" algn="l" eaLnBrk="1" hangingPunct="1">
              <a:lnSpc>
                <a:spcPct val="95000"/>
              </a:lnSpc>
              <a:spcBef>
                <a:spcPct val="0"/>
              </a:spcBef>
              <a:buClr>
                <a:srgbClr val="000000"/>
              </a:buClr>
              <a:buFontTx/>
              <a:buChar char="•"/>
            </a:pPr>
            <a:endParaRPr lang="en-US" altLang="en-US" sz="1600" smtClean="0"/>
          </a:p>
          <a:p>
            <a:pPr lvl="1" indent="-342900" algn="l" eaLnBrk="1" hangingPunct="1">
              <a:lnSpc>
                <a:spcPct val="95000"/>
              </a:lnSpc>
              <a:spcBef>
                <a:spcPct val="0"/>
              </a:spcBef>
              <a:buClr>
                <a:srgbClr val="000000"/>
              </a:buClr>
              <a:buFontTx/>
              <a:buChar char="•"/>
            </a:pPr>
            <a:r>
              <a:rPr lang="en-US" altLang="en-US" sz="3200" smtClean="0">
                <a:solidFill>
                  <a:srgbClr val="000000"/>
                </a:solidFill>
                <a:latin typeface="Arial" panose="020B0604020202020204" pitchFamily="34" charset="0"/>
              </a:rPr>
              <a:t>Beginning of the day routine</a:t>
            </a:r>
          </a:p>
          <a:p>
            <a:pPr lvl="1" indent="-342900" algn="l" eaLnBrk="1" hangingPunct="1">
              <a:lnSpc>
                <a:spcPct val="95000"/>
              </a:lnSpc>
              <a:spcBef>
                <a:spcPct val="0"/>
              </a:spcBef>
              <a:buClr>
                <a:srgbClr val="000000"/>
              </a:buClr>
              <a:buFontTx/>
              <a:buChar char="•"/>
            </a:pPr>
            <a:endParaRPr lang="en-US" altLang="en-US" sz="1600" smtClean="0">
              <a:solidFill>
                <a:srgbClr val="000000"/>
              </a:solidFill>
              <a:latin typeface="Arial" panose="020B0604020202020204" pitchFamily="34" charset="0"/>
            </a:endParaRPr>
          </a:p>
          <a:p>
            <a:pPr lvl="1" indent="-342900" algn="l" eaLnBrk="1" hangingPunct="1">
              <a:lnSpc>
                <a:spcPct val="95000"/>
              </a:lnSpc>
              <a:spcBef>
                <a:spcPct val="0"/>
              </a:spcBef>
              <a:buClr>
                <a:srgbClr val="000000"/>
              </a:buClr>
              <a:buFontTx/>
              <a:buChar char="•"/>
            </a:pPr>
            <a:r>
              <a:rPr lang="en-US" altLang="en-US" sz="3200" smtClean="0">
                <a:solidFill>
                  <a:srgbClr val="000000"/>
                </a:solidFill>
                <a:latin typeface="Arial" panose="020B0604020202020204" pitchFamily="34" charset="0"/>
              </a:rPr>
              <a:t>Breakfast program available</a:t>
            </a:r>
          </a:p>
        </p:txBody>
      </p:sp>
      <p:pic>
        <p:nvPicPr>
          <p:cNvPr id="92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8138" y="2540000"/>
            <a:ext cx="432911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p:cNvPicPr>
          <p:nvPr/>
        </p:nvPicPr>
        <p:blipFill>
          <a:blip r:embed="rId3">
            <a:extLst>
              <a:ext uri="{28A0092B-C50C-407E-A947-70E740481C1C}">
                <a14:useLocalDpi xmlns:a14="http://schemas.microsoft.com/office/drawing/2010/main" val="0"/>
              </a:ext>
            </a:extLst>
          </a:blip>
          <a:srcRect l="2" r="85472" b="25999"/>
          <a:stretch>
            <a:fillRect/>
          </a:stretch>
        </p:blipFill>
        <p:spPr bwMode="auto">
          <a:xfrm>
            <a:off x="0" y="0"/>
            <a:ext cx="165258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1"/>
          <p:cNvSpPr>
            <a:spLocks noGrp="1" noChangeArrowheads="1"/>
          </p:cNvSpPr>
          <p:nvPr>
            <p:ph type="ctrTitle"/>
          </p:nvPr>
        </p:nvSpPr>
        <p:spPr>
          <a:xfrm>
            <a:off x="1566863" y="533400"/>
            <a:ext cx="6561137" cy="1020763"/>
          </a:xfrm>
        </p:spPr>
        <p:txBody>
          <a:bodyPr lIns="0" tIns="0" rIns="0" bIns="0" anchor="b"/>
          <a:lstStyle/>
          <a:p>
            <a:pPr algn="l" eaLnBrk="1" hangingPunct="1">
              <a:lnSpc>
                <a:spcPct val="95000"/>
              </a:lnSpc>
            </a:pPr>
            <a:r>
              <a:rPr lang="en-US" altLang="en-US" smtClean="0">
                <a:solidFill>
                  <a:srgbClr val="000066"/>
                </a:solidFill>
                <a:latin typeface="Arial" panose="020B0604020202020204" pitchFamily="34" charset="0"/>
              </a:rPr>
              <a:t>Welcome Time </a:t>
            </a:r>
          </a:p>
        </p:txBody>
      </p:sp>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600" y="2438400"/>
            <a:ext cx="483870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946275"/>
            <a:ext cx="35560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GRFK">
  <a:themeElements>
    <a:clrScheme name="Custom 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16165C"/>
      </a:hlink>
      <a:folHlink>
        <a:srgbClr val="16165C"/>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6076</TotalTime>
  <Words>3000</Words>
  <Application>Microsoft Office PowerPoint</Application>
  <PresentationFormat>Custom</PresentationFormat>
  <Paragraphs>394</Paragraphs>
  <Slides>39</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Times New Roman</vt:lpstr>
      <vt:lpstr>Arial</vt:lpstr>
      <vt:lpstr>Arial Unicode MS</vt:lpstr>
      <vt:lpstr>Courier New</vt:lpstr>
      <vt:lpstr>GRFK</vt:lpstr>
      <vt:lpstr>Welcome to Kindergarten</vt:lpstr>
      <vt:lpstr>Welcome to School Name  </vt:lpstr>
      <vt:lpstr>Kindergarten begins with our families</vt:lpstr>
      <vt:lpstr>PowerPoint Presentation</vt:lpstr>
      <vt:lpstr>PowerPoint Presentation</vt:lpstr>
      <vt:lpstr>A Day in Kindergarten</vt:lpstr>
      <vt:lpstr>Arrive at School</vt:lpstr>
      <vt:lpstr>Beginning of the Day</vt:lpstr>
      <vt:lpstr>Welcome Time </vt:lpstr>
      <vt:lpstr>Math</vt:lpstr>
      <vt:lpstr>Literacy: Oral language</vt:lpstr>
      <vt:lpstr>Literacy: Learning how stories work</vt:lpstr>
      <vt:lpstr>Literacy:  Beginning to write</vt:lpstr>
      <vt:lpstr>Literacy: Beginning to read</vt:lpstr>
      <vt:lpstr>Science</vt:lpstr>
      <vt:lpstr>Social Studies</vt:lpstr>
      <vt:lpstr>Social Skills</vt:lpstr>
      <vt:lpstr>Plan-Do-Reflect Learning through intentional choice, action and reflection</vt:lpstr>
      <vt:lpstr>Recess &amp; Outdoor Play</vt:lpstr>
      <vt:lpstr>Technology in the Classroom</vt:lpstr>
      <vt:lpstr>Specialists</vt:lpstr>
      <vt:lpstr>Specialists</vt:lpstr>
      <vt:lpstr>Specialists</vt:lpstr>
      <vt:lpstr>Specialists</vt:lpstr>
      <vt:lpstr>Your School</vt:lpstr>
      <vt:lpstr>Food at School</vt:lpstr>
      <vt:lpstr>Self-Help Skills</vt:lpstr>
      <vt:lpstr>Supporting Your Child’s Success</vt:lpstr>
      <vt:lpstr>Family Involvement</vt:lpstr>
      <vt:lpstr>Important Things to Remember</vt:lpstr>
      <vt:lpstr>Important Things to Remember</vt:lpstr>
      <vt:lpstr>Before the First Day…</vt:lpstr>
      <vt:lpstr>Over the summer… </vt:lpstr>
      <vt:lpstr>Over the summer… </vt:lpstr>
      <vt:lpstr>First Day for Parents</vt:lpstr>
      <vt:lpstr>Visit the district Early Learning website</vt:lpstr>
      <vt:lpstr>Additional Support</vt:lpstr>
      <vt:lpstr>Spread the word about kindergarten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Google</dc:creator>
  <cp:lastModifiedBy>Kachmarik, Monica</cp:lastModifiedBy>
  <cp:revision>161</cp:revision>
  <cp:lastPrinted>2013-04-29T21:41:28Z</cp:lastPrinted>
  <dcterms:created xsi:type="dcterms:W3CDTF">2004-05-06T09:28:21Z</dcterms:created>
  <dcterms:modified xsi:type="dcterms:W3CDTF">2017-03-01T23:10:20Z</dcterms:modified>
</cp:coreProperties>
</file>