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F564650-6917-4DDB-84C4-2192A4DD4A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940" y="2639060"/>
            <a:ext cx="6801485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320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5490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492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492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492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492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492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492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0595" y="492760"/>
            <a:ext cx="47021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3270" y="492760"/>
            <a:ext cx="507682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492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1170940" y="1757045"/>
            <a:ext cx="6801485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4427220" y="3283585"/>
            <a:ext cx="288290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1043940" y="4070350"/>
            <a:ext cx="6351905" cy="938530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492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492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492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492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492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492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492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1430" y="492760"/>
            <a:ext cx="6580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492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492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492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492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492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492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492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492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492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492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492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2295" y="492760"/>
            <a:ext cx="54394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492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390900" y="492760"/>
            <a:ext cx="236156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492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492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492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492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492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492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492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492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2280" y="492760"/>
            <a:ext cx="8219440" cy="542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5255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492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492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492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492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492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492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74750" y="492760"/>
            <a:ext cx="67938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492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492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492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601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197860" y="492760"/>
            <a:ext cx="2747645" cy="3225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13284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7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8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E75EC-282D-48B9-A4B4-A1DFA3DBAD1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289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F071-C02C-4920-AECB-F9BFCC6B1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70940" y="2639060"/>
            <a:ext cx="6801485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Heatherwood Middle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320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5490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2017)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8"/>
          <p:cNvSpPr txBox="1"/>
          <p:nvPr/>
        </p:nvSpPr>
        <p:spPr>
          <a:xfrm>
            <a:off x="2049145" y="492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53" name="gchar1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9"/>
          <p:cNvSpPr txBox="1"/>
          <p:nvPr/>
        </p:nvSpPr>
        <p:spPr>
          <a:xfrm>
            <a:off x="2546350" y="492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8" name="gchar1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0"/>
          <p:cNvSpPr txBox="1"/>
          <p:nvPr/>
        </p:nvSpPr>
        <p:spPr>
          <a:xfrm>
            <a:off x="1848485" y="492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63" name="gchar1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1"/>
          <p:cNvSpPr txBox="1"/>
          <p:nvPr/>
        </p:nvSpPr>
        <p:spPr>
          <a:xfrm>
            <a:off x="2207895" y="492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8" name="gchar1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2"/>
          <p:cNvSpPr txBox="1"/>
          <p:nvPr/>
        </p:nvSpPr>
        <p:spPr>
          <a:xfrm>
            <a:off x="1997075" y="492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73" name="gchar1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3"/>
          <p:cNvSpPr txBox="1"/>
          <p:nvPr/>
        </p:nvSpPr>
        <p:spPr>
          <a:xfrm>
            <a:off x="1753235" y="492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r1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4"/>
          <p:cNvSpPr txBox="1"/>
          <p:nvPr/>
        </p:nvSpPr>
        <p:spPr>
          <a:xfrm>
            <a:off x="2220595" y="492760"/>
            <a:ext cx="47021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3" name="gchar1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5"/>
          <p:cNvSpPr txBox="1"/>
          <p:nvPr/>
        </p:nvSpPr>
        <p:spPr>
          <a:xfrm>
            <a:off x="2033270" y="492760"/>
            <a:ext cx="507682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Use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88" name="gchar1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6"/>
          <p:cNvSpPr txBox="1"/>
          <p:nvPr/>
        </p:nvSpPr>
        <p:spPr>
          <a:xfrm>
            <a:off x="1755140" y="492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93" name="gchar1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7"/>
          <p:cNvSpPr txBox="1"/>
          <p:nvPr/>
        </p:nvSpPr>
        <p:spPr>
          <a:xfrm>
            <a:off x="2383155" y="492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98" name="gchar1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1170940" y="1757045"/>
            <a:ext cx="6801485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Heatherwood Middle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(Everett School District)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4427220" y="3283585"/>
            <a:ext cx="288290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  </a:t>
            </a:r>
            <a:endParaRPr lang="en-US" dirty="0"/>
          </a:p>
        </p:txBody>
      </p:sp>
      <p:sp>
        <p:nvSpPr>
          <p:cNvPr id="14" name="Textbox 10"/>
          <p:cNvSpPr txBox="1"/>
          <p:nvPr/>
        </p:nvSpPr>
        <p:spPr>
          <a:xfrm>
            <a:off x="1043940" y="4070350"/>
            <a:ext cx="6351905" cy="93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281 (88%) of Grade 6 students</a:t>
            </a:r>
          </a:p>
          <a:p>
            <a:pPr marL="685800" lvl="1" indent="-342900">
              <a:buClr>
                <a:schemeClr val="tx1"/>
              </a:buClr>
              <a:buFont typeface="Thorndale AMT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190 (58%) of Grade 8 students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8"/>
          <p:cNvSpPr txBox="1"/>
          <p:nvPr/>
        </p:nvSpPr>
        <p:spPr>
          <a:xfrm>
            <a:off x="2684145" y="492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03" name="gchar1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9"/>
          <p:cNvSpPr txBox="1"/>
          <p:nvPr/>
        </p:nvSpPr>
        <p:spPr>
          <a:xfrm>
            <a:off x="1811655" y="492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108" name="gchar1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0"/>
          <p:cNvSpPr txBox="1"/>
          <p:nvPr/>
        </p:nvSpPr>
        <p:spPr>
          <a:xfrm>
            <a:off x="1451610" y="492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3" name="gchar1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1"/>
          <p:cNvSpPr txBox="1"/>
          <p:nvPr/>
        </p:nvSpPr>
        <p:spPr>
          <a:xfrm>
            <a:off x="2059940" y="492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18" name="gchar1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2"/>
          <p:cNvSpPr txBox="1"/>
          <p:nvPr/>
        </p:nvSpPr>
        <p:spPr>
          <a:xfrm>
            <a:off x="1631950" y="492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23" name="gchar1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3"/>
          <p:cNvSpPr txBox="1"/>
          <p:nvPr/>
        </p:nvSpPr>
        <p:spPr>
          <a:xfrm>
            <a:off x="1958975" y="492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28" name="gchar1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4"/>
          <p:cNvSpPr txBox="1"/>
          <p:nvPr/>
        </p:nvSpPr>
        <p:spPr>
          <a:xfrm>
            <a:off x="2229485" y="492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r1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5"/>
          <p:cNvSpPr txBox="1"/>
          <p:nvPr/>
        </p:nvSpPr>
        <p:spPr>
          <a:xfrm>
            <a:off x="1281430" y="492760"/>
            <a:ext cx="6580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Social Emotional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know how to handle disagreements, solve problems,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consider effects of decisions, and be empathetic</a:t>
            </a:r>
            <a:endParaRPr lang="en-US" dirty="0"/>
          </a:p>
        </p:txBody>
      </p:sp>
      <p:pic>
        <p:nvPicPr>
          <p:cNvPr id="138" name="gchar1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6"/>
          <p:cNvSpPr txBox="1"/>
          <p:nvPr/>
        </p:nvSpPr>
        <p:spPr>
          <a:xfrm>
            <a:off x="2139315" y="492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43" name="gchar1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7"/>
          <p:cNvSpPr txBox="1"/>
          <p:nvPr/>
        </p:nvSpPr>
        <p:spPr>
          <a:xfrm>
            <a:off x="2134235" y="492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48" name="gchar1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1"/>
          <p:cNvSpPr txBox="1"/>
          <p:nvPr/>
        </p:nvSpPr>
        <p:spPr>
          <a:xfrm>
            <a:off x="2424430" y="492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r1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8"/>
          <p:cNvSpPr txBox="1"/>
          <p:nvPr/>
        </p:nvSpPr>
        <p:spPr>
          <a:xfrm>
            <a:off x="2281555" y="492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53" name="gchar1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9"/>
          <p:cNvSpPr txBox="1"/>
          <p:nvPr/>
        </p:nvSpPr>
        <p:spPr>
          <a:xfrm>
            <a:off x="2112645" y="492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58" name="gchar1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40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63" name="gchar1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1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68" name="gchar1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2"/>
          <p:cNvSpPr txBox="1"/>
          <p:nvPr/>
        </p:nvSpPr>
        <p:spPr>
          <a:xfrm>
            <a:off x="1821815" y="492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73" name="gchar1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3"/>
          <p:cNvSpPr txBox="1"/>
          <p:nvPr/>
        </p:nvSpPr>
        <p:spPr>
          <a:xfrm>
            <a:off x="716915" y="492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78" name="gchar1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4"/>
          <p:cNvSpPr txBox="1"/>
          <p:nvPr/>
        </p:nvSpPr>
        <p:spPr>
          <a:xfrm>
            <a:off x="1314450" y="492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83" name="gchar1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5"/>
          <p:cNvSpPr txBox="1"/>
          <p:nvPr/>
        </p:nvSpPr>
        <p:spPr>
          <a:xfrm>
            <a:off x="1916430" y="492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88" name="gchar1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6"/>
          <p:cNvSpPr txBox="1"/>
          <p:nvPr/>
        </p:nvSpPr>
        <p:spPr>
          <a:xfrm>
            <a:off x="2804795" y="492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93" name="gchar1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7"/>
          <p:cNvSpPr txBox="1"/>
          <p:nvPr/>
        </p:nvSpPr>
        <p:spPr>
          <a:xfrm>
            <a:off x="2556510" y="492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98" name="gchar1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2"/>
          <p:cNvSpPr txBox="1"/>
          <p:nvPr/>
        </p:nvSpPr>
        <p:spPr>
          <a:xfrm>
            <a:off x="1852295" y="492760"/>
            <a:ext cx="54394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r1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8"/>
          <p:cNvSpPr txBox="1"/>
          <p:nvPr/>
        </p:nvSpPr>
        <p:spPr>
          <a:xfrm>
            <a:off x="1927860" y="492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203" name="gchar1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9"/>
          <p:cNvSpPr txBox="1"/>
          <p:nvPr/>
        </p:nvSpPr>
        <p:spPr>
          <a:xfrm>
            <a:off x="3390900" y="492760"/>
            <a:ext cx="236156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208" name="gchar2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50"/>
          <p:cNvSpPr txBox="1"/>
          <p:nvPr/>
        </p:nvSpPr>
        <p:spPr>
          <a:xfrm>
            <a:off x="701675" y="492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13" name="gchar2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1"/>
          <p:cNvSpPr txBox="1"/>
          <p:nvPr/>
        </p:nvSpPr>
        <p:spPr>
          <a:xfrm>
            <a:off x="1626235" y="492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r2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2"/>
          <p:cNvSpPr txBox="1"/>
          <p:nvPr/>
        </p:nvSpPr>
        <p:spPr>
          <a:xfrm>
            <a:off x="1837055" y="492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3" name="gchar2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3"/>
          <p:cNvSpPr txBox="1"/>
          <p:nvPr/>
        </p:nvSpPr>
        <p:spPr>
          <a:xfrm>
            <a:off x="1720850" y="492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28" name="gchar2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4"/>
          <p:cNvSpPr txBox="1"/>
          <p:nvPr/>
        </p:nvSpPr>
        <p:spPr>
          <a:xfrm>
            <a:off x="1054735" y="492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33" name="gchar20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5"/>
          <p:cNvSpPr txBox="1"/>
          <p:nvPr/>
        </p:nvSpPr>
        <p:spPr>
          <a:xfrm>
            <a:off x="1479550" y="492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38" name="gchar20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6"/>
          <p:cNvSpPr txBox="1"/>
          <p:nvPr/>
        </p:nvSpPr>
        <p:spPr>
          <a:xfrm>
            <a:off x="1386205" y="492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43" name="gchar20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7"/>
          <p:cNvSpPr txBox="1"/>
          <p:nvPr/>
        </p:nvSpPr>
        <p:spPr>
          <a:xfrm>
            <a:off x="1310005" y="492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48" name="gchar20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3"/>
          <p:cNvSpPr txBox="1"/>
          <p:nvPr/>
        </p:nvSpPr>
        <p:spPr>
          <a:xfrm>
            <a:off x="462280" y="492760"/>
            <a:ext cx="8219440" cy="542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Type of Substance Used in E-Cigarette or Vaped in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Percentages are of students who used e-cigarettes in the past 30 days</a:t>
            </a:r>
            <a:endParaRPr lang="en-US" dirty="0"/>
          </a:p>
        </p:txBody>
      </p:sp>
      <p:pic>
        <p:nvPicPr>
          <p:cNvPr id="28" name="gchar1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5255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8"/>
          <p:cNvSpPr txBox="1"/>
          <p:nvPr/>
        </p:nvSpPr>
        <p:spPr>
          <a:xfrm>
            <a:off x="2389505" y="492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r20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9"/>
          <p:cNvSpPr txBox="1"/>
          <p:nvPr/>
        </p:nvSpPr>
        <p:spPr>
          <a:xfrm>
            <a:off x="2194560" y="492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8" name="gchar21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60"/>
          <p:cNvSpPr txBox="1"/>
          <p:nvPr/>
        </p:nvSpPr>
        <p:spPr>
          <a:xfrm>
            <a:off x="2219960" y="492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63" name="gchar21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1"/>
          <p:cNvSpPr txBox="1"/>
          <p:nvPr/>
        </p:nvSpPr>
        <p:spPr>
          <a:xfrm>
            <a:off x="1924685" y="492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68" name="gchar21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box 62"/>
          <p:cNvSpPr txBox="1"/>
          <p:nvPr/>
        </p:nvSpPr>
        <p:spPr>
          <a:xfrm>
            <a:off x="1483995" y="492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73" name="gchar21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63"/>
          <p:cNvSpPr txBox="1"/>
          <p:nvPr/>
        </p:nvSpPr>
        <p:spPr>
          <a:xfrm>
            <a:off x="1755140" y="492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78" name="gchar21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64"/>
          <p:cNvSpPr txBox="1"/>
          <p:nvPr/>
        </p:nvSpPr>
        <p:spPr>
          <a:xfrm>
            <a:off x="1174750" y="492760"/>
            <a:ext cx="67938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 from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using e-cigarette or vape pen regularly (almost daily)</a:t>
            </a:r>
            <a:endParaRPr lang="en-US" dirty="0"/>
          </a:p>
        </p:txBody>
      </p:sp>
      <p:pic>
        <p:nvPicPr>
          <p:cNvPr id="283" name="gchar21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2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56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4"/>
          <p:cNvSpPr txBox="1"/>
          <p:nvPr/>
        </p:nvSpPr>
        <p:spPr>
          <a:xfrm>
            <a:off x="2461895" y="492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33" name="gchar1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5"/>
          <p:cNvSpPr txBox="1"/>
          <p:nvPr/>
        </p:nvSpPr>
        <p:spPr>
          <a:xfrm>
            <a:off x="2028825" y="492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8" name="gchar1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6"/>
          <p:cNvSpPr txBox="1"/>
          <p:nvPr/>
        </p:nvSpPr>
        <p:spPr>
          <a:xfrm>
            <a:off x="1959610" y="492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43" name="gchar1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601470"/>
            <a:ext cx="8686800" cy="42976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7"/>
          <p:cNvSpPr txBox="1"/>
          <p:nvPr/>
        </p:nvSpPr>
        <p:spPr>
          <a:xfrm>
            <a:off x="3197860" y="492760"/>
            <a:ext cx="2747645" cy="3225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8" name="gchar1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13284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Heatherwood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2016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AB2AF071-C02C-4920-AECB-F9BFCC6B1D60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Custom</PresentationFormat>
  <Paragraphs>175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pete</dc:creator>
  <cp:lastModifiedBy>Polk, Robert</cp:lastModifiedBy>
  <cp:revision>1</cp:revision>
  <dcterms:created xsi:type="dcterms:W3CDTF">2017-03-12T13:53:41Z</dcterms:created>
  <dcterms:modified xsi:type="dcterms:W3CDTF">2017-04-01T03:04:59Z</dcterms:modified>
</cp:coreProperties>
</file>