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 id="2147484182" r:id="rId2"/>
  </p:sldMasterIdLst>
  <p:notesMasterIdLst>
    <p:notesMasterId r:id="rId30"/>
  </p:notesMasterIdLst>
  <p:handoutMasterIdLst>
    <p:handoutMasterId r:id="rId31"/>
  </p:handoutMasterIdLst>
  <p:sldIdLst>
    <p:sldId id="284" r:id="rId3"/>
    <p:sldId id="378" r:id="rId4"/>
    <p:sldId id="341" r:id="rId5"/>
    <p:sldId id="381" r:id="rId6"/>
    <p:sldId id="382" r:id="rId7"/>
    <p:sldId id="342" r:id="rId8"/>
    <p:sldId id="344" r:id="rId9"/>
    <p:sldId id="347" r:id="rId10"/>
    <p:sldId id="379" r:id="rId11"/>
    <p:sldId id="375" r:id="rId12"/>
    <p:sldId id="350" r:id="rId13"/>
    <p:sldId id="352" r:id="rId14"/>
    <p:sldId id="355" r:id="rId15"/>
    <p:sldId id="380" r:id="rId16"/>
    <p:sldId id="376" r:id="rId17"/>
    <p:sldId id="360" r:id="rId18"/>
    <p:sldId id="372" r:id="rId19"/>
    <p:sldId id="364" r:id="rId20"/>
    <p:sldId id="383" r:id="rId21"/>
    <p:sldId id="384" r:id="rId22"/>
    <p:sldId id="385" r:id="rId23"/>
    <p:sldId id="386" r:id="rId24"/>
    <p:sldId id="387" r:id="rId25"/>
    <p:sldId id="388" r:id="rId26"/>
    <p:sldId id="389" r:id="rId27"/>
    <p:sldId id="390" r:id="rId28"/>
    <p:sldId id="391" r:id="rId29"/>
  </p:sldIdLst>
  <p:sldSz cx="10058400" cy="7772400"/>
  <p:notesSz cx="7010400" cy="9296400"/>
  <p:custDataLst>
    <p:tags r:id="rId32"/>
  </p:custDataLst>
  <p:defaultTextStyle>
    <a:defPPr>
      <a:defRPr lang="en-US"/>
    </a:defPPr>
    <a:lvl1pPr algn="l" rtl="0" fontAlgn="base">
      <a:spcBef>
        <a:spcPct val="0"/>
      </a:spcBef>
      <a:spcAft>
        <a:spcPct val="0"/>
      </a:spcAft>
      <a:defRPr sz="2700" kern="1200">
        <a:solidFill>
          <a:schemeClr val="tx1"/>
        </a:solidFill>
        <a:latin typeface="Arial" charset="0"/>
        <a:ea typeface="+mn-ea"/>
        <a:cs typeface="Arial" charset="0"/>
      </a:defRPr>
    </a:lvl1pPr>
    <a:lvl2pPr marL="509412" algn="l" rtl="0" fontAlgn="base">
      <a:spcBef>
        <a:spcPct val="0"/>
      </a:spcBef>
      <a:spcAft>
        <a:spcPct val="0"/>
      </a:spcAft>
      <a:defRPr sz="2700" kern="1200">
        <a:solidFill>
          <a:schemeClr val="tx1"/>
        </a:solidFill>
        <a:latin typeface="Arial" charset="0"/>
        <a:ea typeface="+mn-ea"/>
        <a:cs typeface="Arial" charset="0"/>
      </a:defRPr>
    </a:lvl2pPr>
    <a:lvl3pPr marL="1018824" algn="l" rtl="0" fontAlgn="base">
      <a:spcBef>
        <a:spcPct val="0"/>
      </a:spcBef>
      <a:spcAft>
        <a:spcPct val="0"/>
      </a:spcAft>
      <a:defRPr sz="2700" kern="1200">
        <a:solidFill>
          <a:schemeClr val="tx1"/>
        </a:solidFill>
        <a:latin typeface="Arial" charset="0"/>
        <a:ea typeface="+mn-ea"/>
        <a:cs typeface="Arial" charset="0"/>
      </a:defRPr>
    </a:lvl3pPr>
    <a:lvl4pPr marL="1528237" algn="l" rtl="0" fontAlgn="base">
      <a:spcBef>
        <a:spcPct val="0"/>
      </a:spcBef>
      <a:spcAft>
        <a:spcPct val="0"/>
      </a:spcAft>
      <a:defRPr sz="2700" kern="1200">
        <a:solidFill>
          <a:schemeClr val="tx1"/>
        </a:solidFill>
        <a:latin typeface="Arial" charset="0"/>
        <a:ea typeface="+mn-ea"/>
        <a:cs typeface="Arial" charset="0"/>
      </a:defRPr>
    </a:lvl4pPr>
    <a:lvl5pPr marL="2037649" algn="l" rtl="0" fontAlgn="base">
      <a:spcBef>
        <a:spcPct val="0"/>
      </a:spcBef>
      <a:spcAft>
        <a:spcPct val="0"/>
      </a:spcAft>
      <a:defRPr sz="2700" kern="1200">
        <a:solidFill>
          <a:schemeClr val="tx1"/>
        </a:solidFill>
        <a:latin typeface="Arial" charset="0"/>
        <a:ea typeface="+mn-ea"/>
        <a:cs typeface="Arial" charset="0"/>
      </a:defRPr>
    </a:lvl5pPr>
    <a:lvl6pPr marL="2547061" algn="l" defTabSz="1018824" rtl="0" eaLnBrk="1" latinLnBrk="0" hangingPunct="1">
      <a:defRPr sz="2700" kern="1200">
        <a:solidFill>
          <a:schemeClr val="tx1"/>
        </a:solidFill>
        <a:latin typeface="Arial" charset="0"/>
        <a:ea typeface="+mn-ea"/>
        <a:cs typeface="Arial" charset="0"/>
      </a:defRPr>
    </a:lvl6pPr>
    <a:lvl7pPr marL="3056473" algn="l" defTabSz="1018824" rtl="0" eaLnBrk="1" latinLnBrk="0" hangingPunct="1">
      <a:defRPr sz="2700" kern="1200">
        <a:solidFill>
          <a:schemeClr val="tx1"/>
        </a:solidFill>
        <a:latin typeface="Arial" charset="0"/>
        <a:ea typeface="+mn-ea"/>
        <a:cs typeface="Arial" charset="0"/>
      </a:defRPr>
    </a:lvl7pPr>
    <a:lvl8pPr marL="3565886" algn="l" defTabSz="1018824" rtl="0" eaLnBrk="1" latinLnBrk="0" hangingPunct="1">
      <a:defRPr sz="2700" kern="1200">
        <a:solidFill>
          <a:schemeClr val="tx1"/>
        </a:solidFill>
        <a:latin typeface="Arial" charset="0"/>
        <a:ea typeface="+mn-ea"/>
        <a:cs typeface="Arial" charset="0"/>
      </a:defRPr>
    </a:lvl8pPr>
    <a:lvl9pPr marL="4075298" algn="l" defTabSz="1018824" rtl="0" eaLnBrk="1" latinLnBrk="0" hangingPunct="1">
      <a:defRPr sz="27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769">
          <p15:clr>
            <a:srgbClr val="A4A3A4"/>
          </p15:clr>
        </p15:guide>
        <p15:guide id="2" orient="horz" pos="597">
          <p15:clr>
            <a:srgbClr val="A4A3A4"/>
          </p15:clr>
        </p15:guide>
        <p15:guide id="3" orient="horz" pos="2341">
          <p15:clr>
            <a:srgbClr val="A4A3A4"/>
          </p15:clr>
        </p15:guide>
        <p15:guide id="4" orient="horz" pos="2490">
          <p15:clr>
            <a:srgbClr val="A4A3A4"/>
          </p15:clr>
        </p15:guide>
        <p15:guide id="5" orient="horz" pos="4249">
          <p15:clr>
            <a:srgbClr val="A4A3A4"/>
          </p15:clr>
        </p15:guide>
        <p15:guide id="6" orient="horz" pos="831">
          <p15:clr>
            <a:srgbClr val="A4A3A4"/>
          </p15:clr>
        </p15:guide>
        <p15:guide id="7" pos="3203">
          <p15:clr>
            <a:srgbClr val="A4A3A4"/>
          </p15:clr>
        </p15:guide>
        <p15:guide id="8" pos="217">
          <p15:clr>
            <a:srgbClr val="A4A3A4"/>
          </p15:clr>
        </p15:guide>
        <p15:guide id="9" pos="6138">
          <p15:clr>
            <a:srgbClr val="A4A3A4"/>
          </p15:clr>
        </p15:guide>
        <p15:guide id="10" pos="6140">
          <p15:clr>
            <a:srgbClr val="A4A3A4"/>
          </p15:clr>
        </p15:guide>
        <p15:guide id="11" pos="6149">
          <p15:clr>
            <a:srgbClr val="A4A3A4"/>
          </p15:clr>
        </p15:guide>
        <p15:guide id="12" pos="3061">
          <p15:clr>
            <a:srgbClr val="A4A3A4"/>
          </p15:clr>
        </p15:guide>
        <p15:guide id="13" pos="3316">
          <p15:clr>
            <a:srgbClr val="A4A3A4"/>
          </p15:clr>
        </p15:guide>
        <p15:guide id="14" pos="1673">
          <p15:clr>
            <a:srgbClr val="A4A3A4"/>
          </p15:clr>
        </p15:guide>
        <p15:guide id="15" pos="1438">
          <p15:clr>
            <a:srgbClr val="A4A3A4"/>
          </p15:clr>
        </p15:guide>
        <p15:guide id="16" pos="480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447C"/>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94675" autoAdjust="0"/>
  </p:normalViewPr>
  <p:slideViewPr>
    <p:cSldViewPr snapToGrid="0">
      <p:cViewPr varScale="1">
        <p:scale>
          <a:sx n="90" d="100"/>
          <a:sy n="90" d="100"/>
        </p:scale>
        <p:origin x="1116" y="102"/>
      </p:cViewPr>
      <p:guideLst>
        <p:guide orient="horz" pos="4769"/>
        <p:guide orient="horz" pos="597"/>
        <p:guide orient="horz" pos="2341"/>
        <p:guide orient="horz" pos="2490"/>
        <p:guide orient="horz" pos="4249"/>
        <p:guide orient="horz" pos="831"/>
        <p:guide pos="3203"/>
        <p:guide pos="217"/>
        <p:guide pos="6138"/>
        <p:guide pos="6140"/>
        <p:guide pos="6149"/>
        <p:guide pos="3061"/>
        <p:guide pos="3316"/>
        <p:guide pos="1673"/>
        <p:guide pos="1438"/>
        <p:guide pos="48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2" d="100"/>
          <a:sy n="72" d="100"/>
        </p:scale>
        <p:origin x="-2952"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4" y="1"/>
            <a:ext cx="3036888" cy="465138"/>
          </a:xfrm>
          <a:prstGeom prst="rect">
            <a:avLst/>
          </a:prstGeom>
          <a:noFill/>
          <a:ln w="9525">
            <a:noFill/>
            <a:miter lim="800000"/>
            <a:headEnd/>
            <a:tailEnd/>
          </a:ln>
          <a:effectLst/>
        </p:spPr>
        <p:txBody>
          <a:bodyPr vert="horz" wrap="square" lIns="92427" tIns="46213" rIns="92427" bIns="46213" numCol="1" anchor="t" anchorCtr="0" compatLnSpc="1">
            <a:prstTxWarp prst="textNoShape">
              <a:avLst/>
            </a:prstTxWarp>
          </a:bodyPr>
          <a:lstStyle>
            <a:lvl1pPr>
              <a:defRPr sz="1200">
                <a:latin typeface="Rockwell" pitchFamily="18" charset="0"/>
              </a:defRPr>
            </a:lvl1pPr>
          </a:lstStyle>
          <a:p>
            <a:pPr>
              <a:defRPr/>
            </a:pPr>
            <a:endParaRPr lang="en-US" dirty="0"/>
          </a:p>
        </p:txBody>
      </p:sp>
      <p:sp>
        <p:nvSpPr>
          <p:cNvPr id="30723" name="Rectangle 3"/>
          <p:cNvSpPr>
            <a:spLocks noGrp="1" noChangeArrowheads="1"/>
          </p:cNvSpPr>
          <p:nvPr>
            <p:ph type="dt" sz="quarter" idx="1"/>
          </p:nvPr>
        </p:nvSpPr>
        <p:spPr bwMode="auto">
          <a:xfrm>
            <a:off x="3971926" y="1"/>
            <a:ext cx="3036888" cy="465138"/>
          </a:xfrm>
          <a:prstGeom prst="rect">
            <a:avLst/>
          </a:prstGeom>
          <a:noFill/>
          <a:ln w="9525">
            <a:noFill/>
            <a:miter lim="800000"/>
            <a:headEnd/>
            <a:tailEnd/>
          </a:ln>
          <a:effectLst/>
        </p:spPr>
        <p:txBody>
          <a:bodyPr vert="horz" wrap="square" lIns="92427" tIns="46213" rIns="92427" bIns="46213" numCol="1" anchor="t" anchorCtr="0" compatLnSpc="1">
            <a:prstTxWarp prst="textNoShape">
              <a:avLst/>
            </a:prstTxWarp>
          </a:bodyPr>
          <a:lstStyle>
            <a:lvl1pPr algn="r">
              <a:defRPr sz="1200">
                <a:latin typeface="Rockwell" pitchFamily="18" charset="0"/>
              </a:defRPr>
            </a:lvl1pPr>
          </a:lstStyle>
          <a:p>
            <a:pPr>
              <a:defRPr/>
            </a:pPr>
            <a:fld id="{F4C83BB4-3C7F-4992-AA9A-5114986F18B7}" type="datetimeFigureOut">
              <a:rPr lang="en-US"/>
              <a:pPr>
                <a:defRPr/>
              </a:pPr>
              <a:t>1/18/2018</a:t>
            </a:fld>
            <a:endParaRPr lang="en-US" dirty="0"/>
          </a:p>
        </p:txBody>
      </p:sp>
      <p:sp>
        <p:nvSpPr>
          <p:cNvPr id="30724" name="Rectangle 4"/>
          <p:cNvSpPr>
            <a:spLocks noGrp="1" noChangeArrowheads="1"/>
          </p:cNvSpPr>
          <p:nvPr>
            <p:ph type="ftr" sz="quarter" idx="2"/>
          </p:nvPr>
        </p:nvSpPr>
        <p:spPr bwMode="auto">
          <a:xfrm>
            <a:off x="4" y="8829677"/>
            <a:ext cx="3036888" cy="465138"/>
          </a:xfrm>
          <a:prstGeom prst="rect">
            <a:avLst/>
          </a:prstGeom>
          <a:noFill/>
          <a:ln w="9525">
            <a:noFill/>
            <a:miter lim="800000"/>
            <a:headEnd/>
            <a:tailEnd/>
          </a:ln>
          <a:effectLst/>
        </p:spPr>
        <p:txBody>
          <a:bodyPr vert="horz" wrap="square" lIns="92427" tIns="46213" rIns="92427" bIns="46213" numCol="1" anchor="b" anchorCtr="0" compatLnSpc="1">
            <a:prstTxWarp prst="textNoShape">
              <a:avLst/>
            </a:prstTxWarp>
          </a:bodyPr>
          <a:lstStyle>
            <a:lvl1pPr>
              <a:defRPr sz="1200">
                <a:latin typeface="Rockwell" pitchFamily="18" charset="0"/>
              </a:defRPr>
            </a:lvl1pPr>
          </a:lstStyle>
          <a:p>
            <a:pPr>
              <a:defRPr/>
            </a:pPr>
            <a:endParaRPr lang="en-US" dirty="0"/>
          </a:p>
        </p:txBody>
      </p:sp>
      <p:sp>
        <p:nvSpPr>
          <p:cNvPr id="30725" name="Rectangle 5"/>
          <p:cNvSpPr>
            <a:spLocks noGrp="1" noChangeArrowheads="1"/>
          </p:cNvSpPr>
          <p:nvPr>
            <p:ph type="sldNum" sz="quarter" idx="3"/>
          </p:nvPr>
        </p:nvSpPr>
        <p:spPr bwMode="auto">
          <a:xfrm>
            <a:off x="3971926" y="8829677"/>
            <a:ext cx="3036888" cy="465138"/>
          </a:xfrm>
          <a:prstGeom prst="rect">
            <a:avLst/>
          </a:prstGeom>
          <a:noFill/>
          <a:ln w="9525">
            <a:noFill/>
            <a:miter lim="800000"/>
            <a:headEnd/>
            <a:tailEnd/>
          </a:ln>
          <a:effectLst/>
        </p:spPr>
        <p:txBody>
          <a:bodyPr vert="horz" wrap="square" lIns="92427" tIns="46213" rIns="92427" bIns="46213" numCol="1" anchor="b" anchorCtr="0" compatLnSpc="1">
            <a:prstTxWarp prst="textNoShape">
              <a:avLst/>
            </a:prstTxWarp>
          </a:bodyPr>
          <a:lstStyle>
            <a:lvl1pPr algn="r">
              <a:defRPr sz="1200">
                <a:latin typeface="Rockwell" pitchFamily="18" charset="0"/>
              </a:defRPr>
            </a:lvl1pPr>
          </a:lstStyle>
          <a:p>
            <a:pPr>
              <a:defRPr/>
            </a:pPr>
            <a:fld id="{0A507B0F-992D-4AF4-9FF4-828727E308D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6888" cy="465138"/>
          </a:xfrm>
          <a:prstGeom prst="rect">
            <a:avLst/>
          </a:prstGeom>
        </p:spPr>
        <p:txBody>
          <a:bodyPr vert="horz" lIns="89726" tIns="44864" rIns="89726" bIns="44864" rtlCol="0"/>
          <a:lstStyle>
            <a:lvl1pPr algn="l">
              <a:defRPr sz="1200"/>
            </a:lvl1pPr>
          </a:lstStyle>
          <a:p>
            <a:pPr>
              <a:defRPr/>
            </a:pPr>
            <a:endParaRPr lang="en-US" dirty="0"/>
          </a:p>
        </p:txBody>
      </p:sp>
      <p:sp>
        <p:nvSpPr>
          <p:cNvPr id="3" name="Date Placeholder 2"/>
          <p:cNvSpPr>
            <a:spLocks noGrp="1"/>
          </p:cNvSpPr>
          <p:nvPr>
            <p:ph type="dt" idx="1"/>
          </p:nvPr>
        </p:nvSpPr>
        <p:spPr>
          <a:xfrm>
            <a:off x="3971926" y="1"/>
            <a:ext cx="3036888" cy="465138"/>
          </a:xfrm>
          <a:prstGeom prst="rect">
            <a:avLst/>
          </a:prstGeom>
        </p:spPr>
        <p:txBody>
          <a:bodyPr vert="horz" lIns="89726" tIns="44864" rIns="89726" bIns="44864" rtlCol="0"/>
          <a:lstStyle>
            <a:lvl1pPr algn="r">
              <a:defRPr sz="1200"/>
            </a:lvl1pPr>
          </a:lstStyle>
          <a:p>
            <a:pPr>
              <a:defRPr/>
            </a:pPr>
            <a:fld id="{27221C07-212B-4235-9509-4F1B8BBDD949}" type="datetimeFigureOut">
              <a:rPr lang="en-US"/>
              <a:pPr>
                <a:defRPr/>
              </a:pPr>
              <a:t>1/18/2018</a:t>
            </a:fld>
            <a:endParaRPr lang="en-US" dirty="0"/>
          </a:p>
        </p:txBody>
      </p:sp>
      <p:sp>
        <p:nvSpPr>
          <p:cNvPr id="4" name="Slide Image Placeholder 3"/>
          <p:cNvSpPr>
            <a:spLocks noGrp="1" noRot="1" noChangeAspect="1"/>
          </p:cNvSpPr>
          <p:nvPr>
            <p:ph type="sldImg" idx="2"/>
          </p:nvPr>
        </p:nvSpPr>
        <p:spPr>
          <a:xfrm>
            <a:off x="1250950" y="695325"/>
            <a:ext cx="4508500" cy="3486150"/>
          </a:xfrm>
          <a:prstGeom prst="rect">
            <a:avLst/>
          </a:prstGeom>
          <a:noFill/>
          <a:ln w="12700">
            <a:solidFill>
              <a:prstClr val="black"/>
            </a:solidFill>
          </a:ln>
        </p:spPr>
        <p:txBody>
          <a:bodyPr vert="horz" lIns="89726" tIns="44864" rIns="89726" bIns="44864" rtlCol="0" anchor="ctr"/>
          <a:lstStyle/>
          <a:p>
            <a:pPr lvl="0"/>
            <a:endParaRPr lang="en-US" noProof="0" dirty="0"/>
          </a:p>
        </p:txBody>
      </p:sp>
      <p:sp>
        <p:nvSpPr>
          <p:cNvPr id="5" name="Notes Placeholder 4"/>
          <p:cNvSpPr>
            <a:spLocks noGrp="1"/>
          </p:cNvSpPr>
          <p:nvPr>
            <p:ph type="body" sz="quarter" idx="3"/>
          </p:nvPr>
        </p:nvSpPr>
        <p:spPr>
          <a:xfrm>
            <a:off x="701678" y="4416428"/>
            <a:ext cx="5607050" cy="4183063"/>
          </a:xfrm>
          <a:prstGeom prst="rect">
            <a:avLst/>
          </a:prstGeom>
        </p:spPr>
        <p:txBody>
          <a:bodyPr vert="horz" lIns="89726" tIns="44864" rIns="89726" bIns="448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677"/>
            <a:ext cx="3036888" cy="465138"/>
          </a:xfrm>
          <a:prstGeom prst="rect">
            <a:avLst/>
          </a:prstGeom>
        </p:spPr>
        <p:txBody>
          <a:bodyPr vert="horz" lIns="89726" tIns="44864" rIns="89726" bIns="44864"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1926" y="8829677"/>
            <a:ext cx="3036888" cy="465138"/>
          </a:xfrm>
          <a:prstGeom prst="rect">
            <a:avLst/>
          </a:prstGeom>
        </p:spPr>
        <p:txBody>
          <a:bodyPr vert="horz" lIns="89726" tIns="44864" rIns="89726" bIns="44864" rtlCol="0" anchor="b"/>
          <a:lstStyle>
            <a:lvl1pPr algn="r">
              <a:defRPr sz="1200"/>
            </a:lvl1pPr>
          </a:lstStyle>
          <a:p>
            <a:pPr>
              <a:defRPr/>
            </a:pPr>
            <a:fld id="{1F8EC282-7790-4E51-B6E7-7F7BD9F3066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509412" algn="l" rtl="0" eaLnBrk="0" fontAlgn="base" hangingPunct="0">
      <a:spcBef>
        <a:spcPct val="30000"/>
      </a:spcBef>
      <a:spcAft>
        <a:spcPct val="0"/>
      </a:spcAft>
      <a:defRPr sz="1300" kern="1200">
        <a:solidFill>
          <a:schemeClr val="tx1"/>
        </a:solidFill>
        <a:latin typeface="+mn-lt"/>
        <a:ea typeface="+mn-ea"/>
        <a:cs typeface="+mn-cs"/>
      </a:defRPr>
    </a:lvl2pPr>
    <a:lvl3pPr marL="1018824" algn="l" rtl="0" eaLnBrk="0" fontAlgn="base" hangingPunct="0">
      <a:spcBef>
        <a:spcPct val="30000"/>
      </a:spcBef>
      <a:spcAft>
        <a:spcPct val="0"/>
      </a:spcAft>
      <a:defRPr sz="1300" kern="1200">
        <a:solidFill>
          <a:schemeClr val="tx1"/>
        </a:solidFill>
        <a:latin typeface="+mn-lt"/>
        <a:ea typeface="+mn-ea"/>
        <a:cs typeface="+mn-cs"/>
      </a:defRPr>
    </a:lvl3pPr>
    <a:lvl4pPr marL="1528237" algn="l" rtl="0" eaLnBrk="0" fontAlgn="base" hangingPunct="0">
      <a:spcBef>
        <a:spcPct val="30000"/>
      </a:spcBef>
      <a:spcAft>
        <a:spcPct val="0"/>
      </a:spcAft>
      <a:defRPr sz="1300" kern="1200">
        <a:solidFill>
          <a:schemeClr val="tx1"/>
        </a:solidFill>
        <a:latin typeface="+mn-lt"/>
        <a:ea typeface="+mn-ea"/>
        <a:cs typeface="+mn-cs"/>
      </a:defRPr>
    </a:lvl4pPr>
    <a:lvl5pPr marL="2037649" algn="l" rtl="0" eaLnBrk="0" fontAlgn="base" hangingPunct="0">
      <a:spcBef>
        <a:spcPct val="30000"/>
      </a:spcBef>
      <a:spcAft>
        <a:spcPct val="0"/>
      </a:spcAft>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Again, welcome. Time is precious, planning is essential. We are hear to share our </a:t>
            </a:r>
            <a:r>
              <a:rPr lang="en-US" sz="1900" dirty="0" smtClean="0"/>
              <a:t>story</a:t>
            </a:r>
            <a:r>
              <a:rPr lang="en-US" sz="1900" dirty="0"/>
              <a:t>. You will hear how we use the data </a:t>
            </a:r>
            <a:r>
              <a:rPr lang="en-US" sz="1900" dirty="0" smtClean="0"/>
              <a:t>to </a:t>
            </a:r>
            <a:r>
              <a:rPr lang="en-US" sz="1900" dirty="0"/>
              <a:t>strategically plan for individual students so time is used </a:t>
            </a:r>
            <a:r>
              <a:rPr lang="en-US" sz="1900" dirty="0" smtClean="0"/>
              <a:t>wisely.</a:t>
            </a:r>
            <a:r>
              <a:rPr lang="en-US" sz="1900" baseline="0" dirty="0" smtClean="0"/>
              <a:t> </a:t>
            </a:r>
            <a:r>
              <a:rPr lang="en-US" sz="1900" dirty="0" smtClean="0"/>
              <a:t>We </a:t>
            </a:r>
            <a:r>
              <a:rPr lang="en-US" sz="1900" dirty="0"/>
              <a:t>continue to work from big picture to small and to align our work across grade levels. We continue to consider each individual student. This year we are looking closer at our special populations to see that not only as individuals but as a group these students are making equitable progress. </a:t>
            </a:r>
            <a:r>
              <a:rPr lang="en-US" sz="1900" dirty="0" smtClean="0"/>
              <a:t>We believe our</a:t>
            </a:r>
            <a:r>
              <a:rPr lang="en-US" sz="1900" baseline="0" dirty="0" smtClean="0"/>
              <a:t> abilities can be developed through dedication and hard work. </a:t>
            </a:r>
            <a:endParaRPr lang="en-US" sz="1900"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a:t>
            </a:fld>
            <a:endParaRPr lang="en-US" dirty="0"/>
          </a:p>
        </p:txBody>
      </p:sp>
    </p:spTree>
    <p:extLst>
      <p:ext uri="{BB962C8B-B14F-4D97-AF65-F5344CB8AC3E}">
        <p14:creationId xmlns:p14="http://schemas.microsoft.com/office/powerpoint/2010/main" val="3535702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celebrate the progress students make the longer they attend</a:t>
            </a:r>
            <a:r>
              <a:rPr lang="en-US" baseline="0" dirty="0" smtClean="0"/>
              <a:t> Mill Creek. Looking at the low number of students, nine to be exact, below standard in 4</a:t>
            </a:r>
            <a:r>
              <a:rPr lang="en-US" baseline="30000" dirty="0" smtClean="0"/>
              <a:t>th</a:t>
            </a:r>
            <a:r>
              <a:rPr lang="en-US" baseline="0" dirty="0" smtClean="0"/>
              <a:t> grade is a huge opportunity for our current 5</a:t>
            </a:r>
            <a:r>
              <a:rPr lang="en-US" baseline="30000" dirty="0" smtClean="0"/>
              <a:t>th</a:t>
            </a:r>
            <a:r>
              <a:rPr lang="en-US" baseline="0" dirty="0" smtClean="0"/>
              <a:t> grade team.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10</a:t>
            </a:fld>
            <a:endParaRPr lang="en-US" dirty="0"/>
          </a:p>
        </p:txBody>
      </p:sp>
    </p:spTree>
    <p:extLst>
      <p:ext uri="{BB962C8B-B14F-4D97-AF65-F5344CB8AC3E}">
        <p14:creationId xmlns:p14="http://schemas.microsoft.com/office/powerpoint/2010/main" val="403076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5325"/>
            <a:ext cx="4508500" cy="3486150"/>
          </a:xfrm>
        </p:spPr>
      </p:sp>
      <p:sp>
        <p:nvSpPr>
          <p:cNvPr id="3" name="Notes Placeholder 2"/>
          <p:cNvSpPr>
            <a:spLocks noGrp="1"/>
          </p:cNvSpPr>
          <p:nvPr>
            <p:ph type="body" idx="1"/>
          </p:nvPr>
        </p:nvSpPr>
        <p:spPr/>
        <p:txBody>
          <a:bodyPr>
            <a:normAutofit/>
          </a:bodyPr>
          <a:lstStyle/>
          <a:p>
            <a:r>
              <a:rPr lang="en-US" dirty="0" smtClean="0"/>
              <a:t>Here we celebrate our special populations with the increase in sped, EL and low income. I attribute this to the rotations that take place in 3</a:t>
            </a:r>
            <a:r>
              <a:rPr lang="en-US" baseline="30000" dirty="0" smtClean="0"/>
              <a:t>rd</a:t>
            </a:r>
            <a:r>
              <a:rPr lang="en-US" dirty="0" smtClean="0"/>
              <a:t> grade. Four students scored at Level 1,</a:t>
            </a:r>
            <a:r>
              <a:rPr lang="en-US" baseline="0" dirty="0" smtClean="0"/>
              <a:t> </a:t>
            </a:r>
            <a:r>
              <a:rPr lang="en-US" dirty="0" smtClean="0"/>
              <a:t> </a:t>
            </a:r>
            <a:r>
              <a:rPr lang="en-US" dirty="0" err="1" smtClean="0"/>
              <a:t>Youtong</a:t>
            </a:r>
            <a:r>
              <a:rPr lang="en-US" dirty="0" smtClean="0"/>
              <a:t> is a newcomer, </a:t>
            </a:r>
            <a:r>
              <a:rPr lang="en-US" dirty="0" err="1" smtClean="0"/>
              <a:t>Otoniel</a:t>
            </a:r>
            <a:r>
              <a:rPr lang="en-US" dirty="0" smtClean="0"/>
              <a:t> has</a:t>
            </a:r>
            <a:r>
              <a:rPr lang="en-US" baseline="0" dirty="0" smtClean="0"/>
              <a:t> received intervention for a couple of years now. Vincent struggles with language and academics and receives EL support. Manuela is a new concern. She has health concerns that can interfere with her learning, so we need to encourage her perseverance. Kellen, Autumn and Max see Janet for sped services in reading, Valeria gets help from EL, Lucas, Paton and Hailey received pull out services. Yesterday Hailey’s first grade teacher asked if she could tutor Hailey after school because it not only helps her academically, but helps get her to school.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 of our students passed. Six did not,</a:t>
            </a:r>
            <a:r>
              <a:rPr lang="en-US" baseline="0" dirty="0" smtClean="0"/>
              <a:t> three of them are Hispanic and four receive special ed services. </a:t>
            </a:r>
          </a:p>
          <a:p>
            <a:r>
              <a:rPr lang="en-US" baseline="0" dirty="0" smtClean="0"/>
              <a:t>Brian and Delaney have been on our radar since kindergarten. Mauricio was new to us last year and had a difficult time adjusting. He is making great progress with his teacher this year. Ben has not received services other than in the classroom, but is on our intervention list this year. Again, his teacher is being very proactive. Evan gets help from special ed. The sixth student is in our self-contained program.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12</a:t>
            </a:fld>
            <a:endParaRPr lang="en-US" dirty="0"/>
          </a:p>
        </p:txBody>
      </p:sp>
    </p:spTree>
    <p:extLst>
      <p:ext uri="{BB962C8B-B14F-4D97-AF65-F5344CB8AC3E}">
        <p14:creationId xmlns:p14="http://schemas.microsoft.com/office/powerpoint/2010/main" val="365547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group of Asian and Hispanic students</a:t>
            </a:r>
            <a:r>
              <a:rPr lang="en-US" baseline="0" dirty="0" smtClean="0"/>
              <a:t> did very well. As did our EL students. The longer students are at Mill Creek, the better they perform. We had a slight decrease in Level 4 and an increase in Level 1 to seven students. Many of the students who didn’t pass ELA also did not pass Math. 5 students were a surprise to us and very close to passing. 8 of the students received support from our part-time math teacher. Too bad there are not retakes for 5</a:t>
            </a:r>
            <a:r>
              <a:rPr lang="en-US" baseline="30000" dirty="0" smtClean="0"/>
              <a:t>th</a:t>
            </a:r>
            <a:r>
              <a:rPr lang="en-US" baseline="0" dirty="0" smtClean="0"/>
              <a:t> grade.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13</a:t>
            </a:fld>
            <a:endParaRPr lang="en-US" dirty="0"/>
          </a:p>
        </p:txBody>
      </p:sp>
    </p:spTree>
    <p:extLst>
      <p:ext uri="{BB962C8B-B14F-4D97-AF65-F5344CB8AC3E}">
        <p14:creationId xmlns:p14="http://schemas.microsoft.com/office/powerpoint/2010/main" val="104526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boys and 8 girls did not</a:t>
            </a:r>
            <a:r>
              <a:rPr lang="en-US" baseline="0" dirty="0" smtClean="0"/>
              <a:t> pass in 5</a:t>
            </a:r>
            <a:r>
              <a:rPr lang="en-US" baseline="30000" dirty="0" smtClean="0"/>
              <a:t>th</a:t>
            </a:r>
            <a:r>
              <a:rPr lang="en-US" baseline="0" dirty="0" smtClean="0"/>
              <a:t> grade. One male and one female are Hispanic.</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14</a:t>
            </a:fld>
            <a:endParaRPr lang="en-US" dirty="0"/>
          </a:p>
        </p:txBody>
      </p:sp>
    </p:spTree>
    <p:extLst>
      <p:ext uri="{BB962C8B-B14F-4D97-AF65-F5344CB8AC3E}">
        <p14:creationId xmlns:p14="http://schemas.microsoft.com/office/powerpoint/2010/main" val="3466686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we celebrate the growth from third to fourth and the opportunity that presents our current 5</a:t>
            </a:r>
            <a:r>
              <a:rPr lang="en-US" baseline="30000" dirty="0" smtClean="0"/>
              <a:t>th</a:t>
            </a:r>
            <a:r>
              <a:rPr lang="en-US" dirty="0" smtClean="0"/>
              <a:t> grade.  We can easily focus on six students</a:t>
            </a:r>
            <a:r>
              <a:rPr lang="en-US" baseline="0" dirty="0" smtClean="0"/>
              <a:t> who also did not pass ELA.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15</a:t>
            </a:fld>
            <a:endParaRPr lang="en-US" dirty="0"/>
          </a:p>
        </p:txBody>
      </p:sp>
    </p:spTree>
    <p:extLst>
      <p:ext uri="{BB962C8B-B14F-4D97-AF65-F5344CB8AC3E}">
        <p14:creationId xmlns:p14="http://schemas.microsoft.com/office/powerpoint/2010/main" val="1384943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students didn’t pass.</a:t>
            </a:r>
            <a:r>
              <a:rPr lang="en-US" baseline="0" dirty="0" smtClean="0"/>
              <a:t> These are mostly the same students that didn’t pass ELA and Math. You can see that they are sped and EL students. We did have 6 that passed the other assessments. These students need to further understand systems in science.  Our new reading program with the heavy emphasis on Science and our work on vocabulary should be helpful.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16</a:t>
            </a:fld>
            <a:endParaRPr lang="en-US" dirty="0"/>
          </a:p>
        </p:txBody>
      </p:sp>
    </p:spTree>
    <p:extLst>
      <p:ext uri="{BB962C8B-B14F-4D97-AF65-F5344CB8AC3E}">
        <p14:creationId xmlns:p14="http://schemas.microsoft.com/office/powerpoint/2010/main" val="3455644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slight gap, which could be attributed to written responses.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17</a:t>
            </a:fld>
            <a:endParaRPr lang="en-US" dirty="0"/>
          </a:p>
        </p:txBody>
      </p:sp>
    </p:spTree>
    <p:extLst>
      <p:ext uri="{BB962C8B-B14F-4D97-AF65-F5344CB8AC3E}">
        <p14:creationId xmlns:p14="http://schemas.microsoft.com/office/powerpoint/2010/main" val="3775606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year we had 12 newcomers.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18</a:t>
            </a:fld>
            <a:endParaRPr lang="en-US" dirty="0"/>
          </a:p>
        </p:txBody>
      </p:sp>
    </p:spTree>
    <p:extLst>
      <p:ext uri="{BB962C8B-B14F-4D97-AF65-F5344CB8AC3E}">
        <p14:creationId xmlns:p14="http://schemas.microsoft.com/office/powerpoint/2010/main" val="764907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are pleased with the increase in staff responses which gives us more valid data. I plan to have a conversation with the leadership team about what monitoring teaching and learning means to them. When determining how much time we should spend on our responsibilities, Kristin and I made supervision and visibility a priority.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19</a:t>
            </a:fld>
            <a:endParaRPr lang="en-US" dirty="0"/>
          </a:p>
        </p:txBody>
      </p:sp>
    </p:spTree>
    <p:extLst>
      <p:ext uri="{BB962C8B-B14F-4D97-AF65-F5344CB8AC3E}">
        <p14:creationId xmlns:p14="http://schemas.microsoft.com/office/powerpoint/2010/main" val="334618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continue to score an average of 27% above the state. The</a:t>
            </a:r>
            <a:r>
              <a:rPr lang="en-US" baseline="0" dirty="0" smtClean="0"/>
              <a:t> red areas indicate 4 or 5 additional students who did not pass the assessment last year. This means we have to work hard this year to make up for that and meet our equity targets.</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a:t>
            </a:fld>
            <a:endParaRPr lang="en-US" dirty="0"/>
          </a:p>
        </p:txBody>
      </p:sp>
    </p:spTree>
    <p:extLst>
      <p:ext uri="{BB962C8B-B14F-4D97-AF65-F5344CB8AC3E}">
        <p14:creationId xmlns:p14="http://schemas.microsoft.com/office/powerpoint/2010/main" val="2287429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talked with staff about being</a:t>
            </a:r>
            <a:r>
              <a:rPr lang="en-US" baseline="0" dirty="0" smtClean="0"/>
              <a:t> open to new ideas, their thought was that we are doing well and believe some are hesitant to change what is currently working.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20</a:t>
            </a:fld>
            <a:endParaRPr lang="en-US" dirty="0"/>
          </a:p>
        </p:txBody>
      </p:sp>
    </p:spTree>
    <p:extLst>
      <p:ext uri="{BB962C8B-B14F-4D97-AF65-F5344CB8AC3E}">
        <p14:creationId xmlns:p14="http://schemas.microsoft.com/office/powerpoint/2010/main" val="2219663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believe these results</a:t>
            </a:r>
            <a:r>
              <a:rPr lang="en-US" baseline="0" dirty="0" smtClean="0"/>
              <a:t> are because students took the survey in computer lab and not with their classroom teacher.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21</a:t>
            </a:fld>
            <a:endParaRPr lang="en-US" dirty="0"/>
          </a:p>
        </p:txBody>
      </p:sp>
    </p:spTree>
    <p:extLst>
      <p:ext uri="{BB962C8B-B14F-4D97-AF65-F5344CB8AC3E}">
        <p14:creationId xmlns:p14="http://schemas.microsoft.com/office/powerpoint/2010/main" val="276101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Kristin</a:t>
            </a:r>
            <a:r>
              <a:rPr lang="en-US" baseline="0" dirty="0" smtClean="0"/>
              <a:t> and I are determined to get a better response this year!</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22</a:t>
            </a:fld>
            <a:endParaRPr lang="en-US" dirty="0"/>
          </a:p>
        </p:txBody>
      </p:sp>
    </p:spTree>
    <p:extLst>
      <p:ext uri="{BB962C8B-B14F-4D97-AF65-F5344CB8AC3E}">
        <p14:creationId xmlns:p14="http://schemas.microsoft.com/office/powerpoint/2010/main" val="707130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23</a:t>
            </a:fld>
            <a:endParaRPr lang="en-US" dirty="0"/>
          </a:p>
        </p:txBody>
      </p:sp>
    </p:spTree>
    <p:extLst>
      <p:ext uri="{BB962C8B-B14F-4D97-AF65-F5344CB8AC3E}">
        <p14:creationId xmlns:p14="http://schemas.microsoft.com/office/powerpoint/2010/main" val="3015375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hear from the content teams </a:t>
            </a:r>
            <a:r>
              <a:rPr lang="en-US" baseline="0" dirty="0" smtClean="0"/>
              <a:t>how we use this information to determine our SIP goals. </a:t>
            </a:r>
          </a:p>
          <a:p>
            <a:r>
              <a:rPr lang="en-US" baseline="0" dirty="0" smtClean="0"/>
              <a:t>Last year we focused on listening and speaking. These results show our success. Our focus in math was problem solving, which shows success, but still an area of need.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24</a:t>
            </a:fld>
            <a:endParaRPr lang="en-US" dirty="0"/>
          </a:p>
        </p:txBody>
      </p:sp>
    </p:spTree>
    <p:extLst>
      <p:ext uri="{BB962C8B-B14F-4D97-AF65-F5344CB8AC3E}">
        <p14:creationId xmlns:p14="http://schemas.microsoft.com/office/powerpoint/2010/main" val="342648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25</a:t>
            </a:fld>
            <a:endParaRPr lang="en-US" dirty="0"/>
          </a:p>
        </p:txBody>
      </p:sp>
    </p:spTree>
    <p:extLst>
      <p:ext uri="{BB962C8B-B14F-4D97-AF65-F5344CB8AC3E}">
        <p14:creationId xmlns:p14="http://schemas.microsoft.com/office/powerpoint/2010/main" val="3558913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hear more about AR in the ELA</a:t>
            </a:r>
            <a:r>
              <a:rPr lang="en-US" baseline="0" dirty="0" smtClean="0"/>
              <a:t> rotation. What is most important here is the September data.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26</a:t>
            </a:fld>
            <a:endParaRPr lang="en-US" dirty="0"/>
          </a:p>
        </p:txBody>
      </p:sp>
    </p:spTree>
    <p:extLst>
      <p:ext uri="{BB962C8B-B14F-4D97-AF65-F5344CB8AC3E}">
        <p14:creationId xmlns:p14="http://schemas.microsoft.com/office/powerpoint/2010/main" val="4158202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Kristin and Nicole will talk about our attendance efforts later</a:t>
            </a:r>
            <a:r>
              <a:rPr lang="en-US" baseline="0" dirty="0" smtClean="0"/>
              <a:t> in our presentation.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27</a:t>
            </a:fld>
            <a:endParaRPr lang="en-US" dirty="0"/>
          </a:p>
        </p:txBody>
      </p:sp>
    </p:spTree>
    <p:extLst>
      <p:ext uri="{BB962C8B-B14F-4D97-AF65-F5344CB8AC3E}">
        <p14:creationId xmlns:p14="http://schemas.microsoft.com/office/powerpoint/2010/main" val="101630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largest</a:t>
            </a:r>
            <a:r>
              <a:rPr lang="en-US" baseline="0" dirty="0" smtClean="0"/>
              <a:t> populations are Asian and Caucasian. We have 57 Hispanic students, 58 receive meal services. 76 students receive special education services. Interestingly, 1/3 are Resource Room, 1/3 Speech only and 1/3 in our self contained classes.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3</a:t>
            </a:fld>
            <a:endParaRPr lang="en-US" dirty="0"/>
          </a:p>
        </p:txBody>
      </p:sp>
    </p:spTree>
    <p:extLst>
      <p:ext uri="{BB962C8B-B14F-4D97-AF65-F5344CB8AC3E}">
        <p14:creationId xmlns:p14="http://schemas.microsoft.com/office/powerpoint/2010/main" val="82667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is always one to celebrate. Again this year we made progress when compared to last year when our orange box was slightly below the line.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4</a:t>
            </a:fld>
            <a:endParaRPr lang="en-US" dirty="0"/>
          </a:p>
        </p:txBody>
      </p:sp>
    </p:spTree>
    <p:extLst>
      <p:ext uri="{BB962C8B-B14F-4D97-AF65-F5344CB8AC3E}">
        <p14:creationId xmlns:p14="http://schemas.microsoft.com/office/powerpoint/2010/main" val="22857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another huge celebration. Mil Creek is in the top 5% of Washington Elementary Schools. We celebrate the lack of gray</a:t>
            </a:r>
            <a:r>
              <a:rPr lang="en-US" baseline="0" dirty="0" smtClean="0"/>
              <a:t> circles above us.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5</a:t>
            </a:fld>
            <a:endParaRPr lang="en-US" dirty="0"/>
          </a:p>
        </p:txBody>
      </p:sp>
    </p:spTree>
    <p:extLst>
      <p:ext uri="{BB962C8B-B14F-4D97-AF65-F5344CB8AC3E}">
        <p14:creationId xmlns:p14="http://schemas.microsoft.com/office/powerpoint/2010/main" val="367976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 30 students</a:t>
            </a:r>
            <a:r>
              <a:rPr lang="en-US" baseline="0" dirty="0" smtClean="0"/>
              <a:t> that did not pass, 23 were at Level 2 and 7 at Level 1. This is a large group for us. Focusing on reading performance in second grade will help prepare students for third grade. And access to iReady data currently gives us data for small group intervention.</a:t>
            </a:r>
          </a:p>
          <a:p>
            <a:r>
              <a:rPr lang="en-US" baseline="0" dirty="0" smtClean="0"/>
              <a:t>Of the 23 scoring at L2, 5 receive sped services, 4 EL services, 1 is in HC and the others receive classroom or pull out support. </a:t>
            </a:r>
          </a:p>
          <a:p>
            <a:r>
              <a:rPr lang="en-US" baseline="0" dirty="0" smtClean="0"/>
              <a:t>Jon and </a:t>
            </a:r>
            <a:r>
              <a:rPr lang="en-US" baseline="0" dirty="0" err="1" smtClean="0"/>
              <a:t>Lucus</a:t>
            </a:r>
            <a:r>
              <a:rPr lang="en-US" baseline="0" dirty="0" smtClean="0"/>
              <a:t> are sped students and scored at L1. </a:t>
            </a:r>
            <a:r>
              <a:rPr lang="en-US" baseline="0" dirty="0" err="1" smtClean="0"/>
              <a:t>Otoniel</a:t>
            </a:r>
            <a:r>
              <a:rPr lang="en-US" baseline="0" dirty="0" smtClean="0"/>
              <a:t>, </a:t>
            </a:r>
            <a:r>
              <a:rPr lang="en-US" baseline="0" dirty="0" err="1" smtClean="0"/>
              <a:t>Yutong</a:t>
            </a:r>
            <a:r>
              <a:rPr lang="en-US" baseline="0" dirty="0" smtClean="0"/>
              <a:t> and Vincent receive EL support. And Amelia and Lucas were in our reluctant readers group last year. They all continue to get pull out support this year.</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6</a:t>
            </a:fld>
            <a:endParaRPr lang="en-US" dirty="0"/>
          </a:p>
        </p:txBody>
      </p:sp>
    </p:spTree>
    <p:extLst>
      <p:ext uri="{BB962C8B-B14F-4D97-AF65-F5344CB8AC3E}">
        <p14:creationId xmlns:p14="http://schemas.microsoft.com/office/powerpoint/2010/main" val="59926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fourth grade scores are certainly an area of celebration. We had a reduction in level 1s and 2s and increases</a:t>
            </a:r>
            <a:r>
              <a:rPr lang="en-US" baseline="0" dirty="0" smtClean="0"/>
              <a:t> in both levels 3 and 4. Looking at the students who are still in attendance, we have 6 special education students in this group. Three passed the assessment and Evan, Delaney and Austin did not. Mauricio, our only Hispanic student who did not pass is using iReady extensively this year.</a:t>
            </a:r>
          </a:p>
          <a:p>
            <a:r>
              <a:rPr lang="en-US" baseline="0" dirty="0" smtClean="0"/>
              <a:t>Kael has some emotional needs and has his favorite teacher from third grade again. Ben is in our SIT/SPED referral process in need of more support than he is currently receiving. Brian is EL and has been on our radar since kindergarten. Kael’s problem is often a lack of desire. He has his favorite 3</a:t>
            </a:r>
            <a:r>
              <a:rPr lang="en-US" baseline="30000" dirty="0" smtClean="0"/>
              <a:t>rd</a:t>
            </a:r>
            <a:r>
              <a:rPr lang="en-US" baseline="0" dirty="0" smtClean="0"/>
              <a:t> grade teacher again this year which is helping. Kaia is receiving pull out support. Ali’s family refuses services so we work with him in small group in the classroom.  His sisters are both in college and his father has high regard for education, just doesn’t see Ali’s lack of skills at this time.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7</a:t>
            </a:fld>
            <a:endParaRPr lang="en-US" dirty="0"/>
          </a:p>
        </p:txBody>
      </p:sp>
    </p:spTree>
    <p:extLst>
      <p:ext uri="{BB962C8B-B14F-4D97-AF65-F5344CB8AC3E}">
        <p14:creationId xmlns:p14="http://schemas.microsoft.com/office/powerpoint/2010/main" val="324318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fifth graders did well last year. Our Hispanic students</a:t>
            </a:r>
            <a:r>
              <a:rPr lang="en-US" baseline="0" dirty="0" smtClean="0"/>
              <a:t> deserve recognition. I believe the drop in our special ed student performance is because of a teacher change. Many of our EL students are proficient by 5</a:t>
            </a:r>
            <a:r>
              <a:rPr lang="en-US" baseline="30000" dirty="0" smtClean="0"/>
              <a:t>th</a:t>
            </a:r>
            <a:r>
              <a:rPr lang="en-US" baseline="0" dirty="0" smtClean="0"/>
              <a:t> grade.  Of those that did not pass, 6 are sped, 3 EL, and two with attendance concerns. All received small group instruction and additional on-line support.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8</a:t>
            </a:fld>
            <a:endParaRPr lang="en-US" dirty="0"/>
          </a:p>
        </p:txBody>
      </p:sp>
    </p:spTree>
    <p:extLst>
      <p:ext uri="{BB962C8B-B14F-4D97-AF65-F5344CB8AC3E}">
        <p14:creationId xmlns:p14="http://schemas.microsoft.com/office/powerpoint/2010/main" val="31607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interesting data here is that in 5</a:t>
            </a:r>
            <a:r>
              <a:rPr lang="en-US" baseline="30000" dirty="0" smtClean="0"/>
              <a:t>th</a:t>
            </a:r>
            <a:r>
              <a:rPr lang="en-US" baseline="0" dirty="0" smtClean="0"/>
              <a:t> grade 100% of our females are at or near proficiency whereas only 90% of our boys are. Our new reading curriculum with the heavy emphasis on nonfiction should help.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9</a:t>
            </a:fld>
            <a:endParaRPr lang="en-US" dirty="0"/>
          </a:p>
        </p:txBody>
      </p:sp>
    </p:spTree>
    <p:extLst>
      <p:ext uri="{BB962C8B-B14F-4D97-AF65-F5344CB8AC3E}">
        <p14:creationId xmlns:p14="http://schemas.microsoft.com/office/powerpoint/2010/main" val="384013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SR Page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a:t>Click to edit Master title style</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SR Page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a:t>Click to edit Master title style</a:t>
            </a:r>
          </a:p>
        </p:txBody>
      </p:sp>
      <p:sp>
        <p:nvSpPr>
          <p:cNvPr id="6" name="Footer Placeholder 8"/>
          <p:cNvSpPr>
            <a:spLocks noGrp="1"/>
          </p:cNvSpPr>
          <p:nvPr>
            <p:ph type="ftr" sz="quarter" idx="3"/>
          </p:nvPr>
        </p:nvSpPr>
        <p:spPr>
          <a:xfrm>
            <a:off x="0" y="7213328"/>
            <a:ext cx="10058400" cy="545102"/>
          </a:xfrm>
          <a:prstGeom prst="rect">
            <a:avLst/>
          </a:prstGeom>
        </p:spPr>
        <p:txBody>
          <a:bodyPr vert="horz" lIns="101882" tIns="50941" rIns="101882" bIns="50941" rtlCol="0" anchor="ctr"/>
          <a:lstStyle>
            <a:lvl1pPr algn="ctr">
              <a:defRPr sz="1100">
                <a:solidFill>
                  <a:schemeClr val="tx1">
                    <a:tint val="75000"/>
                  </a:schemeClr>
                </a:solidFill>
              </a:defRPr>
            </a:lvl1pPr>
          </a:lstStyle>
          <a:p>
            <a:r>
              <a:rPr lang="en-US" dirty="0">
                <a:latin typeface="Tahoma" pitchFamily="34" charset="0"/>
                <a:ea typeface="Tahoma" pitchFamily="34" charset="0"/>
                <a:cs typeface="Tahoma" pitchFamily="34" charset="0"/>
              </a:rPr>
              <a:t>Compiled by Everett Public Schools - Assessment &amp; Research Department</a:t>
            </a:r>
            <a:endParaRPr lang="en-US" dirty="0"/>
          </a:p>
        </p:txBody>
      </p:sp>
      <p:sp>
        <p:nvSpPr>
          <p:cNvPr id="9" name="Slide Number Placeholder 9"/>
          <p:cNvSpPr>
            <a:spLocks noGrp="1"/>
          </p:cNvSpPr>
          <p:nvPr>
            <p:ph type="sldNum" sz="quarter" idx="4"/>
          </p:nvPr>
        </p:nvSpPr>
        <p:spPr>
          <a:xfrm>
            <a:off x="8717280" y="7254241"/>
            <a:ext cx="1064434" cy="413808"/>
          </a:xfrm>
          <a:prstGeom prst="rect">
            <a:avLst/>
          </a:prstGeom>
        </p:spPr>
        <p:txBody>
          <a:bodyPr vert="horz" lIns="101882" tIns="50941" rIns="101882" bIns="50941" rtlCol="0" anchor="ctr"/>
          <a:lstStyle>
            <a:lvl1pPr algn="r">
              <a:defRPr sz="1100" baseline="0">
                <a:solidFill>
                  <a:schemeClr val="tx1">
                    <a:tint val="75000"/>
                  </a:schemeClr>
                </a:solidFill>
                <a:latin typeface="Tahoma" pitchFamily="34" charset="0"/>
              </a:defRPr>
            </a:lvl1pPr>
          </a:lstStyle>
          <a:p>
            <a:fld id="{B999F817-F5D2-4A26-96AD-1211DCAE6C1D}" type="slidenum">
              <a:rPr lang="en-US" smtClean="0"/>
              <a:pPr/>
              <a:t>‹#›</a:t>
            </a:fld>
            <a:endParaRPr lang="en-US" dirty="0"/>
          </a:p>
        </p:txBody>
      </p:sp>
      <p:pic>
        <p:nvPicPr>
          <p:cNvPr id="10" name="Picture 9" descr="Everett-Primary-Logo-RGB.jpg"/>
          <p:cNvPicPr>
            <a:picLocks noChangeAspect="1"/>
          </p:cNvPicPr>
          <p:nvPr userDrawn="1"/>
        </p:nvPicPr>
        <p:blipFill>
          <a:blip r:embed="rId2" cstate="print"/>
          <a:stretch>
            <a:fillRect/>
          </a:stretch>
        </p:blipFill>
        <p:spPr>
          <a:xfrm>
            <a:off x="314325" y="6855762"/>
            <a:ext cx="1688514" cy="715132"/>
          </a:xfrm>
          <a:prstGeom prst="rect">
            <a:avLst/>
          </a:prstGeom>
        </p:spPr>
      </p:pic>
    </p:spTree>
    <p:extLst>
      <p:ext uri="{BB962C8B-B14F-4D97-AF65-F5344CB8AC3E}">
        <p14:creationId xmlns:p14="http://schemas.microsoft.com/office/powerpoint/2010/main" val="47988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Slide Number Placeholder 9"/>
          <p:cNvSpPr>
            <a:spLocks noGrp="1"/>
          </p:cNvSpPr>
          <p:nvPr>
            <p:ph type="sldNum" sz="quarter" idx="4"/>
          </p:nvPr>
        </p:nvSpPr>
        <p:spPr>
          <a:xfrm>
            <a:off x="8717280" y="7254241"/>
            <a:ext cx="1064434" cy="413808"/>
          </a:xfrm>
          <a:prstGeom prst="rect">
            <a:avLst/>
          </a:prstGeom>
        </p:spPr>
        <p:txBody>
          <a:bodyPr vert="horz" lIns="101882" tIns="50941" rIns="101882" bIns="50941" rtlCol="0" anchor="ctr"/>
          <a:lstStyle>
            <a:lvl1pPr algn="r">
              <a:defRPr sz="1100" baseline="0">
                <a:solidFill>
                  <a:schemeClr val="tx1">
                    <a:tint val="75000"/>
                  </a:schemeClr>
                </a:solidFill>
                <a:latin typeface="Tahoma" pitchFamily="34" charset="0"/>
              </a:defRPr>
            </a:lvl1pPr>
          </a:lstStyle>
          <a:p>
            <a:fld id="{B999F817-F5D2-4A26-96AD-1211DCAE6C1D}" type="slidenum">
              <a:rPr lang="en-US" smtClean="0"/>
              <a:pPr/>
              <a:t>‹#›</a:t>
            </a:fld>
            <a:endParaRPr lang="en-US" dirty="0"/>
          </a:p>
        </p:txBody>
      </p:sp>
      <p:sp>
        <p:nvSpPr>
          <p:cNvPr id="4"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a:t>Click to edit Master title style</a:t>
            </a:r>
          </a:p>
        </p:txBody>
      </p:sp>
      <p:sp>
        <p:nvSpPr>
          <p:cNvPr id="5" name="Footer Placeholder 8"/>
          <p:cNvSpPr txBox="1">
            <a:spLocks/>
          </p:cNvSpPr>
          <p:nvPr userDrawn="1"/>
        </p:nvSpPr>
        <p:spPr>
          <a:xfrm>
            <a:off x="0" y="7391400"/>
            <a:ext cx="10058400" cy="367030"/>
          </a:xfrm>
          <a:prstGeom prst="rect">
            <a:avLst/>
          </a:prstGeom>
        </p:spPr>
        <p:txBody>
          <a:bodyPr vert="horz" lIns="101882" tIns="50941" rIns="101882" bIns="50941" rtlCol="0" anchor="ctr"/>
          <a:lstStyle>
            <a:lvl1pPr algn="ctr">
              <a:defRPr sz="1100">
                <a:solidFill>
                  <a:schemeClr val="tx1">
                    <a:tint val="75000"/>
                  </a:schemeClr>
                </a:solidFill>
              </a:defRPr>
            </a:lvl1pPr>
          </a:lstStyle>
          <a:p>
            <a:r>
              <a:rPr lang="en-US" dirty="0">
                <a:latin typeface="Tahoma" pitchFamily="34" charset="0"/>
                <a:ea typeface="Tahoma" pitchFamily="34" charset="0"/>
                <a:cs typeface="Tahoma" pitchFamily="34" charset="0"/>
              </a:rPr>
              <a:t>Compiled by Everett Public Schools - Assessment &amp; Research Department</a:t>
            </a:r>
            <a:endParaRPr lang="en-US"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chemeClr val="tx1">
                  <a:tint val="75000"/>
                </a:schemeClr>
              </a:solidFill>
              <a:effectLst/>
              <a:uLnTx/>
              <a:uFillTx/>
              <a:latin typeface="Arial" charset="0"/>
              <a:ea typeface="+mn-ea"/>
              <a:cs typeface="Arial" charset="0"/>
            </a:endParaRPr>
          </a:p>
        </p:txBody>
      </p:sp>
      <p:pic>
        <p:nvPicPr>
          <p:cNvPr id="9" name="Picture 8" descr="Everett-Primary-Logo-RGB.jpg"/>
          <p:cNvPicPr>
            <a:picLocks noChangeAspect="1"/>
          </p:cNvPicPr>
          <p:nvPr userDrawn="1"/>
        </p:nvPicPr>
        <p:blipFill>
          <a:blip r:embed="rId2" cstate="print"/>
          <a:stretch>
            <a:fillRect/>
          </a:stretch>
        </p:blipFill>
        <p:spPr>
          <a:xfrm>
            <a:off x="314325" y="6855762"/>
            <a:ext cx="1688514" cy="715132"/>
          </a:xfrm>
          <a:prstGeom prst="rect">
            <a:avLst/>
          </a:prstGeom>
        </p:spPr>
      </p:pic>
    </p:spTree>
    <p:extLst>
      <p:ext uri="{BB962C8B-B14F-4D97-AF65-F5344CB8AC3E}">
        <p14:creationId xmlns:p14="http://schemas.microsoft.com/office/powerpoint/2010/main" val="3653335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a:t>Click to edit Master title style</a:t>
            </a:r>
          </a:p>
        </p:txBody>
      </p:sp>
      <p:sp>
        <p:nvSpPr>
          <p:cNvPr id="11" name="Rectangle 4"/>
          <p:cNvSpPr txBox="1">
            <a:spLocks noChangeArrowheads="1"/>
          </p:cNvSpPr>
          <p:nvPr userDrawn="1"/>
        </p:nvSpPr>
        <p:spPr>
          <a:xfrm>
            <a:off x="277654" y="1416304"/>
            <a:ext cx="9555480" cy="5829300"/>
          </a:xfrm>
          <a:prstGeom prst="rect">
            <a:avLst/>
          </a:prstGeom>
        </p:spPr>
        <p:txBody>
          <a:bodyPr lIns="101882" tIns="50941" rIns="101882" bIns="50941"/>
          <a:lstStyle/>
          <a:p>
            <a:pPr marL="0" marR="0" lvl="0" indent="0" algn="ctr" defTabSz="1018824"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t/>
            </a:r>
            <a:br>
              <a:rPr kumimoji="0" lang="en-US" sz="4000" b="0"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br>
            <a:r>
              <a:rPr kumimoji="0" lang="en-US" sz="4000" b="1" i="1"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t/>
            </a:r>
            <a:br>
              <a:rPr kumimoji="0" lang="en-US" sz="4000" b="1" i="1"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br>
            <a:endParaRPr kumimoji="0" lang="en-US" sz="3600" b="1" i="1"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18" name="Slide Number Placeholder 9"/>
          <p:cNvSpPr>
            <a:spLocks noGrp="1"/>
          </p:cNvSpPr>
          <p:nvPr>
            <p:ph type="sldNum" sz="quarter" idx="4"/>
          </p:nvPr>
        </p:nvSpPr>
        <p:spPr>
          <a:xfrm>
            <a:off x="8717280" y="7254241"/>
            <a:ext cx="1064434" cy="413808"/>
          </a:xfrm>
          <a:prstGeom prst="rect">
            <a:avLst/>
          </a:prstGeom>
        </p:spPr>
        <p:txBody>
          <a:bodyPr vert="horz" lIns="101882" tIns="50941" rIns="101882" bIns="50941" rtlCol="0" anchor="ctr"/>
          <a:lstStyle>
            <a:lvl1pPr algn="r">
              <a:defRPr sz="900" baseline="0">
                <a:solidFill>
                  <a:schemeClr val="tx1">
                    <a:tint val="75000"/>
                  </a:schemeClr>
                </a:solidFill>
                <a:latin typeface="Tahoma" pitchFamily="34" charset="0"/>
              </a:defRPr>
            </a:lvl1pPr>
          </a:lstStyle>
          <a:p>
            <a:fld id="{B999F817-F5D2-4A26-96AD-1211DCAE6C1D}" type="slidenum">
              <a:rPr lang="en-US" smtClean="0"/>
              <a:pPr/>
              <a:t>‹#›</a:t>
            </a:fld>
            <a:endParaRPr lang="en-US" dirty="0"/>
          </a:p>
        </p:txBody>
      </p:sp>
      <p:cxnSp>
        <p:nvCxnSpPr>
          <p:cNvPr id="8" name="Straight Connector 7"/>
          <p:cNvCxnSpPr/>
          <p:nvPr userDrawn="1"/>
        </p:nvCxnSpPr>
        <p:spPr>
          <a:xfrm>
            <a:off x="0" y="7599680"/>
            <a:ext cx="10058400" cy="0"/>
          </a:xfrm>
          <a:prstGeom prst="line">
            <a:avLst/>
          </a:prstGeom>
          <a:ln w="38100" cmpd="thickThin">
            <a:solidFill>
              <a:srgbClr val="00447C"/>
            </a:solidFill>
          </a:ln>
        </p:spPr>
        <p:style>
          <a:lnRef idx="1">
            <a:schemeClr val="accent1"/>
          </a:lnRef>
          <a:fillRef idx="0">
            <a:schemeClr val="accent1"/>
          </a:fillRef>
          <a:effectRef idx="0">
            <a:schemeClr val="accent1"/>
          </a:effectRef>
          <a:fontRef idx="minor">
            <a:schemeClr val="tx1"/>
          </a:fontRef>
        </p:style>
      </p:cxnSp>
      <p:pic>
        <p:nvPicPr>
          <p:cNvPr id="9" name="Picture 8" descr="Everett-Primary-Logo-RGB.jpg"/>
          <p:cNvPicPr>
            <a:picLocks noChangeAspect="1"/>
          </p:cNvPicPr>
          <p:nvPr userDrawn="1"/>
        </p:nvPicPr>
        <p:blipFill>
          <a:blip r:embed="rId3" cstate="print"/>
          <a:stretch>
            <a:fillRect/>
          </a:stretch>
        </p:blipFill>
        <p:spPr>
          <a:xfrm>
            <a:off x="314325" y="6993482"/>
            <a:ext cx="1363090" cy="577306"/>
          </a:xfrm>
          <a:prstGeom prst="rect">
            <a:avLst/>
          </a:prstGeom>
        </p:spPr>
      </p:pic>
      <p:sp>
        <p:nvSpPr>
          <p:cNvPr id="12" name="TextBox 11"/>
          <p:cNvSpPr txBox="1"/>
          <p:nvPr userDrawn="1"/>
        </p:nvSpPr>
        <p:spPr>
          <a:xfrm>
            <a:off x="1714500" y="7324567"/>
            <a:ext cx="3981450" cy="246221"/>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rgbClr val="7F7F7F"/>
                </a:solidFill>
                <a:latin typeface="Tahoma" pitchFamily="34" charset="0"/>
                <a:ea typeface="Tahoma" pitchFamily="34" charset="0"/>
                <a:cs typeface="Tahoma" pitchFamily="34" charset="0"/>
              </a:rPr>
              <a:t>Compiled by the Center for Educational Effectiveness</a:t>
            </a:r>
            <a:endParaRPr lang="en-US" dirty="0"/>
          </a:p>
        </p:txBody>
      </p:sp>
      <p:pic>
        <p:nvPicPr>
          <p:cNvPr id="10" name="Picture 9"/>
          <p:cNvPicPr>
            <a:picLocks noChangeAspect="1" noChangeArrowheads="1"/>
          </p:cNvPicPr>
          <p:nvPr/>
        </p:nvPicPr>
        <p:blipFill>
          <a:blip r:embed="rId4" cstate="print"/>
          <a:srcRect/>
          <a:stretch>
            <a:fillRect/>
          </a:stretch>
        </p:blipFill>
        <p:spPr bwMode="auto">
          <a:xfrm>
            <a:off x="4419600" y="7366000"/>
            <a:ext cx="4851400" cy="1905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181" r:id="rId1"/>
  </p:sldLayoutIdLst>
  <p:hf hdr="0" dt="0"/>
  <p:txStyles>
    <p:titleStyle>
      <a:lvl1pPr algn="ctr" defTabSz="1018824" rtl="0" eaLnBrk="1" latinLnBrk="0" hangingPunct="1">
        <a:spcBef>
          <a:spcPct val="0"/>
        </a:spcBef>
        <a:buNone/>
        <a:defRPr sz="2800" b="0" i="0" u="none" kern="1200">
          <a:solidFill>
            <a:srgbClr val="00447C"/>
          </a:solidFill>
          <a:latin typeface="Tahoma" pitchFamily="34" charset="0"/>
          <a:ea typeface="Tahoma" pitchFamily="34" charset="0"/>
          <a:cs typeface="Tahoma" pitchFamily="34" charset="0"/>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Tahoma" pitchFamily="34" charset="0"/>
          <a:ea typeface="Tahoma" pitchFamily="34" charset="0"/>
          <a:cs typeface="Tahoma" pitchFamily="34" charset="0"/>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a:t>Click to edit Master title style</a:t>
            </a:r>
          </a:p>
        </p:txBody>
      </p:sp>
      <p:sp>
        <p:nvSpPr>
          <p:cNvPr id="11" name="Rectangle 4"/>
          <p:cNvSpPr txBox="1">
            <a:spLocks noChangeArrowheads="1"/>
          </p:cNvSpPr>
          <p:nvPr userDrawn="1"/>
        </p:nvSpPr>
        <p:spPr>
          <a:xfrm>
            <a:off x="277654" y="1416304"/>
            <a:ext cx="9555480" cy="5829300"/>
          </a:xfrm>
          <a:prstGeom prst="rect">
            <a:avLst/>
          </a:prstGeom>
        </p:spPr>
        <p:txBody>
          <a:bodyPr lIns="101882" tIns="50941" rIns="101882" bIns="50941"/>
          <a:lstStyle/>
          <a:p>
            <a:pPr marL="0" marR="0" lvl="0" indent="0" algn="ctr" defTabSz="1018824"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t/>
            </a:r>
            <a:br>
              <a:rPr kumimoji="0" lang="en-US" sz="4000" b="0"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br>
            <a:r>
              <a:rPr kumimoji="0" lang="en-US" sz="4000" b="1" i="1"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t/>
            </a:r>
            <a:br>
              <a:rPr kumimoji="0" lang="en-US" sz="4000" b="1" i="1"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rPr>
            </a:br>
            <a:endParaRPr kumimoji="0" lang="en-US" sz="3600" b="1" i="1"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17" name="Footer Placeholder 8"/>
          <p:cNvSpPr>
            <a:spLocks noGrp="1"/>
          </p:cNvSpPr>
          <p:nvPr>
            <p:ph type="ftr" sz="quarter" idx="3"/>
          </p:nvPr>
        </p:nvSpPr>
        <p:spPr>
          <a:xfrm>
            <a:off x="0" y="7213328"/>
            <a:ext cx="10058400" cy="545102"/>
          </a:xfrm>
          <a:prstGeom prst="rect">
            <a:avLst/>
          </a:prstGeom>
        </p:spPr>
        <p:txBody>
          <a:bodyPr vert="horz" lIns="101882" tIns="50941" rIns="101882" bIns="50941" rtlCol="0" anchor="ctr"/>
          <a:lstStyle>
            <a:lvl1pPr algn="ctr">
              <a:defRPr sz="1100">
                <a:solidFill>
                  <a:schemeClr val="tx1">
                    <a:tint val="75000"/>
                  </a:schemeClr>
                </a:solidFill>
              </a:defRPr>
            </a:lvl1pPr>
          </a:lstStyle>
          <a:p>
            <a:r>
              <a:rPr lang="en-US">
                <a:latin typeface="Tahoma" pitchFamily="34" charset="0"/>
                <a:ea typeface="Tahoma" pitchFamily="34" charset="0"/>
                <a:cs typeface="Tahoma" pitchFamily="34" charset="0"/>
              </a:rPr>
              <a:t>Compiled by Everett Public Schools - Assessment &amp; Research Department</a:t>
            </a:r>
            <a:endParaRPr lang="en-US" dirty="0"/>
          </a:p>
        </p:txBody>
      </p:sp>
      <p:sp>
        <p:nvSpPr>
          <p:cNvPr id="18" name="Slide Number Placeholder 9"/>
          <p:cNvSpPr>
            <a:spLocks noGrp="1"/>
          </p:cNvSpPr>
          <p:nvPr>
            <p:ph type="sldNum" sz="quarter" idx="4"/>
          </p:nvPr>
        </p:nvSpPr>
        <p:spPr>
          <a:xfrm>
            <a:off x="8717280" y="7254241"/>
            <a:ext cx="1064434" cy="413808"/>
          </a:xfrm>
          <a:prstGeom prst="rect">
            <a:avLst/>
          </a:prstGeom>
        </p:spPr>
        <p:txBody>
          <a:bodyPr vert="horz" lIns="101882" tIns="50941" rIns="101882" bIns="50941" rtlCol="0" anchor="ctr"/>
          <a:lstStyle>
            <a:lvl1pPr algn="r">
              <a:defRPr sz="1100" baseline="0">
                <a:solidFill>
                  <a:schemeClr val="tx1">
                    <a:tint val="75000"/>
                  </a:schemeClr>
                </a:solidFill>
                <a:latin typeface="Tahoma" pitchFamily="34" charset="0"/>
              </a:defRPr>
            </a:lvl1pPr>
          </a:lstStyle>
          <a:p>
            <a:fld id="{B999F817-F5D2-4A26-96AD-1211DCAE6C1D}" type="slidenum">
              <a:rPr lang="en-US" smtClean="0"/>
              <a:pPr/>
              <a:t>‹#›</a:t>
            </a:fld>
            <a:endParaRPr lang="en-US" dirty="0"/>
          </a:p>
        </p:txBody>
      </p:sp>
      <p:cxnSp>
        <p:nvCxnSpPr>
          <p:cNvPr id="8" name="Straight Connector 7"/>
          <p:cNvCxnSpPr/>
          <p:nvPr userDrawn="1"/>
        </p:nvCxnSpPr>
        <p:spPr>
          <a:xfrm>
            <a:off x="0" y="7599680"/>
            <a:ext cx="10058400" cy="0"/>
          </a:xfrm>
          <a:prstGeom prst="line">
            <a:avLst/>
          </a:prstGeom>
          <a:ln w="38100" cmpd="thickThin">
            <a:solidFill>
              <a:srgbClr val="00447C"/>
            </a:solidFill>
          </a:ln>
        </p:spPr>
        <p:style>
          <a:lnRef idx="1">
            <a:schemeClr val="accent1"/>
          </a:lnRef>
          <a:fillRef idx="0">
            <a:schemeClr val="accent1"/>
          </a:fillRef>
          <a:effectRef idx="0">
            <a:schemeClr val="accent1"/>
          </a:effectRef>
          <a:fontRef idx="minor">
            <a:schemeClr val="tx1"/>
          </a:fontRef>
        </p:style>
      </p:cxnSp>
      <p:pic>
        <p:nvPicPr>
          <p:cNvPr id="9" name="Picture 8" descr="Everett-Primary-Logo-RGB.jpg"/>
          <p:cNvPicPr>
            <a:picLocks noChangeAspect="1"/>
          </p:cNvPicPr>
          <p:nvPr userDrawn="1"/>
        </p:nvPicPr>
        <p:blipFill>
          <a:blip r:embed="rId4" cstate="print"/>
          <a:stretch>
            <a:fillRect/>
          </a:stretch>
        </p:blipFill>
        <p:spPr>
          <a:xfrm>
            <a:off x="314325" y="6855762"/>
            <a:ext cx="1688514" cy="715132"/>
          </a:xfrm>
          <a:prstGeom prst="rect">
            <a:avLst/>
          </a:prstGeom>
        </p:spPr>
      </p:pic>
    </p:spTree>
    <p:extLst>
      <p:ext uri="{BB962C8B-B14F-4D97-AF65-F5344CB8AC3E}">
        <p14:creationId xmlns:p14="http://schemas.microsoft.com/office/powerpoint/2010/main" val="3555257305"/>
      </p:ext>
    </p:extLst>
  </p:cSld>
  <p:clrMap bg1="lt1" tx1="dk1" bg2="lt2" tx2="dk2" accent1="accent1" accent2="accent2" accent3="accent3" accent4="accent4" accent5="accent5" accent6="accent6" hlink="hlink" folHlink="folHlink"/>
  <p:sldLayoutIdLst>
    <p:sldLayoutId id="2147484183" r:id="rId1"/>
    <p:sldLayoutId id="2147484184" r:id="rId2"/>
  </p:sldLayoutIdLst>
  <p:hf hdr="0" dt="0"/>
  <p:txStyles>
    <p:titleStyle>
      <a:lvl1pPr algn="ctr" defTabSz="1018824" rtl="0" eaLnBrk="1" latinLnBrk="0" hangingPunct="1">
        <a:spcBef>
          <a:spcPct val="0"/>
        </a:spcBef>
        <a:buNone/>
        <a:defRPr sz="2800" b="0" i="0" u="none" kern="1200">
          <a:solidFill>
            <a:srgbClr val="00447C"/>
          </a:solidFill>
          <a:latin typeface="Tahoma" pitchFamily="34" charset="0"/>
          <a:ea typeface="Tahoma" pitchFamily="34" charset="0"/>
          <a:cs typeface="Tahoma" pitchFamily="34" charset="0"/>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Tahoma" pitchFamily="34" charset="0"/>
          <a:ea typeface="Tahoma" pitchFamily="34" charset="0"/>
          <a:cs typeface="Tahoma" pitchFamily="34" charset="0"/>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42.emf"/></Relationships>
</file>

<file path=ppt/slides/_rels/slide1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1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2.emf"/></Relationships>
</file>

<file path=ppt/slides/_rels/slide1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9.emf"/><Relationship Id="rId5" Type="http://schemas.openxmlformats.org/officeDocument/2006/relationships/image" Target="../media/image54.emf"/><Relationship Id="rId4" Type="http://schemas.openxmlformats.org/officeDocument/2006/relationships/image" Target="../media/image58.emf"/></Relationships>
</file>

<file path=ppt/slides/_rels/slide2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1.emf"/></Relationships>
</file>

<file path=ppt/slides/_rels/slide2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3.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tm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4.tm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verett SOSR Report Header-01.png"/>
          <p:cNvPicPr>
            <a:picLocks noChangeAspect="1"/>
          </p:cNvPicPr>
          <p:nvPr/>
        </p:nvPicPr>
        <p:blipFill>
          <a:blip r:embed="rId3" cstate="print"/>
          <a:srcRect/>
          <a:stretch>
            <a:fillRect/>
          </a:stretch>
        </p:blipFill>
        <p:spPr bwMode="auto">
          <a:xfrm>
            <a:off x="0" y="0"/>
            <a:ext cx="10046177" cy="4663440"/>
          </a:xfrm>
          <a:prstGeom prst="rect">
            <a:avLst/>
          </a:prstGeom>
          <a:noFill/>
          <a:ln w="9525">
            <a:noFill/>
            <a:miter lim="800000"/>
            <a:headEnd/>
            <a:tailEnd/>
          </a:ln>
        </p:spPr>
      </p:pic>
      <p:sp>
        <p:nvSpPr>
          <p:cNvPr id="69636" name="Rectangle 4"/>
          <p:cNvSpPr>
            <a:spLocks noGrp="1" noChangeArrowheads="1"/>
          </p:cNvSpPr>
          <p:nvPr>
            <p:ph type="title"/>
          </p:nvPr>
        </p:nvSpPr>
        <p:spPr/>
        <p:txBody>
          <a:bodyPr>
            <a:normAutofit fontScale="90000"/>
          </a:bodyPr>
          <a:lstStyle/>
          <a:p>
            <a:pPr eaLnBrk="1" hangingPunct="1">
              <a:defRPr/>
            </a:pPr>
            <a:r>
              <a:rPr lang="en-US" sz="4000" dirty="0"/>
              <a:t/>
            </a:r>
            <a:br>
              <a:rPr lang="en-US" sz="4000" dirty="0"/>
            </a:br>
            <a:r>
              <a:rPr lang="en-US" sz="4000" b="1" i="1" dirty="0"/>
              <a:t/>
            </a:r>
            <a:br>
              <a:rPr lang="en-US" sz="4000" b="1" i="1" dirty="0"/>
            </a:br>
            <a:endParaRPr lang="en-US" i="1" dirty="0"/>
          </a:p>
        </p:txBody>
      </p:sp>
      <p:sp>
        <p:nvSpPr>
          <p:cNvPr id="3075" name="TextBox 2"/>
          <p:cNvSpPr txBox="1">
            <a:spLocks noChangeArrowheads="1"/>
          </p:cNvSpPr>
          <p:nvPr/>
        </p:nvSpPr>
        <p:spPr bwMode="auto">
          <a:xfrm>
            <a:off x="4108541" y="5038344"/>
            <a:ext cx="1893716" cy="441431"/>
          </a:xfrm>
          <a:prstGeom prst="rect">
            <a:avLst/>
          </a:prstGeom>
          <a:noFill/>
          <a:ln w="9525">
            <a:noFill/>
            <a:miter lim="800000"/>
            <a:headEnd/>
            <a:tailEnd/>
          </a:ln>
        </p:spPr>
        <p:txBody>
          <a:bodyPr wrap="none" lIns="101882" tIns="50941" rIns="101882" bIns="50941">
            <a:spAutoFit/>
          </a:bodyPr>
          <a:lstStyle/>
          <a:p>
            <a:pPr algn="ctr"/>
            <a:r>
              <a:rPr lang="en-US" sz="2200" dirty="0">
                <a:latin typeface="Tahoma" pitchFamily="34" charset="0"/>
                <a:ea typeface="Tahoma" pitchFamily="34" charset="0"/>
                <a:cs typeface="Tahoma" pitchFamily="34" charset="0"/>
              </a:rPr>
              <a:t>October 2017</a:t>
            </a:r>
          </a:p>
        </p:txBody>
      </p:sp>
      <p:sp>
        <p:nvSpPr>
          <p:cNvPr id="14" name="Rectangle 13"/>
          <p:cNvSpPr/>
          <p:nvPr/>
        </p:nvSpPr>
        <p:spPr>
          <a:xfrm>
            <a:off x="312494" y="441821"/>
            <a:ext cx="7275249" cy="2942116"/>
          </a:xfrm>
          <a:prstGeom prst="rect">
            <a:avLst/>
          </a:prstGeom>
        </p:spPr>
        <p:txBody>
          <a:bodyPr wrap="square" lIns="101882" tIns="50941" rIns="101882" bIns="50941">
            <a:spAutoFit/>
          </a:bodyPr>
          <a:lstStyle/>
          <a:p>
            <a:pPr>
              <a:spcAft>
                <a:spcPts val="2674"/>
              </a:spcAft>
            </a:pPr>
            <a:r>
              <a:rPr lang="en-US" sz="4000" dirty="0">
                <a:solidFill>
                  <a:schemeClr val="bg1"/>
                </a:solidFill>
                <a:latin typeface="Tahoma" pitchFamily="34" charset="0"/>
                <a:ea typeface="Tahoma" pitchFamily="34" charset="0"/>
                <a:cs typeface="Tahoma" pitchFamily="34" charset="0"/>
              </a:rPr>
              <a:t>STATE OF SCHOOL REVIEW</a:t>
            </a:r>
          </a:p>
          <a:p>
            <a:r>
              <a:rPr lang="en-US" sz="4000" i="1" dirty="0">
                <a:solidFill>
                  <a:schemeClr val="bg1"/>
                </a:solidFill>
                <a:latin typeface="Tahoma" pitchFamily="34" charset="0"/>
                <a:ea typeface="Tahoma" pitchFamily="34" charset="0"/>
                <a:cs typeface="Tahoma" pitchFamily="34" charset="0"/>
              </a:rPr>
              <a:t>Everett Public Schools</a:t>
            </a:r>
            <a:r>
              <a:rPr lang="en-US" sz="3600" b="1" i="1" dirty="0"/>
              <a:t/>
            </a:r>
            <a:br>
              <a:rPr lang="en-US" sz="3600" b="1" i="1" dirty="0"/>
            </a:br>
            <a:endParaRPr lang="en-US" sz="3500" dirty="0">
              <a:solidFill>
                <a:schemeClr val="bg1"/>
              </a:solidFill>
              <a:latin typeface="Tahoma" pitchFamily="34" charset="0"/>
              <a:ea typeface="Tahoma" pitchFamily="34" charset="0"/>
              <a:cs typeface="Tahoma" pitchFamily="34" charset="0"/>
            </a:endParaRPr>
          </a:p>
          <a:p>
            <a:r>
              <a:rPr lang="en-US" sz="2000" b="1" dirty="0"/>
              <a:t/>
            </a:r>
            <a:br>
              <a:rPr lang="en-US" sz="2000" b="1" dirty="0"/>
            </a:br>
            <a:endParaRPr lang="en-US" dirty="0"/>
          </a:p>
        </p:txBody>
      </p:sp>
      <p:sp>
        <p:nvSpPr>
          <p:cNvPr id="10" name="Rectangle 3"/>
          <p:cNvSpPr>
            <a:spLocks noChangeArrowheads="1"/>
          </p:cNvSpPr>
          <p:nvPr/>
        </p:nvSpPr>
        <p:spPr bwMode="auto">
          <a:xfrm>
            <a:off x="3131724" y="5838825"/>
            <a:ext cx="3848928" cy="553998"/>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447C"/>
                </a:solidFill>
                <a:effectLst/>
                <a:latin typeface="Tahoma" pitchFamily="34" charset="0"/>
                <a:ea typeface="Calibri" pitchFamily="34" charset="0"/>
                <a:cs typeface="Tahoma" pitchFamily="34" charset="0"/>
              </a:rPr>
              <a:t>Student Data (n=5)</a:t>
            </a:r>
            <a:r>
              <a:rPr kumimoji="0" lang="en-US" sz="1000" b="1" i="0" u="none" strike="noStrike" cap="none" normalizeH="0" baseline="0" dirty="0">
                <a:ln>
                  <a:noFill/>
                </a:ln>
                <a:solidFill>
                  <a:schemeClr val="tx1"/>
                </a:solidFill>
                <a:effectLst/>
                <a:latin typeface="Tahoma" pitchFamily="34" charset="0"/>
                <a:ea typeface="Calibri" pitchFamily="34" charset="0"/>
                <a:cs typeface="Tahoma" pitchFamily="34" charset="0"/>
              </a:rPr>
              <a:t/>
            </a:r>
            <a:br>
              <a:rPr kumimoji="0" lang="en-US" sz="1000" b="1" i="0" u="none" strike="noStrike" cap="none" normalizeH="0" baseline="0" dirty="0">
                <a:ln>
                  <a:noFill/>
                </a:ln>
                <a:solidFill>
                  <a:schemeClr val="tx1"/>
                </a:solidFill>
                <a:effectLst/>
                <a:latin typeface="Tahoma" pitchFamily="34" charset="0"/>
                <a:ea typeface="Calibri" pitchFamily="34" charset="0"/>
                <a:cs typeface="Tahoma" pitchFamily="34" charset="0"/>
              </a:rPr>
            </a:br>
            <a:r>
              <a:rPr kumimoji="0" lang="en-US" sz="1000" b="0" i="0" u="none" strike="noStrike" cap="none" normalizeH="0" baseline="0" dirty="0">
                <a:ln>
                  <a:noFill/>
                </a:ln>
                <a:solidFill>
                  <a:srgbClr val="00447C"/>
                </a:solidFill>
                <a:effectLst/>
                <a:latin typeface="Tahoma" pitchFamily="34" charset="0"/>
                <a:ea typeface="Calibri" pitchFamily="34" charset="0"/>
                <a:cs typeface="Tahoma" pitchFamily="34" charset="0"/>
              </a:rPr>
              <a:t>This report contains confidential student information. </a:t>
            </a:r>
            <a:br>
              <a:rPr kumimoji="0" lang="en-US" sz="1000" b="0" i="0" u="none" strike="noStrike" cap="none" normalizeH="0" baseline="0" dirty="0">
                <a:ln>
                  <a:noFill/>
                </a:ln>
                <a:solidFill>
                  <a:srgbClr val="00447C"/>
                </a:solidFill>
                <a:effectLst/>
                <a:latin typeface="Tahoma" pitchFamily="34" charset="0"/>
                <a:ea typeface="Calibri" pitchFamily="34" charset="0"/>
                <a:cs typeface="Tahoma" pitchFamily="34" charset="0"/>
              </a:rPr>
            </a:br>
            <a:r>
              <a:rPr kumimoji="0" lang="en-US" sz="1000" b="0" i="0" u="none" strike="noStrike" cap="none" normalizeH="0" baseline="0" dirty="0">
                <a:ln>
                  <a:noFill/>
                </a:ln>
                <a:solidFill>
                  <a:srgbClr val="00447C"/>
                </a:solidFill>
                <a:effectLst/>
                <a:latin typeface="Tahoma" pitchFamily="34" charset="0"/>
                <a:ea typeface="Calibri" pitchFamily="34" charset="0"/>
                <a:cs typeface="Tahoma" pitchFamily="34" charset="0"/>
              </a:rPr>
              <a:t>These data must be kept secure at all times.</a:t>
            </a:r>
            <a:endParaRPr kumimoji="0" lang="en-US" sz="1800" b="0" i="0" u="none" strike="noStrike" cap="none" normalizeH="0" baseline="0" dirty="0">
              <a:ln>
                <a:noFill/>
              </a:ln>
              <a:solidFill>
                <a:srgbClr val="00447C"/>
              </a:solidFill>
              <a:effectLst/>
              <a:latin typeface="Arial" pitchFamily="34" charset="0"/>
              <a:cs typeface="Arial" pitchFamily="34" charset="0"/>
            </a:endParaRPr>
          </a:p>
        </p:txBody>
      </p:sp>
      <p:sp>
        <p:nvSpPr>
          <p:cNvPr id="11" name="Rectangle 10"/>
          <p:cNvSpPr/>
          <p:nvPr/>
        </p:nvSpPr>
        <p:spPr>
          <a:xfrm>
            <a:off x="7524300" y="7378262"/>
            <a:ext cx="1975945" cy="16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700" kern="1200">
                <a:solidFill>
                  <a:schemeClr val="lt1"/>
                </a:solidFill>
                <a:latin typeface="+mn-lt"/>
                <a:ea typeface="+mn-ea"/>
                <a:cs typeface="+mn-cs"/>
              </a:defRPr>
            </a:lvl1pPr>
            <a:lvl2pPr marL="509412" algn="l" rtl="0" fontAlgn="base">
              <a:spcBef>
                <a:spcPct val="0"/>
              </a:spcBef>
              <a:spcAft>
                <a:spcPct val="0"/>
              </a:spcAft>
              <a:defRPr sz="2700" kern="1200">
                <a:solidFill>
                  <a:schemeClr val="lt1"/>
                </a:solidFill>
                <a:latin typeface="+mn-lt"/>
                <a:ea typeface="+mn-ea"/>
                <a:cs typeface="+mn-cs"/>
              </a:defRPr>
            </a:lvl2pPr>
            <a:lvl3pPr marL="1018824" algn="l" rtl="0" fontAlgn="base">
              <a:spcBef>
                <a:spcPct val="0"/>
              </a:spcBef>
              <a:spcAft>
                <a:spcPct val="0"/>
              </a:spcAft>
              <a:defRPr sz="2700" kern="1200">
                <a:solidFill>
                  <a:schemeClr val="lt1"/>
                </a:solidFill>
                <a:latin typeface="+mn-lt"/>
                <a:ea typeface="+mn-ea"/>
                <a:cs typeface="+mn-cs"/>
              </a:defRPr>
            </a:lvl3pPr>
            <a:lvl4pPr marL="1528237" algn="l" rtl="0" fontAlgn="base">
              <a:spcBef>
                <a:spcPct val="0"/>
              </a:spcBef>
              <a:spcAft>
                <a:spcPct val="0"/>
              </a:spcAft>
              <a:defRPr sz="2700" kern="1200">
                <a:solidFill>
                  <a:schemeClr val="lt1"/>
                </a:solidFill>
                <a:latin typeface="+mn-lt"/>
                <a:ea typeface="+mn-ea"/>
                <a:cs typeface="+mn-cs"/>
              </a:defRPr>
            </a:lvl4pPr>
            <a:lvl5pPr marL="2037649" algn="l" rtl="0" fontAlgn="base">
              <a:spcBef>
                <a:spcPct val="0"/>
              </a:spcBef>
              <a:spcAft>
                <a:spcPct val="0"/>
              </a:spcAft>
              <a:defRPr sz="2700" kern="1200">
                <a:solidFill>
                  <a:schemeClr val="lt1"/>
                </a:solidFill>
                <a:latin typeface="+mn-lt"/>
                <a:ea typeface="+mn-ea"/>
                <a:cs typeface="+mn-cs"/>
              </a:defRPr>
            </a:lvl5pPr>
            <a:lvl6pPr marL="2547061" algn="l" defTabSz="1018824" rtl="0" eaLnBrk="1" latinLnBrk="0" hangingPunct="1">
              <a:defRPr sz="2700" kern="1200">
                <a:solidFill>
                  <a:schemeClr val="lt1"/>
                </a:solidFill>
                <a:latin typeface="+mn-lt"/>
                <a:ea typeface="+mn-ea"/>
                <a:cs typeface="+mn-cs"/>
              </a:defRPr>
            </a:lvl6pPr>
            <a:lvl7pPr marL="3056473" algn="l" defTabSz="1018824" rtl="0" eaLnBrk="1" latinLnBrk="0" hangingPunct="1">
              <a:defRPr sz="2700" kern="1200">
                <a:solidFill>
                  <a:schemeClr val="lt1"/>
                </a:solidFill>
                <a:latin typeface="+mn-lt"/>
                <a:ea typeface="+mn-ea"/>
                <a:cs typeface="+mn-cs"/>
              </a:defRPr>
            </a:lvl7pPr>
            <a:lvl8pPr marL="3565886" algn="l" defTabSz="1018824" rtl="0" eaLnBrk="1" latinLnBrk="0" hangingPunct="1">
              <a:defRPr sz="2700" kern="1200">
                <a:solidFill>
                  <a:schemeClr val="lt1"/>
                </a:solidFill>
                <a:latin typeface="+mn-lt"/>
                <a:ea typeface="+mn-ea"/>
                <a:cs typeface="+mn-cs"/>
              </a:defRPr>
            </a:lvl8pPr>
            <a:lvl9pPr marL="4075298" algn="l" defTabSz="1018824" rtl="0" eaLnBrk="1" latinLnBrk="0" hangingPunct="1">
              <a:defRPr sz="2700" kern="1200">
                <a:solidFill>
                  <a:schemeClr val="lt1"/>
                </a:solidFill>
                <a:latin typeface="+mn-lt"/>
                <a:ea typeface="+mn-ea"/>
                <a:cs typeface="+mn-cs"/>
              </a:defRPr>
            </a:lvl9pPr>
          </a:lstStyle>
          <a:p>
            <a:pPr algn="ctr"/>
            <a:endParaRPr lang="en-US"/>
          </a:p>
        </p:txBody>
      </p:sp>
      <p:pic>
        <p:nvPicPr>
          <p:cNvPr id="12" name="Picture 11" descr="cee-logo-USE THIS ONE.png"/>
          <p:cNvPicPr>
            <a:picLocks noChangeAspect="1"/>
          </p:cNvPicPr>
          <p:nvPr/>
        </p:nvPicPr>
        <p:blipFill>
          <a:blip r:embed="rId4" cstate="print"/>
          <a:stretch>
            <a:fillRect/>
          </a:stretch>
        </p:blipFill>
        <p:spPr>
          <a:xfrm>
            <a:off x="7403336" y="6941569"/>
            <a:ext cx="2137494" cy="629220"/>
          </a:xfrm>
          <a:prstGeom prst="rect">
            <a:avLst/>
          </a:prstGeom>
        </p:spPr>
      </p:pic>
      <p:pic>
        <p:nvPicPr>
          <p:cNvPr id="13" name="Picture 16"/>
          <p:cNvPicPr>
            <a:picLocks noChangeAspect="1" noChangeArrowheads="1"/>
          </p:cNvPicPr>
          <p:nvPr/>
        </p:nvPicPr>
        <p:blipFill>
          <a:blip r:embed="rId5" cstate="print"/>
          <a:srcRect/>
          <a:stretch>
            <a:fillRect/>
          </a:stretch>
        </p:blipFill>
        <p:spPr bwMode="auto">
          <a:xfrm>
            <a:off x="2654300" y="3949700"/>
            <a:ext cx="4851400" cy="381000"/>
          </a:xfrm>
          <a:prstGeom prst="rect">
            <a:avLst/>
          </a:prstGeom>
          <a:noFill/>
          <a:ln w="9525">
            <a:noFill/>
            <a:miter lim="800000"/>
            <a:headEnd/>
            <a:tailEnd/>
          </a:ln>
          <a:effectLst/>
        </p:spPr>
      </p:pic>
      <p:sp>
        <p:nvSpPr>
          <p:cNvPr id="15" name="TextBox 14"/>
          <p:cNvSpPr txBox="1"/>
          <p:nvPr/>
        </p:nvSpPr>
        <p:spPr>
          <a:xfrm>
            <a:off x="6646729" y="2423366"/>
            <a:ext cx="2650704" cy="830997"/>
          </a:xfrm>
          <a:prstGeom prst="rect">
            <a:avLst/>
          </a:prstGeom>
          <a:solidFill>
            <a:srgbClr val="FF6600"/>
          </a:solidFill>
        </p:spPr>
        <p:txBody>
          <a:bodyPr wrap="square" rtlCol="0">
            <a:spAutoFit/>
          </a:bodyPr>
          <a:lstStyle/>
          <a:p>
            <a:pPr algn="ctr"/>
            <a:r>
              <a:rPr lang="en-US" sz="2400" dirty="0">
                <a:solidFill>
                  <a:schemeClr val="bg1"/>
                </a:solidFill>
                <a:latin typeface="Tahoma" pitchFamily="34" charset="0"/>
                <a:ea typeface="Tahoma" pitchFamily="34" charset="0"/>
                <a:cs typeface="Tahoma" pitchFamily="34" charset="0"/>
              </a:rPr>
              <a:t>FINAL</a:t>
            </a:r>
            <a:br>
              <a:rPr lang="en-US" sz="2400" dirty="0">
                <a:solidFill>
                  <a:schemeClr val="bg1"/>
                </a:solidFill>
                <a:latin typeface="Tahoma" pitchFamily="34" charset="0"/>
                <a:ea typeface="Tahoma" pitchFamily="34" charset="0"/>
                <a:cs typeface="Tahoma" pitchFamily="34" charset="0"/>
              </a:rPr>
            </a:br>
            <a:r>
              <a:rPr lang="en-US" sz="2400" dirty="0">
                <a:solidFill>
                  <a:schemeClr val="bg1"/>
                </a:solidFill>
                <a:latin typeface="Tahoma" pitchFamily="34" charset="0"/>
                <a:ea typeface="Tahoma" pitchFamily="34" charset="0"/>
                <a:cs typeface="Tahoma" pitchFamily="34" charset="0"/>
              </a:rPr>
              <a:t>MSP-SBA Data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 Growth</a:t>
            </a:r>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10</a:t>
            </a:fld>
            <a:endParaRPr lang="en-US" dirty="0"/>
          </a:p>
        </p:txBody>
      </p:sp>
      <p:pic>
        <p:nvPicPr>
          <p:cNvPr id="9" name="Picture 13"/>
          <p:cNvPicPr>
            <a:picLocks noChangeAspect="1" noChangeArrowheads="1"/>
          </p:cNvPicPr>
          <p:nvPr/>
        </p:nvPicPr>
        <p:blipFill>
          <a:blip r:embed="rId3" cstate="print"/>
          <a:srcRect/>
          <a:stretch>
            <a:fillRect/>
          </a:stretch>
        </p:blipFill>
        <p:spPr bwMode="auto">
          <a:xfrm>
            <a:off x="5219700" y="1308100"/>
            <a:ext cx="4533900" cy="3035300"/>
          </a:xfrm>
          <a:prstGeom prst="rect">
            <a:avLst/>
          </a:prstGeom>
          <a:noFill/>
          <a:ln w="9525">
            <a:noFill/>
            <a:miter lim="800000"/>
            <a:headEnd/>
            <a:tailEnd/>
          </a:ln>
          <a:effectLst/>
        </p:spPr>
      </p:pic>
      <p:pic>
        <p:nvPicPr>
          <p:cNvPr id="8" name="Picture 14"/>
          <p:cNvPicPr>
            <a:picLocks noChangeAspect="1" noChangeArrowheads="1"/>
          </p:cNvPicPr>
          <p:nvPr/>
        </p:nvPicPr>
        <p:blipFill>
          <a:blip r:embed="rId4" cstate="print"/>
          <a:srcRect/>
          <a:stretch>
            <a:fillRect/>
          </a:stretch>
        </p:blipFill>
        <p:spPr bwMode="auto">
          <a:xfrm>
            <a:off x="317500" y="1308100"/>
            <a:ext cx="4533900" cy="3035300"/>
          </a:xfrm>
          <a:prstGeom prst="rect">
            <a:avLst/>
          </a:prstGeom>
          <a:noFill/>
          <a:ln w="9525">
            <a:noFill/>
            <a:miter lim="800000"/>
            <a:headEnd/>
            <a:tailEnd/>
          </a:ln>
          <a:effectLst/>
        </p:spPr>
      </p:pic>
      <p:sp>
        <p:nvSpPr>
          <p:cNvPr id="6" name="TextBox 5"/>
          <p:cNvSpPr txBox="1"/>
          <p:nvPr/>
        </p:nvSpPr>
        <p:spPr>
          <a:xfrm>
            <a:off x="3552825" y="4733925"/>
            <a:ext cx="2895600" cy="369332"/>
          </a:xfrm>
          <a:prstGeom prst="rect">
            <a:avLst/>
          </a:prstGeom>
          <a:noFill/>
        </p:spPr>
        <p:txBody>
          <a:bodyPr wrap="square" rtlCol="0">
            <a:spAutoFit/>
          </a:bodyPr>
          <a:lstStyle/>
          <a:p>
            <a:pPr algn="ctr"/>
            <a:r>
              <a:rPr lang="en-US" sz="1800" dirty="0"/>
              <a:t>Matched Cohort Growth</a:t>
            </a:r>
          </a:p>
        </p:txBody>
      </p:sp>
      <p:sp>
        <p:nvSpPr>
          <p:cNvPr id="10" name="Right Arrow 9"/>
          <p:cNvSpPr/>
          <p:nvPr/>
        </p:nvSpPr>
        <p:spPr>
          <a:xfrm rot="17665023">
            <a:off x="2178544" y="3824560"/>
            <a:ext cx="1827484" cy="22636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TextBox 10"/>
          <p:cNvSpPr txBox="1"/>
          <p:nvPr/>
        </p:nvSpPr>
        <p:spPr>
          <a:xfrm>
            <a:off x="2243206" y="4343400"/>
            <a:ext cx="936542" cy="723275"/>
          </a:xfrm>
          <a:prstGeom prst="rect">
            <a:avLst/>
          </a:prstGeom>
          <a:noFill/>
        </p:spPr>
        <p:txBody>
          <a:bodyPr wrap="square" rtlCol="0">
            <a:spAutoFit/>
          </a:bodyPr>
          <a:lstStyle/>
          <a:p>
            <a:pPr algn="ctr"/>
            <a:r>
              <a:rPr lang="en-US" dirty="0" smtClean="0"/>
              <a:t>9</a:t>
            </a:r>
          </a:p>
          <a:p>
            <a:pPr algn="ctr"/>
            <a:r>
              <a:rPr lang="en-US" sz="1400" dirty="0" smtClean="0"/>
              <a:t>Students</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Grade Math  </a:t>
            </a:r>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11</a:t>
            </a:fld>
            <a:endParaRPr lang="en-US" dirty="0"/>
          </a:p>
        </p:txBody>
      </p:sp>
      <p:pic>
        <p:nvPicPr>
          <p:cNvPr id="8" name="Picture 29"/>
          <p:cNvPicPr>
            <a:picLocks noChangeAspect="1" noChangeArrowheads="1"/>
          </p:cNvPicPr>
          <p:nvPr/>
        </p:nvPicPr>
        <p:blipFill>
          <a:blip r:embed="rId3" cstate="print"/>
          <a:srcRect/>
          <a:stretch>
            <a:fillRect/>
          </a:stretch>
        </p:blipFill>
        <p:spPr bwMode="auto">
          <a:xfrm>
            <a:off x="342900" y="939800"/>
            <a:ext cx="4533900" cy="2768600"/>
          </a:xfrm>
          <a:prstGeom prst="rect">
            <a:avLst/>
          </a:prstGeom>
          <a:noFill/>
          <a:ln w="9525">
            <a:noFill/>
            <a:miter lim="800000"/>
            <a:headEnd/>
            <a:tailEnd/>
          </a:ln>
          <a:effectLst/>
        </p:spPr>
      </p:pic>
      <p:pic>
        <p:nvPicPr>
          <p:cNvPr id="11" name="Picture 30"/>
          <p:cNvPicPr>
            <a:picLocks noChangeAspect="1" noChangeArrowheads="1"/>
          </p:cNvPicPr>
          <p:nvPr/>
        </p:nvPicPr>
        <p:blipFill>
          <a:blip r:embed="rId4" cstate="print"/>
          <a:srcRect/>
          <a:stretch>
            <a:fillRect/>
          </a:stretch>
        </p:blipFill>
        <p:spPr bwMode="auto">
          <a:xfrm>
            <a:off x="5257800" y="939800"/>
            <a:ext cx="4483100" cy="2768600"/>
          </a:xfrm>
          <a:prstGeom prst="rect">
            <a:avLst/>
          </a:prstGeom>
          <a:noFill/>
          <a:ln w="9525">
            <a:noFill/>
            <a:miter lim="800000"/>
            <a:headEnd/>
            <a:tailEnd/>
          </a:ln>
          <a:effectLst/>
        </p:spPr>
      </p:pic>
      <p:pic>
        <p:nvPicPr>
          <p:cNvPr id="10" name="Picture 31"/>
          <p:cNvPicPr>
            <a:picLocks noChangeAspect="1" noChangeArrowheads="1"/>
          </p:cNvPicPr>
          <p:nvPr/>
        </p:nvPicPr>
        <p:blipFill>
          <a:blip r:embed="rId5" cstate="print"/>
          <a:srcRect/>
          <a:stretch>
            <a:fillRect/>
          </a:stretch>
        </p:blipFill>
        <p:spPr bwMode="auto">
          <a:xfrm>
            <a:off x="342900" y="3949700"/>
            <a:ext cx="4521200" cy="2781300"/>
          </a:xfrm>
          <a:prstGeom prst="rect">
            <a:avLst/>
          </a:prstGeom>
          <a:noFill/>
          <a:ln w="9525">
            <a:noFill/>
            <a:miter lim="800000"/>
            <a:headEnd/>
            <a:tailEnd/>
          </a:ln>
          <a:effectLst/>
        </p:spPr>
      </p:pic>
      <p:pic>
        <p:nvPicPr>
          <p:cNvPr id="9" name="Picture 32"/>
          <p:cNvPicPr>
            <a:picLocks noChangeAspect="1" noChangeArrowheads="1"/>
          </p:cNvPicPr>
          <p:nvPr/>
        </p:nvPicPr>
        <p:blipFill>
          <a:blip r:embed="rId6" cstate="print"/>
          <a:srcRect/>
          <a:stretch>
            <a:fillRect/>
          </a:stretch>
        </p:blipFill>
        <p:spPr bwMode="auto">
          <a:xfrm>
            <a:off x="5257800" y="3949700"/>
            <a:ext cx="4521200" cy="2781300"/>
          </a:xfrm>
          <a:prstGeom prst="rect">
            <a:avLst/>
          </a:prstGeom>
          <a:noFill/>
          <a:ln w="9525">
            <a:noFill/>
            <a:miter lim="800000"/>
            <a:headEnd/>
            <a:tailEnd/>
          </a:ln>
          <a:effectLst/>
        </p:spPr>
      </p:pic>
      <p:sp>
        <p:nvSpPr>
          <p:cNvPr id="12" name="5-Point Star 11"/>
          <p:cNvSpPr/>
          <p:nvPr/>
        </p:nvSpPr>
        <p:spPr>
          <a:xfrm>
            <a:off x="6400800" y="4648200"/>
            <a:ext cx="560336" cy="489098"/>
          </a:xfrm>
          <a:prstGeom prst="star5">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9013456" y="4231641"/>
            <a:ext cx="560336" cy="489098"/>
          </a:xfrm>
          <a:prstGeom prst="star5">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704175" y="4648200"/>
            <a:ext cx="560336" cy="489098"/>
          </a:xfrm>
          <a:prstGeom prst="star5">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2632592" y="4476190"/>
            <a:ext cx="560336" cy="489098"/>
          </a:xfrm>
          <a:prstGeom prst="star5">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4th Grade Math </a:t>
            </a:r>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12</a:t>
            </a:fld>
            <a:endParaRPr lang="en-US" dirty="0"/>
          </a:p>
        </p:txBody>
      </p:sp>
      <p:pic>
        <p:nvPicPr>
          <p:cNvPr id="8" name="Picture 29"/>
          <p:cNvPicPr>
            <a:picLocks noChangeAspect="1" noChangeArrowheads="1"/>
          </p:cNvPicPr>
          <p:nvPr/>
        </p:nvPicPr>
        <p:blipFill>
          <a:blip r:embed="rId3" cstate="print"/>
          <a:srcRect/>
          <a:stretch>
            <a:fillRect/>
          </a:stretch>
        </p:blipFill>
        <p:spPr bwMode="auto">
          <a:xfrm>
            <a:off x="342900" y="939800"/>
            <a:ext cx="4508500" cy="2768600"/>
          </a:xfrm>
          <a:prstGeom prst="rect">
            <a:avLst/>
          </a:prstGeom>
          <a:noFill/>
          <a:ln w="9525">
            <a:noFill/>
            <a:miter lim="800000"/>
            <a:headEnd/>
            <a:tailEnd/>
          </a:ln>
          <a:effectLst/>
        </p:spPr>
      </p:pic>
      <p:pic>
        <p:nvPicPr>
          <p:cNvPr id="11" name="Picture 30"/>
          <p:cNvPicPr>
            <a:picLocks noChangeAspect="1" noChangeArrowheads="1"/>
          </p:cNvPicPr>
          <p:nvPr/>
        </p:nvPicPr>
        <p:blipFill>
          <a:blip r:embed="rId4" cstate="print"/>
          <a:srcRect/>
          <a:stretch>
            <a:fillRect/>
          </a:stretch>
        </p:blipFill>
        <p:spPr bwMode="auto">
          <a:xfrm>
            <a:off x="5257800" y="939800"/>
            <a:ext cx="4508500" cy="2768600"/>
          </a:xfrm>
          <a:prstGeom prst="rect">
            <a:avLst/>
          </a:prstGeom>
          <a:noFill/>
          <a:ln w="9525">
            <a:noFill/>
            <a:miter lim="800000"/>
            <a:headEnd/>
            <a:tailEnd/>
          </a:ln>
          <a:effectLst/>
        </p:spPr>
      </p:pic>
      <p:pic>
        <p:nvPicPr>
          <p:cNvPr id="9" name="Picture 31"/>
          <p:cNvPicPr>
            <a:picLocks noChangeAspect="1" noChangeArrowheads="1"/>
          </p:cNvPicPr>
          <p:nvPr/>
        </p:nvPicPr>
        <p:blipFill>
          <a:blip r:embed="rId5" cstate="print"/>
          <a:srcRect/>
          <a:stretch>
            <a:fillRect/>
          </a:stretch>
        </p:blipFill>
        <p:spPr bwMode="auto">
          <a:xfrm>
            <a:off x="342900" y="3949700"/>
            <a:ext cx="4521200" cy="2781300"/>
          </a:xfrm>
          <a:prstGeom prst="rect">
            <a:avLst/>
          </a:prstGeom>
          <a:noFill/>
          <a:ln w="9525">
            <a:noFill/>
            <a:miter lim="800000"/>
            <a:headEnd/>
            <a:tailEnd/>
          </a:ln>
          <a:effectLst/>
        </p:spPr>
      </p:pic>
      <p:pic>
        <p:nvPicPr>
          <p:cNvPr id="10" name="Picture 32"/>
          <p:cNvPicPr>
            <a:picLocks noChangeAspect="1" noChangeArrowheads="1"/>
          </p:cNvPicPr>
          <p:nvPr/>
        </p:nvPicPr>
        <p:blipFill>
          <a:blip r:embed="rId6" cstate="print"/>
          <a:srcRect/>
          <a:stretch>
            <a:fillRect/>
          </a:stretch>
        </p:blipFill>
        <p:spPr bwMode="auto">
          <a:xfrm>
            <a:off x="5257800" y="3949700"/>
            <a:ext cx="4521200" cy="2781300"/>
          </a:xfrm>
          <a:prstGeom prst="rect">
            <a:avLst/>
          </a:prstGeom>
          <a:noFill/>
          <a:ln w="9525">
            <a:noFill/>
            <a:miter lim="800000"/>
            <a:headEnd/>
            <a:tailEnd/>
          </a:ln>
          <a:effectLst/>
        </p:spPr>
      </p:pic>
      <p:sp>
        <p:nvSpPr>
          <p:cNvPr id="12" name="Right Brace 11"/>
          <p:cNvSpPr/>
          <p:nvPr/>
        </p:nvSpPr>
        <p:spPr>
          <a:xfrm>
            <a:off x="9420447" y="1594884"/>
            <a:ext cx="233916" cy="62732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3" name="TextBox 12"/>
          <p:cNvSpPr txBox="1"/>
          <p:nvPr/>
        </p:nvSpPr>
        <p:spPr>
          <a:xfrm>
            <a:off x="9508608" y="1594884"/>
            <a:ext cx="627321" cy="338554"/>
          </a:xfrm>
          <a:prstGeom prst="rect">
            <a:avLst/>
          </a:prstGeom>
          <a:noFill/>
        </p:spPr>
        <p:txBody>
          <a:bodyPr wrap="square" rtlCol="0">
            <a:spAutoFit/>
          </a:bodyPr>
          <a:lstStyle/>
          <a:p>
            <a:r>
              <a:rPr lang="en-US" sz="1600" dirty="0" smtClean="0"/>
              <a:t>90%</a:t>
            </a:r>
            <a:endParaRPr lang="en-US" sz="1600" dirty="0"/>
          </a:p>
        </p:txBody>
      </p:sp>
      <p:sp>
        <p:nvSpPr>
          <p:cNvPr id="14" name="Right Brace 13"/>
          <p:cNvSpPr/>
          <p:nvPr/>
        </p:nvSpPr>
        <p:spPr>
          <a:xfrm>
            <a:off x="9382612" y="3035050"/>
            <a:ext cx="251991" cy="253909"/>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5" name="TextBox 14"/>
          <p:cNvSpPr txBox="1"/>
          <p:nvPr/>
        </p:nvSpPr>
        <p:spPr>
          <a:xfrm>
            <a:off x="9555480" y="2742662"/>
            <a:ext cx="627321" cy="584775"/>
          </a:xfrm>
          <a:prstGeom prst="rect">
            <a:avLst/>
          </a:prstGeom>
          <a:noFill/>
        </p:spPr>
        <p:txBody>
          <a:bodyPr wrap="square" rtlCol="0">
            <a:spAutoFit/>
          </a:bodyPr>
          <a:lstStyle/>
          <a:p>
            <a:r>
              <a:rPr lang="en-US" sz="1600" dirty="0" smtClean="0"/>
              <a:t>6</a:t>
            </a:r>
          </a:p>
          <a:p>
            <a:r>
              <a:rPr lang="en-US" sz="1600" dirty="0" smtClean="0"/>
              <a:t>Std.</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5th Grade Math </a:t>
            </a:r>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13</a:t>
            </a:fld>
            <a:endParaRPr lang="en-US" dirty="0"/>
          </a:p>
        </p:txBody>
      </p:sp>
      <p:pic>
        <p:nvPicPr>
          <p:cNvPr id="8" name="Picture 29"/>
          <p:cNvPicPr>
            <a:picLocks noChangeAspect="1" noChangeArrowheads="1"/>
          </p:cNvPicPr>
          <p:nvPr/>
        </p:nvPicPr>
        <p:blipFill>
          <a:blip r:embed="rId3" cstate="print"/>
          <a:srcRect/>
          <a:stretch>
            <a:fillRect/>
          </a:stretch>
        </p:blipFill>
        <p:spPr bwMode="auto">
          <a:xfrm>
            <a:off x="342900" y="939800"/>
            <a:ext cx="4508500" cy="2755900"/>
          </a:xfrm>
          <a:prstGeom prst="rect">
            <a:avLst/>
          </a:prstGeom>
          <a:noFill/>
          <a:ln w="9525">
            <a:noFill/>
            <a:miter lim="800000"/>
            <a:headEnd/>
            <a:tailEnd/>
          </a:ln>
          <a:effectLst/>
        </p:spPr>
      </p:pic>
      <p:pic>
        <p:nvPicPr>
          <p:cNvPr id="11" name="Picture 30"/>
          <p:cNvPicPr>
            <a:picLocks noChangeAspect="1" noChangeArrowheads="1"/>
          </p:cNvPicPr>
          <p:nvPr/>
        </p:nvPicPr>
        <p:blipFill>
          <a:blip r:embed="rId4" cstate="print"/>
          <a:srcRect/>
          <a:stretch>
            <a:fillRect/>
          </a:stretch>
        </p:blipFill>
        <p:spPr bwMode="auto">
          <a:xfrm>
            <a:off x="5257800" y="939800"/>
            <a:ext cx="4483100" cy="2768600"/>
          </a:xfrm>
          <a:prstGeom prst="rect">
            <a:avLst/>
          </a:prstGeom>
          <a:noFill/>
          <a:ln w="9525">
            <a:noFill/>
            <a:miter lim="800000"/>
            <a:headEnd/>
            <a:tailEnd/>
          </a:ln>
          <a:effectLst/>
        </p:spPr>
      </p:pic>
      <p:pic>
        <p:nvPicPr>
          <p:cNvPr id="9" name="Picture 31"/>
          <p:cNvPicPr>
            <a:picLocks noChangeAspect="1" noChangeArrowheads="1"/>
          </p:cNvPicPr>
          <p:nvPr/>
        </p:nvPicPr>
        <p:blipFill>
          <a:blip r:embed="rId5" cstate="print"/>
          <a:srcRect/>
          <a:stretch>
            <a:fillRect/>
          </a:stretch>
        </p:blipFill>
        <p:spPr bwMode="auto">
          <a:xfrm>
            <a:off x="342900" y="3949700"/>
            <a:ext cx="4521200" cy="2781300"/>
          </a:xfrm>
          <a:prstGeom prst="rect">
            <a:avLst/>
          </a:prstGeom>
          <a:noFill/>
          <a:ln w="9525">
            <a:noFill/>
            <a:miter lim="800000"/>
            <a:headEnd/>
            <a:tailEnd/>
          </a:ln>
          <a:effectLst/>
        </p:spPr>
      </p:pic>
      <p:pic>
        <p:nvPicPr>
          <p:cNvPr id="10" name="Picture 32"/>
          <p:cNvPicPr>
            <a:picLocks noChangeAspect="1" noChangeArrowheads="1"/>
          </p:cNvPicPr>
          <p:nvPr/>
        </p:nvPicPr>
        <p:blipFill>
          <a:blip r:embed="rId6" cstate="print"/>
          <a:srcRect/>
          <a:stretch>
            <a:fillRect/>
          </a:stretch>
        </p:blipFill>
        <p:spPr bwMode="auto">
          <a:xfrm>
            <a:off x="5257800" y="3949700"/>
            <a:ext cx="4521200" cy="2781300"/>
          </a:xfrm>
          <a:prstGeom prst="rect">
            <a:avLst/>
          </a:prstGeom>
          <a:noFill/>
          <a:ln w="9525">
            <a:noFill/>
            <a:miter lim="800000"/>
            <a:headEnd/>
            <a:tailEnd/>
          </a:ln>
          <a:effectLst/>
        </p:spPr>
      </p:pic>
      <p:sp>
        <p:nvSpPr>
          <p:cNvPr id="12" name="5-Point Star 11"/>
          <p:cNvSpPr/>
          <p:nvPr/>
        </p:nvSpPr>
        <p:spPr>
          <a:xfrm>
            <a:off x="2397760" y="4231463"/>
            <a:ext cx="560336" cy="489098"/>
          </a:xfrm>
          <a:prstGeom prst="star5">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Gender</a:t>
            </a:r>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14</a:t>
            </a:fld>
            <a:endParaRPr lang="en-US" dirty="0"/>
          </a:p>
        </p:txBody>
      </p:sp>
      <p:pic>
        <p:nvPicPr>
          <p:cNvPr id="8" name="Picture 20"/>
          <p:cNvPicPr>
            <a:picLocks noChangeAspect="1" noChangeArrowheads="1"/>
          </p:cNvPicPr>
          <p:nvPr/>
        </p:nvPicPr>
        <p:blipFill>
          <a:blip r:embed="rId3" cstate="print"/>
          <a:srcRect/>
          <a:stretch>
            <a:fillRect/>
          </a:stretch>
        </p:blipFill>
        <p:spPr bwMode="auto">
          <a:xfrm>
            <a:off x="342900" y="939800"/>
            <a:ext cx="4483100" cy="2768600"/>
          </a:xfrm>
          <a:prstGeom prst="rect">
            <a:avLst/>
          </a:prstGeom>
          <a:noFill/>
          <a:ln w="9525">
            <a:noFill/>
            <a:miter lim="800000"/>
            <a:headEnd/>
            <a:tailEnd/>
          </a:ln>
          <a:effectLst/>
        </p:spPr>
      </p:pic>
      <p:pic>
        <p:nvPicPr>
          <p:cNvPr id="9" name="Picture 21"/>
          <p:cNvPicPr>
            <a:picLocks noChangeAspect="1" noChangeArrowheads="1"/>
          </p:cNvPicPr>
          <p:nvPr/>
        </p:nvPicPr>
        <p:blipFill>
          <a:blip r:embed="rId4" cstate="print"/>
          <a:srcRect/>
          <a:stretch>
            <a:fillRect/>
          </a:stretch>
        </p:blipFill>
        <p:spPr bwMode="auto">
          <a:xfrm>
            <a:off x="5257800" y="939800"/>
            <a:ext cx="4483100" cy="2768600"/>
          </a:xfrm>
          <a:prstGeom prst="rect">
            <a:avLst/>
          </a:prstGeom>
          <a:noFill/>
          <a:ln w="9525">
            <a:noFill/>
            <a:miter lim="800000"/>
            <a:headEnd/>
            <a:tailEnd/>
          </a:ln>
          <a:effectLst/>
        </p:spPr>
      </p:pic>
      <p:pic>
        <p:nvPicPr>
          <p:cNvPr id="10" name="Picture 22"/>
          <p:cNvPicPr>
            <a:picLocks noChangeAspect="1" noChangeArrowheads="1"/>
          </p:cNvPicPr>
          <p:nvPr/>
        </p:nvPicPr>
        <p:blipFill>
          <a:blip r:embed="rId5" cstate="print"/>
          <a:srcRect/>
          <a:stretch>
            <a:fillRect/>
          </a:stretch>
        </p:blipFill>
        <p:spPr bwMode="auto">
          <a:xfrm>
            <a:off x="2654300" y="3949700"/>
            <a:ext cx="4521200" cy="27813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Growth</a:t>
            </a:r>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15</a:t>
            </a:fld>
            <a:endParaRPr lang="en-US" dirty="0"/>
          </a:p>
        </p:txBody>
      </p:sp>
      <p:pic>
        <p:nvPicPr>
          <p:cNvPr id="9" name="Picture 13"/>
          <p:cNvPicPr>
            <a:picLocks noChangeAspect="1" noChangeArrowheads="1"/>
          </p:cNvPicPr>
          <p:nvPr/>
        </p:nvPicPr>
        <p:blipFill>
          <a:blip r:embed="rId3" cstate="print"/>
          <a:srcRect/>
          <a:stretch>
            <a:fillRect/>
          </a:stretch>
        </p:blipFill>
        <p:spPr bwMode="auto">
          <a:xfrm>
            <a:off x="342900" y="1308100"/>
            <a:ext cx="4508500" cy="3022600"/>
          </a:xfrm>
          <a:prstGeom prst="rect">
            <a:avLst/>
          </a:prstGeom>
          <a:noFill/>
          <a:ln w="9525">
            <a:noFill/>
            <a:miter lim="800000"/>
            <a:headEnd/>
            <a:tailEnd/>
          </a:ln>
          <a:effectLst/>
        </p:spPr>
      </p:pic>
      <p:pic>
        <p:nvPicPr>
          <p:cNvPr id="10" name="Picture 14"/>
          <p:cNvPicPr>
            <a:picLocks noChangeAspect="1" noChangeArrowheads="1"/>
          </p:cNvPicPr>
          <p:nvPr/>
        </p:nvPicPr>
        <p:blipFill>
          <a:blip r:embed="rId4" cstate="print"/>
          <a:srcRect/>
          <a:stretch>
            <a:fillRect/>
          </a:stretch>
        </p:blipFill>
        <p:spPr bwMode="auto">
          <a:xfrm>
            <a:off x="5245100" y="1308100"/>
            <a:ext cx="4508500" cy="3022600"/>
          </a:xfrm>
          <a:prstGeom prst="rect">
            <a:avLst/>
          </a:prstGeom>
          <a:noFill/>
          <a:ln w="9525">
            <a:noFill/>
            <a:miter lim="800000"/>
            <a:headEnd/>
            <a:tailEnd/>
          </a:ln>
          <a:effectLst/>
        </p:spPr>
      </p:pic>
      <p:sp>
        <p:nvSpPr>
          <p:cNvPr id="8" name="TextBox 7"/>
          <p:cNvSpPr txBox="1"/>
          <p:nvPr/>
        </p:nvSpPr>
        <p:spPr>
          <a:xfrm>
            <a:off x="3552825" y="4733925"/>
            <a:ext cx="2895600" cy="369332"/>
          </a:xfrm>
          <a:prstGeom prst="rect">
            <a:avLst/>
          </a:prstGeom>
          <a:noFill/>
        </p:spPr>
        <p:txBody>
          <a:bodyPr wrap="square" rtlCol="0">
            <a:spAutoFit/>
          </a:bodyPr>
          <a:lstStyle/>
          <a:p>
            <a:pPr algn="ctr"/>
            <a:r>
              <a:rPr lang="en-US" sz="1800" dirty="0"/>
              <a:t>Matched Cohort Growth</a:t>
            </a:r>
          </a:p>
        </p:txBody>
      </p:sp>
      <p:sp>
        <p:nvSpPr>
          <p:cNvPr id="11" name="Right Arrow 10"/>
          <p:cNvSpPr/>
          <p:nvPr/>
        </p:nvSpPr>
        <p:spPr>
          <a:xfrm rot="17665023">
            <a:off x="2178544" y="3824560"/>
            <a:ext cx="1827484" cy="22636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TextBox 11"/>
          <p:cNvSpPr txBox="1"/>
          <p:nvPr/>
        </p:nvSpPr>
        <p:spPr>
          <a:xfrm>
            <a:off x="2155744" y="4330700"/>
            <a:ext cx="936542" cy="723275"/>
          </a:xfrm>
          <a:prstGeom prst="rect">
            <a:avLst/>
          </a:prstGeom>
          <a:noFill/>
        </p:spPr>
        <p:txBody>
          <a:bodyPr wrap="square" rtlCol="0">
            <a:spAutoFit/>
          </a:bodyPr>
          <a:lstStyle/>
          <a:p>
            <a:pPr algn="ctr"/>
            <a:r>
              <a:rPr lang="en-US" dirty="0"/>
              <a:t>6</a:t>
            </a:r>
            <a:endParaRPr lang="en-US" dirty="0" smtClean="0"/>
          </a:p>
          <a:p>
            <a:pPr algn="ctr"/>
            <a:r>
              <a:rPr lang="en-US" sz="1400" dirty="0" smtClean="0"/>
              <a:t>Students</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5th Grade Science</a:t>
            </a:r>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16</a:t>
            </a:fld>
            <a:endParaRPr lang="en-US" dirty="0"/>
          </a:p>
        </p:txBody>
      </p:sp>
      <p:pic>
        <p:nvPicPr>
          <p:cNvPr id="9" name="Picture 29"/>
          <p:cNvPicPr>
            <a:picLocks noChangeAspect="1" noChangeArrowheads="1"/>
          </p:cNvPicPr>
          <p:nvPr/>
        </p:nvPicPr>
        <p:blipFill>
          <a:blip r:embed="rId3" cstate="print"/>
          <a:srcRect/>
          <a:stretch>
            <a:fillRect/>
          </a:stretch>
        </p:blipFill>
        <p:spPr bwMode="auto">
          <a:xfrm>
            <a:off x="342900" y="939800"/>
            <a:ext cx="4495800" cy="2768600"/>
          </a:xfrm>
          <a:prstGeom prst="rect">
            <a:avLst/>
          </a:prstGeom>
          <a:noFill/>
          <a:ln w="9525">
            <a:noFill/>
            <a:miter lim="800000"/>
            <a:headEnd/>
            <a:tailEnd/>
          </a:ln>
          <a:effectLst/>
        </p:spPr>
      </p:pic>
      <p:pic>
        <p:nvPicPr>
          <p:cNvPr id="8" name="Picture 30"/>
          <p:cNvPicPr>
            <a:picLocks noChangeAspect="1" noChangeArrowheads="1"/>
          </p:cNvPicPr>
          <p:nvPr/>
        </p:nvPicPr>
        <p:blipFill>
          <a:blip r:embed="rId4" cstate="print"/>
          <a:srcRect/>
          <a:stretch>
            <a:fillRect/>
          </a:stretch>
        </p:blipFill>
        <p:spPr bwMode="auto">
          <a:xfrm>
            <a:off x="5257800" y="939800"/>
            <a:ext cx="4508500" cy="2768600"/>
          </a:xfrm>
          <a:prstGeom prst="rect">
            <a:avLst/>
          </a:prstGeom>
          <a:noFill/>
          <a:ln w="9525">
            <a:noFill/>
            <a:miter lim="800000"/>
            <a:headEnd/>
            <a:tailEnd/>
          </a:ln>
          <a:effectLst/>
        </p:spPr>
      </p:pic>
      <p:pic>
        <p:nvPicPr>
          <p:cNvPr id="10" name="Picture 31"/>
          <p:cNvPicPr>
            <a:picLocks noChangeAspect="1" noChangeArrowheads="1"/>
          </p:cNvPicPr>
          <p:nvPr/>
        </p:nvPicPr>
        <p:blipFill>
          <a:blip r:embed="rId5" cstate="print"/>
          <a:srcRect/>
          <a:stretch>
            <a:fillRect/>
          </a:stretch>
        </p:blipFill>
        <p:spPr bwMode="auto">
          <a:xfrm>
            <a:off x="342900" y="3949700"/>
            <a:ext cx="4521200" cy="2781300"/>
          </a:xfrm>
          <a:prstGeom prst="rect">
            <a:avLst/>
          </a:prstGeom>
          <a:noFill/>
          <a:ln w="9525">
            <a:noFill/>
            <a:miter lim="800000"/>
            <a:headEnd/>
            <a:tailEnd/>
          </a:ln>
          <a:effectLst/>
        </p:spPr>
      </p:pic>
      <p:pic>
        <p:nvPicPr>
          <p:cNvPr id="11" name="Picture 32"/>
          <p:cNvPicPr>
            <a:picLocks noChangeAspect="1" noChangeArrowheads="1"/>
          </p:cNvPicPr>
          <p:nvPr/>
        </p:nvPicPr>
        <p:blipFill>
          <a:blip r:embed="rId6" cstate="print"/>
          <a:srcRect/>
          <a:stretch>
            <a:fillRect/>
          </a:stretch>
        </p:blipFill>
        <p:spPr bwMode="auto">
          <a:xfrm>
            <a:off x="5257800" y="3949700"/>
            <a:ext cx="4521200" cy="2781300"/>
          </a:xfrm>
          <a:prstGeom prst="rect">
            <a:avLst/>
          </a:prstGeom>
          <a:noFill/>
          <a:ln w="9525">
            <a:noFill/>
            <a:miter lim="800000"/>
            <a:headEnd/>
            <a:tailEnd/>
          </a:ln>
          <a:effectLst/>
        </p:spPr>
      </p:pic>
      <p:sp>
        <p:nvSpPr>
          <p:cNvPr id="12" name="5-Point Star 11"/>
          <p:cNvSpPr/>
          <p:nvPr/>
        </p:nvSpPr>
        <p:spPr>
          <a:xfrm>
            <a:off x="2923954" y="4280373"/>
            <a:ext cx="560336" cy="489098"/>
          </a:xfrm>
          <a:prstGeom prst="star5">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9367284" y="4280373"/>
            <a:ext cx="560336" cy="489098"/>
          </a:xfrm>
          <a:prstGeom prst="star5">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Gender</a:t>
            </a:r>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17</a:t>
            </a:fld>
            <a:endParaRPr lang="en-US" dirty="0"/>
          </a:p>
        </p:txBody>
      </p:sp>
      <p:pic>
        <p:nvPicPr>
          <p:cNvPr id="5" name="Picture 13"/>
          <p:cNvPicPr>
            <a:picLocks noChangeAspect="1" noChangeArrowheads="1"/>
          </p:cNvPicPr>
          <p:nvPr/>
        </p:nvPicPr>
        <p:blipFill>
          <a:blip r:embed="rId3" cstate="print"/>
          <a:srcRect/>
          <a:stretch>
            <a:fillRect/>
          </a:stretch>
        </p:blipFill>
        <p:spPr bwMode="auto">
          <a:xfrm>
            <a:off x="2832100" y="939800"/>
            <a:ext cx="4483100" cy="2768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dirty="0"/>
              <a:t>English Language Acquisition</a:t>
            </a:r>
            <a:br>
              <a:rPr lang="en-US" dirty="0"/>
            </a:br>
            <a:endParaRPr lang="en-US" sz="2200" dirty="0"/>
          </a:p>
        </p:txBody>
      </p:sp>
      <p:sp>
        <p:nvSpPr>
          <p:cNvPr id="4" name="Slide Number Placeholder 3"/>
          <p:cNvSpPr>
            <a:spLocks noGrp="1"/>
          </p:cNvSpPr>
          <p:nvPr>
            <p:ph type="sldNum" sz="quarter" idx="4294967295"/>
          </p:nvPr>
        </p:nvSpPr>
        <p:spPr>
          <a:xfrm>
            <a:off x="8717280" y="7254241"/>
            <a:ext cx="1064434" cy="413808"/>
          </a:xfrm>
        </p:spPr>
        <p:txBody>
          <a:bodyPr/>
          <a:lstStyle/>
          <a:p>
            <a:fld id="{B999F817-F5D2-4A26-96AD-1211DCAE6C1D}" type="slidenum">
              <a:rPr lang="en-US" smtClean="0"/>
              <a:pPr/>
              <a:t>18</a:t>
            </a:fld>
            <a:endParaRPr lang="en-US" dirty="0"/>
          </a:p>
        </p:txBody>
      </p:sp>
      <p:pic>
        <p:nvPicPr>
          <p:cNvPr id="6" name="Picture 14"/>
          <p:cNvPicPr>
            <a:picLocks noChangeAspect="1" noChangeArrowheads="1"/>
          </p:cNvPicPr>
          <p:nvPr/>
        </p:nvPicPr>
        <p:blipFill>
          <a:blip r:embed="rId3" cstate="print"/>
          <a:srcRect/>
          <a:stretch>
            <a:fillRect/>
          </a:stretch>
        </p:blipFill>
        <p:spPr bwMode="auto">
          <a:xfrm>
            <a:off x="2847975" y="3975100"/>
            <a:ext cx="4451350" cy="2755900"/>
          </a:xfrm>
          <a:prstGeom prst="rect">
            <a:avLst/>
          </a:prstGeom>
          <a:noFill/>
          <a:ln w="9525">
            <a:noFill/>
            <a:miter lim="800000"/>
            <a:headEnd/>
            <a:tailEnd/>
          </a:ln>
          <a:effectLst/>
        </p:spPr>
      </p:pic>
      <p:pic>
        <p:nvPicPr>
          <p:cNvPr id="7" name="Picture 15"/>
          <p:cNvPicPr>
            <a:picLocks noChangeAspect="1" noChangeArrowheads="1"/>
          </p:cNvPicPr>
          <p:nvPr/>
        </p:nvPicPr>
        <p:blipFill>
          <a:blip r:embed="rId4" cstate="print"/>
          <a:srcRect/>
          <a:stretch>
            <a:fillRect/>
          </a:stretch>
        </p:blipFill>
        <p:spPr bwMode="auto">
          <a:xfrm>
            <a:off x="2847975" y="939800"/>
            <a:ext cx="4451350" cy="2755900"/>
          </a:xfrm>
          <a:prstGeom prst="rect">
            <a:avLst/>
          </a:prstGeom>
          <a:noFill/>
          <a:ln w="9525">
            <a:noFill/>
            <a:miter lim="800000"/>
            <a:headEnd/>
            <a:tailEnd/>
          </a:ln>
          <a:effectLst/>
        </p:spPr>
      </p:pic>
      <p:sp>
        <p:nvSpPr>
          <p:cNvPr id="8" name="TextBox 7"/>
          <p:cNvSpPr txBox="1"/>
          <p:nvPr/>
        </p:nvSpPr>
        <p:spPr>
          <a:xfrm>
            <a:off x="5154124" y="4635500"/>
            <a:ext cx="2979781" cy="507831"/>
          </a:xfrm>
          <a:prstGeom prst="rect">
            <a:avLst/>
          </a:prstGeom>
          <a:solidFill>
            <a:schemeClr val="bg1"/>
          </a:solidFill>
        </p:spPr>
        <p:txBody>
          <a:bodyPr wrap="square" rtlCol="0">
            <a:spAutoFit/>
          </a:bodyPr>
          <a:lstStyle/>
          <a:p>
            <a:pPr algn="ctr"/>
            <a:r>
              <a:rPr lang="en-US" dirty="0" smtClean="0"/>
              <a:t>12  Newcomers</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EES Staff Perceptions—2017</a:t>
            </a:r>
          </a:p>
        </p:txBody>
      </p:sp>
      <p:pic>
        <p:nvPicPr>
          <p:cNvPr id="10" name="Picture 2"/>
          <p:cNvPicPr>
            <a:picLocks noChangeAspect="1" noChangeArrowheads="1"/>
          </p:cNvPicPr>
          <p:nvPr/>
        </p:nvPicPr>
        <p:blipFill>
          <a:blip r:embed="rId3" cstate="print"/>
          <a:srcRect/>
          <a:stretch>
            <a:fillRect/>
          </a:stretch>
        </p:blipFill>
        <p:spPr bwMode="auto">
          <a:xfrm>
            <a:off x="344488" y="947738"/>
            <a:ext cx="4514850" cy="3795712"/>
          </a:xfrm>
          <a:prstGeom prst="rect">
            <a:avLst/>
          </a:prstGeom>
          <a:noFill/>
          <a:ln w="9525">
            <a:miter lim="800000"/>
            <a:headEnd/>
            <a:tailEnd/>
          </a:ln>
          <a:effectLst/>
        </p:spPr>
      </p:pic>
      <p:pic>
        <p:nvPicPr>
          <p:cNvPr id="11" name="Picture 3"/>
          <p:cNvPicPr>
            <a:picLocks noChangeAspect="1" noChangeArrowheads="1"/>
          </p:cNvPicPr>
          <p:nvPr/>
        </p:nvPicPr>
        <p:blipFill>
          <a:blip r:embed="rId4" cstate="print"/>
          <a:srcRect/>
          <a:stretch>
            <a:fillRect/>
          </a:stretch>
        </p:blipFill>
        <p:spPr bwMode="auto">
          <a:xfrm>
            <a:off x="627063" y="5111750"/>
            <a:ext cx="4057650" cy="323850"/>
          </a:xfrm>
          <a:prstGeom prst="rect">
            <a:avLst/>
          </a:prstGeom>
          <a:noFill/>
          <a:ln w="9525">
            <a:miter lim="800000"/>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5257800" y="947738"/>
            <a:ext cx="4486275" cy="3778250"/>
          </a:xfrm>
          <a:prstGeom prst="rect">
            <a:avLst/>
          </a:prstGeom>
          <a:noFill/>
          <a:ln w="9525">
            <a:miter lim="800000"/>
            <a:headEnd/>
            <a:tailEnd/>
          </a:ln>
          <a:effectLst/>
        </p:spPr>
      </p:pic>
      <p:pic>
        <p:nvPicPr>
          <p:cNvPr id="9" name="Picture 5"/>
          <p:cNvPicPr>
            <a:picLocks noChangeAspect="1" noChangeArrowheads="1"/>
          </p:cNvPicPr>
          <p:nvPr/>
        </p:nvPicPr>
        <p:blipFill>
          <a:blip r:embed="rId6" cstate="print"/>
          <a:srcRect/>
          <a:stretch>
            <a:fillRect/>
          </a:stretch>
        </p:blipFill>
        <p:spPr bwMode="auto">
          <a:xfrm>
            <a:off x="6210300" y="4946650"/>
            <a:ext cx="2800350" cy="809625"/>
          </a:xfrm>
          <a:prstGeom prst="rect">
            <a:avLst/>
          </a:prstGeom>
          <a:noFill/>
          <a:ln w="9525">
            <a:miter lim="800000"/>
            <a:headEnd/>
            <a:tailEnd/>
          </a:ln>
          <a:effectLst/>
        </p:spPr>
      </p:pic>
      <p:sp>
        <p:nvSpPr>
          <p:cNvPr id="12" name="Slide Number Placeholder 6"/>
          <p:cNvSpPr txBox="1">
            <a:spLocks/>
          </p:cNvSpPr>
          <p:nvPr/>
        </p:nvSpPr>
        <p:spPr>
          <a:xfrm>
            <a:off x="8717280" y="7254241"/>
            <a:ext cx="1064434" cy="413808"/>
          </a:xfrm>
          <a:prstGeom prst="rect">
            <a:avLst/>
          </a:prstGeom>
        </p:spPr>
        <p:txBody>
          <a:bodyPr vert="horz" lIns="101882" tIns="50941" rIns="101882" bIns="50941"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tx1">
                    <a:tint val="75000"/>
                  </a:schemeClr>
                </a:solidFill>
                <a:effectLst/>
                <a:uLnTx/>
                <a:uFillTx/>
                <a:latin typeface="Tahoma" pitchFamily="34" charset="0"/>
                <a:ea typeface="+mn-ea"/>
                <a:cs typeface="Arial" charset="0"/>
              </a:rPr>
              <a:t>19</a:t>
            </a:r>
          </a:p>
        </p:txBody>
      </p:sp>
    </p:spTree>
    <p:extLst>
      <p:ext uri="{BB962C8B-B14F-4D97-AF65-F5344CB8AC3E}">
        <p14:creationId xmlns:p14="http://schemas.microsoft.com/office/powerpoint/2010/main" val="411569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At-a-Glance</a:t>
            </a:r>
          </a:p>
        </p:txBody>
      </p:sp>
      <p:sp>
        <p:nvSpPr>
          <p:cNvPr id="4" name="Slide Number Placeholder 3"/>
          <p:cNvSpPr>
            <a:spLocks noGrp="1"/>
          </p:cNvSpPr>
          <p:nvPr>
            <p:ph type="sldNum" sz="quarter" idx="4294967295"/>
          </p:nvPr>
        </p:nvSpPr>
        <p:spPr>
          <a:xfrm>
            <a:off x="8717280" y="7254241"/>
            <a:ext cx="1064434" cy="413808"/>
          </a:xfrm>
        </p:spPr>
        <p:txBody>
          <a:bodyPr/>
          <a:lstStyle/>
          <a:p>
            <a:fld id="{31B80E4D-C55C-41DD-A67A-E2F4D6F272D4}" type="slidenum">
              <a:rPr lang="en-US" smtClean="0"/>
              <a:pPr/>
              <a:t>2</a:t>
            </a:fld>
            <a:endParaRPr lang="en-US" dirty="0"/>
          </a:p>
        </p:txBody>
      </p:sp>
      <p:sp>
        <p:nvSpPr>
          <p:cNvPr id="7" name="TextBox 6"/>
          <p:cNvSpPr txBox="1"/>
          <p:nvPr/>
        </p:nvSpPr>
        <p:spPr>
          <a:xfrm>
            <a:off x="5181740" y="5070370"/>
            <a:ext cx="1590449" cy="507831"/>
          </a:xfrm>
          <a:prstGeom prst="rect">
            <a:avLst/>
          </a:prstGeom>
          <a:noFill/>
        </p:spPr>
        <p:txBody>
          <a:bodyPr wrap="square" rtlCol="0">
            <a:spAutoFit/>
          </a:bodyPr>
          <a:lstStyle/>
          <a:p>
            <a:endParaRPr lang="en-US" dirty="0"/>
          </a:p>
        </p:txBody>
      </p:sp>
      <p:sp>
        <p:nvSpPr>
          <p:cNvPr id="8" name="TextBox 7"/>
          <p:cNvSpPr txBox="1"/>
          <p:nvPr/>
        </p:nvSpPr>
        <p:spPr>
          <a:xfrm>
            <a:off x="2655888" y="6629400"/>
            <a:ext cx="4514850" cy="507831"/>
          </a:xfrm>
          <a:prstGeom prst="rect">
            <a:avLst/>
          </a:prstGeom>
          <a:noFill/>
        </p:spPr>
        <p:txBody>
          <a:bodyPr wrap="square" rtlCol="0">
            <a:spAutoFit/>
          </a:bodyPr>
          <a:lstStyle/>
          <a:p>
            <a:r>
              <a:rPr lang="en-US" sz="900" dirty="0">
                <a:latin typeface="Calibri" pitchFamily="34" charset="0"/>
              </a:rPr>
              <a:t>All data used to populate charts are provided by Everett Public Schools via ORS or EDS. These data may not be an exact match to OSPI Report Card due to test codes and other variables. State data are preliminary.  </a:t>
            </a:r>
          </a:p>
        </p:txBody>
      </p:sp>
      <p:pic>
        <p:nvPicPr>
          <p:cNvPr id="9" name="Picture 8"/>
          <p:cNvPicPr>
            <a:picLocks noChangeAspect="1" noChangeArrowheads="1"/>
          </p:cNvPicPr>
          <p:nvPr/>
        </p:nvPicPr>
        <p:blipFill>
          <a:blip r:embed="rId3" cstate="print"/>
          <a:srcRect/>
          <a:stretch>
            <a:fillRect/>
          </a:stretch>
        </p:blipFill>
        <p:spPr bwMode="auto">
          <a:xfrm>
            <a:off x="2654300" y="1117600"/>
            <a:ext cx="4572000" cy="4889500"/>
          </a:xfrm>
          <a:prstGeom prst="rect">
            <a:avLst/>
          </a:prstGeom>
          <a:noFill/>
          <a:ln w="9525">
            <a:noFill/>
            <a:miter lim="800000"/>
            <a:headEnd/>
            <a:tailEnd/>
          </a:ln>
          <a:effectLst/>
        </p:spPr>
      </p:pic>
      <p:pic>
        <p:nvPicPr>
          <p:cNvPr id="11" name="Picture 10" descr="At a Glance Legend-01.jpg"/>
          <p:cNvPicPr>
            <a:picLocks noChangeAspect="1"/>
          </p:cNvPicPr>
          <p:nvPr/>
        </p:nvPicPr>
        <p:blipFill>
          <a:blip r:embed="rId4" cstate="print"/>
          <a:stretch>
            <a:fillRect/>
          </a:stretch>
        </p:blipFill>
        <p:spPr>
          <a:xfrm>
            <a:off x="2655888" y="6214896"/>
            <a:ext cx="4650822" cy="37615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Resistance Factor, Change, Accountability</a:t>
            </a:r>
          </a:p>
        </p:txBody>
      </p:sp>
      <p:sp>
        <p:nvSpPr>
          <p:cNvPr id="8" name="Slide Number Placeholder 6"/>
          <p:cNvSpPr txBox="1">
            <a:spLocks/>
          </p:cNvSpPr>
          <p:nvPr/>
        </p:nvSpPr>
        <p:spPr>
          <a:xfrm>
            <a:off x="8717280" y="7254241"/>
            <a:ext cx="1064434" cy="413808"/>
          </a:xfrm>
          <a:prstGeom prst="rect">
            <a:avLst/>
          </a:prstGeom>
        </p:spPr>
        <p:txBody>
          <a:bodyPr vert="horz" lIns="101882" tIns="50941" rIns="101882" bIns="50941"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tx1">
                    <a:tint val="75000"/>
                  </a:schemeClr>
                </a:solidFill>
                <a:effectLst/>
                <a:uLnTx/>
                <a:uFillTx/>
                <a:latin typeface="Tahoma" pitchFamily="34" charset="0"/>
                <a:ea typeface="+mn-ea"/>
                <a:cs typeface="Arial" charset="0"/>
              </a:rPr>
              <a:t>20</a:t>
            </a:r>
          </a:p>
        </p:txBody>
      </p:sp>
      <p:pic>
        <p:nvPicPr>
          <p:cNvPr id="12" name="Picture 7"/>
          <p:cNvPicPr>
            <a:picLocks noChangeAspect="1" noChangeArrowheads="1"/>
          </p:cNvPicPr>
          <p:nvPr/>
        </p:nvPicPr>
        <p:blipFill>
          <a:blip r:embed="rId3" cstate="print"/>
          <a:srcRect/>
          <a:stretch>
            <a:fillRect/>
          </a:stretch>
        </p:blipFill>
        <p:spPr bwMode="auto">
          <a:xfrm>
            <a:off x="2109788" y="947738"/>
            <a:ext cx="5949950" cy="1833562"/>
          </a:xfrm>
          <a:prstGeom prst="rect">
            <a:avLst/>
          </a:prstGeom>
          <a:noFill/>
          <a:ln w="9525">
            <a:miter lim="800000"/>
            <a:headEnd/>
            <a:tailEnd/>
          </a:ln>
          <a:effectLst/>
        </p:spPr>
      </p:pic>
      <p:pic>
        <p:nvPicPr>
          <p:cNvPr id="10" name="Picture 8"/>
          <p:cNvPicPr>
            <a:picLocks noChangeAspect="1" noChangeArrowheads="1"/>
          </p:cNvPicPr>
          <p:nvPr/>
        </p:nvPicPr>
        <p:blipFill>
          <a:blip r:embed="rId4" cstate="print"/>
          <a:srcRect/>
          <a:stretch>
            <a:fillRect/>
          </a:stretch>
        </p:blipFill>
        <p:spPr bwMode="auto">
          <a:xfrm>
            <a:off x="2109788" y="2984500"/>
            <a:ext cx="5949950" cy="1762125"/>
          </a:xfrm>
          <a:prstGeom prst="rect">
            <a:avLst/>
          </a:prstGeom>
          <a:noFill/>
          <a:ln w="9525">
            <a:miter lim="800000"/>
            <a:headEnd/>
            <a:tailEnd/>
          </a:ln>
          <a:effectLst/>
        </p:spPr>
      </p:pic>
      <p:pic>
        <p:nvPicPr>
          <p:cNvPr id="9" name="Picture 10"/>
          <p:cNvPicPr>
            <a:picLocks noChangeAspect="1" noChangeArrowheads="1"/>
          </p:cNvPicPr>
          <p:nvPr/>
        </p:nvPicPr>
        <p:blipFill>
          <a:blip r:embed="rId5" cstate="print"/>
          <a:srcRect/>
          <a:stretch>
            <a:fillRect/>
          </a:stretch>
        </p:blipFill>
        <p:spPr bwMode="auto">
          <a:xfrm>
            <a:off x="3055938" y="6888163"/>
            <a:ext cx="4057650" cy="323850"/>
          </a:xfrm>
          <a:prstGeom prst="rect">
            <a:avLst/>
          </a:prstGeom>
          <a:noFill/>
          <a:ln w="9525">
            <a:miter lim="800000"/>
            <a:headEnd/>
            <a:tailEnd/>
          </a:ln>
          <a:effectLst/>
        </p:spPr>
      </p:pic>
      <p:pic>
        <p:nvPicPr>
          <p:cNvPr id="11" name="Picture 11"/>
          <p:cNvPicPr>
            <a:picLocks noChangeAspect="1" noChangeArrowheads="1"/>
          </p:cNvPicPr>
          <p:nvPr/>
        </p:nvPicPr>
        <p:blipFill>
          <a:blip r:embed="rId6" cstate="print"/>
          <a:srcRect/>
          <a:stretch>
            <a:fillRect/>
          </a:stretch>
        </p:blipFill>
        <p:spPr bwMode="auto">
          <a:xfrm>
            <a:off x="2116138" y="4941888"/>
            <a:ext cx="5937250" cy="1803400"/>
          </a:xfrm>
          <a:prstGeom prst="rect">
            <a:avLst/>
          </a:prstGeom>
          <a:noFill/>
          <a:ln w="9525">
            <a:miter lim="800000"/>
            <a:headEnd/>
            <a:tailEnd/>
          </a:ln>
          <a:effectLst/>
        </p:spPr>
      </p:pic>
    </p:spTree>
    <p:extLst>
      <p:ext uri="{BB962C8B-B14F-4D97-AF65-F5344CB8AC3E}">
        <p14:creationId xmlns:p14="http://schemas.microsoft.com/office/powerpoint/2010/main" val="1736957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EES Student Perceptions—Longitudinal</a:t>
            </a:r>
          </a:p>
        </p:txBody>
      </p:sp>
      <p:sp>
        <p:nvSpPr>
          <p:cNvPr id="6" name="Slide Number Placeholder 6"/>
          <p:cNvSpPr txBox="1">
            <a:spLocks/>
          </p:cNvSpPr>
          <p:nvPr/>
        </p:nvSpPr>
        <p:spPr>
          <a:xfrm>
            <a:off x="8717280" y="7254241"/>
            <a:ext cx="1064434" cy="413808"/>
          </a:xfrm>
          <a:prstGeom prst="rect">
            <a:avLst/>
          </a:prstGeom>
        </p:spPr>
        <p:txBody>
          <a:bodyPr vert="horz" lIns="101882" tIns="50941" rIns="101882" bIns="50941"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tx1">
                    <a:tint val="75000"/>
                  </a:schemeClr>
                </a:solidFill>
                <a:effectLst/>
                <a:uLnTx/>
                <a:uFillTx/>
                <a:latin typeface="Tahoma" pitchFamily="34" charset="0"/>
                <a:ea typeface="+mn-ea"/>
                <a:cs typeface="Arial" charset="0"/>
              </a:rPr>
              <a:t>21</a:t>
            </a:r>
          </a:p>
        </p:txBody>
      </p:sp>
      <p:pic>
        <p:nvPicPr>
          <p:cNvPr id="8" name="Picture 2"/>
          <p:cNvPicPr>
            <a:picLocks noChangeAspect="1" noChangeArrowheads="1"/>
          </p:cNvPicPr>
          <p:nvPr/>
        </p:nvPicPr>
        <p:blipFill>
          <a:blip r:embed="rId3" cstate="print"/>
          <a:srcRect/>
          <a:stretch>
            <a:fillRect/>
          </a:stretch>
        </p:blipFill>
        <p:spPr bwMode="auto">
          <a:xfrm>
            <a:off x="2195513" y="947738"/>
            <a:ext cx="5327650" cy="4911725"/>
          </a:xfrm>
          <a:prstGeom prst="rect">
            <a:avLst/>
          </a:prstGeom>
          <a:noFill/>
          <a:ln w="9525">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3059113" y="6107113"/>
            <a:ext cx="3600450" cy="638175"/>
          </a:xfrm>
          <a:prstGeom prst="rect">
            <a:avLst/>
          </a:prstGeom>
          <a:noFill/>
          <a:ln w="9525">
            <a:miter lim="800000"/>
            <a:headEnd/>
            <a:tailEnd/>
          </a:ln>
          <a:effectLst/>
        </p:spPr>
      </p:pic>
    </p:spTree>
    <p:extLst>
      <p:ext uri="{BB962C8B-B14F-4D97-AF65-F5344CB8AC3E}">
        <p14:creationId xmlns:p14="http://schemas.microsoft.com/office/powerpoint/2010/main" val="93703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EES Parent Perceptions—Longitudinal</a:t>
            </a:r>
          </a:p>
        </p:txBody>
      </p:sp>
      <p:sp>
        <p:nvSpPr>
          <p:cNvPr id="6" name="Slide Number Placeholder 6"/>
          <p:cNvSpPr txBox="1">
            <a:spLocks/>
          </p:cNvSpPr>
          <p:nvPr/>
        </p:nvSpPr>
        <p:spPr>
          <a:xfrm>
            <a:off x="8717280" y="7254241"/>
            <a:ext cx="1064434" cy="413808"/>
          </a:xfrm>
          <a:prstGeom prst="rect">
            <a:avLst/>
          </a:prstGeom>
        </p:spPr>
        <p:txBody>
          <a:bodyPr vert="horz" lIns="101882" tIns="50941" rIns="101882" bIns="50941"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tx1">
                    <a:tint val="75000"/>
                  </a:schemeClr>
                </a:solidFill>
                <a:effectLst/>
                <a:uLnTx/>
                <a:uFillTx/>
                <a:latin typeface="Tahoma" pitchFamily="34" charset="0"/>
                <a:ea typeface="+mn-ea"/>
                <a:cs typeface="Arial" charset="0"/>
              </a:rPr>
              <a:t>22</a:t>
            </a:r>
          </a:p>
        </p:txBody>
      </p:sp>
      <p:pic>
        <p:nvPicPr>
          <p:cNvPr id="7" name="Picture 2"/>
          <p:cNvPicPr>
            <a:picLocks noChangeAspect="1" noChangeArrowheads="1"/>
          </p:cNvPicPr>
          <p:nvPr/>
        </p:nvPicPr>
        <p:blipFill>
          <a:blip r:embed="rId3" cstate="print"/>
          <a:srcRect/>
          <a:stretch>
            <a:fillRect/>
          </a:stretch>
        </p:blipFill>
        <p:spPr bwMode="auto">
          <a:xfrm>
            <a:off x="2133600" y="947738"/>
            <a:ext cx="5545138" cy="4494212"/>
          </a:xfrm>
          <a:prstGeom prst="rect">
            <a:avLst/>
          </a:prstGeom>
          <a:noFill/>
          <a:ln w="9525">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3235325" y="5662613"/>
            <a:ext cx="3248025" cy="809625"/>
          </a:xfrm>
          <a:prstGeom prst="rect">
            <a:avLst/>
          </a:prstGeom>
          <a:noFill/>
          <a:ln w="9525">
            <a:miter lim="800000"/>
            <a:headEnd/>
            <a:tailEnd/>
          </a:ln>
          <a:effectLst/>
        </p:spPr>
      </p:pic>
    </p:spTree>
    <p:extLst>
      <p:ext uri="{BB962C8B-B14F-4D97-AF65-F5344CB8AC3E}">
        <p14:creationId xmlns:p14="http://schemas.microsoft.com/office/powerpoint/2010/main" val="2698451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verett SOSR Report Header-01.png"/>
          <p:cNvPicPr>
            <a:picLocks noChangeAspect="1"/>
          </p:cNvPicPr>
          <p:nvPr/>
        </p:nvPicPr>
        <p:blipFill>
          <a:blip r:embed="rId3" cstate="print"/>
          <a:srcRect/>
          <a:stretch>
            <a:fillRect/>
          </a:stretch>
        </p:blipFill>
        <p:spPr bwMode="auto">
          <a:xfrm>
            <a:off x="0" y="0"/>
            <a:ext cx="10046177" cy="4663440"/>
          </a:xfrm>
          <a:prstGeom prst="rect">
            <a:avLst/>
          </a:prstGeom>
          <a:noFill/>
          <a:ln w="9525">
            <a:noFill/>
            <a:miter lim="800000"/>
            <a:headEnd/>
            <a:tailEnd/>
          </a:ln>
        </p:spPr>
      </p:pic>
      <p:sp>
        <p:nvSpPr>
          <p:cNvPr id="69636" name="Rectangle 4"/>
          <p:cNvSpPr>
            <a:spLocks noGrp="1" noChangeArrowheads="1"/>
          </p:cNvSpPr>
          <p:nvPr>
            <p:ph type="title"/>
          </p:nvPr>
        </p:nvSpPr>
        <p:spPr>
          <a:xfrm>
            <a:off x="277654" y="1416304"/>
            <a:ext cx="9555480" cy="5829300"/>
          </a:xfrm>
        </p:spPr>
        <p:txBody>
          <a:bodyPr/>
          <a:lstStyle/>
          <a:p>
            <a:pPr eaLnBrk="1" hangingPunct="1">
              <a:defRPr/>
            </a:pPr>
            <a:r>
              <a:rPr lang="en-US" sz="4000" dirty="0"/>
              <a:t/>
            </a:r>
            <a:br>
              <a:rPr lang="en-US" sz="4000" dirty="0"/>
            </a:br>
            <a:r>
              <a:rPr lang="en-US" sz="4000" b="1" i="1" dirty="0"/>
              <a:t/>
            </a:r>
            <a:br>
              <a:rPr lang="en-US" sz="4000" b="1" i="1" dirty="0"/>
            </a:br>
            <a:endParaRPr lang="en-US" i="1" dirty="0"/>
          </a:p>
        </p:txBody>
      </p:sp>
      <p:sp>
        <p:nvSpPr>
          <p:cNvPr id="14" name="Rectangle 13"/>
          <p:cNvSpPr/>
          <p:nvPr/>
        </p:nvSpPr>
        <p:spPr>
          <a:xfrm>
            <a:off x="312494" y="441821"/>
            <a:ext cx="7275249" cy="2942116"/>
          </a:xfrm>
          <a:prstGeom prst="rect">
            <a:avLst/>
          </a:prstGeom>
        </p:spPr>
        <p:txBody>
          <a:bodyPr wrap="square" lIns="101882" tIns="50941" rIns="101882" bIns="50941">
            <a:spAutoFit/>
          </a:bodyPr>
          <a:lstStyle/>
          <a:p>
            <a:pPr marL="0" marR="0" lvl="0" indent="0" algn="l" defTabSz="914400" rtl="0" eaLnBrk="1" fontAlgn="base" latinLnBrk="0" hangingPunct="1">
              <a:lnSpc>
                <a:spcPct val="100000"/>
              </a:lnSpc>
              <a:spcBef>
                <a:spcPct val="0"/>
              </a:spcBef>
              <a:spcAft>
                <a:spcPts val="2674"/>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STATE OF SCHOOL REVIEW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Everett Public Schools</a:t>
            </a:r>
            <a:r>
              <a:rPr kumimoji="0" lang="en-US" sz="3600" b="1" i="1" u="none" strike="noStrike" kern="1200" cap="none" spc="0" normalizeH="0" baseline="0" noProof="0" dirty="0">
                <a:ln>
                  <a:noFill/>
                </a:ln>
                <a:solidFill>
                  <a:prstClr val="black"/>
                </a:solidFill>
                <a:effectLst/>
                <a:uLnTx/>
                <a:uFillTx/>
                <a:latin typeface="Arial" charset="0"/>
                <a:ea typeface="+mn-ea"/>
                <a:cs typeface="Arial" charset="0"/>
              </a:rPr>
              <a:t/>
            </a:r>
            <a:br>
              <a:rPr kumimoji="0" lang="en-US" sz="3600" b="1" i="1" u="none" strike="noStrike" kern="1200" cap="none" spc="0" normalizeH="0" baseline="0" noProof="0" dirty="0">
                <a:ln>
                  <a:noFill/>
                </a:ln>
                <a:solidFill>
                  <a:prstClr val="black"/>
                </a:solidFill>
                <a:effectLst/>
                <a:uLnTx/>
                <a:uFillTx/>
                <a:latin typeface="Arial" charset="0"/>
                <a:ea typeface="+mn-ea"/>
                <a:cs typeface="Arial" charset="0"/>
              </a:rPr>
            </a:br>
            <a:endParaRPr kumimoji="0" lang="en-US" sz="35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
            </a:r>
            <a:b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br>
            <a:endParaRPr kumimoji="0" lang="en-US" sz="27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 name="Slide Number Placeholder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99F817-F5D2-4A26-96AD-1211DCAE6C1D}" type="slidenum">
              <a:rPr kumimoji="0" lang="en-US" sz="11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1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sp>
        <p:nvSpPr>
          <p:cNvPr id="10" name="TextBox 2"/>
          <p:cNvSpPr txBox="1">
            <a:spLocks noChangeArrowheads="1"/>
          </p:cNvSpPr>
          <p:nvPr/>
        </p:nvSpPr>
        <p:spPr bwMode="auto">
          <a:xfrm>
            <a:off x="2381875" y="3919804"/>
            <a:ext cx="5282465" cy="995429"/>
          </a:xfrm>
          <a:prstGeom prst="rect">
            <a:avLst/>
          </a:prstGeom>
          <a:noFill/>
          <a:ln w="9525">
            <a:noFill/>
            <a:miter lim="800000"/>
            <a:headEnd/>
            <a:tailEnd/>
          </a:ln>
        </p:spPr>
        <p:txBody>
          <a:bodyPr wrap="none" lIns="101882" tIns="50941" rIns="101882" bIns="5094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prstClr val="black">
                    <a:lumMod val="65000"/>
                    <a:lumOff val="35000"/>
                  </a:prstClr>
                </a:solidFill>
                <a:effectLst/>
                <a:uLnTx/>
                <a:uFillTx/>
                <a:latin typeface="Tahoma" pitchFamily="34" charset="0"/>
                <a:ea typeface="Tahoma" pitchFamily="34" charset="0"/>
                <a:cs typeface="Tahoma" pitchFamily="34" charset="0"/>
              </a:rPr>
              <a:t>Mill Creek </a:t>
            </a:r>
            <a:r>
              <a:rPr kumimoji="0" lang="en-US" sz="3600" b="1" i="0" u="none" strike="noStrike" kern="1200" cap="none" spc="0" normalizeH="0" baseline="0" noProof="0" dirty="0">
                <a:ln>
                  <a:noFill/>
                </a:ln>
                <a:solidFill>
                  <a:prstClr val="black">
                    <a:lumMod val="65000"/>
                    <a:lumOff val="35000"/>
                  </a:prstClr>
                </a:solidFill>
                <a:effectLst/>
                <a:uLnTx/>
                <a:uFillTx/>
                <a:latin typeface="Tahoma" pitchFamily="34" charset="0"/>
                <a:ea typeface="Tahoma" pitchFamily="34" charset="0"/>
                <a:cs typeface="Tahoma" pitchFamily="34" charset="0"/>
              </a:rPr>
              <a:t>Elementary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11" name="Footer Placeholder 17"/>
          <p:cNvSpPr>
            <a:spLocks noGrp="1"/>
          </p:cNvSpPr>
          <p:nvPr>
            <p:ph type="ftr" sz="quarter" idx="3"/>
          </p:nvPr>
        </p:nvSpPr>
        <p:spPr>
          <a:xfrm>
            <a:off x="1208314" y="4782095"/>
            <a:ext cx="7805057" cy="617219"/>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Tahoma" pitchFamily="34" charset="0"/>
                <a:ea typeface="Tahoma" pitchFamily="34" charset="0"/>
                <a:cs typeface="Tahoma" pitchFamily="34" charset="0"/>
              </a:rPr>
              <a:t>Compiled by Everett Public Schools - Assessment &amp; Research Department</a:t>
            </a:r>
            <a:endParaRPr kumimoji="0" lang="en-US" sz="1600" b="1" i="0"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280588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SBA Claims</a:t>
            </a:r>
            <a:br>
              <a:rPr lang="en-US" dirty="0"/>
            </a:br>
            <a:r>
              <a:rPr lang="en-US" dirty="0"/>
              <a:t>3 Year Trend</a:t>
            </a:r>
          </a:p>
        </p:txBody>
      </p:sp>
      <p:sp>
        <p:nvSpPr>
          <p:cNvPr id="6" name="Footer Placeholder 5"/>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ahoma" pitchFamily="34" charset="0"/>
                <a:ea typeface="Tahoma" pitchFamily="34" charset="0"/>
                <a:cs typeface="Tahoma" pitchFamily="34" charset="0"/>
              </a:rPr>
              <a:t>Compiled by Everett Public Schools - Assessment &amp; Research Department</a:t>
            </a:r>
            <a:endParaRPr kumimoji="0" lang="en-US" sz="11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Slide Number Placehold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B80E4D-C55C-41DD-A67A-E2F4D6F272D4}" type="slidenum">
              <a:rPr kumimoji="0" lang="en-US" sz="11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1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pic>
        <p:nvPicPr>
          <p:cNvPr id="3" name="Picture 2">
            <a:extLst>
              <a:ext uri="{FF2B5EF4-FFF2-40B4-BE49-F238E27FC236}">
                <a16:creationId xmlns:a16="http://schemas.microsoft.com/office/drawing/2014/main" id="{CC3FBF7A-6F37-4BC7-9A31-8163E5A5DA94}"/>
              </a:ext>
            </a:extLst>
          </p:cNvPr>
          <p:cNvPicPr>
            <a:picLocks/>
          </p:cNvPicPr>
          <p:nvPr/>
        </p:nvPicPr>
        <p:blipFill>
          <a:blip r:embed="rId3"/>
          <a:stretch>
            <a:fillRect/>
          </a:stretch>
        </p:blipFill>
        <p:spPr>
          <a:xfrm>
            <a:off x="301752" y="1024128"/>
            <a:ext cx="4645152" cy="2779776"/>
          </a:xfrm>
          <a:prstGeom prst="rect">
            <a:avLst/>
          </a:prstGeom>
        </p:spPr>
      </p:pic>
      <p:pic>
        <p:nvPicPr>
          <p:cNvPr id="5" name="Picture 4">
            <a:extLst>
              <a:ext uri="{FF2B5EF4-FFF2-40B4-BE49-F238E27FC236}">
                <a16:creationId xmlns:a16="http://schemas.microsoft.com/office/drawing/2014/main" id="{73ED90AE-EDFB-4439-8B9E-811486D0A8CA}"/>
              </a:ext>
            </a:extLst>
          </p:cNvPr>
          <p:cNvPicPr>
            <a:picLocks/>
          </p:cNvPicPr>
          <p:nvPr/>
        </p:nvPicPr>
        <p:blipFill>
          <a:blip r:embed="rId4"/>
          <a:stretch>
            <a:fillRect/>
          </a:stretch>
        </p:blipFill>
        <p:spPr>
          <a:xfrm>
            <a:off x="5065776" y="1024128"/>
            <a:ext cx="4645152" cy="2779776"/>
          </a:xfrm>
          <a:prstGeom prst="rect">
            <a:avLst/>
          </a:prstGeom>
        </p:spPr>
      </p:pic>
      <p:pic>
        <p:nvPicPr>
          <p:cNvPr id="8" name="Picture 7">
            <a:extLst>
              <a:ext uri="{FF2B5EF4-FFF2-40B4-BE49-F238E27FC236}">
                <a16:creationId xmlns:a16="http://schemas.microsoft.com/office/drawing/2014/main" id="{DDC9C1E8-257F-47C1-B371-3ACFBF14F5E0}"/>
              </a:ext>
            </a:extLst>
          </p:cNvPr>
          <p:cNvPicPr>
            <a:picLocks/>
          </p:cNvPicPr>
          <p:nvPr/>
        </p:nvPicPr>
        <p:blipFill>
          <a:blip r:embed="rId5"/>
          <a:stretch>
            <a:fillRect/>
          </a:stretch>
        </p:blipFill>
        <p:spPr>
          <a:xfrm>
            <a:off x="301752" y="4014216"/>
            <a:ext cx="4645152" cy="2779776"/>
          </a:xfrm>
          <a:prstGeom prst="rect">
            <a:avLst/>
          </a:prstGeom>
        </p:spPr>
      </p:pic>
      <p:pic>
        <p:nvPicPr>
          <p:cNvPr id="9" name="Picture 8">
            <a:extLst>
              <a:ext uri="{FF2B5EF4-FFF2-40B4-BE49-F238E27FC236}">
                <a16:creationId xmlns:a16="http://schemas.microsoft.com/office/drawing/2014/main" id="{70CBC41F-111B-4C60-8731-2F556748CE9D}"/>
              </a:ext>
            </a:extLst>
          </p:cNvPr>
          <p:cNvPicPr>
            <a:picLocks/>
          </p:cNvPicPr>
          <p:nvPr/>
        </p:nvPicPr>
        <p:blipFill>
          <a:blip r:embed="rId6"/>
          <a:stretch>
            <a:fillRect/>
          </a:stretch>
        </p:blipFill>
        <p:spPr>
          <a:xfrm>
            <a:off x="5065776" y="4014216"/>
            <a:ext cx="4645152" cy="2779776"/>
          </a:xfrm>
          <a:prstGeom prst="rect">
            <a:avLst/>
          </a:prstGeom>
        </p:spPr>
      </p:pic>
      <p:sp>
        <p:nvSpPr>
          <p:cNvPr id="10" name="5-Point Star 9"/>
          <p:cNvSpPr/>
          <p:nvPr/>
        </p:nvSpPr>
        <p:spPr>
          <a:xfrm>
            <a:off x="2401044" y="3224423"/>
            <a:ext cx="446568" cy="386750"/>
          </a:xfrm>
          <a:prstGeom prst="star5">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1167494" y="852542"/>
            <a:ext cx="847973" cy="219456"/>
          </a:xfrm>
          <a:prstGeom prst="rightArrow">
            <a:avLst/>
          </a:prstGeom>
          <a:solidFill>
            <a:srgbClr val="FFFF00"/>
          </a:solidFill>
          <a:ln>
            <a:solidFill>
              <a:srgbClr val="7F7F7F"/>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5-Point Star 11"/>
          <p:cNvSpPr/>
          <p:nvPr/>
        </p:nvSpPr>
        <p:spPr>
          <a:xfrm>
            <a:off x="2401044" y="6215716"/>
            <a:ext cx="446568" cy="386750"/>
          </a:xfrm>
          <a:prstGeom prst="star5">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7596650" y="889608"/>
            <a:ext cx="847973" cy="219456"/>
          </a:xfrm>
          <a:prstGeom prst="rightArrow">
            <a:avLst/>
          </a:prstGeom>
          <a:solidFill>
            <a:srgbClr val="FFFF00"/>
          </a:solidFill>
          <a:ln>
            <a:solidFill>
              <a:srgbClr val="7F7F7F"/>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ight Arrow 13"/>
          <p:cNvSpPr/>
          <p:nvPr/>
        </p:nvSpPr>
        <p:spPr>
          <a:xfrm rot="5400000">
            <a:off x="7596649" y="3903845"/>
            <a:ext cx="847973" cy="219456"/>
          </a:xfrm>
          <a:prstGeom prst="rightArrow">
            <a:avLst/>
          </a:prstGeom>
          <a:solidFill>
            <a:srgbClr val="FFFF00"/>
          </a:solidFill>
          <a:ln>
            <a:solidFill>
              <a:srgbClr val="7F7F7F"/>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050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SBA Claims</a:t>
            </a:r>
            <a:br>
              <a:rPr lang="en-US" dirty="0"/>
            </a:br>
            <a:r>
              <a:rPr lang="en-US" dirty="0"/>
              <a:t>3 Year Trend</a:t>
            </a:r>
          </a:p>
        </p:txBody>
      </p:sp>
      <p:sp>
        <p:nvSpPr>
          <p:cNvPr id="6" name="Footer Placeholder 5"/>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Tahoma" pitchFamily="34" charset="0"/>
                <a:ea typeface="Tahoma" pitchFamily="34" charset="0"/>
                <a:cs typeface="Tahoma" pitchFamily="34" charset="0"/>
              </a:rPr>
              <a:t>Compiled by Everett Public Schools - Assessment &amp; Research Department</a:t>
            </a:r>
            <a:endParaRPr kumimoji="0" lang="en-US" sz="11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Slide Number Placehold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B80E4D-C55C-41DD-A67A-E2F4D6F272D4}" type="slidenum">
              <a:rPr kumimoji="0" lang="en-US" sz="11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1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pic>
        <p:nvPicPr>
          <p:cNvPr id="3" name="Picture 2">
            <a:extLst>
              <a:ext uri="{FF2B5EF4-FFF2-40B4-BE49-F238E27FC236}">
                <a16:creationId xmlns:a16="http://schemas.microsoft.com/office/drawing/2014/main" id="{98D2D682-D278-4BCF-B056-1E2C9B4CB3BA}"/>
              </a:ext>
            </a:extLst>
          </p:cNvPr>
          <p:cNvPicPr>
            <a:picLocks/>
          </p:cNvPicPr>
          <p:nvPr/>
        </p:nvPicPr>
        <p:blipFill>
          <a:blip r:embed="rId3"/>
          <a:stretch>
            <a:fillRect/>
          </a:stretch>
        </p:blipFill>
        <p:spPr>
          <a:xfrm>
            <a:off x="2057400" y="1024128"/>
            <a:ext cx="5715000" cy="2971800"/>
          </a:xfrm>
          <a:prstGeom prst="rect">
            <a:avLst/>
          </a:prstGeom>
        </p:spPr>
      </p:pic>
      <p:pic>
        <p:nvPicPr>
          <p:cNvPr id="5" name="Picture 4">
            <a:extLst>
              <a:ext uri="{FF2B5EF4-FFF2-40B4-BE49-F238E27FC236}">
                <a16:creationId xmlns:a16="http://schemas.microsoft.com/office/drawing/2014/main" id="{794B7510-99C8-4201-B85F-0E86B9911CA2}"/>
              </a:ext>
            </a:extLst>
          </p:cNvPr>
          <p:cNvPicPr>
            <a:picLocks/>
          </p:cNvPicPr>
          <p:nvPr/>
        </p:nvPicPr>
        <p:blipFill>
          <a:blip r:embed="rId4"/>
          <a:stretch>
            <a:fillRect/>
          </a:stretch>
        </p:blipFill>
        <p:spPr>
          <a:xfrm>
            <a:off x="2057400" y="4014216"/>
            <a:ext cx="5715000" cy="2971800"/>
          </a:xfrm>
          <a:prstGeom prst="rect">
            <a:avLst/>
          </a:prstGeom>
        </p:spPr>
      </p:pic>
      <p:sp>
        <p:nvSpPr>
          <p:cNvPr id="7" name="Right Arrow 6"/>
          <p:cNvSpPr/>
          <p:nvPr/>
        </p:nvSpPr>
        <p:spPr>
          <a:xfrm rot="5400000">
            <a:off x="5261030" y="3981269"/>
            <a:ext cx="847973" cy="219456"/>
          </a:xfrm>
          <a:prstGeom prst="rightArrow">
            <a:avLst/>
          </a:prstGeom>
          <a:solidFill>
            <a:srgbClr val="FFFF00"/>
          </a:solidFill>
          <a:ln>
            <a:solidFill>
              <a:srgbClr val="7F7F7F"/>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009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Accelerated Reader Data</a:t>
            </a:r>
          </a:p>
        </p:txBody>
      </p:sp>
      <p:sp>
        <p:nvSpPr>
          <p:cNvPr id="3" name="Footer Placeholder 2"/>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prstClr val="black">
                    <a:tint val="75000"/>
                  </a:prstClr>
                </a:solidFill>
                <a:effectLst/>
                <a:uLnTx/>
                <a:uFillTx/>
                <a:latin typeface="Arial" charset="0"/>
                <a:ea typeface="+mn-ea"/>
                <a:cs typeface="Arial" charset="0"/>
              </a:rPr>
              <a:t>Compiled by Everett Public Schools - Assessment &amp; Research Department</a:t>
            </a:r>
            <a:endParaRPr kumimoji="0" lang="en-US" sz="11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Slide Number Placehold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99F817-F5D2-4A26-96AD-1211DCAE6C1D}" type="slidenum">
              <a:rPr kumimoji="0" lang="en-US" sz="11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1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pic>
        <p:nvPicPr>
          <p:cNvPr id="2" name="Picture 1">
            <a:extLst>
              <a:ext uri="{FF2B5EF4-FFF2-40B4-BE49-F238E27FC236}">
                <a16:creationId xmlns:a16="http://schemas.microsoft.com/office/drawing/2014/main" id="{4A78D453-48B3-4AFE-BA15-7E7BB3EA5D5D}"/>
              </a:ext>
            </a:extLst>
          </p:cNvPr>
          <p:cNvPicPr>
            <a:picLocks/>
          </p:cNvPicPr>
          <p:nvPr/>
        </p:nvPicPr>
        <p:blipFill>
          <a:blip r:embed="rId3"/>
          <a:stretch>
            <a:fillRect/>
          </a:stretch>
        </p:blipFill>
        <p:spPr>
          <a:xfrm>
            <a:off x="2057400" y="1024128"/>
            <a:ext cx="5715000" cy="2971800"/>
          </a:xfrm>
          <a:prstGeom prst="rect">
            <a:avLst/>
          </a:prstGeom>
        </p:spPr>
      </p:pic>
      <p:pic>
        <p:nvPicPr>
          <p:cNvPr id="5" name="Picture 4">
            <a:extLst>
              <a:ext uri="{FF2B5EF4-FFF2-40B4-BE49-F238E27FC236}">
                <a16:creationId xmlns:a16="http://schemas.microsoft.com/office/drawing/2014/main" id="{340F21A3-69FC-405E-98FC-CFA2FDCD0F3C}"/>
              </a:ext>
            </a:extLst>
          </p:cNvPr>
          <p:cNvPicPr>
            <a:picLocks/>
          </p:cNvPicPr>
          <p:nvPr/>
        </p:nvPicPr>
        <p:blipFill>
          <a:blip r:embed="rId4"/>
          <a:stretch>
            <a:fillRect/>
          </a:stretch>
        </p:blipFill>
        <p:spPr>
          <a:xfrm>
            <a:off x="2057400" y="4014216"/>
            <a:ext cx="5715000" cy="2971800"/>
          </a:xfrm>
          <a:prstGeom prst="rect">
            <a:avLst/>
          </a:prstGeom>
        </p:spPr>
      </p:pic>
      <p:sp>
        <p:nvSpPr>
          <p:cNvPr id="8" name="5-Point Star 7"/>
          <p:cNvSpPr/>
          <p:nvPr/>
        </p:nvSpPr>
        <p:spPr>
          <a:xfrm>
            <a:off x="7325832" y="1502281"/>
            <a:ext cx="446568" cy="386750"/>
          </a:xfrm>
          <a:prstGeom prst="star5">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7325832" y="4633306"/>
            <a:ext cx="446568" cy="386750"/>
          </a:xfrm>
          <a:prstGeom prst="star5">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726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 Data</a:t>
            </a:r>
          </a:p>
        </p:txBody>
      </p:sp>
      <p:sp>
        <p:nvSpPr>
          <p:cNvPr id="3" name="Footer Placeholder 2"/>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prstClr val="black">
                    <a:tint val="75000"/>
                  </a:prstClr>
                </a:solidFill>
                <a:effectLst/>
                <a:uLnTx/>
                <a:uFillTx/>
                <a:latin typeface="Tahoma" pitchFamily="34" charset="0"/>
                <a:ea typeface="Tahoma" pitchFamily="34" charset="0"/>
                <a:cs typeface="Tahoma" pitchFamily="34" charset="0"/>
              </a:rPr>
              <a:t>Compiled by Everett Public Schools - Assessment &amp; Research Department</a:t>
            </a:r>
            <a:endParaRPr kumimoji="0" lang="en-US" sz="11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Slide Number Placeholder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99F817-F5D2-4A26-96AD-1211DCAE6C1D}" type="slidenum">
              <a:rPr kumimoji="0" lang="en-US" sz="1100" b="0" i="0" u="none" strike="noStrike" kern="1200" cap="none" spc="0" normalizeH="0" baseline="0" noProof="0" smtClean="0">
                <a:ln>
                  <a:noFill/>
                </a:ln>
                <a:solidFill>
                  <a:prstClr val="black">
                    <a:tint val="75000"/>
                  </a:prstClr>
                </a:solidFill>
                <a:effectLst/>
                <a:uLnTx/>
                <a:uFillTx/>
                <a:latin typeface="Tahom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100" b="0" i="0" u="none" strike="noStrike" kern="1200" cap="none" spc="0" normalizeH="0" baseline="0" noProof="0" dirty="0">
              <a:ln>
                <a:noFill/>
              </a:ln>
              <a:solidFill>
                <a:prstClr val="black">
                  <a:tint val="75000"/>
                </a:prstClr>
              </a:solidFill>
              <a:effectLst/>
              <a:uLnTx/>
              <a:uFillTx/>
              <a:latin typeface="Tahoma" pitchFamily="34" charset="0"/>
              <a:ea typeface="+mn-ea"/>
              <a:cs typeface="Arial" charset="0"/>
            </a:endParaRPr>
          </a:p>
        </p:txBody>
      </p:sp>
      <p:pic>
        <p:nvPicPr>
          <p:cNvPr id="6" name="Picture 5">
            <a:extLst>
              <a:ext uri="{FF2B5EF4-FFF2-40B4-BE49-F238E27FC236}">
                <a16:creationId xmlns:a16="http://schemas.microsoft.com/office/drawing/2014/main" id="{00FFA4DB-A122-4F55-9515-37BE0903EDB8}"/>
              </a:ext>
            </a:extLst>
          </p:cNvPr>
          <p:cNvPicPr>
            <a:picLocks/>
          </p:cNvPicPr>
          <p:nvPr/>
        </p:nvPicPr>
        <p:blipFill>
          <a:blip r:embed="rId3"/>
          <a:stretch>
            <a:fillRect/>
          </a:stretch>
        </p:blipFill>
        <p:spPr>
          <a:xfrm>
            <a:off x="301752" y="1024128"/>
            <a:ext cx="4645152" cy="2779776"/>
          </a:xfrm>
          <a:prstGeom prst="rect">
            <a:avLst/>
          </a:prstGeom>
        </p:spPr>
      </p:pic>
      <p:pic>
        <p:nvPicPr>
          <p:cNvPr id="8" name="Picture 7">
            <a:extLst>
              <a:ext uri="{FF2B5EF4-FFF2-40B4-BE49-F238E27FC236}">
                <a16:creationId xmlns:a16="http://schemas.microsoft.com/office/drawing/2014/main" id="{C9DA542A-E167-45D9-86FD-AC4E419A3DFC}"/>
              </a:ext>
            </a:extLst>
          </p:cNvPr>
          <p:cNvPicPr>
            <a:picLocks/>
          </p:cNvPicPr>
          <p:nvPr/>
        </p:nvPicPr>
        <p:blipFill>
          <a:blip r:embed="rId4"/>
          <a:stretch>
            <a:fillRect/>
          </a:stretch>
        </p:blipFill>
        <p:spPr>
          <a:xfrm>
            <a:off x="301752" y="4014216"/>
            <a:ext cx="4645152" cy="2779776"/>
          </a:xfrm>
          <a:prstGeom prst="rect">
            <a:avLst/>
          </a:prstGeom>
        </p:spPr>
      </p:pic>
      <p:pic>
        <p:nvPicPr>
          <p:cNvPr id="9" name="Picture 8">
            <a:extLst>
              <a:ext uri="{FF2B5EF4-FFF2-40B4-BE49-F238E27FC236}">
                <a16:creationId xmlns:a16="http://schemas.microsoft.com/office/drawing/2014/main" id="{699C4E81-C7B5-42F6-93A1-8FCA93629E6F}"/>
              </a:ext>
            </a:extLst>
          </p:cNvPr>
          <p:cNvPicPr>
            <a:picLocks/>
          </p:cNvPicPr>
          <p:nvPr/>
        </p:nvPicPr>
        <p:blipFill>
          <a:blip r:embed="rId5"/>
          <a:stretch>
            <a:fillRect/>
          </a:stretch>
        </p:blipFill>
        <p:spPr>
          <a:xfrm>
            <a:off x="5065776" y="4014216"/>
            <a:ext cx="4645152" cy="2779776"/>
          </a:xfrm>
          <a:prstGeom prst="rect">
            <a:avLst/>
          </a:prstGeom>
        </p:spPr>
      </p:pic>
      <p:pic>
        <p:nvPicPr>
          <p:cNvPr id="5" name="Picture 4">
            <a:extLst>
              <a:ext uri="{FF2B5EF4-FFF2-40B4-BE49-F238E27FC236}">
                <a16:creationId xmlns:a16="http://schemas.microsoft.com/office/drawing/2014/main" id="{0975EB20-A4A5-4BE9-9FFD-7503A6455424}"/>
              </a:ext>
            </a:extLst>
          </p:cNvPr>
          <p:cNvPicPr>
            <a:picLocks/>
          </p:cNvPicPr>
          <p:nvPr/>
        </p:nvPicPr>
        <p:blipFill>
          <a:blip r:embed="rId6"/>
          <a:stretch>
            <a:fillRect/>
          </a:stretch>
        </p:blipFill>
        <p:spPr>
          <a:xfrm>
            <a:off x="5065776" y="1024128"/>
            <a:ext cx="4645152" cy="2779776"/>
          </a:xfrm>
          <a:prstGeom prst="rect">
            <a:avLst/>
          </a:prstGeom>
        </p:spPr>
      </p:pic>
    </p:spTree>
    <p:extLst>
      <p:ext uri="{BB962C8B-B14F-4D97-AF65-F5344CB8AC3E}">
        <p14:creationId xmlns:p14="http://schemas.microsoft.com/office/powerpoint/2010/main" val="184182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Trends</a:t>
            </a:r>
          </a:p>
        </p:txBody>
      </p:sp>
      <p:sp>
        <p:nvSpPr>
          <p:cNvPr id="4" name="Slide Number Placeholder 3"/>
          <p:cNvSpPr>
            <a:spLocks noGrp="1"/>
          </p:cNvSpPr>
          <p:nvPr>
            <p:ph type="sldNum" sz="quarter" idx="4294967295"/>
          </p:nvPr>
        </p:nvSpPr>
        <p:spPr>
          <a:xfrm>
            <a:off x="8717280" y="7254241"/>
            <a:ext cx="1064434" cy="413808"/>
          </a:xfrm>
        </p:spPr>
        <p:txBody>
          <a:bodyPr/>
          <a:lstStyle/>
          <a:p>
            <a:fld id="{31B80E4D-C55C-41DD-A67A-E2F4D6F272D4}" type="slidenum">
              <a:rPr lang="en-US" smtClean="0"/>
              <a:pPr/>
              <a:t>3</a:t>
            </a:fld>
            <a:endParaRPr lang="en-US" dirty="0"/>
          </a:p>
        </p:txBody>
      </p:sp>
      <p:sp>
        <p:nvSpPr>
          <p:cNvPr id="7" name="TextBox 6"/>
          <p:cNvSpPr txBox="1"/>
          <p:nvPr/>
        </p:nvSpPr>
        <p:spPr>
          <a:xfrm>
            <a:off x="1704975" y="6610120"/>
            <a:ext cx="7581900" cy="400110"/>
          </a:xfrm>
          <a:prstGeom prst="rect">
            <a:avLst/>
          </a:prstGeom>
          <a:noFill/>
        </p:spPr>
        <p:txBody>
          <a:bodyPr wrap="square" rtlCol="0">
            <a:spAutoFit/>
          </a:bodyPr>
          <a:lstStyle/>
          <a:p>
            <a:r>
              <a:rPr lang="en-US" sz="1000" dirty="0"/>
              <a:t>2013 to 2017 represents Spring demographics as published by OSPI. Oct. 2017 data provided by Everett Public Schools. Change per Year calculated with Oct. 2017 data.</a:t>
            </a:r>
            <a:endParaRPr lang="en-US" sz="1000" dirty="0">
              <a:latin typeface="Tahoma" pitchFamily="34" charset="0"/>
              <a:ea typeface="Tahoma" pitchFamily="34" charset="0"/>
              <a:cs typeface="Tahoma" pitchFamily="34" charset="0"/>
            </a:endParaRPr>
          </a:p>
        </p:txBody>
      </p:sp>
      <p:graphicFrame>
        <p:nvGraphicFramePr>
          <p:cNvPr id="3" name="Table 2">
            <a:extLst>
              <a:ext uri="{FF2B5EF4-FFF2-40B4-BE49-F238E27FC236}">
                <a16:creationId xmlns:a16="http://schemas.microsoft.com/office/drawing/2014/main" id="{B7EB6879-197F-407D-B129-85FF8F988C6E}"/>
              </a:ext>
            </a:extLst>
          </p:cNvPr>
          <p:cNvGraphicFramePr>
            <a:graphicFrameLocks noGrp="1"/>
          </p:cNvGraphicFramePr>
          <p:nvPr>
            <p:extLst>
              <p:ext uri="{D42A27DB-BD31-4B8C-83A1-F6EECF244321}">
                <p14:modId xmlns:p14="http://schemas.microsoft.com/office/powerpoint/2010/main" val="2439884885"/>
              </p:ext>
            </p:extLst>
          </p:nvPr>
        </p:nvGraphicFramePr>
        <p:xfrm>
          <a:off x="2157925" y="1044622"/>
          <a:ext cx="5849601" cy="4946163"/>
        </p:xfrm>
        <a:graphic>
          <a:graphicData uri="http://schemas.openxmlformats.org/drawingml/2006/table">
            <a:tbl>
              <a:tblPr/>
              <a:tblGrid>
                <a:gridCol w="2267475">
                  <a:extLst>
                    <a:ext uri="{9D8B030D-6E8A-4147-A177-3AD203B41FA5}">
                      <a16:colId xmlns:a16="http://schemas.microsoft.com/office/drawing/2014/main" val="3742442162"/>
                    </a:ext>
                  </a:extLst>
                </a:gridCol>
                <a:gridCol w="458319">
                  <a:extLst>
                    <a:ext uri="{9D8B030D-6E8A-4147-A177-3AD203B41FA5}">
                      <a16:colId xmlns:a16="http://schemas.microsoft.com/office/drawing/2014/main" val="3945758529"/>
                    </a:ext>
                  </a:extLst>
                </a:gridCol>
                <a:gridCol w="458319">
                  <a:extLst>
                    <a:ext uri="{9D8B030D-6E8A-4147-A177-3AD203B41FA5}">
                      <a16:colId xmlns:a16="http://schemas.microsoft.com/office/drawing/2014/main" val="1021197450"/>
                    </a:ext>
                  </a:extLst>
                </a:gridCol>
                <a:gridCol w="458319">
                  <a:extLst>
                    <a:ext uri="{9D8B030D-6E8A-4147-A177-3AD203B41FA5}">
                      <a16:colId xmlns:a16="http://schemas.microsoft.com/office/drawing/2014/main" val="886539515"/>
                    </a:ext>
                  </a:extLst>
                </a:gridCol>
                <a:gridCol w="458319">
                  <a:extLst>
                    <a:ext uri="{9D8B030D-6E8A-4147-A177-3AD203B41FA5}">
                      <a16:colId xmlns:a16="http://schemas.microsoft.com/office/drawing/2014/main" val="3437589502"/>
                    </a:ext>
                  </a:extLst>
                </a:gridCol>
                <a:gridCol w="458319">
                  <a:extLst>
                    <a:ext uri="{9D8B030D-6E8A-4147-A177-3AD203B41FA5}">
                      <a16:colId xmlns:a16="http://schemas.microsoft.com/office/drawing/2014/main" val="4231965015"/>
                    </a:ext>
                  </a:extLst>
                </a:gridCol>
                <a:gridCol w="603052">
                  <a:extLst>
                    <a:ext uri="{9D8B030D-6E8A-4147-A177-3AD203B41FA5}">
                      <a16:colId xmlns:a16="http://schemas.microsoft.com/office/drawing/2014/main" val="1162955583"/>
                    </a:ext>
                  </a:extLst>
                </a:gridCol>
                <a:gridCol w="687479">
                  <a:extLst>
                    <a:ext uri="{9D8B030D-6E8A-4147-A177-3AD203B41FA5}">
                      <a16:colId xmlns:a16="http://schemas.microsoft.com/office/drawing/2014/main" val="390325546"/>
                    </a:ext>
                  </a:extLst>
                </a:gridCol>
              </a:tblGrid>
              <a:tr h="244236">
                <a:tc>
                  <a:txBody>
                    <a:bodyPr/>
                    <a:lstStyle/>
                    <a:p>
                      <a:pPr algn="l" fontAlgn="ctr"/>
                      <a:r>
                        <a:rPr lang="en-US" sz="900" b="1" i="0" u="none" strike="noStrike">
                          <a:solidFill>
                            <a:srgbClr val="FFFFFF"/>
                          </a:solidFill>
                          <a:effectLst/>
                          <a:latin typeface="Tahoma" panose="020B060403050404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FFFFFF"/>
                          </a:solidFill>
                          <a:effectLst/>
                          <a:latin typeface="Tahoma" panose="020B0604030504040204" pitchFamily="34" charset="0"/>
                        </a:rPr>
                        <a:t>2013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FFFFFF"/>
                          </a:solidFill>
                          <a:effectLst/>
                          <a:latin typeface="Tahoma" panose="020B0604030504040204" pitchFamily="34" charset="0"/>
                        </a:rPr>
                        <a:t>2014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FFFFFF"/>
                          </a:solidFill>
                          <a:effectLst/>
                          <a:latin typeface="Tahoma" panose="020B0604030504040204" pitchFamily="34" charset="0"/>
                        </a:rPr>
                        <a:t>2015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FFFFFF"/>
                          </a:solidFill>
                          <a:effectLst/>
                          <a:latin typeface="Tahoma" panose="020B0604030504040204" pitchFamily="34" charset="0"/>
                        </a:rPr>
                        <a:t>2016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FFFFFF"/>
                          </a:solidFill>
                          <a:effectLst/>
                          <a:latin typeface="Tahoma" panose="020B0604030504040204" pitchFamily="34" charset="0"/>
                        </a:rPr>
                        <a:t>2017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FFFFFF"/>
                          </a:solidFill>
                          <a:effectLst/>
                          <a:latin typeface="Tahoma" panose="020B0604030504040204" pitchFamily="34" charset="0"/>
                        </a:rPr>
                        <a:t>2018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900" b="1" i="0" u="none" strike="noStrike">
                        <a:solidFill>
                          <a:srgbClr val="000000"/>
                        </a:solidFill>
                        <a:effectLst/>
                        <a:latin typeface="Tahoma" panose="020B060403050404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528558"/>
                  </a:ext>
                </a:extLst>
              </a:tr>
              <a:tr h="573502">
                <a:tc>
                  <a:txBody>
                    <a:bodyPr/>
                    <a:lstStyle/>
                    <a:p>
                      <a:pPr algn="ctr" fontAlgn="ctr"/>
                      <a:r>
                        <a:rPr lang="en-US" sz="1000" b="1" i="0" u="none" strike="noStrike">
                          <a:solidFill>
                            <a:srgbClr val="000000"/>
                          </a:solidFill>
                          <a:effectLst/>
                          <a:latin typeface="Tahoma" panose="020B0604030504040204" pitchFamily="34" charset="0"/>
                        </a:rPr>
                        <a:t>Mill Creek Elementary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Oct.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Tahoma" panose="020B0604030504040204" pitchFamily="34" charset="0"/>
                        </a:rPr>
                        <a:t>Change per Year  (students)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483992"/>
                  </a:ext>
                </a:extLst>
              </a:tr>
              <a:tr h="208053">
                <a:tc>
                  <a:txBody>
                    <a:bodyPr/>
                    <a:lstStyle/>
                    <a:p>
                      <a:pPr algn="r" fontAlgn="ctr"/>
                      <a:r>
                        <a:rPr lang="en-US" sz="900" b="1" i="0" u="none" strike="noStrike">
                          <a:solidFill>
                            <a:srgbClr val="000000"/>
                          </a:solidFill>
                          <a:effectLst/>
                          <a:latin typeface="Tahoma" panose="020B0604030504040204" pitchFamily="34" charset="0"/>
                        </a:rPr>
                        <a:t>Enrollment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665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669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684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663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676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665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570022"/>
                  </a:ext>
                </a:extLst>
              </a:tr>
              <a:tr h="130259">
                <a:tc>
                  <a:txBody>
                    <a:bodyPr/>
                    <a:lstStyle/>
                    <a:p>
                      <a:pPr algn="l" fontAlgn="ctr"/>
                      <a:r>
                        <a:rPr lang="en-US" sz="9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789491216"/>
                  </a:ext>
                </a:extLst>
              </a:tr>
              <a:tr h="304541">
                <a:tc>
                  <a:txBody>
                    <a:bodyPr/>
                    <a:lstStyle/>
                    <a:p>
                      <a:pPr algn="r" fontAlgn="ctr"/>
                      <a:r>
                        <a:rPr lang="en-US" sz="900" b="0" i="1" u="none" strike="noStrike">
                          <a:solidFill>
                            <a:srgbClr val="000000"/>
                          </a:solidFill>
                          <a:effectLst/>
                          <a:latin typeface="Tahoma" panose="020B0604030504040204" pitchFamily="34" charset="0"/>
                        </a:rPr>
                        <a:t>For the school year ending June of: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Oct.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186620"/>
                  </a:ext>
                </a:extLst>
              </a:tr>
              <a:tr h="687479">
                <a:tc>
                  <a:txBody>
                    <a:bodyPr/>
                    <a:lstStyle/>
                    <a:p>
                      <a:pPr algn="l" fontAlgn="ctr"/>
                      <a:r>
                        <a:rPr lang="en-US" sz="900" b="1" i="0" u="none" strike="noStrike">
                          <a:solidFill>
                            <a:srgbClr val="000000"/>
                          </a:solidFill>
                          <a:effectLst/>
                          <a:latin typeface="Tahoma" panose="020B0604030504040204" pitchFamily="34" charset="0"/>
                        </a:rPr>
                        <a:t>Ethnic Percentages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Mill Creek Elementary</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Mill Creek Elementary</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Mill Creek Elementary</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Mill Creek Elementary</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Mill Creek Elementary</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Mill Creek Elementary</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ahoma" panose="020B0604030504040204" pitchFamily="34" charset="0"/>
                        </a:rPr>
                        <a:t>Change per Year (in percentage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207719"/>
                  </a:ext>
                </a:extLst>
              </a:tr>
              <a:tr h="208053">
                <a:tc>
                  <a:txBody>
                    <a:bodyPr/>
                    <a:lstStyle/>
                    <a:p>
                      <a:pPr algn="l" fontAlgn="ctr"/>
                      <a:r>
                        <a:rPr lang="en-US" sz="900" b="0" i="0" u="none" strike="noStrike">
                          <a:solidFill>
                            <a:srgbClr val="000000"/>
                          </a:solidFill>
                          <a:effectLst/>
                          <a:latin typeface="Tahoma" panose="020B0604030504040204" pitchFamily="34" charset="0"/>
                        </a:rPr>
                        <a:t>American Indian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876018"/>
                  </a:ext>
                </a:extLst>
              </a:tr>
              <a:tr h="208053">
                <a:tc>
                  <a:txBody>
                    <a:bodyPr/>
                    <a:lstStyle/>
                    <a:p>
                      <a:pPr algn="l" fontAlgn="ctr"/>
                      <a:r>
                        <a:rPr lang="en-US" sz="900" b="0" i="0" u="none" strike="noStrike">
                          <a:solidFill>
                            <a:srgbClr val="000000"/>
                          </a:solidFill>
                          <a:effectLst/>
                          <a:latin typeface="Tahoma" panose="020B0604030504040204" pitchFamily="34" charset="0"/>
                        </a:rPr>
                        <a:t>Asian</a:t>
                      </a:r>
                    </a:p>
                  </a:txBody>
                  <a:tcPr marL="18996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961463"/>
                  </a:ext>
                </a:extLst>
              </a:tr>
              <a:tr h="289465">
                <a:tc>
                  <a:txBody>
                    <a:bodyPr/>
                    <a:lstStyle/>
                    <a:p>
                      <a:pPr algn="l" fontAlgn="ctr"/>
                      <a:r>
                        <a:rPr lang="en-US" sz="900" b="0" i="0" u="none" strike="noStrike">
                          <a:solidFill>
                            <a:srgbClr val="000000"/>
                          </a:solidFill>
                          <a:effectLst/>
                          <a:latin typeface="Tahoma" panose="020B0604030504040204" pitchFamily="34" charset="0"/>
                        </a:rPr>
                        <a:t>Native Hawaiian / Pacific Islander</a:t>
                      </a:r>
                    </a:p>
                  </a:txBody>
                  <a:tcPr marL="189961"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057543"/>
                  </a:ext>
                </a:extLst>
              </a:tr>
              <a:tr h="284037">
                <a:tc>
                  <a:txBody>
                    <a:bodyPr/>
                    <a:lstStyle/>
                    <a:p>
                      <a:pPr algn="l" fontAlgn="ctr"/>
                      <a:r>
                        <a:rPr lang="en-US" sz="900" b="0" i="1" u="none" strike="noStrike">
                          <a:solidFill>
                            <a:srgbClr val="000000"/>
                          </a:solidFill>
                          <a:effectLst/>
                          <a:latin typeface="Tahoma" panose="020B0604030504040204" pitchFamily="34" charset="0"/>
                        </a:rPr>
                        <a:t>Total of Asian / Native Hawaiian / Pacific Islander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489265"/>
                  </a:ext>
                </a:extLst>
              </a:tr>
              <a:tr h="208053">
                <a:tc>
                  <a:txBody>
                    <a:bodyPr/>
                    <a:lstStyle/>
                    <a:p>
                      <a:pPr algn="l" fontAlgn="ctr"/>
                      <a:r>
                        <a:rPr lang="en-US" sz="900" b="0" i="0" u="none" strike="noStrike">
                          <a:solidFill>
                            <a:srgbClr val="000000"/>
                          </a:solidFill>
                          <a:effectLst/>
                          <a:latin typeface="Tahoma" panose="020B0604030504040204" pitchFamily="34" charset="0"/>
                        </a:rPr>
                        <a:t>African American / Black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473340"/>
                  </a:ext>
                </a:extLst>
              </a:tr>
              <a:tr h="208053">
                <a:tc>
                  <a:txBody>
                    <a:bodyPr/>
                    <a:lstStyle/>
                    <a:p>
                      <a:pPr algn="l" fontAlgn="ctr"/>
                      <a:r>
                        <a:rPr lang="en-US" sz="900" b="0" i="0" u="none" strike="noStrike">
                          <a:solidFill>
                            <a:srgbClr val="000000"/>
                          </a:solidFill>
                          <a:effectLst/>
                          <a:latin typeface="Tahoma" panose="020B0604030504040204" pitchFamily="34" charset="0"/>
                        </a:rPr>
                        <a:t>Hispanic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405973"/>
                  </a:ext>
                </a:extLst>
              </a:tr>
              <a:tr h="208053">
                <a:tc>
                  <a:txBody>
                    <a:bodyPr/>
                    <a:lstStyle/>
                    <a:p>
                      <a:pPr algn="l" fontAlgn="ctr"/>
                      <a:r>
                        <a:rPr lang="en-US" sz="900" b="0" i="0" u="none" strike="noStrike">
                          <a:solidFill>
                            <a:srgbClr val="000000"/>
                          </a:solidFill>
                          <a:effectLst/>
                          <a:latin typeface="Tahoma" panose="020B0604030504040204" pitchFamily="34" charset="0"/>
                        </a:rPr>
                        <a:t>White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59.1%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59.4%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57.3%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57.3%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186556"/>
                  </a:ext>
                </a:extLst>
              </a:tr>
              <a:tr h="208053">
                <a:tc>
                  <a:txBody>
                    <a:bodyPr/>
                    <a:lstStyle/>
                    <a:p>
                      <a:pPr algn="l" fontAlgn="ctr"/>
                      <a:r>
                        <a:rPr lang="en-US" sz="900" b="0" i="0" u="none" strike="noStrike">
                          <a:solidFill>
                            <a:srgbClr val="000000"/>
                          </a:solidFill>
                          <a:effectLst/>
                          <a:latin typeface="Tahoma" panose="020B0604030504040204" pitchFamily="34" charset="0"/>
                        </a:rPr>
                        <a:t>Two or More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823079"/>
                  </a:ext>
                </a:extLst>
              </a:tr>
              <a:tr h="130259">
                <a:tc>
                  <a:txBody>
                    <a:bodyPr/>
                    <a:lstStyle/>
                    <a:p>
                      <a:pPr algn="l" fontAlgn="ctr"/>
                      <a:r>
                        <a:rPr lang="en-US" sz="9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47473302"/>
                  </a:ext>
                </a:extLst>
              </a:tr>
              <a:tr h="208053">
                <a:tc>
                  <a:txBody>
                    <a:bodyPr/>
                    <a:lstStyle/>
                    <a:p>
                      <a:pPr algn="l" fontAlgn="ctr"/>
                      <a:r>
                        <a:rPr lang="en-US" sz="900" b="0" i="0" u="none" strike="noStrike">
                          <a:solidFill>
                            <a:srgbClr val="000000"/>
                          </a:solidFill>
                          <a:effectLst/>
                          <a:latin typeface="Tahoma" panose="020B0604030504040204" pitchFamily="34" charset="0"/>
                        </a:rPr>
                        <a:t>Free-Reduced Meal Eligible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04183"/>
                  </a:ext>
                </a:extLst>
              </a:tr>
              <a:tr h="208053">
                <a:tc>
                  <a:txBody>
                    <a:bodyPr/>
                    <a:lstStyle/>
                    <a:p>
                      <a:pPr algn="l" fontAlgn="ctr"/>
                      <a:r>
                        <a:rPr lang="en-US" sz="900" b="0" i="0" u="none" strike="noStrike">
                          <a:solidFill>
                            <a:srgbClr val="000000"/>
                          </a:solidFill>
                          <a:effectLst/>
                          <a:latin typeface="Tahoma" panose="020B0604030504040204" pitchFamily="34" charset="0"/>
                        </a:rPr>
                        <a:t>Special Education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128269"/>
                  </a:ext>
                </a:extLst>
              </a:tr>
              <a:tr h="208053">
                <a:tc>
                  <a:txBody>
                    <a:bodyPr/>
                    <a:lstStyle/>
                    <a:p>
                      <a:pPr algn="l" fontAlgn="ctr"/>
                      <a:r>
                        <a:rPr lang="en-US" sz="900" b="0" i="0" u="none" strike="noStrike">
                          <a:solidFill>
                            <a:srgbClr val="000000"/>
                          </a:solidFill>
                          <a:effectLst/>
                          <a:latin typeface="Tahoma" panose="020B0604030504040204" pitchFamily="34" charset="0"/>
                        </a:rPr>
                        <a:t>Transitional Bilingual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985169"/>
                  </a:ext>
                </a:extLst>
              </a:tr>
              <a:tr h="208053">
                <a:tc>
                  <a:txBody>
                    <a:bodyPr/>
                    <a:lstStyle/>
                    <a:p>
                      <a:pPr algn="l" fontAlgn="ctr"/>
                      <a:r>
                        <a:rPr lang="en-US" sz="900" b="0" i="0" u="none" strike="noStrike">
                          <a:solidFill>
                            <a:srgbClr val="000000"/>
                          </a:solidFill>
                          <a:effectLst/>
                          <a:latin typeface="Tahoma" panose="020B0604030504040204" pitchFamily="34" charset="0"/>
                        </a:rPr>
                        <a:t>Migrant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Tahoma" panose="020B060403050404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448363"/>
                  </a:ext>
                </a:extLst>
              </a:tr>
            </a:tbl>
          </a:graphicData>
        </a:graphic>
      </p:graphicFrame>
      <p:sp>
        <p:nvSpPr>
          <p:cNvPr id="10" name="Right Arrow 9"/>
          <p:cNvSpPr/>
          <p:nvPr/>
        </p:nvSpPr>
        <p:spPr>
          <a:xfrm rot="20213293">
            <a:off x="909705" y="5639347"/>
            <a:ext cx="1317953" cy="20414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ight Arrow 10"/>
          <p:cNvSpPr/>
          <p:nvPr/>
        </p:nvSpPr>
        <p:spPr>
          <a:xfrm>
            <a:off x="797442" y="5184735"/>
            <a:ext cx="1317953" cy="20414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ight Arrow 11"/>
          <p:cNvSpPr/>
          <p:nvPr/>
        </p:nvSpPr>
        <p:spPr>
          <a:xfrm rot="1048596">
            <a:off x="871393" y="4222234"/>
            <a:ext cx="1317953" cy="20414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TextBox 5"/>
          <p:cNvSpPr txBox="1"/>
          <p:nvPr/>
        </p:nvSpPr>
        <p:spPr>
          <a:xfrm>
            <a:off x="980901" y="3803262"/>
            <a:ext cx="627321" cy="507831"/>
          </a:xfrm>
          <a:prstGeom prst="rect">
            <a:avLst/>
          </a:prstGeom>
          <a:noFill/>
        </p:spPr>
        <p:txBody>
          <a:bodyPr wrap="square" rtlCol="0">
            <a:spAutoFit/>
          </a:bodyPr>
          <a:lstStyle/>
          <a:p>
            <a:r>
              <a:rPr lang="en-US" dirty="0" smtClean="0"/>
              <a:t>57</a:t>
            </a:r>
            <a:endParaRPr lang="en-US" dirty="0"/>
          </a:p>
        </p:txBody>
      </p:sp>
      <p:sp>
        <p:nvSpPr>
          <p:cNvPr id="9" name="TextBox 8"/>
          <p:cNvSpPr txBox="1"/>
          <p:nvPr/>
        </p:nvSpPr>
        <p:spPr>
          <a:xfrm>
            <a:off x="829097" y="4894677"/>
            <a:ext cx="627321" cy="507831"/>
          </a:xfrm>
          <a:prstGeom prst="rect">
            <a:avLst/>
          </a:prstGeom>
          <a:noFill/>
        </p:spPr>
        <p:txBody>
          <a:bodyPr wrap="square" rtlCol="0">
            <a:spAutoFit/>
          </a:bodyPr>
          <a:lstStyle/>
          <a:p>
            <a:r>
              <a:rPr lang="en-US" dirty="0" smtClean="0"/>
              <a:t>58</a:t>
            </a:r>
            <a:endParaRPr lang="en-US" dirty="0"/>
          </a:p>
        </p:txBody>
      </p:sp>
      <p:sp>
        <p:nvSpPr>
          <p:cNvPr id="13" name="TextBox 12"/>
          <p:cNvSpPr txBox="1"/>
          <p:nvPr/>
        </p:nvSpPr>
        <p:spPr>
          <a:xfrm>
            <a:off x="834050" y="5501135"/>
            <a:ext cx="627321" cy="507831"/>
          </a:xfrm>
          <a:prstGeom prst="rect">
            <a:avLst/>
          </a:prstGeom>
          <a:noFill/>
        </p:spPr>
        <p:txBody>
          <a:bodyPr wrap="square" rtlCol="0">
            <a:spAutoFit/>
          </a:bodyPr>
          <a:lstStyle/>
          <a:p>
            <a:r>
              <a:rPr lang="en-US" dirty="0" smtClean="0"/>
              <a:t>76</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6F38A-2623-429D-854D-81863DA7A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86710"/>
            <a:ext cx="10058400" cy="6198980"/>
          </a:xfrm>
          <a:prstGeom prst="rect">
            <a:avLst/>
          </a:prstGeom>
        </p:spPr>
      </p:pic>
      <p:sp>
        <p:nvSpPr>
          <p:cNvPr id="7" name="Title 6"/>
          <p:cNvSpPr>
            <a:spLocks noGrp="1"/>
          </p:cNvSpPr>
          <p:nvPr>
            <p:ph type="title"/>
          </p:nvPr>
        </p:nvSpPr>
        <p:spPr/>
        <p:txBody>
          <a:bodyPr/>
          <a:lstStyle/>
          <a:p>
            <a:r>
              <a:rPr lang="en-US" dirty="0"/>
              <a:t>2017 Percentile vs. 5-Year Trend of Improvement </a:t>
            </a:r>
          </a:p>
        </p:txBody>
      </p:sp>
      <p:sp>
        <p:nvSpPr>
          <p:cNvPr id="4" name="Slide Number Placeholder 3"/>
          <p:cNvSpPr>
            <a:spLocks noGrp="1"/>
          </p:cNvSpPr>
          <p:nvPr>
            <p:ph type="sldNum" sz="quarter" idx="4294967295"/>
          </p:nvPr>
        </p:nvSpPr>
        <p:spPr>
          <a:xfrm>
            <a:off x="8717280" y="7254241"/>
            <a:ext cx="1064434" cy="413808"/>
          </a:xfrm>
        </p:spPr>
        <p:txBody>
          <a:bodyPr/>
          <a:lstStyle/>
          <a:p>
            <a:fld id="{B999F817-F5D2-4A26-96AD-1211DCAE6C1D}" type="slidenum">
              <a:rPr lang="en-US" smtClean="0"/>
              <a:pPr/>
              <a:t>4</a:t>
            </a:fld>
            <a:endParaRPr lang="en-US" dirty="0"/>
          </a:p>
        </p:txBody>
      </p:sp>
      <p:grpSp>
        <p:nvGrpSpPr>
          <p:cNvPr id="2" name="Group 8">
            <a:extLst>
              <a:ext uri="{FF2B5EF4-FFF2-40B4-BE49-F238E27FC236}">
                <a16:creationId xmlns:a16="http://schemas.microsoft.com/office/drawing/2014/main" id="{804EB553-D67A-4E3F-A952-FCC658B0F3BE}"/>
              </a:ext>
            </a:extLst>
          </p:cNvPr>
          <p:cNvGrpSpPr/>
          <p:nvPr/>
        </p:nvGrpSpPr>
        <p:grpSpPr>
          <a:xfrm>
            <a:off x="7687268" y="6426277"/>
            <a:ext cx="1868212" cy="827964"/>
            <a:chOff x="7170589" y="6192746"/>
            <a:chExt cx="1868212" cy="827964"/>
          </a:xfrm>
        </p:grpSpPr>
        <p:sp>
          <p:nvSpPr>
            <p:cNvPr id="10" name="Rectangle 9">
              <a:extLst>
                <a:ext uri="{FF2B5EF4-FFF2-40B4-BE49-F238E27FC236}">
                  <a16:creationId xmlns:a16="http://schemas.microsoft.com/office/drawing/2014/main" id="{7382600B-6FC6-45AB-9327-1DE89AEBF027}"/>
                </a:ext>
              </a:extLst>
            </p:cNvPr>
            <p:cNvSpPr/>
            <p:nvPr/>
          </p:nvSpPr>
          <p:spPr>
            <a:xfrm>
              <a:off x="7170589" y="6192746"/>
              <a:ext cx="1639614" cy="82796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700" kern="1200">
                  <a:solidFill>
                    <a:schemeClr val="lt1"/>
                  </a:solidFill>
                  <a:latin typeface="+mn-lt"/>
                  <a:ea typeface="+mn-ea"/>
                  <a:cs typeface="+mn-cs"/>
                </a:defRPr>
              </a:lvl1pPr>
              <a:lvl2pPr marL="509412" algn="l" rtl="0" fontAlgn="base">
                <a:spcBef>
                  <a:spcPct val="0"/>
                </a:spcBef>
                <a:spcAft>
                  <a:spcPct val="0"/>
                </a:spcAft>
                <a:defRPr sz="2700" kern="1200">
                  <a:solidFill>
                    <a:schemeClr val="lt1"/>
                  </a:solidFill>
                  <a:latin typeface="+mn-lt"/>
                  <a:ea typeface="+mn-ea"/>
                  <a:cs typeface="+mn-cs"/>
                </a:defRPr>
              </a:lvl2pPr>
              <a:lvl3pPr marL="1018824" algn="l" rtl="0" fontAlgn="base">
                <a:spcBef>
                  <a:spcPct val="0"/>
                </a:spcBef>
                <a:spcAft>
                  <a:spcPct val="0"/>
                </a:spcAft>
                <a:defRPr sz="2700" kern="1200">
                  <a:solidFill>
                    <a:schemeClr val="lt1"/>
                  </a:solidFill>
                  <a:latin typeface="+mn-lt"/>
                  <a:ea typeface="+mn-ea"/>
                  <a:cs typeface="+mn-cs"/>
                </a:defRPr>
              </a:lvl3pPr>
              <a:lvl4pPr marL="1528237" algn="l" rtl="0" fontAlgn="base">
                <a:spcBef>
                  <a:spcPct val="0"/>
                </a:spcBef>
                <a:spcAft>
                  <a:spcPct val="0"/>
                </a:spcAft>
                <a:defRPr sz="2700" kern="1200">
                  <a:solidFill>
                    <a:schemeClr val="lt1"/>
                  </a:solidFill>
                  <a:latin typeface="+mn-lt"/>
                  <a:ea typeface="+mn-ea"/>
                  <a:cs typeface="+mn-cs"/>
                </a:defRPr>
              </a:lvl4pPr>
              <a:lvl5pPr marL="2037649" algn="l" rtl="0" fontAlgn="base">
                <a:spcBef>
                  <a:spcPct val="0"/>
                </a:spcBef>
                <a:spcAft>
                  <a:spcPct val="0"/>
                </a:spcAft>
                <a:defRPr sz="2700" kern="1200">
                  <a:solidFill>
                    <a:schemeClr val="lt1"/>
                  </a:solidFill>
                  <a:latin typeface="+mn-lt"/>
                  <a:ea typeface="+mn-ea"/>
                  <a:cs typeface="+mn-cs"/>
                </a:defRPr>
              </a:lvl5pPr>
              <a:lvl6pPr marL="2547061" algn="l" defTabSz="1018824" rtl="0" eaLnBrk="1" latinLnBrk="0" hangingPunct="1">
                <a:defRPr sz="2700" kern="1200">
                  <a:solidFill>
                    <a:schemeClr val="lt1"/>
                  </a:solidFill>
                  <a:latin typeface="+mn-lt"/>
                  <a:ea typeface="+mn-ea"/>
                  <a:cs typeface="+mn-cs"/>
                </a:defRPr>
              </a:lvl6pPr>
              <a:lvl7pPr marL="3056473" algn="l" defTabSz="1018824" rtl="0" eaLnBrk="1" latinLnBrk="0" hangingPunct="1">
                <a:defRPr sz="2700" kern="1200">
                  <a:solidFill>
                    <a:schemeClr val="lt1"/>
                  </a:solidFill>
                  <a:latin typeface="+mn-lt"/>
                  <a:ea typeface="+mn-ea"/>
                  <a:cs typeface="+mn-cs"/>
                </a:defRPr>
              </a:lvl7pPr>
              <a:lvl8pPr marL="3565886" algn="l" defTabSz="1018824" rtl="0" eaLnBrk="1" latinLnBrk="0" hangingPunct="1">
                <a:defRPr sz="2700" kern="1200">
                  <a:solidFill>
                    <a:schemeClr val="lt1"/>
                  </a:solidFill>
                  <a:latin typeface="+mn-lt"/>
                  <a:ea typeface="+mn-ea"/>
                  <a:cs typeface="+mn-cs"/>
                </a:defRPr>
              </a:lvl8pPr>
              <a:lvl9pPr marL="4075298" algn="l" defTabSz="1018824" rtl="0" eaLnBrk="1" latinLnBrk="0" hangingPunct="1">
                <a:defRPr sz="2700" kern="1200">
                  <a:solidFill>
                    <a:schemeClr val="lt1"/>
                  </a:solidFill>
                  <a:latin typeface="+mn-lt"/>
                  <a:ea typeface="+mn-ea"/>
                  <a:cs typeface="+mn-cs"/>
                </a:defRPr>
              </a:lvl9pPr>
            </a:lstStyle>
            <a:p>
              <a:pPr algn="ctr"/>
              <a:endParaRPr lang="en-US"/>
            </a:p>
          </p:txBody>
        </p:sp>
        <p:grpSp>
          <p:nvGrpSpPr>
            <p:cNvPr id="5" name="Group 10">
              <a:extLst>
                <a:ext uri="{FF2B5EF4-FFF2-40B4-BE49-F238E27FC236}">
                  <a16:creationId xmlns:a16="http://schemas.microsoft.com/office/drawing/2014/main" id="{0B47C62B-D85E-4C16-83E7-78705FA32C77}"/>
                </a:ext>
              </a:extLst>
            </p:cNvPr>
            <p:cNvGrpSpPr/>
            <p:nvPr/>
          </p:nvGrpSpPr>
          <p:grpSpPr>
            <a:xfrm>
              <a:off x="7294085" y="6219022"/>
              <a:ext cx="1744716" cy="707886"/>
              <a:chOff x="7223237" y="5943600"/>
              <a:chExt cx="1744716" cy="707886"/>
            </a:xfrm>
          </p:grpSpPr>
          <p:sp>
            <p:nvSpPr>
              <p:cNvPr id="12" name="TextBox 476">
                <a:extLst>
                  <a:ext uri="{FF2B5EF4-FFF2-40B4-BE49-F238E27FC236}">
                    <a16:creationId xmlns:a16="http://schemas.microsoft.com/office/drawing/2014/main" id="{FA017FA1-BB5D-414A-9377-A7EC258B944E}"/>
                  </a:ext>
                </a:extLst>
              </p:cNvPr>
              <p:cNvSpPr txBox="1"/>
              <p:nvPr/>
            </p:nvSpPr>
            <p:spPr>
              <a:xfrm>
                <a:off x="7391400" y="5943600"/>
                <a:ext cx="1576553" cy="707886"/>
              </a:xfrm>
              <a:prstGeom prst="rect">
                <a:avLst/>
              </a:prstGeom>
              <a:noFill/>
            </p:spPr>
            <p:txBody>
              <a:bodyPr wrap="square" rtlCol="0">
                <a:spAutoFit/>
              </a:bodyPr>
              <a:lstStyle>
                <a:defPPr>
                  <a:defRPr lang="en-US"/>
                </a:defPPr>
                <a:lvl1pPr algn="l" rtl="0" fontAlgn="base">
                  <a:spcBef>
                    <a:spcPct val="0"/>
                  </a:spcBef>
                  <a:spcAft>
                    <a:spcPct val="0"/>
                  </a:spcAft>
                  <a:defRPr sz="2700" kern="1200">
                    <a:solidFill>
                      <a:schemeClr val="tx1"/>
                    </a:solidFill>
                    <a:latin typeface="Arial" charset="0"/>
                    <a:ea typeface="+mn-ea"/>
                    <a:cs typeface="Arial" charset="0"/>
                  </a:defRPr>
                </a:lvl1pPr>
                <a:lvl2pPr marL="509412" algn="l" rtl="0" fontAlgn="base">
                  <a:spcBef>
                    <a:spcPct val="0"/>
                  </a:spcBef>
                  <a:spcAft>
                    <a:spcPct val="0"/>
                  </a:spcAft>
                  <a:defRPr sz="2700" kern="1200">
                    <a:solidFill>
                      <a:schemeClr val="tx1"/>
                    </a:solidFill>
                    <a:latin typeface="Arial" charset="0"/>
                    <a:ea typeface="+mn-ea"/>
                    <a:cs typeface="Arial" charset="0"/>
                  </a:defRPr>
                </a:lvl2pPr>
                <a:lvl3pPr marL="1018824" algn="l" rtl="0" fontAlgn="base">
                  <a:spcBef>
                    <a:spcPct val="0"/>
                  </a:spcBef>
                  <a:spcAft>
                    <a:spcPct val="0"/>
                  </a:spcAft>
                  <a:defRPr sz="2700" kern="1200">
                    <a:solidFill>
                      <a:schemeClr val="tx1"/>
                    </a:solidFill>
                    <a:latin typeface="Arial" charset="0"/>
                    <a:ea typeface="+mn-ea"/>
                    <a:cs typeface="Arial" charset="0"/>
                  </a:defRPr>
                </a:lvl3pPr>
                <a:lvl4pPr marL="1528237" algn="l" rtl="0" fontAlgn="base">
                  <a:spcBef>
                    <a:spcPct val="0"/>
                  </a:spcBef>
                  <a:spcAft>
                    <a:spcPct val="0"/>
                  </a:spcAft>
                  <a:defRPr sz="2700" kern="1200">
                    <a:solidFill>
                      <a:schemeClr val="tx1"/>
                    </a:solidFill>
                    <a:latin typeface="Arial" charset="0"/>
                    <a:ea typeface="+mn-ea"/>
                    <a:cs typeface="Arial" charset="0"/>
                  </a:defRPr>
                </a:lvl4pPr>
                <a:lvl5pPr marL="2037649" algn="l" rtl="0" fontAlgn="base">
                  <a:spcBef>
                    <a:spcPct val="0"/>
                  </a:spcBef>
                  <a:spcAft>
                    <a:spcPct val="0"/>
                  </a:spcAft>
                  <a:defRPr sz="2700" kern="1200">
                    <a:solidFill>
                      <a:schemeClr val="tx1"/>
                    </a:solidFill>
                    <a:latin typeface="Arial" charset="0"/>
                    <a:ea typeface="+mn-ea"/>
                    <a:cs typeface="Arial" charset="0"/>
                  </a:defRPr>
                </a:lvl5pPr>
                <a:lvl6pPr marL="2547061" algn="l" defTabSz="1018824" rtl="0" eaLnBrk="1" latinLnBrk="0" hangingPunct="1">
                  <a:defRPr sz="2700" kern="1200">
                    <a:solidFill>
                      <a:schemeClr val="tx1"/>
                    </a:solidFill>
                    <a:latin typeface="Arial" charset="0"/>
                    <a:ea typeface="+mn-ea"/>
                    <a:cs typeface="Arial" charset="0"/>
                  </a:defRPr>
                </a:lvl6pPr>
                <a:lvl7pPr marL="3056473" algn="l" defTabSz="1018824" rtl="0" eaLnBrk="1" latinLnBrk="0" hangingPunct="1">
                  <a:defRPr sz="2700" kern="1200">
                    <a:solidFill>
                      <a:schemeClr val="tx1"/>
                    </a:solidFill>
                    <a:latin typeface="Arial" charset="0"/>
                    <a:ea typeface="+mn-ea"/>
                    <a:cs typeface="Arial" charset="0"/>
                  </a:defRPr>
                </a:lvl7pPr>
                <a:lvl8pPr marL="3565886" algn="l" defTabSz="1018824" rtl="0" eaLnBrk="1" latinLnBrk="0" hangingPunct="1">
                  <a:defRPr sz="2700" kern="1200">
                    <a:solidFill>
                      <a:schemeClr val="tx1"/>
                    </a:solidFill>
                    <a:latin typeface="Arial" charset="0"/>
                    <a:ea typeface="+mn-ea"/>
                    <a:cs typeface="Arial" charset="0"/>
                  </a:defRPr>
                </a:lvl8pPr>
                <a:lvl9pPr marL="4075298" algn="l" defTabSz="1018824" rtl="0" eaLnBrk="1" latinLnBrk="0" hangingPunct="1">
                  <a:defRPr sz="2700" kern="1200">
                    <a:solidFill>
                      <a:schemeClr val="tx1"/>
                    </a:solidFill>
                    <a:latin typeface="Arial" charset="0"/>
                    <a:ea typeface="+mn-ea"/>
                    <a:cs typeface="Arial" charset="0"/>
                  </a:defRPr>
                </a:lvl9pPr>
              </a:lstStyle>
              <a:p>
                <a:pPr>
                  <a:spcAft>
                    <a:spcPts val="600"/>
                  </a:spcAft>
                </a:pPr>
                <a:r>
                  <a:rPr lang="en-US" sz="1000" dirty="0">
                    <a:latin typeface="Calibri" pitchFamily="34" charset="0"/>
                  </a:rPr>
                  <a:t>WA Elem</a:t>
                </a:r>
              </a:p>
              <a:p>
                <a:pPr>
                  <a:spcAft>
                    <a:spcPts val="600"/>
                  </a:spcAft>
                </a:pPr>
                <a:r>
                  <a:rPr lang="en-US" sz="1000" dirty="0">
                    <a:latin typeface="Calibri" pitchFamily="34" charset="0"/>
                  </a:rPr>
                  <a:t>Everett Elem</a:t>
                </a:r>
              </a:p>
              <a:p>
                <a:pPr>
                  <a:spcAft>
                    <a:spcPts val="600"/>
                  </a:spcAft>
                </a:pPr>
                <a:r>
                  <a:rPr lang="en-US" sz="1000" dirty="0">
                    <a:latin typeface="Calibri" pitchFamily="34" charset="0"/>
                  </a:rPr>
                  <a:t>Building</a:t>
                </a:r>
              </a:p>
            </p:txBody>
          </p:sp>
          <p:sp>
            <p:nvSpPr>
              <p:cNvPr id="13" name="Oval 12">
                <a:extLst>
                  <a:ext uri="{FF2B5EF4-FFF2-40B4-BE49-F238E27FC236}">
                    <a16:creationId xmlns:a16="http://schemas.microsoft.com/office/drawing/2014/main" id="{13A4CB75-5D03-4B75-B39B-7686F4C3DD20}"/>
                  </a:ext>
                </a:extLst>
              </p:cNvPr>
              <p:cNvSpPr/>
              <p:nvPr/>
            </p:nvSpPr>
            <p:spPr>
              <a:xfrm>
                <a:off x="7254767" y="6017173"/>
                <a:ext cx="73572" cy="73573"/>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700" kern="1200">
                    <a:solidFill>
                      <a:schemeClr val="lt1"/>
                    </a:solidFill>
                    <a:latin typeface="+mn-lt"/>
                    <a:ea typeface="+mn-ea"/>
                    <a:cs typeface="+mn-cs"/>
                  </a:defRPr>
                </a:lvl1pPr>
                <a:lvl2pPr marL="509412" algn="l" rtl="0" fontAlgn="base">
                  <a:spcBef>
                    <a:spcPct val="0"/>
                  </a:spcBef>
                  <a:spcAft>
                    <a:spcPct val="0"/>
                  </a:spcAft>
                  <a:defRPr sz="2700" kern="1200">
                    <a:solidFill>
                      <a:schemeClr val="lt1"/>
                    </a:solidFill>
                    <a:latin typeface="+mn-lt"/>
                    <a:ea typeface="+mn-ea"/>
                    <a:cs typeface="+mn-cs"/>
                  </a:defRPr>
                </a:lvl2pPr>
                <a:lvl3pPr marL="1018824" algn="l" rtl="0" fontAlgn="base">
                  <a:spcBef>
                    <a:spcPct val="0"/>
                  </a:spcBef>
                  <a:spcAft>
                    <a:spcPct val="0"/>
                  </a:spcAft>
                  <a:defRPr sz="2700" kern="1200">
                    <a:solidFill>
                      <a:schemeClr val="lt1"/>
                    </a:solidFill>
                    <a:latin typeface="+mn-lt"/>
                    <a:ea typeface="+mn-ea"/>
                    <a:cs typeface="+mn-cs"/>
                  </a:defRPr>
                </a:lvl3pPr>
                <a:lvl4pPr marL="1528237" algn="l" rtl="0" fontAlgn="base">
                  <a:spcBef>
                    <a:spcPct val="0"/>
                  </a:spcBef>
                  <a:spcAft>
                    <a:spcPct val="0"/>
                  </a:spcAft>
                  <a:defRPr sz="2700" kern="1200">
                    <a:solidFill>
                      <a:schemeClr val="lt1"/>
                    </a:solidFill>
                    <a:latin typeface="+mn-lt"/>
                    <a:ea typeface="+mn-ea"/>
                    <a:cs typeface="+mn-cs"/>
                  </a:defRPr>
                </a:lvl4pPr>
                <a:lvl5pPr marL="2037649" algn="l" rtl="0" fontAlgn="base">
                  <a:spcBef>
                    <a:spcPct val="0"/>
                  </a:spcBef>
                  <a:spcAft>
                    <a:spcPct val="0"/>
                  </a:spcAft>
                  <a:defRPr sz="2700" kern="1200">
                    <a:solidFill>
                      <a:schemeClr val="lt1"/>
                    </a:solidFill>
                    <a:latin typeface="+mn-lt"/>
                    <a:ea typeface="+mn-ea"/>
                    <a:cs typeface="+mn-cs"/>
                  </a:defRPr>
                </a:lvl5pPr>
                <a:lvl6pPr marL="2547061" algn="l" defTabSz="1018824" rtl="0" eaLnBrk="1" latinLnBrk="0" hangingPunct="1">
                  <a:defRPr sz="2700" kern="1200">
                    <a:solidFill>
                      <a:schemeClr val="lt1"/>
                    </a:solidFill>
                    <a:latin typeface="+mn-lt"/>
                    <a:ea typeface="+mn-ea"/>
                    <a:cs typeface="+mn-cs"/>
                  </a:defRPr>
                </a:lvl6pPr>
                <a:lvl7pPr marL="3056473" algn="l" defTabSz="1018824" rtl="0" eaLnBrk="1" latinLnBrk="0" hangingPunct="1">
                  <a:defRPr sz="2700" kern="1200">
                    <a:solidFill>
                      <a:schemeClr val="lt1"/>
                    </a:solidFill>
                    <a:latin typeface="+mn-lt"/>
                    <a:ea typeface="+mn-ea"/>
                    <a:cs typeface="+mn-cs"/>
                  </a:defRPr>
                </a:lvl7pPr>
                <a:lvl8pPr marL="3565886" algn="l" defTabSz="1018824" rtl="0" eaLnBrk="1" latinLnBrk="0" hangingPunct="1">
                  <a:defRPr sz="2700" kern="1200">
                    <a:solidFill>
                      <a:schemeClr val="lt1"/>
                    </a:solidFill>
                    <a:latin typeface="+mn-lt"/>
                    <a:ea typeface="+mn-ea"/>
                    <a:cs typeface="+mn-cs"/>
                  </a:defRPr>
                </a:lvl8pPr>
                <a:lvl9pPr marL="4075298" algn="l" defTabSz="1018824" rtl="0" eaLnBrk="1" latinLnBrk="0" hangingPunct="1">
                  <a:defRPr sz="2700"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893AFA22-EBFC-426E-949A-A5AB3B83DF97}"/>
                  </a:ext>
                </a:extLst>
              </p:cNvPr>
              <p:cNvSpPr/>
              <p:nvPr/>
            </p:nvSpPr>
            <p:spPr>
              <a:xfrm>
                <a:off x="7223237" y="6227380"/>
                <a:ext cx="156340" cy="147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700" kern="1200">
                    <a:solidFill>
                      <a:schemeClr val="lt1"/>
                    </a:solidFill>
                    <a:latin typeface="+mn-lt"/>
                    <a:ea typeface="+mn-ea"/>
                    <a:cs typeface="+mn-cs"/>
                  </a:defRPr>
                </a:lvl1pPr>
                <a:lvl2pPr marL="509412" algn="l" rtl="0" fontAlgn="base">
                  <a:spcBef>
                    <a:spcPct val="0"/>
                  </a:spcBef>
                  <a:spcAft>
                    <a:spcPct val="0"/>
                  </a:spcAft>
                  <a:defRPr sz="2700" kern="1200">
                    <a:solidFill>
                      <a:schemeClr val="lt1"/>
                    </a:solidFill>
                    <a:latin typeface="+mn-lt"/>
                    <a:ea typeface="+mn-ea"/>
                    <a:cs typeface="+mn-cs"/>
                  </a:defRPr>
                </a:lvl2pPr>
                <a:lvl3pPr marL="1018824" algn="l" rtl="0" fontAlgn="base">
                  <a:spcBef>
                    <a:spcPct val="0"/>
                  </a:spcBef>
                  <a:spcAft>
                    <a:spcPct val="0"/>
                  </a:spcAft>
                  <a:defRPr sz="2700" kern="1200">
                    <a:solidFill>
                      <a:schemeClr val="lt1"/>
                    </a:solidFill>
                    <a:latin typeface="+mn-lt"/>
                    <a:ea typeface="+mn-ea"/>
                    <a:cs typeface="+mn-cs"/>
                  </a:defRPr>
                </a:lvl3pPr>
                <a:lvl4pPr marL="1528237" algn="l" rtl="0" fontAlgn="base">
                  <a:spcBef>
                    <a:spcPct val="0"/>
                  </a:spcBef>
                  <a:spcAft>
                    <a:spcPct val="0"/>
                  </a:spcAft>
                  <a:defRPr sz="2700" kern="1200">
                    <a:solidFill>
                      <a:schemeClr val="lt1"/>
                    </a:solidFill>
                    <a:latin typeface="+mn-lt"/>
                    <a:ea typeface="+mn-ea"/>
                    <a:cs typeface="+mn-cs"/>
                  </a:defRPr>
                </a:lvl4pPr>
                <a:lvl5pPr marL="2037649" algn="l" rtl="0" fontAlgn="base">
                  <a:spcBef>
                    <a:spcPct val="0"/>
                  </a:spcBef>
                  <a:spcAft>
                    <a:spcPct val="0"/>
                  </a:spcAft>
                  <a:defRPr sz="2700" kern="1200">
                    <a:solidFill>
                      <a:schemeClr val="lt1"/>
                    </a:solidFill>
                    <a:latin typeface="+mn-lt"/>
                    <a:ea typeface="+mn-ea"/>
                    <a:cs typeface="+mn-cs"/>
                  </a:defRPr>
                </a:lvl5pPr>
                <a:lvl6pPr marL="2547061" algn="l" defTabSz="1018824" rtl="0" eaLnBrk="1" latinLnBrk="0" hangingPunct="1">
                  <a:defRPr sz="2700" kern="1200">
                    <a:solidFill>
                      <a:schemeClr val="lt1"/>
                    </a:solidFill>
                    <a:latin typeface="+mn-lt"/>
                    <a:ea typeface="+mn-ea"/>
                    <a:cs typeface="+mn-cs"/>
                  </a:defRPr>
                </a:lvl6pPr>
                <a:lvl7pPr marL="3056473" algn="l" defTabSz="1018824" rtl="0" eaLnBrk="1" latinLnBrk="0" hangingPunct="1">
                  <a:defRPr sz="2700" kern="1200">
                    <a:solidFill>
                      <a:schemeClr val="lt1"/>
                    </a:solidFill>
                    <a:latin typeface="+mn-lt"/>
                    <a:ea typeface="+mn-ea"/>
                    <a:cs typeface="+mn-cs"/>
                  </a:defRPr>
                </a:lvl7pPr>
                <a:lvl8pPr marL="3565886" algn="l" defTabSz="1018824" rtl="0" eaLnBrk="1" latinLnBrk="0" hangingPunct="1">
                  <a:defRPr sz="2700" kern="1200">
                    <a:solidFill>
                      <a:schemeClr val="lt1"/>
                    </a:solidFill>
                    <a:latin typeface="+mn-lt"/>
                    <a:ea typeface="+mn-ea"/>
                    <a:cs typeface="+mn-cs"/>
                  </a:defRPr>
                </a:lvl8pPr>
                <a:lvl9pPr marL="4075298" algn="l" defTabSz="1018824" rtl="0" eaLnBrk="1" latinLnBrk="0" hangingPunct="1">
                  <a:defRPr sz="27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F68B1278-7569-4512-B6B7-F0BC6CD0248D}"/>
                  </a:ext>
                </a:extLst>
              </p:cNvPr>
              <p:cNvSpPr/>
              <p:nvPr/>
            </p:nvSpPr>
            <p:spPr>
              <a:xfrm>
                <a:off x="7223237" y="6477000"/>
                <a:ext cx="153716" cy="1366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700" kern="1200">
                    <a:solidFill>
                      <a:schemeClr val="lt1"/>
                    </a:solidFill>
                    <a:latin typeface="+mn-lt"/>
                    <a:ea typeface="+mn-ea"/>
                    <a:cs typeface="+mn-cs"/>
                  </a:defRPr>
                </a:lvl1pPr>
                <a:lvl2pPr marL="509412" algn="l" rtl="0" fontAlgn="base">
                  <a:spcBef>
                    <a:spcPct val="0"/>
                  </a:spcBef>
                  <a:spcAft>
                    <a:spcPct val="0"/>
                  </a:spcAft>
                  <a:defRPr sz="2700" kern="1200">
                    <a:solidFill>
                      <a:schemeClr val="lt1"/>
                    </a:solidFill>
                    <a:latin typeface="+mn-lt"/>
                    <a:ea typeface="+mn-ea"/>
                    <a:cs typeface="+mn-cs"/>
                  </a:defRPr>
                </a:lvl2pPr>
                <a:lvl3pPr marL="1018824" algn="l" rtl="0" fontAlgn="base">
                  <a:spcBef>
                    <a:spcPct val="0"/>
                  </a:spcBef>
                  <a:spcAft>
                    <a:spcPct val="0"/>
                  </a:spcAft>
                  <a:defRPr sz="2700" kern="1200">
                    <a:solidFill>
                      <a:schemeClr val="lt1"/>
                    </a:solidFill>
                    <a:latin typeface="+mn-lt"/>
                    <a:ea typeface="+mn-ea"/>
                    <a:cs typeface="+mn-cs"/>
                  </a:defRPr>
                </a:lvl3pPr>
                <a:lvl4pPr marL="1528237" algn="l" rtl="0" fontAlgn="base">
                  <a:spcBef>
                    <a:spcPct val="0"/>
                  </a:spcBef>
                  <a:spcAft>
                    <a:spcPct val="0"/>
                  </a:spcAft>
                  <a:defRPr sz="2700" kern="1200">
                    <a:solidFill>
                      <a:schemeClr val="lt1"/>
                    </a:solidFill>
                    <a:latin typeface="+mn-lt"/>
                    <a:ea typeface="+mn-ea"/>
                    <a:cs typeface="+mn-cs"/>
                  </a:defRPr>
                </a:lvl4pPr>
                <a:lvl5pPr marL="2037649" algn="l" rtl="0" fontAlgn="base">
                  <a:spcBef>
                    <a:spcPct val="0"/>
                  </a:spcBef>
                  <a:spcAft>
                    <a:spcPct val="0"/>
                  </a:spcAft>
                  <a:defRPr sz="2700" kern="1200">
                    <a:solidFill>
                      <a:schemeClr val="lt1"/>
                    </a:solidFill>
                    <a:latin typeface="+mn-lt"/>
                    <a:ea typeface="+mn-ea"/>
                    <a:cs typeface="+mn-cs"/>
                  </a:defRPr>
                </a:lvl5pPr>
                <a:lvl6pPr marL="2547061" algn="l" defTabSz="1018824" rtl="0" eaLnBrk="1" latinLnBrk="0" hangingPunct="1">
                  <a:defRPr sz="2700" kern="1200">
                    <a:solidFill>
                      <a:schemeClr val="lt1"/>
                    </a:solidFill>
                    <a:latin typeface="+mn-lt"/>
                    <a:ea typeface="+mn-ea"/>
                    <a:cs typeface="+mn-cs"/>
                  </a:defRPr>
                </a:lvl6pPr>
                <a:lvl7pPr marL="3056473" algn="l" defTabSz="1018824" rtl="0" eaLnBrk="1" latinLnBrk="0" hangingPunct="1">
                  <a:defRPr sz="2700" kern="1200">
                    <a:solidFill>
                      <a:schemeClr val="lt1"/>
                    </a:solidFill>
                    <a:latin typeface="+mn-lt"/>
                    <a:ea typeface="+mn-ea"/>
                    <a:cs typeface="+mn-cs"/>
                  </a:defRPr>
                </a:lvl7pPr>
                <a:lvl8pPr marL="3565886" algn="l" defTabSz="1018824" rtl="0" eaLnBrk="1" latinLnBrk="0" hangingPunct="1">
                  <a:defRPr sz="2700" kern="1200">
                    <a:solidFill>
                      <a:schemeClr val="lt1"/>
                    </a:solidFill>
                    <a:latin typeface="+mn-lt"/>
                    <a:ea typeface="+mn-ea"/>
                    <a:cs typeface="+mn-cs"/>
                  </a:defRPr>
                </a:lvl8pPr>
                <a:lvl9pPr marL="4075298" algn="l" defTabSz="1018824" rtl="0" eaLnBrk="1" latinLnBrk="0" hangingPunct="1">
                  <a:defRPr sz="2700" kern="1200">
                    <a:solidFill>
                      <a:schemeClr val="lt1"/>
                    </a:solidFill>
                    <a:latin typeface="+mn-lt"/>
                    <a:ea typeface="+mn-ea"/>
                    <a:cs typeface="+mn-cs"/>
                  </a:defRPr>
                </a:lvl9pPr>
              </a:lstStyle>
              <a:p>
                <a:pPr algn="ctr"/>
                <a:endParaRPr lang="en-US"/>
              </a:p>
            </p:txBody>
          </p:sp>
        </p:grpSp>
      </p:grpSp>
      <p:sp>
        <p:nvSpPr>
          <p:cNvPr id="6" name="Oval 5"/>
          <p:cNvSpPr/>
          <p:nvPr/>
        </p:nvSpPr>
        <p:spPr>
          <a:xfrm>
            <a:off x="8353930" y="3883660"/>
            <a:ext cx="153145" cy="1474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p:cNvSpPr/>
          <p:nvPr/>
        </p:nvSpPr>
        <p:spPr>
          <a:xfrm>
            <a:off x="8518434" y="3725559"/>
            <a:ext cx="153145" cy="1474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71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EA34FA-D61D-4D31-A715-B19AB5DC1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86710"/>
            <a:ext cx="10058400" cy="6198980"/>
          </a:xfrm>
          <a:prstGeom prst="rect">
            <a:avLst/>
          </a:prstGeom>
        </p:spPr>
      </p:pic>
      <p:sp>
        <p:nvSpPr>
          <p:cNvPr id="7" name="Title 6"/>
          <p:cNvSpPr>
            <a:spLocks noGrp="1"/>
          </p:cNvSpPr>
          <p:nvPr>
            <p:ph type="title"/>
          </p:nvPr>
        </p:nvSpPr>
        <p:spPr/>
        <p:txBody>
          <a:bodyPr/>
          <a:lstStyle/>
          <a:p>
            <a:r>
              <a:rPr lang="en-US" dirty="0"/>
              <a:t>2017 Poverty vs. Percentile</a:t>
            </a:r>
          </a:p>
        </p:txBody>
      </p:sp>
      <p:sp>
        <p:nvSpPr>
          <p:cNvPr id="4" name="Slide Number Placeholder 3"/>
          <p:cNvSpPr>
            <a:spLocks noGrp="1"/>
          </p:cNvSpPr>
          <p:nvPr>
            <p:ph type="sldNum" sz="quarter" idx="4294967295"/>
          </p:nvPr>
        </p:nvSpPr>
        <p:spPr>
          <a:xfrm>
            <a:off x="8717280" y="7254241"/>
            <a:ext cx="1064434" cy="413808"/>
          </a:xfrm>
        </p:spPr>
        <p:txBody>
          <a:bodyPr/>
          <a:lstStyle/>
          <a:p>
            <a:fld id="{B999F817-F5D2-4A26-96AD-1211DCAE6C1D}" type="slidenum">
              <a:rPr lang="en-US" smtClean="0"/>
              <a:pPr/>
              <a:t>5</a:t>
            </a:fld>
            <a:endParaRPr lang="en-US" dirty="0"/>
          </a:p>
        </p:txBody>
      </p:sp>
      <p:grpSp>
        <p:nvGrpSpPr>
          <p:cNvPr id="2" name="Group 2026">
            <a:extLst>
              <a:ext uri="{FF2B5EF4-FFF2-40B4-BE49-F238E27FC236}">
                <a16:creationId xmlns:a16="http://schemas.microsoft.com/office/drawing/2014/main" id="{804EB553-D67A-4E3F-A952-FCC658B0F3BE}"/>
              </a:ext>
            </a:extLst>
          </p:cNvPr>
          <p:cNvGrpSpPr/>
          <p:nvPr/>
        </p:nvGrpSpPr>
        <p:grpSpPr>
          <a:xfrm>
            <a:off x="7687268" y="6513592"/>
            <a:ext cx="1868212" cy="827964"/>
            <a:chOff x="7170589" y="6192746"/>
            <a:chExt cx="1868212" cy="827964"/>
          </a:xfrm>
        </p:grpSpPr>
        <p:sp>
          <p:nvSpPr>
            <p:cNvPr id="2028" name="Rectangle 2027">
              <a:extLst>
                <a:ext uri="{FF2B5EF4-FFF2-40B4-BE49-F238E27FC236}">
                  <a16:creationId xmlns:a16="http://schemas.microsoft.com/office/drawing/2014/main" id="{7382600B-6FC6-45AB-9327-1DE89AEBF027}"/>
                </a:ext>
              </a:extLst>
            </p:cNvPr>
            <p:cNvSpPr/>
            <p:nvPr/>
          </p:nvSpPr>
          <p:spPr>
            <a:xfrm>
              <a:off x="7170589" y="6192746"/>
              <a:ext cx="1639614" cy="82796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700" kern="1200">
                  <a:solidFill>
                    <a:schemeClr val="lt1"/>
                  </a:solidFill>
                  <a:latin typeface="+mn-lt"/>
                  <a:ea typeface="+mn-ea"/>
                  <a:cs typeface="+mn-cs"/>
                </a:defRPr>
              </a:lvl1pPr>
              <a:lvl2pPr marL="509412" algn="l" rtl="0" fontAlgn="base">
                <a:spcBef>
                  <a:spcPct val="0"/>
                </a:spcBef>
                <a:spcAft>
                  <a:spcPct val="0"/>
                </a:spcAft>
                <a:defRPr sz="2700" kern="1200">
                  <a:solidFill>
                    <a:schemeClr val="lt1"/>
                  </a:solidFill>
                  <a:latin typeface="+mn-lt"/>
                  <a:ea typeface="+mn-ea"/>
                  <a:cs typeface="+mn-cs"/>
                </a:defRPr>
              </a:lvl2pPr>
              <a:lvl3pPr marL="1018824" algn="l" rtl="0" fontAlgn="base">
                <a:spcBef>
                  <a:spcPct val="0"/>
                </a:spcBef>
                <a:spcAft>
                  <a:spcPct val="0"/>
                </a:spcAft>
                <a:defRPr sz="2700" kern="1200">
                  <a:solidFill>
                    <a:schemeClr val="lt1"/>
                  </a:solidFill>
                  <a:latin typeface="+mn-lt"/>
                  <a:ea typeface="+mn-ea"/>
                  <a:cs typeface="+mn-cs"/>
                </a:defRPr>
              </a:lvl3pPr>
              <a:lvl4pPr marL="1528237" algn="l" rtl="0" fontAlgn="base">
                <a:spcBef>
                  <a:spcPct val="0"/>
                </a:spcBef>
                <a:spcAft>
                  <a:spcPct val="0"/>
                </a:spcAft>
                <a:defRPr sz="2700" kern="1200">
                  <a:solidFill>
                    <a:schemeClr val="lt1"/>
                  </a:solidFill>
                  <a:latin typeface="+mn-lt"/>
                  <a:ea typeface="+mn-ea"/>
                  <a:cs typeface="+mn-cs"/>
                </a:defRPr>
              </a:lvl4pPr>
              <a:lvl5pPr marL="2037649" algn="l" rtl="0" fontAlgn="base">
                <a:spcBef>
                  <a:spcPct val="0"/>
                </a:spcBef>
                <a:spcAft>
                  <a:spcPct val="0"/>
                </a:spcAft>
                <a:defRPr sz="2700" kern="1200">
                  <a:solidFill>
                    <a:schemeClr val="lt1"/>
                  </a:solidFill>
                  <a:latin typeface="+mn-lt"/>
                  <a:ea typeface="+mn-ea"/>
                  <a:cs typeface="+mn-cs"/>
                </a:defRPr>
              </a:lvl5pPr>
              <a:lvl6pPr marL="2547061" algn="l" defTabSz="1018824" rtl="0" eaLnBrk="1" latinLnBrk="0" hangingPunct="1">
                <a:defRPr sz="2700" kern="1200">
                  <a:solidFill>
                    <a:schemeClr val="lt1"/>
                  </a:solidFill>
                  <a:latin typeface="+mn-lt"/>
                  <a:ea typeface="+mn-ea"/>
                  <a:cs typeface="+mn-cs"/>
                </a:defRPr>
              </a:lvl6pPr>
              <a:lvl7pPr marL="3056473" algn="l" defTabSz="1018824" rtl="0" eaLnBrk="1" latinLnBrk="0" hangingPunct="1">
                <a:defRPr sz="2700" kern="1200">
                  <a:solidFill>
                    <a:schemeClr val="lt1"/>
                  </a:solidFill>
                  <a:latin typeface="+mn-lt"/>
                  <a:ea typeface="+mn-ea"/>
                  <a:cs typeface="+mn-cs"/>
                </a:defRPr>
              </a:lvl7pPr>
              <a:lvl8pPr marL="3565886" algn="l" defTabSz="1018824" rtl="0" eaLnBrk="1" latinLnBrk="0" hangingPunct="1">
                <a:defRPr sz="2700" kern="1200">
                  <a:solidFill>
                    <a:schemeClr val="lt1"/>
                  </a:solidFill>
                  <a:latin typeface="+mn-lt"/>
                  <a:ea typeface="+mn-ea"/>
                  <a:cs typeface="+mn-cs"/>
                </a:defRPr>
              </a:lvl8pPr>
              <a:lvl9pPr marL="4075298" algn="l" defTabSz="1018824" rtl="0" eaLnBrk="1" latinLnBrk="0" hangingPunct="1">
                <a:defRPr sz="2700" kern="1200">
                  <a:solidFill>
                    <a:schemeClr val="lt1"/>
                  </a:solidFill>
                  <a:latin typeface="+mn-lt"/>
                  <a:ea typeface="+mn-ea"/>
                  <a:cs typeface="+mn-cs"/>
                </a:defRPr>
              </a:lvl9pPr>
            </a:lstStyle>
            <a:p>
              <a:pPr algn="ctr"/>
              <a:endParaRPr lang="en-US"/>
            </a:p>
          </p:txBody>
        </p:sp>
        <p:grpSp>
          <p:nvGrpSpPr>
            <p:cNvPr id="5" name="Group 2028">
              <a:extLst>
                <a:ext uri="{FF2B5EF4-FFF2-40B4-BE49-F238E27FC236}">
                  <a16:creationId xmlns:a16="http://schemas.microsoft.com/office/drawing/2014/main" id="{0B47C62B-D85E-4C16-83E7-78705FA32C77}"/>
                </a:ext>
              </a:extLst>
            </p:cNvPr>
            <p:cNvGrpSpPr/>
            <p:nvPr/>
          </p:nvGrpSpPr>
          <p:grpSpPr>
            <a:xfrm>
              <a:off x="7294085" y="6219022"/>
              <a:ext cx="1744716" cy="707886"/>
              <a:chOff x="7223237" y="5943600"/>
              <a:chExt cx="1744716" cy="707886"/>
            </a:xfrm>
          </p:grpSpPr>
          <p:sp>
            <p:nvSpPr>
              <p:cNvPr id="2030" name="TextBox 476">
                <a:extLst>
                  <a:ext uri="{FF2B5EF4-FFF2-40B4-BE49-F238E27FC236}">
                    <a16:creationId xmlns:a16="http://schemas.microsoft.com/office/drawing/2014/main" id="{FA017FA1-BB5D-414A-9377-A7EC258B944E}"/>
                  </a:ext>
                </a:extLst>
              </p:cNvPr>
              <p:cNvSpPr txBox="1"/>
              <p:nvPr/>
            </p:nvSpPr>
            <p:spPr>
              <a:xfrm>
                <a:off x="7391400" y="5943600"/>
                <a:ext cx="1576553" cy="707886"/>
              </a:xfrm>
              <a:prstGeom prst="rect">
                <a:avLst/>
              </a:prstGeom>
              <a:noFill/>
            </p:spPr>
            <p:txBody>
              <a:bodyPr wrap="square" rtlCol="0">
                <a:spAutoFit/>
              </a:bodyPr>
              <a:lstStyle>
                <a:defPPr>
                  <a:defRPr lang="en-US"/>
                </a:defPPr>
                <a:lvl1pPr algn="l" rtl="0" fontAlgn="base">
                  <a:spcBef>
                    <a:spcPct val="0"/>
                  </a:spcBef>
                  <a:spcAft>
                    <a:spcPct val="0"/>
                  </a:spcAft>
                  <a:defRPr sz="2700" kern="1200">
                    <a:solidFill>
                      <a:schemeClr val="tx1"/>
                    </a:solidFill>
                    <a:latin typeface="Arial" charset="0"/>
                    <a:ea typeface="+mn-ea"/>
                    <a:cs typeface="Arial" charset="0"/>
                  </a:defRPr>
                </a:lvl1pPr>
                <a:lvl2pPr marL="509412" algn="l" rtl="0" fontAlgn="base">
                  <a:spcBef>
                    <a:spcPct val="0"/>
                  </a:spcBef>
                  <a:spcAft>
                    <a:spcPct val="0"/>
                  </a:spcAft>
                  <a:defRPr sz="2700" kern="1200">
                    <a:solidFill>
                      <a:schemeClr val="tx1"/>
                    </a:solidFill>
                    <a:latin typeface="Arial" charset="0"/>
                    <a:ea typeface="+mn-ea"/>
                    <a:cs typeface="Arial" charset="0"/>
                  </a:defRPr>
                </a:lvl2pPr>
                <a:lvl3pPr marL="1018824" algn="l" rtl="0" fontAlgn="base">
                  <a:spcBef>
                    <a:spcPct val="0"/>
                  </a:spcBef>
                  <a:spcAft>
                    <a:spcPct val="0"/>
                  </a:spcAft>
                  <a:defRPr sz="2700" kern="1200">
                    <a:solidFill>
                      <a:schemeClr val="tx1"/>
                    </a:solidFill>
                    <a:latin typeface="Arial" charset="0"/>
                    <a:ea typeface="+mn-ea"/>
                    <a:cs typeface="Arial" charset="0"/>
                  </a:defRPr>
                </a:lvl3pPr>
                <a:lvl4pPr marL="1528237" algn="l" rtl="0" fontAlgn="base">
                  <a:spcBef>
                    <a:spcPct val="0"/>
                  </a:spcBef>
                  <a:spcAft>
                    <a:spcPct val="0"/>
                  </a:spcAft>
                  <a:defRPr sz="2700" kern="1200">
                    <a:solidFill>
                      <a:schemeClr val="tx1"/>
                    </a:solidFill>
                    <a:latin typeface="Arial" charset="0"/>
                    <a:ea typeface="+mn-ea"/>
                    <a:cs typeface="Arial" charset="0"/>
                  </a:defRPr>
                </a:lvl4pPr>
                <a:lvl5pPr marL="2037649" algn="l" rtl="0" fontAlgn="base">
                  <a:spcBef>
                    <a:spcPct val="0"/>
                  </a:spcBef>
                  <a:spcAft>
                    <a:spcPct val="0"/>
                  </a:spcAft>
                  <a:defRPr sz="2700" kern="1200">
                    <a:solidFill>
                      <a:schemeClr val="tx1"/>
                    </a:solidFill>
                    <a:latin typeface="Arial" charset="0"/>
                    <a:ea typeface="+mn-ea"/>
                    <a:cs typeface="Arial" charset="0"/>
                  </a:defRPr>
                </a:lvl5pPr>
                <a:lvl6pPr marL="2547061" algn="l" defTabSz="1018824" rtl="0" eaLnBrk="1" latinLnBrk="0" hangingPunct="1">
                  <a:defRPr sz="2700" kern="1200">
                    <a:solidFill>
                      <a:schemeClr val="tx1"/>
                    </a:solidFill>
                    <a:latin typeface="Arial" charset="0"/>
                    <a:ea typeface="+mn-ea"/>
                    <a:cs typeface="Arial" charset="0"/>
                  </a:defRPr>
                </a:lvl6pPr>
                <a:lvl7pPr marL="3056473" algn="l" defTabSz="1018824" rtl="0" eaLnBrk="1" latinLnBrk="0" hangingPunct="1">
                  <a:defRPr sz="2700" kern="1200">
                    <a:solidFill>
                      <a:schemeClr val="tx1"/>
                    </a:solidFill>
                    <a:latin typeface="Arial" charset="0"/>
                    <a:ea typeface="+mn-ea"/>
                    <a:cs typeface="Arial" charset="0"/>
                  </a:defRPr>
                </a:lvl7pPr>
                <a:lvl8pPr marL="3565886" algn="l" defTabSz="1018824" rtl="0" eaLnBrk="1" latinLnBrk="0" hangingPunct="1">
                  <a:defRPr sz="2700" kern="1200">
                    <a:solidFill>
                      <a:schemeClr val="tx1"/>
                    </a:solidFill>
                    <a:latin typeface="Arial" charset="0"/>
                    <a:ea typeface="+mn-ea"/>
                    <a:cs typeface="Arial" charset="0"/>
                  </a:defRPr>
                </a:lvl8pPr>
                <a:lvl9pPr marL="4075298" algn="l" defTabSz="1018824" rtl="0" eaLnBrk="1" latinLnBrk="0" hangingPunct="1">
                  <a:defRPr sz="2700" kern="1200">
                    <a:solidFill>
                      <a:schemeClr val="tx1"/>
                    </a:solidFill>
                    <a:latin typeface="Arial" charset="0"/>
                    <a:ea typeface="+mn-ea"/>
                    <a:cs typeface="Arial" charset="0"/>
                  </a:defRPr>
                </a:lvl9pPr>
              </a:lstStyle>
              <a:p>
                <a:pPr>
                  <a:spcAft>
                    <a:spcPts val="600"/>
                  </a:spcAft>
                </a:pPr>
                <a:r>
                  <a:rPr lang="en-US" sz="1000" dirty="0">
                    <a:latin typeface="Calibri" pitchFamily="34" charset="0"/>
                  </a:rPr>
                  <a:t>WA Elem</a:t>
                </a:r>
              </a:p>
              <a:p>
                <a:pPr>
                  <a:spcAft>
                    <a:spcPts val="600"/>
                  </a:spcAft>
                </a:pPr>
                <a:r>
                  <a:rPr lang="en-US" sz="1000" dirty="0">
                    <a:latin typeface="Calibri" pitchFamily="34" charset="0"/>
                  </a:rPr>
                  <a:t>Everett Elem</a:t>
                </a:r>
              </a:p>
              <a:p>
                <a:pPr>
                  <a:spcAft>
                    <a:spcPts val="600"/>
                  </a:spcAft>
                </a:pPr>
                <a:r>
                  <a:rPr lang="en-US" sz="1000" dirty="0">
                    <a:latin typeface="Calibri" pitchFamily="34" charset="0"/>
                  </a:rPr>
                  <a:t>Building</a:t>
                </a:r>
              </a:p>
            </p:txBody>
          </p:sp>
          <p:sp>
            <p:nvSpPr>
              <p:cNvPr id="2031" name="Oval 2030">
                <a:extLst>
                  <a:ext uri="{FF2B5EF4-FFF2-40B4-BE49-F238E27FC236}">
                    <a16:creationId xmlns:a16="http://schemas.microsoft.com/office/drawing/2014/main" id="{13A4CB75-5D03-4B75-B39B-7686F4C3DD20}"/>
                  </a:ext>
                </a:extLst>
              </p:cNvPr>
              <p:cNvSpPr/>
              <p:nvPr/>
            </p:nvSpPr>
            <p:spPr>
              <a:xfrm>
                <a:off x="7254767" y="6017173"/>
                <a:ext cx="73572" cy="73573"/>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700" kern="1200">
                    <a:solidFill>
                      <a:schemeClr val="lt1"/>
                    </a:solidFill>
                    <a:latin typeface="+mn-lt"/>
                    <a:ea typeface="+mn-ea"/>
                    <a:cs typeface="+mn-cs"/>
                  </a:defRPr>
                </a:lvl1pPr>
                <a:lvl2pPr marL="509412" algn="l" rtl="0" fontAlgn="base">
                  <a:spcBef>
                    <a:spcPct val="0"/>
                  </a:spcBef>
                  <a:spcAft>
                    <a:spcPct val="0"/>
                  </a:spcAft>
                  <a:defRPr sz="2700" kern="1200">
                    <a:solidFill>
                      <a:schemeClr val="lt1"/>
                    </a:solidFill>
                    <a:latin typeface="+mn-lt"/>
                    <a:ea typeface="+mn-ea"/>
                    <a:cs typeface="+mn-cs"/>
                  </a:defRPr>
                </a:lvl2pPr>
                <a:lvl3pPr marL="1018824" algn="l" rtl="0" fontAlgn="base">
                  <a:spcBef>
                    <a:spcPct val="0"/>
                  </a:spcBef>
                  <a:spcAft>
                    <a:spcPct val="0"/>
                  </a:spcAft>
                  <a:defRPr sz="2700" kern="1200">
                    <a:solidFill>
                      <a:schemeClr val="lt1"/>
                    </a:solidFill>
                    <a:latin typeface="+mn-lt"/>
                    <a:ea typeface="+mn-ea"/>
                    <a:cs typeface="+mn-cs"/>
                  </a:defRPr>
                </a:lvl3pPr>
                <a:lvl4pPr marL="1528237" algn="l" rtl="0" fontAlgn="base">
                  <a:spcBef>
                    <a:spcPct val="0"/>
                  </a:spcBef>
                  <a:spcAft>
                    <a:spcPct val="0"/>
                  </a:spcAft>
                  <a:defRPr sz="2700" kern="1200">
                    <a:solidFill>
                      <a:schemeClr val="lt1"/>
                    </a:solidFill>
                    <a:latin typeface="+mn-lt"/>
                    <a:ea typeface="+mn-ea"/>
                    <a:cs typeface="+mn-cs"/>
                  </a:defRPr>
                </a:lvl4pPr>
                <a:lvl5pPr marL="2037649" algn="l" rtl="0" fontAlgn="base">
                  <a:spcBef>
                    <a:spcPct val="0"/>
                  </a:spcBef>
                  <a:spcAft>
                    <a:spcPct val="0"/>
                  </a:spcAft>
                  <a:defRPr sz="2700" kern="1200">
                    <a:solidFill>
                      <a:schemeClr val="lt1"/>
                    </a:solidFill>
                    <a:latin typeface="+mn-lt"/>
                    <a:ea typeface="+mn-ea"/>
                    <a:cs typeface="+mn-cs"/>
                  </a:defRPr>
                </a:lvl5pPr>
                <a:lvl6pPr marL="2547061" algn="l" defTabSz="1018824" rtl="0" eaLnBrk="1" latinLnBrk="0" hangingPunct="1">
                  <a:defRPr sz="2700" kern="1200">
                    <a:solidFill>
                      <a:schemeClr val="lt1"/>
                    </a:solidFill>
                    <a:latin typeface="+mn-lt"/>
                    <a:ea typeface="+mn-ea"/>
                    <a:cs typeface="+mn-cs"/>
                  </a:defRPr>
                </a:lvl6pPr>
                <a:lvl7pPr marL="3056473" algn="l" defTabSz="1018824" rtl="0" eaLnBrk="1" latinLnBrk="0" hangingPunct="1">
                  <a:defRPr sz="2700" kern="1200">
                    <a:solidFill>
                      <a:schemeClr val="lt1"/>
                    </a:solidFill>
                    <a:latin typeface="+mn-lt"/>
                    <a:ea typeface="+mn-ea"/>
                    <a:cs typeface="+mn-cs"/>
                  </a:defRPr>
                </a:lvl7pPr>
                <a:lvl8pPr marL="3565886" algn="l" defTabSz="1018824" rtl="0" eaLnBrk="1" latinLnBrk="0" hangingPunct="1">
                  <a:defRPr sz="2700" kern="1200">
                    <a:solidFill>
                      <a:schemeClr val="lt1"/>
                    </a:solidFill>
                    <a:latin typeface="+mn-lt"/>
                    <a:ea typeface="+mn-ea"/>
                    <a:cs typeface="+mn-cs"/>
                  </a:defRPr>
                </a:lvl8pPr>
                <a:lvl9pPr marL="4075298" algn="l" defTabSz="1018824" rtl="0" eaLnBrk="1" latinLnBrk="0" hangingPunct="1">
                  <a:defRPr sz="2700" kern="1200">
                    <a:solidFill>
                      <a:schemeClr val="lt1"/>
                    </a:solidFill>
                    <a:latin typeface="+mn-lt"/>
                    <a:ea typeface="+mn-ea"/>
                    <a:cs typeface="+mn-cs"/>
                  </a:defRPr>
                </a:lvl9pPr>
              </a:lstStyle>
              <a:p>
                <a:pPr algn="ctr"/>
                <a:endParaRPr lang="en-US"/>
              </a:p>
            </p:txBody>
          </p:sp>
          <p:sp>
            <p:nvSpPr>
              <p:cNvPr id="2032" name="Oval 2031">
                <a:extLst>
                  <a:ext uri="{FF2B5EF4-FFF2-40B4-BE49-F238E27FC236}">
                    <a16:creationId xmlns:a16="http://schemas.microsoft.com/office/drawing/2014/main" id="{893AFA22-EBFC-426E-949A-A5AB3B83DF97}"/>
                  </a:ext>
                </a:extLst>
              </p:cNvPr>
              <p:cNvSpPr/>
              <p:nvPr/>
            </p:nvSpPr>
            <p:spPr>
              <a:xfrm>
                <a:off x="7223237" y="6227380"/>
                <a:ext cx="156340" cy="147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700" kern="1200">
                    <a:solidFill>
                      <a:schemeClr val="lt1"/>
                    </a:solidFill>
                    <a:latin typeface="+mn-lt"/>
                    <a:ea typeface="+mn-ea"/>
                    <a:cs typeface="+mn-cs"/>
                  </a:defRPr>
                </a:lvl1pPr>
                <a:lvl2pPr marL="509412" algn="l" rtl="0" fontAlgn="base">
                  <a:spcBef>
                    <a:spcPct val="0"/>
                  </a:spcBef>
                  <a:spcAft>
                    <a:spcPct val="0"/>
                  </a:spcAft>
                  <a:defRPr sz="2700" kern="1200">
                    <a:solidFill>
                      <a:schemeClr val="lt1"/>
                    </a:solidFill>
                    <a:latin typeface="+mn-lt"/>
                    <a:ea typeface="+mn-ea"/>
                    <a:cs typeface="+mn-cs"/>
                  </a:defRPr>
                </a:lvl2pPr>
                <a:lvl3pPr marL="1018824" algn="l" rtl="0" fontAlgn="base">
                  <a:spcBef>
                    <a:spcPct val="0"/>
                  </a:spcBef>
                  <a:spcAft>
                    <a:spcPct val="0"/>
                  </a:spcAft>
                  <a:defRPr sz="2700" kern="1200">
                    <a:solidFill>
                      <a:schemeClr val="lt1"/>
                    </a:solidFill>
                    <a:latin typeface="+mn-lt"/>
                    <a:ea typeface="+mn-ea"/>
                    <a:cs typeface="+mn-cs"/>
                  </a:defRPr>
                </a:lvl3pPr>
                <a:lvl4pPr marL="1528237" algn="l" rtl="0" fontAlgn="base">
                  <a:spcBef>
                    <a:spcPct val="0"/>
                  </a:spcBef>
                  <a:spcAft>
                    <a:spcPct val="0"/>
                  </a:spcAft>
                  <a:defRPr sz="2700" kern="1200">
                    <a:solidFill>
                      <a:schemeClr val="lt1"/>
                    </a:solidFill>
                    <a:latin typeface="+mn-lt"/>
                    <a:ea typeface="+mn-ea"/>
                    <a:cs typeface="+mn-cs"/>
                  </a:defRPr>
                </a:lvl4pPr>
                <a:lvl5pPr marL="2037649" algn="l" rtl="0" fontAlgn="base">
                  <a:spcBef>
                    <a:spcPct val="0"/>
                  </a:spcBef>
                  <a:spcAft>
                    <a:spcPct val="0"/>
                  </a:spcAft>
                  <a:defRPr sz="2700" kern="1200">
                    <a:solidFill>
                      <a:schemeClr val="lt1"/>
                    </a:solidFill>
                    <a:latin typeface="+mn-lt"/>
                    <a:ea typeface="+mn-ea"/>
                    <a:cs typeface="+mn-cs"/>
                  </a:defRPr>
                </a:lvl5pPr>
                <a:lvl6pPr marL="2547061" algn="l" defTabSz="1018824" rtl="0" eaLnBrk="1" latinLnBrk="0" hangingPunct="1">
                  <a:defRPr sz="2700" kern="1200">
                    <a:solidFill>
                      <a:schemeClr val="lt1"/>
                    </a:solidFill>
                    <a:latin typeface="+mn-lt"/>
                    <a:ea typeface="+mn-ea"/>
                    <a:cs typeface="+mn-cs"/>
                  </a:defRPr>
                </a:lvl6pPr>
                <a:lvl7pPr marL="3056473" algn="l" defTabSz="1018824" rtl="0" eaLnBrk="1" latinLnBrk="0" hangingPunct="1">
                  <a:defRPr sz="2700" kern="1200">
                    <a:solidFill>
                      <a:schemeClr val="lt1"/>
                    </a:solidFill>
                    <a:latin typeface="+mn-lt"/>
                    <a:ea typeface="+mn-ea"/>
                    <a:cs typeface="+mn-cs"/>
                  </a:defRPr>
                </a:lvl7pPr>
                <a:lvl8pPr marL="3565886" algn="l" defTabSz="1018824" rtl="0" eaLnBrk="1" latinLnBrk="0" hangingPunct="1">
                  <a:defRPr sz="2700" kern="1200">
                    <a:solidFill>
                      <a:schemeClr val="lt1"/>
                    </a:solidFill>
                    <a:latin typeface="+mn-lt"/>
                    <a:ea typeface="+mn-ea"/>
                    <a:cs typeface="+mn-cs"/>
                  </a:defRPr>
                </a:lvl8pPr>
                <a:lvl9pPr marL="4075298" algn="l" defTabSz="1018824" rtl="0" eaLnBrk="1" latinLnBrk="0" hangingPunct="1">
                  <a:defRPr sz="2700" kern="1200">
                    <a:solidFill>
                      <a:schemeClr val="lt1"/>
                    </a:solidFill>
                    <a:latin typeface="+mn-lt"/>
                    <a:ea typeface="+mn-ea"/>
                    <a:cs typeface="+mn-cs"/>
                  </a:defRPr>
                </a:lvl9pPr>
              </a:lstStyle>
              <a:p>
                <a:pPr algn="ctr"/>
                <a:endParaRPr lang="en-US"/>
              </a:p>
            </p:txBody>
          </p:sp>
          <p:sp>
            <p:nvSpPr>
              <p:cNvPr id="2033" name="Rectangle 2032">
                <a:extLst>
                  <a:ext uri="{FF2B5EF4-FFF2-40B4-BE49-F238E27FC236}">
                    <a16:creationId xmlns:a16="http://schemas.microsoft.com/office/drawing/2014/main" id="{F68B1278-7569-4512-B6B7-F0BC6CD0248D}"/>
                  </a:ext>
                </a:extLst>
              </p:cNvPr>
              <p:cNvSpPr/>
              <p:nvPr/>
            </p:nvSpPr>
            <p:spPr>
              <a:xfrm>
                <a:off x="7223237" y="6477000"/>
                <a:ext cx="153716" cy="1366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700" kern="1200">
                    <a:solidFill>
                      <a:schemeClr val="lt1"/>
                    </a:solidFill>
                    <a:latin typeface="+mn-lt"/>
                    <a:ea typeface="+mn-ea"/>
                    <a:cs typeface="+mn-cs"/>
                  </a:defRPr>
                </a:lvl1pPr>
                <a:lvl2pPr marL="509412" algn="l" rtl="0" fontAlgn="base">
                  <a:spcBef>
                    <a:spcPct val="0"/>
                  </a:spcBef>
                  <a:spcAft>
                    <a:spcPct val="0"/>
                  </a:spcAft>
                  <a:defRPr sz="2700" kern="1200">
                    <a:solidFill>
                      <a:schemeClr val="lt1"/>
                    </a:solidFill>
                    <a:latin typeface="+mn-lt"/>
                    <a:ea typeface="+mn-ea"/>
                    <a:cs typeface="+mn-cs"/>
                  </a:defRPr>
                </a:lvl2pPr>
                <a:lvl3pPr marL="1018824" algn="l" rtl="0" fontAlgn="base">
                  <a:spcBef>
                    <a:spcPct val="0"/>
                  </a:spcBef>
                  <a:spcAft>
                    <a:spcPct val="0"/>
                  </a:spcAft>
                  <a:defRPr sz="2700" kern="1200">
                    <a:solidFill>
                      <a:schemeClr val="lt1"/>
                    </a:solidFill>
                    <a:latin typeface="+mn-lt"/>
                    <a:ea typeface="+mn-ea"/>
                    <a:cs typeface="+mn-cs"/>
                  </a:defRPr>
                </a:lvl3pPr>
                <a:lvl4pPr marL="1528237" algn="l" rtl="0" fontAlgn="base">
                  <a:spcBef>
                    <a:spcPct val="0"/>
                  </a:spcBef>
                  <a:spcAft>
                    <a:spcPct val="0"/>
                  </a:spcAft>
                  <a:defRPr sz="2700" kern="1200">
                    <a:solidFill>
                      <a:schemeClr val="lt1"/>
                    </a:solidFill>
                    <a:latin typeface="+mn-lt"/>
                    <a:ea typeface="+mn-ea"/>
                    <a:cs typeface="+mn-cs"/>
                  </a:defRPr>
                </a:lvl4pPr>
                <a:lvl5pPr marL="2037649" algn="l" rtl="0" fontAlgn="base">
                  <a:spcBef>
                    <a:spcPct val="0"/>
                  </a:spcBef>
                  <a:spcAft>
                    <a:spcPct val="0"/>
                  </a:spcAft>
                  <a:defRPr sz="2700" kern="1200">
                    <a:solidFill>
                      <a:schemeClr val="lt1"/>
                    </a:solidFill>
                    <a:latin typeface="+mn-lt"/>
                    <a:ea typeface="+mn-ea"/>
                    <a:cs typeface="+mn-cs"/>
                  </a:defRPr>
                </a:lvl5pPr>
                <a:lvl6pPr marL="2547061" algn="l" defTabSz="1018824" rtl="0" eaLnBrk="1" latinLnBrk="0" hangingPunct="1">
                  <a:defRPr sz="2700" kern="1200">
                    <a:solidFill>
                      <a:schemeClr val="lt1"/>
                    </a:solidFill>
                    <a:latin typeface="+mn-lt"/>
                    <a:ea typeface="+mn-ea"/>
                    <a:cs typeface="+mn-cs"/>
                  </a:defRPr>
                </a:lvl6pPr>
                <a:lvl7pPr marL="3056473" algn="l" defTabSz="1018824" rtl="0" eaLnBrk="1" latinLnBrk="0" hangingPunct="1">
                  <a:defRPr sz="2700" kern="1200">
                    <a:solidFill>
                      <a:schemeClr val="lt1"/>
                    </a:solidFill>
                    <a:latin typeface="+mn-lt"/>
                    <a:ea typeface="+mn-ea"/>
                    <a:cs typeface="+mn-cs"/>
                  </a:defRPr>
                </a:lvl7pPr>
                <a:lvl8pPr marL="3565886" algn="l" defTabSz="1018824" rtl="0" eaLnBrk="1" latinLnBrk="0" hangingPunct="1">
                  <a:defRPr sz="2700" kern="1200">
                    <a:solidFill>
                      <a:schemeClr val="lt1"/>
                    </a:solidFill>
                    <a:latin typeface="+mn-lt"/>
                    <a:ea typeface="+mn-ea"/>
                    <a:cs typeface="+mn-cs"/>
                  </a:defRPr>
                </a:lvl8pPr>
                <a:lvl9pPr marL="4075298" algn="l" defTabSz="1018824" rtl="0" eaLnBrk="1" latinLnBrk="0" hangingPunct="1">
                  <a:defRPr sz="27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3376121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Grade ELA</a:t>
            </a:r>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6</a:t>
            </a:fld>
            <a:endParaRPr lang="en-US" dirty="0"/>
          </a:p>
        </p:txBody>
      </p:sp>
      <p:pic>
        <p:nvPicPr>
          <p:cNvPr id="11" name="Picture 31"/>
          <p:cNvPicPr>
            <a:picLocks noChangeAspect="1" noChangeArrowheads="1"/>
          </p:cNvPicPr>
          <p:nvPr/>
        </p:nvPicPr>
        <p:blipFill>
          <a:blip r:embed="rId3" cstate="print"/>
          <a:srcRect/>
          <a:stretch>
            <a:fillRect/>
          </a:stretch>
        </p:blipFill>
        <p:spPr bwMode="auto">
          <a:xfrm>
            <a:off x="342900" y="939800"/>
            <a:ext cx="4495800" cy="2768600"/>
          </a:xfrm>
          <a:prstGeom prst="rect">
            <a:avLst/>
          </a:prstGeom>
          <a:noFill/>
          <a:ln w="9525">
            <a:noFill/>
            <a:miter lim="800000"/>
            <a:headEnd/>
            <a:tailEnd/>
          </a:ln>
          <a:effectLst/>
        </p:spPr>
      </p:pic>
      <p:pic>
        <p:nvPicPr>
          <p:cNvPr id="8" name="Picture 32"/>
          <p:cNvPicPr>
            <a:picLocks noChangeAspect="1" noChangeArrowheads="1"/>
          </p:cNvPicPr>
          <p:nvPr/>
        </p:nvPicPr>
        <p:blipFill>
          <a:blip r:embed="rId4" cstate="print"/>
          <a:srcRect/>
          <a:stretch>
            <a:fillRect/>
          </a:stretch>
        </p:blipFill>
        <p:spPr bwMode="auto">
          <a:xfrm>
            <a:off x="5257800" y="939800"/>
            <a:ext cx="4483100" cy="2768600"/>
          </a:xfrm>
          <a:prstGeom prst="rect">
            <a:avLst/>
          </a:prstGeom>
          <a:noFill/>
          <a:ln w="9525">
            <a:noFill/>
            <a:miter lim="800000"/>
            <a:headEnd/>
            <a:tailEnd/>
          </a:ln>
          <a:effectLst/>
        </p:spPr>
      </p:pic>
      <p:pic>
        <p:nvPicPr>
          <p:cNvPr id="9" name="Picture 33"/>
          <p:cNvPicPr>
            <a:picLocks noChangeAspect="1" noChangeArrowheads="1"/>
          </p:cNvPicPr>
          <p:nvPr/>
        </p:nvPicPr>
        <p:blipFill>
          <a:blip r:embed="rId5" cstate="print"/>
          <a:srcRect/>
          <a:stretch>
            <a:fillRect/>
          </a:stretch>
        </p:blipFill>
        <p:spPr bwMode="auto">
          <a:xfrm>
            <a:off x="342900" y="3949700"/>
            <a:ext cx="4521200" cy="2781300"/>
          </a:xfrm>
          <a:prstGeom prst="rect">
            <a:avLst/>
          </a:prstGeom>
          <a:noFill/>
          <a:ln w="9525">
            <a:noFill/>
            <a:miter lim="800000"/>
            <a:headEnd/>
            <a:tailEnd/>
          </a:ln>
          <a:effectLst/>
        </p:spPr>
      </p:pic>
      <p:pic>
        <p:nvPicPr>
          <p:cNvPr id="10" name="Picture 34"/>
          <p:cNvPicPr>
            <a:picLocks noChangeAspect="1" noChangeArrowheads="1"/>
          </p:cNvPicPr>
          <p:nvPr/>
        </p:nvPicPr>
        <p:blipFill>
          <a:blip r:embed="rId6" cstate="print"/>
          <a:srcRect/>
          <a:stretch>
            <a:fillRect/>
          </a:stretch>
        </p:blipFill>
        <p:spPr bwMode="auto">
          <a:xfrm>
            <a:off x="5257800" y="3949700"/>
            <a:ext cx="4521200" cy="2781300"/>
          </a:xfrm>
          <a:prstGeom prst="rect">
            <a:avLst/>
          </a:prstGeom>
          <a:noFill/>
          <a:ln w="9525">
            <a:noFill/>
            <a:miter lim="800000"/>
            <a:headEnd/>
            <a:tailEnd/>
          </a:ln>
          <a:effectLst/>
        </p:spPr>
      </p:pic>
      <p:pic>
        <p:nvPicPr>
          <p:cNvPr id="12" name="Picture 11"/>
          <p:cNvPicPr/>
          <p:nvPr/>
        </p:nvPicPr>
        <p:blipFill>
          <a:blip r:embed="rId7">
            <a:extLst>
              <a:ext uri="{28A0092B-C50C-407E-A947-70E740481C1C}">
                <a14:useLocalDpi xmlns:a14="http://schemas.microsoft.com/office/drawing/2010/main" val="0"/>
              </a:ext>
            </a:extLst>
          </a:blip>
          <a:stretch>
            <a:fillRect/>
          </a:stretch>
        </p:blipFill>
        <p:spPr>
          <a:xfrm>
            <a:off x="7967840" y="5349728"/>
            <a:ext cx="442514" cy="615137"/>
          </a:xfrm>
          <a:prstGeom prst="rect">
            <a:avLst/>
          </a:prstGeom>
        </p:spPr>
      </p:pic>
      <p:pic>
        <p:nvPicPr>
          <p:cNvPr id="13" name="Picture 12"/>
          <p:cNvPicPr/>
          <p:nvPr/>
        </p:nvPicPr>
        <p:blipFill>
          <a:blip r:embed="rId8" cstate="print">
            <a:extLst>
              <a:ext uri="{28A0092B-C50C-407E-A947-70E740481C1C}">
                <a14:useLocalDpi xmlns:a14="http://schemas.microsoft.com/office/drawing/2010/main" val="0"/>
              </a:ext>
            </a:extLst>
          </a:blip>
          <a:stretch>
            <a:fillRect/>
          </a:stretch>
        </p:blipFill>
        <p:spPr>
          <a:xfrm>
            <a:off x="9525734" y="1829908"/>
            <a:ext cx="479503" cy="4941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4th Grade ELA</a:t>
            </a:r>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7</a:t>
            </a:fld>
            <a:endParaRPr lang="en-US" dirty="0"/>
          </a:p>
        </p:txBody>
      </p:sp>
      <p:pic>
        <p:nvPicPr>
          <p:cNvPr id="11" name="Picture 29"/>
          <p:cNvPicPr>
            <a:picLocks noChangeAspect="1" noChangeArrowheads="1"/>
          </p:cNvPicPr>
          <p:nvPr/>
        </p:nvPicPr>
        <p:blipFill>
          <a:blip r:embed="rId3" cstate="print"/>
          <a:srcRect/>
          <a:stretch>
            <a:fillRect/>
          </a:stretch>
        </p:blipFill>
        <p:spPr bwMode="auto">
          <a:xfrm>
            <a:off x="342900" y="939800"/>
            <a:ext cx="4508500" cy="2768600"/>
          </a:xfrm>
          <a:prstGeom prst="rect">
            <a:avLst/>
          </a:prstGeom>
          <a:noFill/>
          <a:ln w="9525">
            <a:noFill/>
            <a:miter lim="800000"/>
            <a:headEnd/>
            <a:tailEnd/>
          </a:ln>
          <a:effectLst/>
        </p:spPr>
      </p:pic>
      <p:pic>
        <p:nvPicPr>
          <p:cNvPr id="9" name="Picture 30"/>
          <p:cNvPicPr>
            <a:picLocks noChangeAspect="1" noChangeArrowheads="1"/>
          </p:cNvPicPr>
          <p:nvPr/>
        </p:nvPicPr>
        <p:blipFill>
          <a:blip r:embed="rId4" cstate="print"/>
          <a:srcRect/>
          <a:stretch>
            <a:fillRect/>
          </a:stretch>
        </p:blipFill>
        <p:spPr bwMode="auto">
          <a:xfrm>
            <a:off x="5257800" y="939800"/>
            <a:ext cx="4483100" cy="2768600"/>
          </a:xfrm>
          <a:prstGeom prst="rect">
            <a:avLst/>
          </a:prstGeom>
          <a:noFill/>
          <a:ln w="9525">
            <a:noFill/>
            <a:miter lim="800000"/>
            <a:headEnd/>
            <a:tailEnd/>
          </a:ln>
          <a:effectLst/>
        </p:spPr>
      </p:pic>
      <p:pic>
        <p:nvPicPr>
          <p:cNvPr id="10" name="Picture 31"/>
          <p:cNvPicPr>
            <a:picLocks noChangeAspect="1" noChangeArrowheads="1"/>
          </p:cNvPicPr>
          <p:nvPr/>
        </p:nvPicPr>
        <p:blipFill>
          <a:blip r:embed="rId5" cstate="print"/>
          <a:srcRect/>
          <a:stretch>
            <a:fillRect/>
          </a:stretch>
        </p:blipFill>
        <p:spPr bwMode="auto">
          <a:xfrm>
            <a:off x="342900" y="3949700"/>
            <a:ext cx="4521200" cy="2781300"/>
          </a:xfrm>
          <a:prstGeom prst="rect">
            <a:avLst/>
          </a:prstGeom>
          <a:noFill/>
          <a:ln w="9525">
            <a:noFill/>
            <a:miter lim="800000"/>
            <a:headEnd/>
            <a:tailEnd/>
          </a:ln>
          <a:effectLst/>
        </p:spPr>
      </p:pic>
      <p:pic>
        <p:nvPicPr>
          <p:cNvPr id="8" name="Picture 32"/>
          <p:cNvPicPr>
            <a:picLocks noChangeAspect="1" noChangeArrowheads="1"/>
          </p:cNvPicPr>
          <p:nvPr/>
        </p:nvPicPr>
        <p:blipFill>
          <a:blip r:embed="rId6" cstate="print"/>
          <a:srcRect/>
          <a:stretch>
            <a:fillRect/>
          </a:stretch>
        </p:blipFill>
        <p:spPr bwMode="auto">
          <a:xfrm>
            <a:off x="5257800" y="3949700"/>
            <a:ext cx="4521200" cy="2781300"/>
          </a:xfrm>
          <a:prstGeom prst="rect">
            <a:avLst/>
          </a:prstGeom>
          <a:noFill/>
          <a:ln w="9525">
            <a:noFill/>
            <a:miter lim="800000"/>
            <a:headEnd/>
            <a:tailEnd/>
          </a:ln>
          <a:effectLst/>
        </p:spPr>
      </p:pic>
      <p:sp>
        <p:nvSpPr>
          <p:cNvPr id="3" name="5-Point Star 2"/>
          <p:cNvSpPr/>
          <p:nvPr/>
        </p:nvSpPr>
        <p:spPr>
          <a:xfrm>
            <a:off x="9377916" y="1898680"/>
            <a:ext cx="560336" cy="489098"/>
          </a:xfrm>
          <a:prstGeom prst="star5">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p:nvPr/>
        </p:nvPicPr>
        <p:blipFill>
          <a:blip r:embed="rId7">
            <a:extLst>
              <a:ext uri="{28A0092B-C50C-407E-A947-70E740481C1C}">
                <a14:useLocalDpi xmlns:a14="http://schemas.microsoft.com/office/drawing/2010/main" val="0"/>
              </a:ext>
            </a:extLst>
          </a:blip>
          <a:stretch>
            <a:fillRect/>
          </a:stretch>
        </p:blipFill>
        <p:spPr>
          <a:xfrm>
            <a:off x="6670668" y="5158342"/>
            <a:ext cx="442514" cy="6151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5th Grade ELA</a:t>
            </a:r>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8</a:t>
            </a:fld>
            <a:endParaRPr lang="en-US" dirty="0"/>
          </a:p>
        </p:txBody>
      </p:sp>
      <p:pic>
        <p:nvPicPr>
          <p:cNvPr id="9" name="Picture 30"/>
          <p:cNvPicPr>
            <a:picLocks noChangeAspect="1" noChangeArrowheads="1"/>
          </p:cNvPicPr>
          <p:nvPr/>
        </p:nvPicPr>
        <p:blipFill>
          <a:blip r:embed="rId3" cstate="print"/>
          <a:srcRect/>
          <a:stretch>
            <a:fillRect/>
          </a:stretch>
        </p:blipFill>
        <p:spPr bwMode="auto">
          <a:xfrm>
            <a:off x="342900" y="939800"/>
            <a:ext cx="4508500" cy="2781300"/>
          </a:xfrm>
          <a:prstGeom prst="rect">
            <a:avLst/>
          </a:prstGeom>
          <a:noFill/>
          <a:ln w="9525">
            <a:noFill/>
            <a:miter lim="800000"/>
            <a:headEnd/>
            <a:tailEnd/>
          </a:ln>
          <a:effectLst/>
        </p:spPr>
      </p:pic>
      <p:pic>
        <p:nvPicPr>
          <p:cNvPr id="8" name="Picture 31"/>
          <p:cNvPicPr>
            <a:picLocks noChangeAspect="1" noChangeArrowheads="1"/>
          </p:cNvPicPr>
          <p:nvPr/>
        </p:nvPicPr>
        <p:blipFill>
          <a:blip r:embed="rId4" cstate="print"/>
          <a:srcRect/>
          <a:stretch>
            <a:fillRect/>
          </a:stretch>
        </p:blipFill>
        <p:spPr bwMode="auto">
          <a:xfrm>
            <a:off x="5257800" y="939800"/>
            <a:ext cx="4483100" cy="2768600"/>
          </a:xfrm>
          <a:prstGeom prst="rect">
            <a:avLst/>
          </a:prstGeom>
          <a:noFill/>
          <a:ln w="9525">
            <a:noFill/>
            <a:miter lim="800000"/>
            <a:headEnd/>
            <a:tailEnd/>
          </a:ln>
          <a:effectLst/>
        </p:spPr>
      </p:pic>
      <p:pic>
        <p:nvPicPr>
          <p:cNvPr id="11" name="Picture 32"/>
          <p:cNvPicPr>
            <a:picLocks noChangeAspect="1" noChangeArrowheads="1"/>
          </p:cNvPicPr>
          <p:nvPr/>
        </p:nvPicPr>
        <p:blipFill>
          <a:blip r:embed="rId5" cstate="print"/>
          <a:srcRect/>
          <a:stretch>
            <a:fillRect/>
          </a:stretch>
        </p:blipFill>
        <p:spPr bwMode="auto">
          <a:xfrm>
            <a:off x="342900" y="3949700"/>
            <a:ext cx="4521200" cy="2781300"/>
          </a:xfrm>
          <a:prstGeom prst="rect">
            <a:avLst/>
          </a:prstGeom>
          <a:noFill/>
          <a:ln w="9525">
            <a:noFill/>
            <a:miter lim="800000"/>
            <a:headEnd/>
            <a:tailEnd/>
          </a:ln>
          <a:effectLst/>
        </p:spPr>
      </p:pic>
      <p:pic>
        <p:nvPicPr>
          <p:cNvPr id="10" name="Picture 33"/>
          <p:cNvPicPr>
            <a:picLocks noChangeAspect="1" noChangeArrowheads="1"/>
          </p:cNvPicPr>
          <p:nvPr/>
        </p:nvPicPr>
        <p:blipFill>
          <a:blip r:embed="rId6" cstate="print"/>
          <a:srcRect/>
          <a:stretch>
            <a:fillRect/>
          </a:stretch>
        </p:blipFill>
        <p:spPr bwMode="auto">
          <a:xfrm>
            <a:off x="5257800" y="3949700"/>
            <a:ext cx="4521200" cy="2781300"/>
          </a:xfrm>
          <a:prstGeom prst="rect">
            <a:avLst/>
          </a:prstGeom>
          <a:noFill/>
          <a:ln w="9525">
            <a:noFill/>
            <a:miter lim="800000"/>
            <a:headEnd/>
            <a:tailEnd/>
          </a:ln>
          <a:effectLst/>
        </p:spPr>
      </p:pic>
      <p:pic>
        <p:nvPicPr>
          <p:cNvPr id="12" name="Picture 11"/>
          <p:cNvPicPr/>
          <p:nvPr/>
        </p:nvPicPr>
        <p:blipFill>
          <a:blip r:embed="rId7">
            <a:extLst>
              <a:ext uri="{28A0092B-C50C-407E-A947-70E740481C1C}">
                <a14:useLocalDpi xmlns:a14="http://schemas.microsoft.com/office/drawing/2010/main" val="0"/>
              </a:ext>
            </a:extLst>
          </a:blip>
          <a:stretch>
            <a:fillRect/>
          </a:stretch>
        </p:blipFill>
        <p:spPr>
          <a:xfrm>
            <a:off x="6660035" y="4725213"/>
            <a:ext cx="442514" cy="615137"/>
          </a:xfrm>
          <a:prstGeom prst="rect">
            <a:avLst/>
          </a:prstGeom>
        </p:spPr>
      </p:pic>
      <p:sp>
        <p:nvSpPr>
          <p:cNvPr id="13" name="5-Point Star 12"/>
          <p:cNvSpPr/>
          <p:nvPr/>
        </p:nvSpPr>
        <p:spPr>
          <a:xfrm>
            <a:off x="2966483" y="4416351"/>
            <a:ext cx="560336" cy="489098"/>
          </a:xfrm>
          <a:prstGeom prst="star5">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9356651" y="4725213"/>
            <a:ext cx="560336" cy="489098"/>
          </a:xfrm>
          <a:prstGeom prst="star5">
            <a:avLst/>
          </a:prstGeom>
          <a:solidFill>
            <a:srgbClr val="FFFF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 Gender</a:t>
            </a:r>
          </a:p>
        </p:txBody>
      </p:sp>
      <p:sp>
        <p:nvSpPr>
          <p:cNvPr id="7" name="Slide Number Placeholder 6"/>
          <p:cNvSpPr>
            <a:spLocks noGrp="1"/>
          </p:cNvSpPr>
          <p:nvPr>
            <p:ph type="sldNum" sz="quarter" idx="4294967295"/>
          </p:nvPr>
        </p:nvSpPr>
        <p:spPr>
          <a:xfrm>
            <a:off x="8717280" y="7254241"/>
            <a:ext cx="1064434" cy="413808"/>
          </a:xfrm>
        </p:spPr>
        <p:txBody>
          <a:bodyPr/>
          <a:lstStyle/>
          <a:p>
            <a:fld id="{31B80E4D-C55C-41DD-A67A-E2F4D6F272D4}" type="slidenum">
              <a:rPr lang="en-US" smtClean="0"/>
              <a:pPr/>
              <a:t>9</a:t>
            </a:fld>
            <a:endParaRPr lang="en-US" dirty="0"/>
          </a:p>
        </p:txBody>
      </p:sp>
      <p:pic>
        <p:nvPicPr>
          <p:cNvPr id="8" name="Picture 18"/>
          <p:cNvPicPr>
            <a:picLocks noChangeAspect="1" noChangeArrowheads="1"/>
          </p:cNvPicPr>
          <p:nvPr/>
        </p:nvPicPr>
        <p:blipFill>
          <a:blip r:embed="rId3" cstate="print"/>
          <a:srcRect/>
          <a:stretch>
            <a:fillRect/>
          </a:stretch>
        </p:blipFill>
        <p:spPr bwMode="auto">
          <a:xfrm>
            <a:off x="342900" y="939800"/>
            <a:ext cx="4483100" cy="2768600"/>
          </a:xfrm>
          <a:prstGeom prst="rect">
            <a:avLst/>
          </a:prstGeom>
          <a:noFill/>
          <a:ln w="9525">
            <a:noFill/>
            <a:miter lim="800000"/>
            <a:headEnd/>
            <a:tailEnd/>
          </a:ln>
          <a:effectLst/>
        </p:spPr>
      </p:pic>
      <p:pic>
        <p:nvPicPr>
          <p:cNvPr id="9" name="Picture 19"/>
          <p:cNvPicPr>
            <a:picLocks noChangeAspect="1" noChangeArrowheads="1"/>
          </p:cNvPicPr>
          <p:nvPr/>
        </p:nvPicPr>
        <p:blipFill>
          <a:blip r:embed="rId4" cstate="print"/>
          <a:srcRect/>
          <a:stretch>
            <a:fillRect/>
          </a:stretch>
        </p:blipFill>
        <p:spPr bwMode="auto">
          <a:xfrm>
            <a:off x="5257800" y="939800"/>
            <a:ext cx="4483100" cy="2768600"/>
          </a:xfrm>
          <a:prstGeom prst="rect">
            <a:avLst/>
          </a:prstGeom>
          <a:noFill/>
          <a:ln w="9525">
            <a:noFill/>
            <a:miter lim="800000"/>
            <a:headEnd/>
            <a:tailEnd/>
          </a:ln>
          <a:effectLst/>
        </p:spPr>
      </p:pic>
      <p:pic>
        <p:nvPicPr>
          <p:cNvPr id="10" name="Picture 20"/>
          <p:cNvPicPr>
            <a:picLocks noChangeAspect="1" noChangeArrowheads="1"/>
          </p:cNvPicPr>
          <p:nvPr/>
        </p:nvPicPr>
        <p:blipFill>
          <a:blip r:embed="rId5" cstate="print"/>
          <a:srcRect/>
          <a:stretch>
            <a:fillRect/>
          </a:stretch>
        </p:blipFill>
        <p:spPr bwMode="auto">
          <a:xfrm>
            <a:off x="2654300" y="3949700"/>
            <a:ext cx="4470400" cy="2755900"/>
          </a:xfrm>
          <a:prstGeom prst="rect">
            <a:avLst/>
          </a:prstGeom>
          <a:noFill/>
          <a:ln w="9525">
            <a:noFill/>
            <a:miter lim="800000"/>
            <a:headEnd/>
            <a:tailEnd/>
          </a:ln>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  &amp;quot;&quot;/&gt;&lt;property id=&quot;20307&quot; value=&quot;284&quot;/&gt;&lt;/object&gt;&lt;object type=&quot;3&quot; unique_id=&quot;10017&quot;&gt;&lt;property id=&quot;20148&quot; value=&quot;5&quot;/&gt;&lt;property id=&quot;20300&quot; value=&quot;Slide 17 - &amp;quot;EES Staff Perceptions - 2014&amp;quot;&quot;/&gt;&lt;property id=&quot;20307&quot; value=&quot;294&quot;/&gt;&lt;/object&gt;&lt;object type=&quot;3&quot; unique_id=&quot;10018&quot;&gt;&lt;property id=&quot;20148&quot; value=&quot;5&quot;/&gt;&lt;property id=&quot;20300&quot; value=&quot;Slide 18 - &amp;quot;EES Staff Perceptions - Longitudinal&amp;quot;&quot;/&gt;&lt;property id=&quot;20307&quot; value=&quot;293&quot;/&gt;&lt;/object&gt;&lt;object type=&quot;3&quot; unique_id=&quot;10019&quot;&gt;&lt;property id=&quot;20148&quot; value=&quot;5&quot;/&gt;&lt;property id=&quot;20300&quot; value=&quot;Slide 19 - &amp;quot;Resistance Factor, Change, Accountability&amp;quot;&quot;/&gt;&lt;property id=&quot;20307&quot; value=&quot;317&quot;/&gt;&lt;/object&gt;&lt;object type=&quot;3&quot; unique_id=&quot;10020&quot;&gt;&lt;property id=&quot;20148&quot; value=&quot;5&quot;/&gt;&lt;property id=&quot;20300&quot; value=&quot;Slide 20 - &amp;quot;EES Student Perceptions - Longitudinal&amp;quot;&quot;/&gt;&lt;property id=&quot;20307&quot; value=&quot;316&quot;/&gt;&lt;/object&gt;&lt;object type=&quot;3&quot; unique_id=&quot;10021&quot;&gt;&lt;property id=&quot;20148&quot; value=&quot;5&quot;/&gt;&lt;property id=&quot;20300&quot; value=&quot;Slide 21 - &amp;quot;EES Parent Perceptions - Longitudinal&amp;quot;&quot;/&gt;&lt;property id=&quot;20307&quot; value=&quot;296&quot;/&gt;&lt;/object&gt;&lt;object type=&quot;3&quot; unique_id=&quot;10043&quot;&gt;&lt;property id=&quot;20148&quot; value=&quot;5&quot;/&gt;&lt;property id=&quot;20300&quot; value=&quot;Slide 2 - &amp;quot;Demographic Trends&amp;quot;&quot;/&gt;&lt;property id=&quot;20307&quot; value=&quot;341&quot;/&gt;&lt;/object&gt;&lt;object type=&quot;3&quot; unique_id=&quot;10044&quot;&gt;&lt;property id=&quot;20148&quot; value=&quot;5&quot;/&gt;&lt;property id=&quot;20300&quot; value=&quot;Slide 3 - &amp;quot;5-year Improvement Trend vs. 2014 Performance&amp;quot;&quot;/&gt;&lt;property id=&quot;20307&quot; value=&quot;362&quot;/&gt;&lt;/object&gt;&lt;object type=&quot;3&quot; unique_id=&quot;10045&quot;&gt;&lt;property id=&quot;20148&quot; value=&quot;5&quot;/&gt;&lt;property id=&quot;20300&quot; value=&quot;Slide 4 - &amp;quot;3rd Grade READING&amp;quot;&quot;/&gt;&lt;property id=&quot;20307&quot; value=&quot;342&quot;/&gt;&lt;/object&gt;&lt;object type=&quot;3&quot; unique_id=&quot;10046&quot;&gt;&lt;property id=&quot;20148&quot; value=&quot;5&quot;/&gt;&lt;property id=&quot;20300&quot; value=&quot;Slide 5 - &amp;quot;4th Grade READING&amp;quot;&quot;/&gt;&lt;property id=&quot;20307&quot; value=&quot;344&quot;/&gt;&lt;/object&gt;&lt;object type=&quot;3&quot; unique_id=&quot;10047&quot;&gt;&lt;property id=&quot;20148&quot; value=&quot;5&quot;/&gt;&lt;property id=&quot;20300&quot; value=&quot;Slide 6 - &amp;quot;3rd to 4th Grade READING Growth&amp;quot;&quot;/&gt;&lt;property id=&quot;20307&quot; value=&quot;346&quot;/&gt;&lt;/object&gt;&lt;object type=&quot;3&quot; unique_id=&quot;10048&quot;&gt;&lt;property id=&quot;20148&quot; value=&quot;5&quot;/&gt;&lt;property id=&quot;20300&quot; value=&quot;Slide 7 - &amp;quot;5th Grade READING&amp;quot;&quot;/&gt;&lt;property id=&quot;20307&quot; value=&quot;347&quot;/&gt;&lt;/object&gt;&lt;object type=&quot;3&quot; unique_id=&quot;10049&quot;&gt;&lt;property id=&quot;20148&quot; value=&quot;5&quot;/&gt;&lt;property id=&quot;20300&quot; value=&quot;Slide 8 - &amp;quot;4th to 5th Grade READING Growth&amp;quot;&quot;/&gt;&lt;property id=&quot;20307&quot; value=&quot;349&quot;/&gt;&lt;/object&gt;&lt;object type=&quot;3&quot; unique_id=&quot;10050&quot;&gt;&lt;property id=&quot;20148&quot; value=&quot;5&quot;/&gt;&lt;property id=&quot;20300&quot; value=&quot;Slide 9 - &amp;quot;3rd Grade MATH  &amp;quot;&quot;/&gt;&lt;property id=&quot;20307&quot; value=&quot;350&quot;/&gt;&lt;/object&gt;&lt;object type=&quot;3&quot; unique_id=&quot;10051&quot;&gt;&lt;property id=&quot;20148&quot; value=&quot;5&quot;/&gt;&lt;property id=&quot;20300&quot; value=&quot;Slide 10 - &amp;quot;4th Grade MATH &amp;quot;&quot;/&gt;&lt;property id=&quot;20307&quot; value=&quot;352&quot;/&gt;&lt;/object&gt;&lt;object type=&quot;3&quot; unique_id=&quot;10052&quot;&gt;&lt;property id=&quot;20148&quot; value=&quot;5&quot;/&gt;&lt;property id=&quot;20300&quot; value=&quot;Slide 11 - &amp;quot;3rd to 4th Grade MATH Growth&amp;quot;&quot;/&gt;&lt;property id=&quot;20307&quot; value=&quot;354&quot;/&gt;&lt;/object&gt;&lt;object type=&quot;3&quot; unique_id=&quot;10053&quot;&gt;&lt;property id=&quot;20148&quot; value=&quot;5&quot;/&gt;&lt;property id=&quot;20300&quot; value=&quot;Slide 12 - &amp;quot;5th Grade MATH &amp;quot;&quot;/&gt;&lt;property id=&quot;20307&quot; value=&quot;355&quot;/&gt;&lt;/object&gt;&lt;object type=&quot;3&quot; unique_id=&quot;10054&quot;&gt;&lt;property id=&quot;20148&quot; value=&quot;5&quot;/&gt;&lt;property id=&quot;20300&quot; value=&quot;Slide 13 - &amp;quot;4th to 5th Grade MATH Growth&amp;quot;&quot;/&gt;&lt;property id=&quot;20307&quot; value=&quot;357&quot;/&gt;&lt;/object&gt;&lt;object type=&quot;3&quot; unique_id=&quot;10055&quot;&gt;&lt;property id=&quot;20148&quot; value=&quot;5&quot;/&gt;&lt;property id=&quot;20300&quot; value=&quot;Slide 14 - &amp;quot;4th Grade WRITING&amp;quot;&quot;/&gt;&lt;property id=&quot;20307&quot; value=&quot;358&quot;/&gt;&lt;/object&gt;&lt;object type=&quot;3&quot; unique_id=&quot;10056&quot;&gt;&lt;property id=&quot;20148&quot; value=&quot;5&quot;/&gt;&lt;property id=&quot;20300&quot; value=&quot;Slide 15 - &amp;quot;5th Grade SCIENCE&amp;quot;&quot;/&gt;&lt;property id=&quot;20307&quot; value=&quot;360&quot;/&gt;&lt;/object&gt;&lt;object type=&quot;3&quot; unique_id=&quot;10263&quot;&gt;&lt;property id=&quot;20148&quot; value=&quot;5&quot;/&gt;&lt;property id=&quot;20300&quot; value=&quot;Slide 16 - &amp;quot;English Language Acquisition Annual Measurable Achievement Objectives for English Language Learners&amp;quot;&quot;/&gt;&lt;property id=&quot;20307&quot; value=&quot;364&quot;/&gt;&lt;/object&gt;&lt;/object&gt;&lt;object type=&quot;8&quot; unique_id=&quot;10042&quot;&gt;&lt;/object&gt;&lt;/object&gt;&lt;/database&gt;"/>
  <p:tag name="SECTOMILLISECCONVERTED" val="1"/>
</p:tagLst>
</file>

<file path=ppt/theme/theme1.xml><?xml version="1.0" encoding="utf-8"?>
<a:theme xmlns:a="http://schemas.openxmlformats.org/drawingml/2006/main" name="SOSR Report Cover Layo7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OSR Report Cover Layo7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4169</TotalTime>
  <Words>2016</Words>
  <Application>Microsoft Office PowerPoint</Application>
  <PresentationFormat>Custom</PresentationFormat>
  <Paragraphs>297</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Rockwell</vt:lpstr>
      <vt:lpstr>Tahoma</vt:lpstr>
      <vt:lpstr>SOSR Report Cover Layo7ut</vt:lpstr>
      <vt:lpstr>1_SOSR Report Cover Layo7ut</vt:lpstr>
      <vt:lpstr>  </vt:lpstr>
      <vt:lpstr>At-a-Glance</vt:lpstr>
      <vt:lpstr>Demographic Trends</vt:lpstr>
      <vt:lpstr>2017 Percentile vs. 5-Year Trend of Improvement </vt:lpstr>
      <vt:lpstr>2017 Poverty vs. Percentile</vt:lpstr>
      <vt:lpstr>3rd Grade ELA</vt:lpstr>
      <vt:lpstr>4th Grade ELA</vt:lpstr>
      <vt:lpstr>5th Grade ELA</vt:lpstr>
      <vt:lpstr>ELA Gender</vt:lpstr>
      <vt:lpstr>ELA Growth</vt:lpstr>
      <vt:lpstr>3rd Grade Math  </vt:lpstr>
      <vt:lpstr>4th Grade Math </vt:lpstr>
      <vt:lpstr>5th Grade Math </vt:lpstr>
      <vt:lpstr>Math Gender</vt:lpstr>
      <vt:lpstr>Math Growth</vt:lpstr>
      <vt:lpstr>5th Grade Science</vt:lpstr>
      <vt:lpstr>Science Gender</vt:lpstr>
      <vt:lpstr>English Language Acquisition </vt:lpstr>
      <vt:lpstr>EES Staff Perceptions—2017</vt:lpstr>
      <vt:lpstr>Resistance Factor, Change, Accountability</vt:lpstr>
      <vt:lpstr>EES Student Perceptions—Longitudinal</vt:lpstr>
      <vt:lpstr>EES Parent Perceptions—Longitudinal</vt:lpstr>
      <vt:lpstr>  </vt:lpstr>
      <vt:lpstr>SBA Claims 3 Year Trend</vt:lpstr>
      <vt:lpstr>SBA Claims 3 Year Trend</vt:lpstr>
      <vt:lpstr>Accelerated Reader Data</vt:lpstr>
      <vt:lpstr>Attendance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School Reviews Who?  What?  Why?</dc:title>
  <dc:creator>Sue</dc:creator>
  <cp:lastModifiedBy>Hitchcock, Rebecca E.</cp:lastModifiedBy>
  <cp:revision>495</cp:revision>
  <cp:lastPrinted>2018-01-17T01:51:42Z</cp:lastPrinted>
  <dcterms:created xsi:type="dcterms:W3CDTF">2010-03-04T16:45:41Z</dcterms:created>
  <dcterms:modified xsi:type="dcterms:W3CDTF">2018-01-18T23:16:50Z</dcterms:modified>
</cp:coreProperties>
</file>