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60" r:id="rId3"/>
    <p:sldId id="258" r:id="rId4"/>
    <p:sldId id="270" r:id="rId5"/>
    <p:sldId id="268" r:id="rId6"/>
    <p:sldId id="269" r:id="rId7"/>
    <p:sldId id="261" r:id="rId8"/>
    <p:sldId id="263" r:id="rId9"/>
    <p:sldId id="264" r:id="rId10"/>
    <p:sldId id="272" r:id="rId11"/>
    <p:sldId id="265" r:id="rId12"/>
    <p:sldId id="267" r:id="rId13"/>
    <p:sldId id="262" r:id="rId14"/>
    <p:sldId id="266"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6" r:id="rId36"/>
    <p:sldId id="292" r:id="rId37"/>
    <p:sldId id="293" r:id="rId38"/>
    <p:sldId id="294" r:id="rId39"/>
    <p:sldId id="29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31E"/>
    <a:srgbClr val="0144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0" autoAdjust="0"/>
    <p:restoredTop sz="86047" autoAdjust="0"/>
  </p:normalViewPr>
  <p:slideViewPr>
    <p:cSldViewPr showGuides="1">
      <p:cViewPr varScale="1">
        <p:scale>
          <a:sx n="98" d="100"/>
          <a:sy n="98" d="100"/>
        </p:scale>
        <p:origin x="127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2A365-BACB-4E79-9C3C-332022D0BFDD}" type="datetimeFigureOut">
              <a:rPr lang="en-US" smtClean="0"/>
              <a:t>2/27/2018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9D213-3A77-47D8-BB57-6809F7BB41AA}" type="slidenum">
              <a:rPr lang="en-US" smtClean="0"/>
              <a:t>‹#›</a:t>
            </a:fld>
            <a:endParaRPr lang="en-US"/>
          </a:p>
        </p:txBody>
      </p:sp>
    </p:spTree>
    <p:extLst>
      <p:ext uri="{BB962C8B-B14F-4D97-AF65-F5344CB8AC3E}">
        <p14:creationId xmlns:p14="http://schemas.microsoft.com/office/powerpoint/2010/main" val="290201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Welcome to Everett Public Schools.   </a:t>
            </a:r>
          </a:p>
          <a:p>
            <a:endParaRPr lang="en-US" altLang="en-US" sz="2000" dirty="0"/>
          </a:p>
          <a:p>
            <a:endParaRPr lang="en-US" altLang="en-US" sz="2000" dirty="0"/>
          </a:p>
          <a:p>
            <a:r>
              <a:rPr lang="en-US" altLang="en-US" sz="2000" b="1" dirty="0"/>
              <a:t>This presentation is</a:t>
            </a:r>
            <a:r>
              <a:rPr lang="en-US" altLang="en-US" sz="2000" b="1" baseline="0" dirty="0"/>
              <a:t> written for a parent audience – if children are present during presentation, be sure to adjust your presentation audience focus to tell children about what kindergarten will be like, rather than the parent.</a:t>
            </a:r>
            <a:endParaRPr lang="en-US" altLang="en-US" sz="2000" b="1"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Everyday children will spend time learning math through whole group, small group and math workshop stations. It will be at least 45 minutes most days and they’ll get to use lots of blocks, shapes and counters. All year they’ll learn more about numbers, counting, beginning to add and subtract. They’ll also get to do some measuring, solve problems using numbers and make graphs with classmates (some will probably be like the graphs we just made showing how many in your family and which month children have their birthday).</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Possible addition to slide: </a:t>
            </a:r>
            <a:r>
              <a:rPr lang="en-US" altLang="en-US" sz="2000" dirty="0">
                <a:solidFill>
                  <a:srgbClr val="000000"/>
                </a:solidFill>
                <a:latin typeface="Arial" panose="020B0604020202020204" pitchFamily="34" charset="0"/>
              </a:rPr>
              <a:t>show examples of fun, hands-on student math work such as manipulatives, graphs made as a class, consumables, </a:t>
            </a:r>
            <a:r>
              <a:rPr lang="en-US" altLang="en-US" sz="2000" dirty="0" err="1">
                <a:solidFill>
                  <a:srgbClr val="000000"/>
                </a:solidFill>
                <a:latin typeface="Arial" panose="020B0604020202020204" pitchFamily="34" charset="0"/>
              </a:rPr>
              <a:t>subitizing</a:t>
            </a:r>
            <a:r>
              <a:rPr lang="en-US" altLang="en-US" sz="2000" dirty="0">
                <a:solidFill>
                  <a:srgbClr val="000000"/>
                </a:solidFill>
                <a:latin typeface="Arial" panose="020B0604020202020204" pitchFamily="34" charset="0"/>
              </a:rPr>
              <a:t> and counting collections materials, etc.</a:t>
            </a:r>
            <a:endParaRPr lang="en-US" altLang="en-US" sz="2000" b="1" dirty="0">
              <a:solidFill>
                <a:srgbClr val="000000"/>
              </a:solidFill>
              <a:latin typeface="Arial" panose="020B0604020202020204" pitchFamily="34" charset="0"/>
            </a:endParaRP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solidFill>
                  <a:srgbClr val="000000"/>
                </a:solidFill>
                <a:latin typeface="Arial" panose="020B0604020202020204" pitchFamily="34" charset="0"/>
              </a:rPr>
              <a:t>Communication skills begins before birth.  Language is important part of one’s identity.  It is the precursor to  literacy development.  </a:t>
            </a:r>
          </a:p>
          <a:p>
            <a:endParaRPr lang="en-US" altLang="en-US" sz="2000" dirty="0">
              <a:solidFill>
                <a:srgbClr val="000000"/>
              </a:solidFill>
              <a:latin typeface="Arial" panose="020B0604020202020204" pitchFamily="34" charset="0"/>
            </a:endParaRPr>
          </a:p>
          <a:p>
            <a:r>
              <a:rPr lang="en-US" altLang="en-US" sz="2000" dirty="0">
                <a:solidFill>
                  <a:srgbClr val="000000"/>
                </a:solidFill>
                <a:latin typeface="Arial" panose="020B0604020202020204" pitchFamily="34" charset="0"/>
              </a:rPr>
              <a:t>In kindergarten children will be learning about listening and taking turns to share what they know and think. </a:t>
            </a:r>
            <a:endParaRPr lang="en-US" altLang="en-US" sz="2000"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Everett Public Schools is using an aligned instructional writing strategy that develops student writing from PreK to 3</a:t>
            </a:r>
            <a:r>
              <a:rPr lang="en-US" altLang="en-US" sz="2000" baseline="30000" dirty="0"/>
              <a:t>rd</a:t>
            </a:r>
            <a:r>
              <a:rPr lang="en-US" altLang="en-US" sz="2000" dirty="0"/>
              <a:t> grade. </a:t>
            </a:r>
          </a:p>
          <a:p>
            <a:endParaRPr lang="en-US" altLang="en-US" sz="2000" dirty="0"/>
          </a:p>
          <a:p>
            <a:r>
              <a:rPr lang="en-US" altLang="en-US" sz="2000" dirty="0"/>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Children will learn letter sounds and how to sound out and write words.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They‘ll get a chance to write labels on their pictures, to express their</a:t>
            </a:r>
            <a:r>
              <a:rPr lang="en-US" altLang="en-US" sz="2000" baseline="0" dirty="0">
                <a:solidFill>
                  <a:srgbClr val="000000"/>
                </a:solidFill>
                <a:latin typeface="Arial" panose="020B0604020202020204" pitchFamily="34" charset="0"/>
              </a:rPr>
              <a:t> opinion through writing, </a:t>
            </a:r>
            <a:r>
              <a:rPr lang="en-US" altLang="en-US" sz="2000" dirty="0">
                <a:solidFill>
                  <a:srgbClr val="000000"/>
                </a:solidFill>
                <a:latin typeface="Arial" panose="020B0604020202020204" pitchFamily="34" charset="0"/>
              </a:rPr>
              <a:t>to make lists, to draw and write in their journal and to make drawings and write about what they</a:t>
            </a:r>
            <a:r>
              <a:rPr lang="en-US" altLang="en-US" sz="2000" baseline="0" dirty="0">
                <a:solidFill>
                  <a:srgbClr val="000000"/>
                </a:solidFill>
                <a:latin typeface="Arial" panose="020B0604020202020204" pitchFamily="34" charset="0"/>
              </a:rPr>
              <a:t> ar</a:t>
            </a:r>
            <a:r>
              <a:rPr lang="en-US" altLang="en-US" sz="2000" dirty="0">
                <a:solidFill>
                  <a:srgbClr val="000000"/>
                </a:solidFill>
                <a:latin typeface="Arial" panose="020B0604020202020204" pitchFamily="34" charset="0"/>
              </a:rPr>
              <a:t>e</a:t>
            </a:r>
            <a:r>
              <a:rPr lang="en-US" altLang="en-US" sz="2000" baseline="0"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 learning in science.</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There will be lots of opportunities to read and hear stories in kindergarten.</a:t>
            </a:r>
          </a:p>
          <a:p>
            <a:endParaRPr lang="en-US" altLang="en-US" sz="2000" dirty="0"/>
          </a:p>
          <a:p>
            <a:r>
              <a:rPr lang="en-US" altLang="en-US" sz="2000" b="1" dirty="0"/>
              <a:t>Individual schools – add information on literacy instruction strategies used </a:t>
            </a:r>
            <a:r>
              <a:rPr lang="en-US" altLang="en-US" sz="2000" dirty="0"/>
              <a:t>(</a:t>
            </a:r>
            <a:r>
              <a:rPr lang="en-US" altLang="en-US" sz="2000" dirty="0" err="1"/>
              <a:t>ie</a:t>
            </a:r>
            <a:r>
              <a:rPr lang="en-US" altLang="en-US" sz="2000" dirty="0"/>
              <a:t>: daily 5, close reading, turn and talk, etc.)</a:t>
            </a:r>
            <a:endParaRPr lang="en-US" altLang="en-US" sz="2000" b="1"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Science is another really cool part of the day! They’ll get to learn about animals, about how a ball moves on flat surfaces and on ramps and much more. They’ll get to use tools to solve problems.</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Individual schools add own information</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0107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Kindergarten is about learning things like letters, numbers, and science. It’s also about learning how to get along with others and how to manage oneself when there are more children around.</a:t>
            </a:r>
          </a:p>
          <a:p>
            <a:r>
              <a:rPr lang="en-US" sz="2000" dirty="0"/>
              <a:t>Individual schools add own information</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41754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Plan – Do – Reflect is learning through student choice, actions and reflection.  This is a learning time that allow students the time to (read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987064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Going outside for recess is a great time of the day! Children will get to run, play with friends, and use the playground equipment.</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It’s also a time to relax, a time to learn how to play with others and develop friendships. Teachers will help children know where to play and how to get to and from the playground.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78495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Insert names of presenters, and a picture of your choosing. This is your welcome page.</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u="sng" dirty="0"/>
              <a:t>Message for parents</a:t>
            </a:r>
            <a:r>
              <a:rPr lang="en-US" altLang="en-US" sz="2000" dirty="0"/>
              <a:t>: When we think of technology in the classroom often think of kids choosing to work on the computers in our classrooms and going to the computer lab.  Technology is much more than that.  Technology is embedded in all subject areas.  Digital programs are available to use to provide learning support to our English Language Learning.  A variety of tools offer ways  for students to demonstrate and extend ways of communicate with others (teachers, peers and family members).  This promotes relationships building within our entire community.  </a:t>
            </a:r>
          </a:p>
          <a:p>
            <a:r>
              <a:rPr lang="en-US" altLang="en-US" sz="2000" dirty="0"/>
              <a:t> </a:t>
            </a:r>
          </a:p>
          <a:p>
            <a:r>
              <a:rPr lang="en-US" altLang="en-US" sz="2000" u="sng" dirty="0"/>
              <a:t>If presenting with K students in the audience </a:t>
            </a:r>
            <a:r>
              <a:rPr lang="en-US" altLang="en-US" sz="2000" dirty="0"/>
              <a:t>- You’ll get to use the computers</a:t>
            </a:r>
            <a:r>
              <a:rPr lang="en-US" altLang="en-US" sz="2000" baseline="0" dirty="0"/>
              <a:t> in a variety of ways. </a:t>
            </a:r>
            <a:r>
              <a:rPr lang="en-US" altLang="en-US" sz="2000" dirty="0"/>
              <a:t>On the computer you’ll get to do learning games for math, reading and writing, create drawings and listen to books online.</a:t>
            </a:r>
          </a:p>
          <a:p>
            <a:r>
              <a:rPr lang="en-US" altLang="en-US" sz="2000" dirty="0"/>
              <a:t> </a:t>
            </a:r>
          </a:p>
          <a:p>
            <a:endParaRPr lang="en-US" altLang="en-US" sz="2800" dirty="0">
              <a:solidFill>
                <a:srgbClr val="000000"/>
              </a:solidFill>
              <a:latin typeface="Arial" panose="020B0604020202020204" pitchFamily="34" charset="0"/>
            </a:endParaRPr>
          </a:p>
          <a:p>
            <a:pPr eaLnBrk="1" hangingPunct="1">
              <a:lnSpc>
                <a:spcPct val="95000"/>
              </a:lnSpc>
              <a:spcBef>
                <a:spcPct val="0"/>
              </a:spcBef>
            </a:pPr>
            <a:r>
              <a:rPr lang="en-US" altLang="en-US" sz="2800" b="1" dirty="0">
                <a:solidFill>
                  <a:srgbClr val="000000"/>
                </a:solidFill>
                <a:latin typeface="Arial" panose="020B0604020202020204" pitchFamily="34" charset="0"/>
              </a:rPr>
              <a:t>Individual school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7446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Kindergarten children go to music in the music room. </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6620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They also get to go to the library to hear books and learn about how to check out books.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7490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The counselor will come into the classroom and work with the whole class. They’ll learn about sharing how they are feeling, how to use words if they</a:t>
            </a:r>
            <a:r>
              <a:rPr lang="en-US" altLang="en-US" sz="2000" baseline="0" dirty="0">
                <a:solidFill>
                  <a:srgbClr val="000000"/>
                </a:solidFill>
                <a:latin typeface="Arial" panose="020B0604020202020204" pitchFamily="34" charset="0"/>
              </a:rPr>
              <a:t> a</a:t>
            </a:r>
            <a:r>
              <a:rPr lang="en-US" altLang="en-US" sz="2000" dirty="0">
                <a:solidFill>
                  <a:srgbClr val="000000"/>
                </a:solidFill>
                <a:latin typeface="Arial" panose="020B0604020202020204" pitchFamily="34" charset="0"/>
              </a:rPr>
              <a:t>re not happy about something, and how to solve problems with friends. They’ll also learn about how to keep safe at school.  </a:t>
            </a:r>
            <a:r>
              <a:rPr lang="en-US" altLang="en-US" sz="2000" b="1" dirty="0">
                <a:solidFill>
                  <a:srgbClr val="000000"/>
                </a:solidFill>
                <a:latin typeface="Arial" panose="020B0604020202020204" pitchFamily="34" charset="0"/>
              </a:rPr>
              <a:t> </a:t>
            </a:r>
            <a:endParaRPr lang="en-US" altLang="en-US" sz="2000" b="1"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04370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Kindergarten children go to physical education or P.E. in the gym.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477194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1600" dirty="0">
                <a:solidFill>
                  <a:srgbClr val="000000"/>
                </a:solidFill>
                <a:latin typeface="Arial" charset="0"/>
              </a:rPr>
              <a:t>Some other important places in the school are the main office, the health room and the cafeteria.</a:t>
            </a:r>
            <a:endParaRPr lang="en-US" altLang="en-US" dirty="0"/>
          </a:p>
          <a:p>
            <a:pPr eaLnBrk="1" hangingPunct="1">
              <a:lnSpc>
                <a:spcPct val="95000"/>
              </a:lnSpc>
              <a:spcBef>
                <a:spcPct val="0"/>
              </a:spcBef>
              <a:defRPr/>
            </a:pPr>
            <a:endParaRPr lang="en-US" altLang="en-US" sz="1600" dirty="0">
              <a:solidFill>
                <a:srgbClr val="000000"/>
              </a:solidFill>
              <a:latin typeface="Arial" charset="0"/>
            </a:endParaRPr>
          </a:p>
          <a:p>
            <a:pPr eaLnBrk="1" hangingPunct="1">
              <a:lnSpc>
                <a:spcPct val="95000"/>
              </a:lnSpc>
              <a:spcBef>
                <a:spcPct val="0"/>
              </a:spcBef>
              <a:defRPr/>
            </a:pPr>
            <a:r>
              <a:rPr lang="en-US" altLang="en-US" sz="1600" dirty="0">
                <a:solidFill>
                  <a:srgbClr val="000000"/>
                </a:solidFill>
                <a:latin typeface="Arial" charset="0"/>
              </a:rPr>
              <a:t>If your</a:t>
            </a:r>
            <a:r>
              <a:rPr lang="en-US" altLang="en-US" sz="1600" baseline="0" dirty="0">
                <a:solidFill>
                  <a:srgbClr val="000000"/>
                </a:solidFill>
                <a:latin typeface="Arial" charset="0"/>
              </a:rPr>
              <a:t> child is</a:t>
            </a:r>
            <a:r>
              <a:rPr lang="en-US" altLang="en-US" sz="1600" dirty="0">
                <a:solidFill>
                  <a:srgbClr val="000000"/>
                </a:solidFill>
                <a:latin typeface="Arial" charset="0"/>
              </a:rPr>
              <a:t> late or needs help, they can come to the main office. They might visit the health room if they’re aren’t feeling well. Some kindergarteners will eat in the cafeteria with their class.</a:t>
            </a:r>
          </a:p>
          <a:p>
            <a:pPr eaLnBrk="1" hangingPunct="1">
              <a:lnSpc>
                <a:spcPct val="95000"/>
              </a:lnSpc>
              <a:spcBef>
                <a:spcPct val="0"/>
              </a:spcBef>
              <a:defRPr/>
            </a:pPr>
            <a:endParaRPr lang="en-US" altLang="en-US" sz="1600" dirty="0">
              <a:solidFill>
                <a:srgbClr val="000000"/>
              </a:solidFill>
              <a:latin typeface="Arial" charset="0"/>
            </a:endParaRPr>
          </a:p>
          <a:p>
            <a:pPr eaLnBrk="1" hangingPunct="1">
              <a:lnSpc>
                <a:spcPct val="95000"/>
              </a:lnSpc>
              <a:spcBef>
                <a:spcPct val="0"/>
              </a:spcBef>
              <a:defRPr/>
            </a:pPr>
            <a:r>
              <a:rPr lang="en-US" altLang="en-US" sz="1600" b="1" dirty="0">
                <a:solidFill>
                  <a:srgbClr val="000000"/>
                </a:solidFill>
                <a:latin typeface="Arial" charset="0"/>
              </a:rPr>
              <a:t>Schools add own pictures and additional information</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Sign-in</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Late entry </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Early pick-up </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Volunteer procedures</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Emergency procedures</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Lock-down</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Fire drills</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Earthquake</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Child ill at school</a:t>
            </a: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87418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1600" dirty="0">
                <a:solidFill>
                  <a:srgbClr val="000000"/>
                </a:solidFill>
                <a:latin typeface="Arial" panose="020B0604020202020204" pitchFamily="34" charset="0"/>
              </a:rPr>
              <a:t>In the fall you’ll get your child’s identification # and can help them learn to punch it in. It will be good to learn to find all the numbers on this sheet.</a:t>
            </a:r>
          </a:p>
          <a:p>
            <a:pPr eaLnBrk="1" hangingPunct="1">
              <a:lnSpc>
                <a:spcPct val="95000"/>
              </a:lnSpc>
              <a:spcBef>
                <a:spcPct val="0"/>
              </a:spcBef>
            </a:pPr>
            <a:endParaRPr lang="en-US" altLang="en-US" sz="1600" dirty="0">
              <a:solidFill>
                <a:srgbClr val="000000"/>
              </a:solidFill>
              <a:latin typeface="Arial" panose="020B0604020202020204" pitchFamily="34" charset="0"/>
            </a:endParaRPr>
          </a:p>
          <a:p>
            <a:pPr eaLnBrk="1" hangingPunct="1">
              <a:lnSpc>
                <a:spcPct val="95000"/>
              </a:lnSpc>
              <a:spcBef>
                <a:spcPct val="0"/>
              </a:spcBef>
            </a:pPr>
            <a:r>
              <a:rPr lang="en-US" altLang="en-US" sz="1600" dirty="0">
                <a:solidFill>
                  <a:srgbClr val="000000"/>
                </a:solidFill>
                <a:latin typeface="Arial" panose="020B0604020202020204" pitchFamily="34" charset="0"/>
              </a:rPr>
              <a:t>Computer number pads are different than the cafeteria. Please use the # pads in your materials to help your child learn how to key in their student number on both types of key pads.</a:t>
            </a:r>
          </a:p>
          <a:p>
            <a:pPr eaLnBrk="1" hangingPunct="1">
              <a:lnSpc>
                <a:spcPct val="95000"/>
              </a:lnSpc>
              <a:spcBef>
                <a:spcPct val="0"/>
              </a:spcBef>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5896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ct val="0"/>
              </a:spcBef>
              <a:spcAft>
                <a:spcPts val="0"/>
              </a:spcAft>
              <a:buClrTx/>
              <a:buSzTx/>
              <a:buFont typeface="Arial" panose="020B0604020202020204" pitchFamily="34" charset="0"/>
              <a:buNone/>
              <a:tabLst/>
              <a:defRPr/>
            </a:pPr>
            <a:r>
              <a:rPr lang="en-US" altLang="en-US" sz="2000" dirty="0">
                <a:solidFill>
                  <a:srgbClr val="000000"/>
                </a:solidFill>
                <a:latin typeface="Arial" panose="020B0604020202020204" pitchFamily="34" charset="0"/>
              </a:rPr>
              <a:t>It’s important to know how to take care of oneself. You will probably want to practice these</a:t>
            </a:r>
            <a:r>
              <a:rPr lang="en-US" altLang="en-US" sz="2000" baseline="0" dirty="0">
                <a:solidFill>
                  <a:srgbClr val="000000"/>
                </a:solidFill>
                <a:latin typeface="Arial" panose="020B0604020202020204" pitchFamily="34" charset="0"/>
              </a:rPr>
              <a:t> skills </a:t>
            </a:r>
            <a:r>
              <a:rPr lang="en-US" altLang="en-US" sz="2000" dirty="0">
                <a:solidFill>
                  <a:srgbClr val="000000"/>
                </a:solidFill>
                <a:latin typeface="Arial" panose="020B0604020202020204" pitchFamily="34" charset="0"/>
              </a:rPr>
              <a:t>with your child before they come to kindergarten.</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16413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1600" i="1" dirty="0">
                <a:solidFill>
                  <a:srgbClr val="000000"/>
                </a:solidFill>
                <a:latin typeface="Arial" charset="0"/>
              </a:rPr>
              <a:t>If  kindergarteners are still with parents, transition children to classrooms; parents stay and learn more about what they can do to </a:t>
            </a:r>
            <a:endParaRPr lang="en-US" altLang="en-US" dirty="0"/>
          </a:p>
          <a:p>
            <a:pPr lvl="1" indent="-349250" eaLnBrk="1" hangingPunct="1">
              <a:lnSpc>
                <a:spcPct val="95000"/>
              </a:lnSpc>
              <a:spcBef>
                <a:spcPct val="0"/>
              </a:spcBef>
              <a:buClr>
                <a:srgbClr val="000000"/>
              </a:buClr>
              <a:buFontTx/>
              <a:buChar char="•"/>
              <a:defRPr/>
            </a:pPr>
            <a:r>
              <a:rPr lang="en-US" altLang="en-US" sz="1600" i="1" dirty="0">
                <a:solidFill>
                  <a:srgbClr val="000000"/>
                </a:solidFill>
                <a:latin typeface="Arial" charset="0"/>
              </a:rPr>
              <a:t>Help children be ready</a:t>
            </a:r>
            <a:endParaRPr lang="en-US" altLang="en-US" dirty="0"/>
          </a:p>
          <a:p>
            <a:pPr lvl="1" indent="-349250" eaLnBrk="1" hangingPunct="1">
              <a:lnSpc>
                <a:spcPct val="95000"/>
              </a:lnSpc>
              <a:spcBef>
                <a:spcPct val="0"/>
              </a:spcBef>
              <a:buClr>
                <a:srgbClr val="000000"/>
              </a:buClr>
              <a:buFontTx/>
              <a:buChar char="•"/>
              <a:defRPr/>
            </a:pPr>
            <a:r>
              <a:rPr lang="en-US" altLang="en-US" sz="1600" i="1" dirty="0">
                <a:solidFill>
                  <a:srgbClr val="000000"/>
                </a:solidFill>
                <a:latin typeface="Arial" charset="0"/>
              </a:rPr>
              <a:t>Make the transition smoother</a:t>
            </a:r>
            <a:endParaRPr lang="en-US" altLang="en-US" dirty="0"/>
          </a:p>
          <a:p>
            <a:pPr marL="107950" lvl="1" eaLnBrk="1" hangingPunct="1">
              <a:lnSpc>
                <a:spcPct val="95000"/>
              </a:lnSpc>
              <a:spcBef>
                <a:spcPct val="0"/>
              </a:spcBef>
              <a:buClr>
                <a:srgbClr val="000000"/>
              </a:buClr>
              <a:defRPr/>
            </a:pPr>
            <a:endParaRPr lang="en-US" altLang="en-US" sz="1600" i="1" dirty="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a:solidFill>
                  <a:srgbClr val="000000"/>
                </a:solidFill>
                <a:latin typeface="Arial" charset="0"/>
              </a:rPr>
              <a:t>While we’re talking about the transition into kindergarten, the whole year of kindergarten is a transition year for students. The beginning of the year will look more like a preschool classroom. Throughout the year this will change and by the end of the year, the classroom will look more like a first grade class.</a:t>
            </a:r>
          </a:p>
          <a:p>
            <a:pPr marL="107950" lvl="1" eaLnBrk="1" hangingPunct="1">
              <a:lnSpc>
                <a:spcPct val="95000"/>
              </a:lnSpc>
              <a:spcBef>
                <a:spcPct val="0"/>
              </a:spcBef>
              <a:buClr>
                <a:srgbClr val="000000"/>
              </a:buClr>
              <a:defRPr/>
            </a:pPr>
            <a:endParaRPr lang="en-US" altLang="en-US" sz="1600" dirty="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a:solidFill>
                  <a:srgbClr val="000000"/>
                </a:solidFill>
                <a:latin typeface="Arial" charset="0"/>
              </a:rPr>
              <a:t>Here are some things you can do to support a smooth transition and make kindergarten a successful experience for your child</a:t>
            </a:r>
          </a:p>
          <a:p>
            <a:pPr marL="107950" lvl="1" eaLnBrk="1" hangingPunct="1">
              <a:lnSpc>
                <a:spcPct val="95000"/>
              </a:lnSpc>
              <a:spcBef>
                <a:spcPct val="0"/>
              </a:spcBef>
              <a:buClr>
                <a:srgbClr val="000000"/>
              </a:buClr>
              <a:defRPr/>
            </a:pPr>
            <a:endParaRPr lang="en-US" altLang="en-US" sz="1600" dirty="0">
              <a:solidFill>
                <a:srgbClr val="000000"/>
              </a:solidFill>
              <a:latin typeface="Arial" charset="0"/>
            </a:endParaRP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89117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Families are children’s first teachers. As children start school you continue to have the most important role. Schools and parents are partners in supporting children’s learning and growth. We invite you to work with us as a team for your child’s success.</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There are many ways you can be involved with your child’s learning and with the school.</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Reading 20 minutes a day with your child is one of the most important.</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Helping your child with work/projects sent home by the teacher</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endParaRPr lang="en-US" altLang="en-US" sz="2000" b="1" dirty="0"/>
          </a:p>
          <a:p>
            <a:pPr eaLnBrk="1" hangingPunct="1">
              <a:lnSpc>
                <a:spcPct val="95000"/>
              </a:lnSpc>
              <a:spcBef>
                <a:spcPct val="0"/>
              </a:spcBef>
            </a:pPr>
            <a:r>
              <a:rPr lang="en-US" altLang="en-US" sz="2000" dirty="0">
                <a:solidFill>
                  <a:srgbClr val="000000"/>
                </a:solidFill>
                <a:latin typeface="Arial" panose="020B0604020202020204" pitchFamily="34" charset="0"/>
              </a:rPr>
              <a:t>Coming to family events (around reading, math, science – some just for fun together)</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Coming to Parent-Teacher Conference</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Opportunity to let the teacher know more about your child; after all you know your child best</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Learn about what children do in classroom and how your child is progressing </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Ask questions</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Volunteering – in the classroom, at home (cut out materials), or for events at school</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PTA – Book fair, Carnival, Grounds Clean-Up</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88692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Welcome to Kindergarten in Everett Public Schools! We’re so glad you’ll be joining us next year. It will be a wonderful and exciting year with lots of new things to do and learn.  Kindergarten begins with our families.  </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Note:</a:t>
            </a:r>
            <a:r>
              <a:rPr lang="en-US" altLang="en-US" sz="2000" b="1" baseline="0" dirty="0">
                <a:solidFill>
                  <a:srgbClr val="000000"/>
                </a:solidFill>
                <a:latin typeface="Arial" panose="020B0604020202020204" pitchFamily="34" charset="0"/>
              </a:rPr>
              <a:t> the 3</a:t>
            </a:r>
            <a:r>
              <a:rPr lang="en-US" altLang="en-US" sz="2000" b="1" baseline="30000" dirty="0">
                <a:solidFill>
                  <a:srgbClr val="000000"/>
                </a:solidFill>
                <a:latin typeface="Arial" panose="020B0604020202020204" pitchFamily="34" charset="0"/>
              </a:rPr>
              <a:t>rd</a:t>
            </a:r>
            <a:r>
              <a:rPr lang="en-US" altLang="en-US" sz="2000" b="1" baseline="0" dirty="0">
                <a:solidFill>
                  <a:srgbClr val="000000"/>
                </a:solidFill>
                <a:latin typeface="Arial" panose="020B0604020202020204" pitchFamily="34" charset="0"/>
              </a:rPr>
              <a:t> bullet wording is based on the contract negotiations, this may need to be updated.</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(Speak to the slide)</a:t>
            </a:r>
            <a:endParaRPr lang="en-US" altLang="en-US" sz="2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Attendance – regular, daily and on-time</a:t>
            </a:r>
          </a:p>
          <a:p>
            <a:pPr eaLnBrk="1" hangingPunct="1">
              <a:lnSpc>
                <a:spcPct val="95000"/>
              </a:lnSpc>
              <a:spcBef>
                <a:spcPct val="0"/>
              </a:spcBef>
            </a:pP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All children start school at different skill levels – teachers are trained to address this; they may ask you to help support your child at home</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8301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83828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Attendance – regular, daily and on-time</a:t>
            </a:r>
          </a:p>
          <a:p>
            <a:pPr eaLnBrk="1" hangingPunct="1">
              <a:lnSpc>
                <a:spcPct val="95000"/>
              </a:lnSpc>
              <a:spcBef>
                <a:spcPct val="0"/>
              </a:spcBef>
            </a:pP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All children start school at different skill levels – teachers are trained to address this; they may ask you to help support your child at home</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176682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t>Individual schools – add information on summer reading programs, open library, Everett Ready or other summer opportunities   </a:t>
            </a:r>
          </a:p>
          <a:p>
            <a:endParaRPr lang="en-US" altLang="en-US" sz="2000" b="1" dirty="0"/>
          </a:p>
          <a:p>
            <a:r>
              <a:rPr lang="en-US" altLang="en-US" sz="2000" b="1" dirty="0"/>
              <a:t>Have a “Getting</a:t>
            </a:r>
            <a:r>
              <a:rPr lang="en-US" altLang="en-US" sz="2000" b="1" baseline="0" dirty="0"/>
              <a:t> Ready for Kindergarten” packet available to show to the parents</a:t>
            </a:r>
            <a:endParaRPr lang="en-US" altLang="en-US" sz="2000" b="1" dirty="0"/>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82007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320787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Schools fill in the information of how their first day will work: what is the most important information a parent may need.</a:t>
            </a:r>
          </a:p>
          <a:p>
            <a:r>
              <a:rPr lang="en-US" altLang="en-US" sz="2000" dirty="0"/>
              <a:t> </a:t>
            </a:r>
          </a:p>
          <a:p>
            <a:r>
              <a:rPr lang="en-US" altLang="en-US" sz="2000" b="1" dirty="0">
                <a:latin typeface="Arial" panose="020B0604020202020204" pitchFamily="34" charset="0"/>
                <a:cs typeface="Arial" panose="020B0604020202020204" pitchFamily="34" charset="0"/>
              </a:rPr>
              <a:t>Examples of information to share:</a:t>
            </a:r>
          </a:p>
          <a:p>
            <a:r>
              <a:rPr lang="en-US" altLang="en-US" sz="2000" dirty="0">
                <a:latin typeface="Arial" panose="020B0604020202020204" pitchFamily="34" charset="0"/>
                <a:cs typeface="Arial" panose="020B0604020202020204" pitchFamily="34" charset="0"/>
              </a:rPr>
              <a:t>Where do/can parents say goodbye?</a:t>
            </a:r>
          </a:p>
          <a:p>
            <a:r>
              <a:rPr lang="en-US" altLang="en-US" sz="2000" dirty="0">
                <a:latin typeface="Arial" panose="020B0604020202020204" pitchFamily="34" charset="0"/>
                <a:cs typeface="Arial" panose="020B0604020202020204" pitchFamily="34" charset="0"/>
              </a:rPr>
              <a:t>Is there a coffee group they can go to socialize or learn information about kindergarten?</a:t>
            </a:r>
          </a:p>
          <a:p>
            <a:r>
              <a:rPr lang="en-US" altLang="en-US" sz="2000" dirty="0">
                <a:latin typeface="Arial" panose="020B0604020202020204" pitchFamily="34" charset="0"/>
                <a:cs typeface="Arial" panose="020B0604020202020204" pitchFamily="34" charset="0"/>
              </a:rPr>
              <a:t>Are parents allowed to go into the classroom with their child?</a:t>
            </a:r>
          </a:p>
          <a:p>
            <a:r>
              <a:rPr lang="en-US" altLang="en-US" sz="2000" dirty="0">
                <a:latin typeface="Arial" panose="020B0604020202020204" pitchFamily="34" charset="0"/>
                <a:cs typeface="Arial" panose="020B0604020202020204" pitchFamily="34" charset="0"/>
              </a:rPr>
              <a:t>Where can parents pay for lunches?</a:t>
            </a:r>
          </a:p>
          <a:p>
            <a:r>
              <a:rPr lang="en-US" altLang="en-US" sz="2000" dirty="0">
                <a:latin typeface="Arial" panose="020B0604020202020204" pitchFamily="34" charset="0"/>
                <a:cs typeface="Arial" panose="020B0604020202020204" pitchFamily="34" charset="0"/>
              </a:rPr>
              <a:t>How do parents find out their child’s student ID number?</a:t>
            </a:r>
          </a:p>
          <a:p>
            <a:r>
              <a:rPr lang="en-US" altLang="en-US" sz="2000" dirty="0">
                <a:latin typeface="Arial" panose="020B0604020202020204" pitchFamily="34" charset="0"/>
                <a:cs typeface="Arial" panose="020B0604020202020204" pitchFamily="34" charset="0"/>
              </a:rPr>
              <a:t>Where will parents pick up their student at the end of the day?</a:t>
            </a:r>
          </a:p>
          <a:p>
            <a:r>
              <a:rPr lang="en-US" altLang="en-US" sz="2000" dirty="0">
                <a:latin typeface="Arial" panose="020B0604020202020204" pitchFamily="34" charset="0"/>
                <a:cs typeface="Arial" panose="020B0604020202020204" pitchFamily="34" charset="0"/>
              </a:rPr>
              <a:t>Can my child ride the bus on the first day of school?</a:t>
            </a:r>
          </a:p>
          <a:p>
            <a:r>
              <a:rPr lang="en-US" altLang="en-US" sz="2000" dirty="0">
                <a:latin typeface="Arial" panose="020B0604020202020204" pitchFamily="34" charset="0"/>
                <a:cs typeface="Arial" panose="020B0604020202020204" pitchFamily="34" charset="0"/>
              </a:rPr>
              <a:t>Do I have to put my child on the bus? Do I have to meet my child at the bus stop at the end of the day?</a:t>
            </a:r>
          </a:p>
          <a:p>
            <a:r>
              <a:rPr lang="en-US" altLang="en-US" sz="2000" dirty="0">
                <a:latin typeface="Arial" panose="020B0604020202020204" pitchFamily="34" charset="0"/>
                <a:cs typeface="Arial" panose="020B0604020202020204" pitchFamily="34" charset="0"/>
              </a:rPr>
              <a:t>If I drop my child off at school can they ride the bus home?</a:t>
            </a:r>
          </a:p>
          <a:p>
            <a:r>
              <a:rPr lang="en-US" altLang="en-US" sz="2000" dirty="0"/>
              <a:t>How do I update my phone number, address, emergency contact information, etc.?</a:t>
            </a:r>
          </a:p>
          <a:p>
            <a:r>
              <a:rPr lang="en-US" altLang="en-US" sz="2000" dirty="0"/>
              <a:t>Talk about breakfast and lunch on first day.</a:t>
            </a:r>
          </a:p>
          <a:p>
            <a:r>
              <a:rPr lang="en-US" altLang="en-US" sz="2000" dirty="0"/>
              <a:t>Provide info on first day packet and contents.</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212388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Our Early Learning site has lots of information for you. You can access it by hovering over the parents tab then clicking on Early Learning.</a:t>
            </a:r>
          </a:p>
          <a:p>
            <a:endParaRPr lang="en-US" altLang="en-US" sz="2000" dirty="0"/>
          </a:p>
          <a:p>
            <a:r>
              <a:rPr lang="en-US" altLang="en-US" sz="2000" b="1" dirty="0"/>
              <a:t>CLICK </a:t>
            </a:r>
            <a:r>
              <a:rPr lang="en-US" altLang="en-US" sz="2000" i="1" dirty="0"/>
              <a:t>to switch to Early Learning website picture</a:t>
            </a:r>
          </a:p>
          <a:p>
            <a:endParaRPr lang="en-US" altLang="en-US" sz="2000" dirty="0"/>
          </a:p>
          <a:p>
            <a:r>
              <a:rPr lang="en-US" altLang="en-US" sz="2000" dirty="0"/>
              <a:t>On the website you will find kindergarten readiness information. (refer to slide and verbally tell about the page)</a:t>
            </a:r>
          </a:p>
          <a:p>
            <a:endParaRPr lang="en-US" altLang="en-US" sz="2000" dirty="0"/>
          </a:p>
          <a:p>
            <a:r>
              <a:rPr lang="en-US" altLang="en-US" sz="2000" b="1" dirty="0"/>
              <a:t>CLICK </a:t>
            </a:r>
            <a:r>
              <a:rPr lang="en-US" altLang="en-US" sz="2000" i="1" dirty="0"/>
              <a:t>to animate the yellow circle around kindergarten readiness section</a:t>
            </a:r>
          </a:p>
          <a:p>
            <a:endParaRPr lang="en-US" altLang="en-US" sz="2000" b="1" dirty="0"/>
          </a:p>
          <a:p>
            <a:r>
              <a:rPr lang="en-US" altLang="en-US" sz="2000" dirty="0"/>
              <a:t>We have placed many fun interactive activities to support the kindergarten readiness guidelines.  </a:t>
            </a:r>
            <a:endParaRPr lang="en-US" altLang="en-US" sz="2000" b="1" dirty="0"/>
          </a:p>
          <a:p>
            <a:endParaRPr lang="en-US" altLang="en-US" sz="2000" b="1" dirty="0"/>
          </a:p>
          <a:p>
            <a:r>
              <a:rPr lang="en-US" altLang="en-US" sz="2000" b="1" dirty="0"/>
              <a:t>CLICK on Kindergarten Readiness </a:t>
            </a:r>
            <a:r>
              <a:rPr lang="en-US" altLang="en-US" sz="2000" i="1" dirty="0"/>
              <a:t>to follow the Hyperlink  to show parents resource folders</a:t>
            </a:r>
            <a:r>
              <a:rPr lang="en-US" altLang="en-US" sz="2000" b="1" dirty="0"/>
              <a:t>  </a:t>
            </a:r>
            <a:r>
              <a:rPr lang="en-US" altLang="en-US" sz="2000" dirty="0"/>
              <a:t>(you might want to show a few of the activities)</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34227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124687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ct val="0"/>
              </a:spcBef>
              <a:spcAft>
                <a:spcPts val="0"/>
              </a:spcAft>
              <a:buClrTx/>
              <a:buSzTx/>
              <a:buFont typeface="Arial" panose="020B0604020202020204" pitchFamily="34" charset="0"/>
              <a:buNone/>
              <a:tabLst/>
              <a:defRPr/>
            </a:pPr>
            <a:r>
              <a:rPr lang="en-US" altLang="en-US" sz="2000" dirty="0">
                <a:solidFill>
                  <a:srgbClr val="000000"/>
                </a:solidFill>
                <a:latin typeface="Arial" panose="020B0604020202020204" pitchFamily="34" charset="0"/>
              </a:rPr>
              <a:t>Talk with friends, family and neighbors who have kindergarten-aged children. Let them know it’s important to register early so schools can keep you informed about opportunities for your child.</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410074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94522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t>To begin building a strong relationship between your child’s teacher and your family at the meeting you will share information about your child and get to know one another.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t>While family connections is one of the important components of kindergarten, through WaKIDS there are two other components:  Whole child assessment and collaboration between kindergarten and preschool teachers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It’s time for kindergarten, we want to share what your child will do each day and some of the things they will be learning.</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Click on either picture to show video of children’s perspectives on transition to kindergarten.</a:t>
            </a:r>
          </a:p>
          <a:p>
            <a:pPr eaLnBrk="1" hangingPunct="1">
              <a:lnSpc>
                <a:spcPct val="95000"/>
              </a:lnSpc>
              <a:spcBef>
                <a:spcPct val="0"/>
              </a:spcBef>
            </a:pPr>
            <a:r>
              <a:rPr lang="en-US" altLang="en-US" sz="2000" dirty="0">
                <a:solidFill>
                  <a:srgbClr val="000000"/>
                </a:solidFill>
                <a:latin typeface="Arial" panose="020B0604020202020204" pitchFamily="34" charset="0"/>
              </a:rPr>
              <a:t>Video from Head Start National Center for Quality Teaching and Learning (NCQTL)</a:t>
            </a:r>
          </a:p>
          <a:p>
            <a:pPr eaLnBrk="1" hangingPunct="1">
              <a:lnSpc>
                <a:spcPct val="95000"/>
              </a:lnSpc>
              <a:spcBef>
                <a:spcPct val="0"/>
              </a:spcBef>
            </a:pPr>
            <a:r>
              <a:rPr lang="en-US" altLang="en-US" sz="2000" dirty="0">
                <a:solidFill>
                  <a:srgbClr val="000000"/>
                </a:solidFill>
                <a:latin typeface="Arial" panose="020B0604020202020204" pitchFamily="34" charset="0"/>
              </a:rPr>
              <a:t>http://eclkc.vzaar.me/4499077</a:t>
            </a:r>
          </a:p>
          <a:p>
            <a:pPr eaLnBrk="1" hangingPunct="1">
              <a:lnSpc>
                <a:spcPct val="95000"/>
              </a:lnSpc>
              <a:spcBef>
                <a:spcPct val="0"/>
              </a:spcBef>
            </a:pPr>
            <a:r>
              <a:rPr lang="en-US" altLang="en-US" sz="2000" dirty="0">
                <a:solidFill>
                  <a:srgbClr val="000000"/>
                </a:solidFill>
                <a:latin typeface="Arial" panose="020B0604020202020204" pitchFamily="34" charset="0"/>
              </a:rPr>
              <a:t>Video is 6 min 15 seconds</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Children get to school in different ways. If you live close to school (one mile or less) and don’t have to cross any major roads, children can walk with an adult. Otherwise they’ll ride a bus. Our transportation department will have information on bus routes and stops right before school starts. Their telephone number (425-385-4144) is in the Parent Booklet that you’ll be getting today. You can also get this information on the school district website (www.everett.k12.wa.us). The transportation department contact information is also listed at the beginning of the booklet.</a:t>
            </a:r>
          </a:p>
          <a:p>
            <a:pPr eaLnBrk="1" hangingPunct="1">
              <a:lnSpc>
                <a:spcPct val="95000"/>
              </a:lnSpc>
              <a:spcBef>
                <a:spcPct val="0"/>
              </a:spcBef>
            </a:pPr>
            <a:r>
              <a:rPr lang="en-US" altLang="en-US" sz="2000" dirty="0">
                <a:solidFill>
                  <a:srgbClr val="000000"/>
                </a:solidFill>
                <a:latin typeface="Arial" panose="020B0604020202020204" pitchFamily="34" charset="0"/>
              </a:rPr>
              <a:t>Please help your child learn how to safely ride the bus. Bus rules to follow include staying in your seat, listening to and following directions, talking quietly and respecting the bus driver.</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Parents can also choose to drive their child to school. Each school has a place and way that they want you to drop off children or to park if parents are bringing their child into the school.</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We will talk toward the end of the presentation about the first day and your role.</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i="1" u="sng" dirty="0">
                <a:solidFill>
                  <a:srgbClr val="FF0000"/>
                </a:solidFill>
                <a:latin typeface="Arial" panose="020B0604020202020204" pitchFamily="34" charset="0"/>
              </a:rPr>
              <a:t>Individual School information</a:t>
            </a:r>
            <a:r>
              <a:rPr lang="en-US" altLang="en-US" sz="2000" dirty="0">
                <a:solidFill>
                  <a:srgbClr val="FF0000"/>
                </a:solidFill>
                <a:latin typeface="Arial" panose="020B0604020202020204" pitchFamily="34" charset="0"/>
              </a:rPr>
              <a:t>:</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2000" dirty="0">
                <a:solidFill>
                  <a:srgbClr val="000000"/>
                </a:solidFill>
                <a:latin typeface="Arial" charset="0"/>
              </a:rPr>
              <a:t>Each day when children arrive there will be a special place to go and wait until the bell rings and the teacher is ready for students to come into the classroom. </a:t>
            </a:r>
          </a:p>
          <a:p>
            <a:pPr eaLnBrk="1" hangingPunct="1">
              <a:lnSpc>
                <a:spcPct val="95000"/>
              </a:lnSpc>
              <a:spcBef>
                <a:spcPct val="0"/>
              </a:spcBef>
              <a:defRPr/>
            </a:pPr>
            <a:endParaRPr lang="en-US" altLang="en-US" sz="2000" dirty="0">
              <a:solidFill>
                <a:srgbClr val="000000"/>
              </a:solidFill>
              <a:latin typeface="Arial" charset="0"/>
            </a:endParaRPr>
          </a:p>
          <a:p>
            <a:pPr eaLnBrk="1" hangingPunct="1">
              <a:lnSpc>
                <a:spcPct val="95000"/>
              </a:lnSpc>
              <a:spcBef>
                <a:spcPct val="0"/>
              </a:spcBef>
              <a:defRPr/>
            </a:pPr>
            <a:r>
              <a:rPr lang="en-US" altLang="en-US" sz="2000" b="1" u="sng" dirty="0">
                <a:solidFill>
                  <a:srgbClr val="000000"/>
                </a:solidFill>
                <a:latin typeface="Arial" charset="0"/>
              </a:rPr>
              <a:t>Individual School information:</a:t>
            </a:r>
          </a:p>
          <a:p>
            <a:pPr marL="285750" indent="-285750" eaLnBrk="1" hangingPunct="1">
              <a:lnSpc>
                <a:spcPct val="95000"/>
              </a:lnSpc>
              <a:spcBef>
                <a:spcPct val="0"/>
              </a:spcBef>
              <a:buFont typeface="Arial" panose="020B0604020202020204" pitchFamily="34" charset="0"/>
              <a:buChar char="•"/>
              <a:defRPr/>
            </a:pPr>
            <a:r>
              <a:rPr lang="en-US" altLang="en-US" sz="2000" dirty="0">
                <a:solidFill>
                  <a:srgbClr val="000000"/>
                </a:solidFill>
                <a:latin typeface="Arial" charset="0"/>
              </a:rPr>
              <a:t>Before school line up procedure -</a:t>
            </a:r>
            <a:endParaRPr lang="en-US" altLang="en-US" sz="2000" dirty="0"/>
          </a:p>
          <a:p>
            <a:pPr eaLnBrk="1" hangingPunct="1">
              <a:lnSpc>
                <a:spcPct val="95000"/>
              </a:lnSpc>
              <a:spcBef>
                <a:spcPct val="0"/>
              </a:spcBef>
              <a:defRPr/>
            </a:pPr>
            <a:endParaRPr lang="en-US" altLang="en-US" sz="2000" dirty="0">
              <a:solidFill>
                <a:srgbClr val="000000"/>
              </a:solidFill>
              <a:latin typeface="Arial" charset="0"/>
            </a:endParaRPr>
          </a:p>
          <a:p>
            <a:pPr eaLnBrk="1" hangingPunct="1">
              <a:lnSpc>
                <a:spcPct val="95000"/>
              </a:lnSpc>
              <a:spcBef>
                <a:spcPct val="0"/>
              </a:spcBef>
              <a:defRPr/>
            </a:pPr>
            <a:r>
              <a:rPr lang="en-US" altLang="en-US" sz="2000" dirty="0">
                <a:solidFill>
                  <a:srgbClr val="000000"/>
                </a:solidFill>
                <a:latin typeface="Arial" charset="0"/>
              </a:rPr>
              <a:t>When children enter the classroom they</a:t>
            </a:r>
            <a:r>
              <a:rPr lang="en-US" altLang="en-US" sz="2000" baseline="0" dirty="0">
                <a:solidFill>
                  <a:srgbClr val="000000"/>
                </a:solidFill>
                <a:latin typeface="Arial" charset="0"/>
              </a:rPr>
              <a:t> will</a:t>
            </a:r>
            <a:r>
              <a:rPr lang="en-US" altLang="en-US" sz="2000" dirty="0">
                <a:solidFill>
                  <a:srgbClr val="000000"/>
                </a:solidFill>
                <a:latin typeface="Arial" charset="0"/>
              </a:rPr>
              <a:t> put coats and backpacks away. The teacher will have some things set up for children to do every day when they arrive. They might turn in their take-home folder then go to the table or to the rug.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Every day after children arrive</a:t>
            </a:r>
            <a:r>
              <a:rPr lang="en-US" altLang="en-US" sz="2000" b="1" dirty="0">
                <a:solidFill>
                  <a:srgbClr val="16165D"/>
                </a:solidFill>
                <a:latin typeface="Arial" panose="020B0604020202020204" pitchFamily="34" charset="0"/>
              </a:rPr>
              <a:t> </a:t>
            </a:r>
            <a:r>
              <a:rPr lang="en-US" altLang="en-US" sz="2000" dirty="0">
                <a:solidFill>
                  <a:srgbClr val="16165D"/>
                </a:solidFill>
                <a:latin typeface="Arial" panose="020B0604020202020204" pitchFamily="34" charset="0"/>
              </a:rPr>
              <a:t>they</a:t>
            </a:r>
            <a:r>
              <a:rPr lang="en-US" altLang="en-US" sz="2000" b="1" dirty="0">
                <a:solidFill>
                  <a:srgbClr val="16165D"/>
                </a:solidFill>
                <a:latin typeface="Arial" panose="020B0604020202020204" pitchFamily="34" charset="0"/>
              </a:rPr>
              <a:t> </a:t>
            </a:r>
            <a:r>
              <a:rPr lang="en-US" altLang="en-US" sz="2000" dirty="0">
                <a:solidFill>
                  <a:srgbClr val="000000"/>
                </a:solidFill>
                <a:latin typeface="Arial" panose="020B0604020202020204" pitchFamily="34" charset="0"/>
              </a:rPr>
              <a:t>will get a chance to greet their teacher and the other children in the classroom. Usually there are between 20 and 24 children in each class. This is probably more than in preschool. This group time</a:t>
            </a:r>
            <a:r>
              <a:rPr lang="en-US" altLang="en-US" sz="2000" b="1"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will be an important time to listen and also take turns sharing.</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Schools can include information about:  morning meeting, circle time, calendar, songs, poems, movement</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dirty="0">
                <a:solidFill>
                  <a:prstClr val="white">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542316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32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30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0" y="6172200"/>
            <a:ext cx="1428950" cy="581106"/>
          </a:xfrm>
          <a:prstGeom prst="rect">
            <a:avLst/>
          </a:prstGeom>
        </p:spPr>
      </p:pic>
    </p:spTree>
    <p:extLst>
      <p:ext uri="{BB962C8B-B14F-4D97-AF65-F5344CB8AC3E}">
        <p14:creationId xmlns:p14="http://schemas.microsoft.com/office/powerpoint/2010/main" val="9841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63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74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solidFill>
                  <a:prstClr val="black">
                    <a:tint val="75000"/>
                  </a:prstClr>
                </a:solidFill>
              </a:rPr>
              <a:t>11/6/2014</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836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prstClr val="black">
                    <a:tint val="75000"/>
                  </a:prstClr>
                </a:solidFill>
              </a:rPr>
              <a:t>11/6/2014</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6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prstClr val="black">
                    <a:tint val="75000"/>
                  </a:prstClr>
                </a:solidFill>
              </a:rPr>
              <a:t>11/6/2014</a:t>
            </a: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72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67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03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27000">
              <a:srgbClr val="85C2FF"/>
            </a:gs>
            <a:gs pos="80000">
              <a:srgbClr val="C4D6EB"/>
            </a:gs>
            <a:gs pos="100000">
              <a:srgbClr val="FFEBFA"/>
            </a:gs>
          </a:gsLst>
          <a:lin ang="16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pitchFamily="34" charset="0"/>
              </a:defRPr>
            </a:lvl1pPr>
          </a:lstStyle>
          <a:p>
            <a:r>
              <a:rPr lang="en-US" dirty="0">
                <a:solidFill>
                  <a:prstClr val="black">
                    <a:tint val="75000"/>
                  </a:prstClr>
                </a:solidFill>
              </a:rPr>
              <a:t>11/6/2014</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yriad Pro"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814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rgbClr val="002060"/>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theredboa.blogspot.com/2011/08/mojo-monday-all-i-really-need-to-know-i.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verettsd.org/earlylearning" TargetMode="External"/><Relationship Id="rId7" Type="http://schemas.openxmlformats.org/officeDocument/2006/relationships/hyperlink" Target="https://www.everettsd.org/Page/10597"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0.tmp"/><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clkc.vzaar.me/449907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tabLst>
                <a:tab pos="5148263" algn="l"/>
              </a:tabLst>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Everett Public Schools</a:t>
            </a:r>
          </a:p>
          <a:p>
            <a:pPr marL="0" indent="0" algn="ctr">
              <a:buFont typeface="Arial" pitchFamily="34" charset="0"/>
              <a:buNone/>
              <a:tabLst>
                <a:tab pos="5148263" algn="l"/>
              </a:tabLst>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b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a:solidFill>
                  <a:srgbClr val="F79646">
                    <a:lumMod val="75000"/>
                  </a:srgbClr>
                </a:solidFill>
                <a:latin typeface="Myriad Pro" pitchFamily="34" charset="0"/>
              </a:rPr>
              <a:t>	</a:t>
            </a:r>
          </a:p>
          <a:p>
            <a:pPr marL="0"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40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B1E3CFD-8D74-4425-A0AD-8068D55A77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97331" y="2996635"/>
            <a:ext cx="4343400" cy="3224975"/>
          </a:xfrm>
          <a:prstGeom prst="rect">
            <a:avLst/>
          </a:prstGeom>
        </p:spPr>
      </p:pic>
    </p:spTree>
    <p:extLst>
      <p:ext uri="{BB962C8B-B14F-4D97-AF65-F5344CB8AC3E}">
        <p14:creationId xmlns:p14="http://schemas.microsoft.com/office/powerpoint/2010/main" val="244644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200"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Math</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476AEBD9-E8E4-4173-BCB5-ECBF0D92F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487" y="3657600"/>
            <a:ext cx="3148313" cy="23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953AEAC-0ECF-4335-9785-F12964B09849}"/>
              </a:ext>
            </a:extLst>
          </p:cNvPr>
          <p:cNvSpPr txBox="1"/>
          <p:nvPr/>
        </p:nvSpPr>
        <p:spPr>
          <a:xfrm>
            <a:off x="685800" y="1452899"/>
            <a:ext cx="3886200" cy="2400657"/>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Numbers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Counting objects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Patterns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Forming groups</a:t>
            </a:r>
          </a:p>
        </p:txBody>
      </p:sp>
      <p:sp>
        <p:nvSpPr>
          <p:cNvPr id="4" name="TextBox 3">
            <a:extLst>
              <a:ext uri="{FF2B5EF4-FFF2-40B4-BE49-F238E27FC236}">
                <a16:creationId xmlns:a16="http://schemas.microsoft.com/office/drawing/2014/main" id="{0AD56283-27C4-4761-B701-109108732F70}"/>
              </a:ext>
            </a:extLst>
          </p:cNvPr>
          <p:cNvSpPr txBox="1"/>
          <p:nvPr/>
        </p:nvSpPr>
        <p:spPr>
          <a:xfrm>
            <a:off x="685800" y="3848978"/>
            <a:ext cx="4165171" cy="150810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Shapes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Measurements &amp; graphs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Solving problems</a:t>
            </a:r>
          </a:p>
        </p:txBody>
      </p:sp>
      <p:pic>
        <p:nvPicPr>
          <p:cNvPr id="5" name="Picture 5">
            <a:extLst>
              <a:ext uri="{FF2B5EF4-FFF2-40B4-BE49-F238E27FC236}">
                <a16:creationId xmlns:a16="http://schemas.microsoft.com/office/drawing/2014/main" id="{39AB242A-9EFD-487B-A65E-B989E9CDD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632" y="1452899"/>
            <a:ext cx="3086291" cy="23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45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4000" dirty="0">
              <a:solidFill>
                <a:srgbClr val="01447B"/>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Oral language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331C22B-5D63-4C4A-BC51-DF18830D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856" y="2468562"/>
            <a:ext cx="3059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9C566AA-BB93-40E8-A7A1-B5DB9F96DD69}"/>
              </a:ext>
            </a:extLst>
          </p:cNvPr>
          <p:cNvSpPr txBox="1"/>
          <p:nvPr/>
        </p:nvSpPr>
        <p:spPr>
          <a:xfrm>
            <a:off x="304800" y="1752600"/>
            <a:ext cx="5181600" cy="443198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Listening and understanding</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Expressing thoughts, feelings and ideas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Learning and using new words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Retelling familiar stories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Taking turns in classroom conversations</a:t>
            </a:r>
          </a:p>
          <a:p>
            <a:endParaRPr lang="en-US" dirty="0"/>
          </a:p>
        </p:txBody>
      </p:sp>
    </p:spTree>
    <p:extLst>
      <p:ext uri="{BB962C8B-B14F-4D97-AF65-F5344CB8AC3E}">
        <p14:creationId xmlns:p14="http://schemas.microsoft.com/office/powerpoint/2010/main" val="337987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Learning how stories work</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4AA9ED-E835-44B8-82C5-A079AB0139EC}"/>
              </a:ext>
            </a:extLst>
          </p:cNvPr>
          <p:cNvSpPr txBox="1"/>
          <p:nvPr/>
        </p:nvSpPr>
        <p:spPr>
          <a:xfrm>
            <a:off x="685800" y="1600201"/>
            <a:ext cx="8001000" cy="150810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Telling about a memory that includes: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What happened</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Who was there</a:t>
            </a:r>
          </a:p>
        </p:txBody>
      </p:sp>
      <p:pic>
        <p:nvPicPr>
          <p:cNvPr id="21" name="Picture 5">
            <a:extLst>
              <a:ext uri="{FF2B5EF4-FFF2-40B4-BE49-F238E27FC236}">
                <a16:creationId xmlns:a16="http://schemas.microsoft.com/office/drawing/2014/main" id="{CFAB25BA-6A36-4E78-BD0A-5275706F2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521" y="1720522"/>
            <a:ext cx="1387293" cy="235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extLst>
              <a:ext uri="{FF2B5EF4-FFF2-40B4-BE49-F238E27FC236}">
                <a16:creationId xmlns:a16="http://schemas.microsoft.com/office/drawing/2014/main" id="{36930DC1-B165-45BB-ABFE-7FBAF718F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76290"/>
            <a:ext cx="3849688" cy="324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BA43AC-D270-4616-B58A-6EEF7645BA57}"/>
              </a:ext>
            </a:extLst>
          </p:cNvPr>
          <p:cNvSpPr txBox="1"/>
          <p:nvPr/>
        </p:nvSpPr>
        <p:spPr>
          <a:xfrm>
            <a:off x="4572000" y="4356329"/>
            <a:ext cx="4267200" cy="150810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Where did it happen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did you feel</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did you say</a:t>
            </a:r>
          </a:p>
        </p:txBody>
      </p:sp>
    </p:spTree>
    <p:extLst>
      <p:ext uri="{BB962C8B-B14F-4D97-AF65-F5344CB8AC3E}">
        <p14:creationId xmlns:p14="http://schemas.microsoft.com/office/powerpoint/2010/main" val="273934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343400" y="1600201"/>
            <a:ext cx="44958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Beginning to write</a:t>
            </a:r>
            <a:endParaRPr lang="en-US" sz="3600" b="1" dirty="0">
              <a:solidFill>
                <a:srgbClr val="01447B"/>
              </a:solidFill>
              <a:effectLst>
                <a:outerShdw blurRad="38100" dist="38100" dir="2700000" algn="tl">
                  <a:srgbClr val="000000">
                    <a:alpha val="43137"/>
                  </a:srgbClr>
                </a:outerShdw>
              </a:effectLst>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1">
            <a:extLst>
              <a:ext uri="{FF2B5EF4-FFF2-40B4-BE49-F238E27FC236}">
                <a16:creationId xmlns:a16="http://schemas.microsoft.com/office/drawing/2014/main" id="{F3DC65F3-42F4-4B28-9E40-9A78E07070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421" y="2057400"/>
            <a:ext cx="3843479"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EDCAAD0-F950-461D-9824-5856F9E22AD6}"/>
              </a:ext>
            </a:extLst>
          </p:cNvPr>
          <p:cNvSpPr txBox="1"/>
          <p:nvPr/>
        </p:nvSpPr>
        <p:spPr>
          <a:xfrm>
            <a:off x="4724400" y="1618737"/>
            <a:ext cx="3886200"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Telling and drawing one’s own stories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Sounding out and writing letters and words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Using writing in a variety of ways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Labeling</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Expressing opinions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Creating lists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Journaling</a:t>
            </a:r>
          </a:p>
        </p:txBody>
      </p:sp>
    </p:spTree>
    <p:extLst>
      <p:ext uri="{BB962C8B-B14F-4D97-AF65-F5344CB8AC3E}">
        <p14:creationId xmlns:p14="http://schemas.microsoft.com/office/powerpoint/2010/main" val="400423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85800" y="1600200"/>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800" b="1" dirty="0">
              <a:solidFill>
                <a:srgbClr val="01447B"/>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Beginning to read</a:t>
            </a:r>
            <a:endParaRPr lang="en-US" sz="3600" b="1" dirty="0">
              <a:solidFill>
                <a:srgbClr val="01447B"/>
              </a:solidFill>
              <a:effectLst>
                <a:outerShdw blurRad="38100" dist="38100" dir="2700000" algn="tl">
                  <a:srgbClr val="000000">
                    <a:alpha val="43137"/>
                  </a:srgbClr>
                </a:outerShdw>
              </a:effectLst>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F342161D-90C2-4944-B68F-EDF32599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4162"/>
            <a:ext cx="2512119"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3A269343-A8D6-4F7B-8978-2D5521BB6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25" y="4454348"/>
            <a:ext cx="2924075" cy="218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6A3A905-5111-43B9-962A-F325587CE140}"/>
              </a:ext>
            </a:extLst>
          </p:cNvPr>
          <p:cNvSpPr txBox="1"/>
          <p:nvPr/>
        </p:nvSpPr>
        <p:spPr>
          <a:xfrm>
            <a:off x="2971800" y="1554162"/>
            <a:ext cx="5867400"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Read aloud</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Teacher modeled reading</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Small group reading instruction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Letters, sounds, rhyming, and beginning sight words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Center activities</a:t>
            </a:r>
          </a:p>
          <a:p>
            <a:endParaRPr lang="en-US" dirty="0"/>
          </a:p>
        </p:txBody>
      </p:sp>
      <p:pic>
        <p:nvPicPr>
          <p:cNvPr id="11" name="Picture 6">
            <a:extLst>
              <a:ext uri="{FF2B5EF4-FFF2-40B4-BE49-F238E27FC236}">
                <a16:creationId xmlns:a16="http://schemas.microsoft.com/office/drawing/2014/main" id="{63E0303C-7FF5-4E7C-A9D1-CC0B924C3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431056"/>
            <a:ext cx="2910122" cy="219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8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53C5E1D7-BA45-411A-BC5F-069EE6077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5424"/>
            <a:ext cx="35687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8558DE5-3486-4490-8F8E-C35AFE642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492" y="3955534"/>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5EA7CAC-754C-4CBA-BB2A-371D16FAEFB7}"/>
              </a:ext>
            </a:extLst>
          </p:cNvPr>
          <p:cNvSpPr txBox="1"/>
          <p:nvPr/>
        </p:nvSpPr>
        <p:spPr>
          <a:xfrm>
            <a:off x="4267200" y="1598615"/>
            <a:ext cx="4562904"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Learning about living and non-living things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Asking questions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Making observations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Using tools to solve problems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2 units per year</a:t>
            </a:r>
          </a:p>
          <a:p>
            <a:pPr marL="800100" lvl="1" indent="-342900">
              <a:buFont typeface="Courier New" panose="02070309020205020404" pitchFamily="49" charset="0"/>
              <a:buChar char="o"/>
            </a:pPr>
            <a:r>
              <a:rPr lang="en-US" sz="2800" dirty="0">
                <a:latin typeface="Arial" panose="020B0604020202020204" pitchFamily="34" charset="0"/>
                <a:cs typeface="Arial" panose="020B0604020202020204" pitchFamily="34" charset="0"/>
              </a:rPr>
              <a:t>Balls &amp; Ramps</a:t>
            </a:r>
          </a:p>
          <a:p>
            <a:pPr marL="800100" lvl="1" indent="-342900">
              <a:buFont typeface="Courier New" panose="02070309020205020404" pitchFamily="49" charset="0"/>
              <a:buChar char="o"/>
            </a:pPr>
            <a:r>
              <a:rPr lang="en-US" sz="2800" dirty="0">
                <a:latin typeface="Arial" panose="020B0604020202020204" pitchFamily="34" charset="0"/>
                <a:cs typeface="Arial" panose="020B0604020202020204" pitchFamily="34" charset="0"/>
              </a:rPr>
              <a:t>Animals 2x2</a:t>
            </a:r>
          </a:p>
        </p:txBody>
      </p:sp>
    </p:spTree>
    <p:extLst>
      <p:ext uri="{BB962C8B-B14F-4D97-AF65-F5344CB8AC3E}">
        <p14:creationId xmlns:p14="http://schemas.microsoft.com/office/powerpoint/2010/main" val="39485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US" sz="3600" b="1" baseline="300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Century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394983FF-D309-4C1A-8CE1-CA2ABFAB6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722438"/>
            <a:ext cx="3700849" cy="33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5EEE511-7AC7-43BD-BA8B-A95D6C55CD44}"/>
              </a:ext>
            </a:extLst>
          </p:cNvPr>
          <p:cNvSpPr txBox="1"/>
          <p:nvPr/>
        </p:nvSpPr>
        <p:spPr>
          <a:xfrm>
            <a:off x="914400" y="1571046"/>
            <a:ext cx="4191000" cy="3816429"/>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Citizenship</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Collaboration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Communication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Creativity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Critical Thinking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Growth Mindset</a:t>
            </a:r>
          </a:p>
        </p:txBody>
      </p:sp>
    </p:spTree>
    <p:extLst>
      <p:ext uri="{BB962C8B-B14F-4D97-AF65-F5344CB8AC3E}">
        <p14:creationId xmlns:p14="http://schemas.microsoft.com/office/powerpoint/2010/main" val="238588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630362"/>
            <a:ext cx="5486400" cy="464742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Following routines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Sharing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Helping others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Recognizing feelings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Understanding emotions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Managing self</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Problem solving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Interacting with children and adults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Taking on challenging tasks</a:t>
            </a:r>
          </a:p>
        </p:txBody>
      </p:sp>
      <p:pic>
        <p:nvPicPr>
          <p:cNvPr id="7" name="Picture 4">
            <a:extLst>
              <a:ext uri="{FF2B5EF4-FFF2-40B4-BE49-F238E27FC236}">
                <a16:creationId xmlns:a16="http://schemas.microsoft.com/office/drawing/2014/main" id="{64E28C53-CA2C-4811-B361-C178B73F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737" y="2133601"/>
            <a:ext cx="346229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6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Plan-Do-Reflect</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2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through intentional choice, action and reflection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990353"/>
            <a:ext cx="3886200" cy="3170099"/>
          </a:xfrm>
          <a:prstGeom prst="rect">
            <a:avLst/>
          </a:prstGeom>
          <a:noFill/>
          <a:ln>
            <a:solidFill>
              <a:srgbClr val="01447B"/>
            </a:solidFill>
          </a:ln>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Plan a self-selected project based on interests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Construct meaning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Interact with peers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Process new information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Evaluate own learning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Managing self</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Inspire others to try new ideas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Become an expert</a:t>
            </a:r>
          </a:p>
        </p:txBody>
      </p:sp>
      <p:sp>
        <p:nvSpPr>
          <p:cNvPr id="2" name="TextBox 1">
            <a:extLst>
              <a:ext uri="{FF2B5EF4-FFF2-40B4-BE49-F238E27FC236}">
                <a16:creationId xmlns:a16="http://schemas.microsoft.com/office/drawing/2014/main" id="{4B1D2C27-B40A-4BDE-9557-698218DCBB50}"/>
              </a:ext>
            </a:extLst>
          </p:cNvPr>
          <p:cNvSpPr txBox="1"/>
          <p:nvPr/>
        </p:nvSpPr>
        <p:spPr>
          <a:xfrm>
            <a:off x="1219200" y="1602653"/>
            <a:ext cx="28194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Students</a:t>
            </a:r>
          </a:p>
        </p:txBody>
      </p:sp>
      <p:sp>
        <p:nvSpPr>
          <p:cNvPr id="8" name="TextBox 7">
            <a:extLst>
              <a:ext uri="{FF2B5EF4-FFF2-40B4-BE49-F238E27FC236}">
                <a16:creationId xmlns:a16="http://schemas.microsoft.com/office/drawing/2014/main" id="{EDB8FFD7-0E74-4A21-970F-9BFEC5B00E9D}"/>
              </a:ext>
            </a:extLst>
          </p:cNvPr>
          <p:cNvSpPr txBox="1"/>
          <p:nvPr/>
        </p:nvSpPr>
        <p:spPr>
          <a:xfrm>
            <a:off x="4800600" y="1990352"/>
            <a:ext cx="3886200" cy="3170099"/>
          </a:xfrm>
          <a:prstGeom prst="rect">
            <a:avLst/>
          </a:prstGeom>
          <a:noFill/>
          <a:ln>
            <a:solidFill>
              <a:srgbClr val="01447B"/>
            </a:solidFill>
          </a:ln>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Provide a rich learning environment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Observe and support students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Ensure students do the hard work</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Coach for risk taking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Listen, interact and question to extend students’ thinking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Validate students as experts</a:t>
            </a:r>
          </a:p>
        </p:txBody>
      </p:sp>
      <p:sp>
        <p:nvSpPr>
          <p:cNvPr id="9" name="TextBox 8">
            <a:extLst>
              <a:ext uri="{FF2B5EF4-FFF2-40B4-BE49-F238E27FC236}">
                <a16:creationId xmlns:a16="http://schemas.microsoft.com/office/drawing/2014/main" id="{9BB4869D-2F5B-4F20-8142-E0E742DFF17A}"/>
              </a:ext>
            </a:extLst>
          </p:cNvPr>
          <p:cNvSpPr txBox="1"/>
          <p:nvPr/>
        </p:nvSpPr>
        <p:spPr>
          <a:xfrm>
            <a:off x="5334000" y="1630362"/>
            <a:ext cx="28194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Teachers</a:t>
            </a:r>
          </a:p>
        </p:txBody>
      </p:sp>
      <p:pic>
        <p:nvPicPr>
          <p:cNvPr id="11" name="Picture 6">
            <a:extLst>
              <a:ext uri="{FF2B5EF4-FFF2-40B4-BE49-F238E27FC236}">
                <a16:creationId xmlns:a16="http://schemas.microsoft.com/office/drawing/2014/main" id="{E5AAE949-E878-4D10-A93D-7F6B648442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303" y="5474798"/>
            <a:ext cx="2160291" cy="102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1A373731-DAFB-4D92-BCDD-8C48B2DD7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568" y="5269844"/>
            <a:ext cx="1961728" cy="143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6DD56C70-6566-404C-888E-65EC293941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5455" y="5263434"/>
            <a:ext cx="1818726" cy="141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807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Recess &amp; Outdoor Play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905000"/>
            <a:ext cx="3581400" cy="3970318"/>
          </a:xfrm>
          <a:prstGeom prst="rect">
            <a:avLst/>
          </a:prstGeom>
          <a:noFill/>
          <a:ln>
            <a:noFill/>
          </a:ln>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Physical activity</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Time to play with other children</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Learning to cooperate, take turns and solve problems</a:t>
            </a:r>
          </a:p>
        </p:txBody>
      </p:sp>
      <p:pic>
        <p:nvPicPr>
          <p:cNvPr id="16" name="Picture 4">
            <a:extLst>
              <a:ext uri="{FF2B5EF4-FFF2-40B4-BE49-F238E27FC236}">
                <a16:creationId xmlns:a16="http://schemas.microsoft.com/office/drawing/2014/main" id="{EBF1F87E-50FB-40B6-B0BE-ECDED1D51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436" y="2362200"/>
            <a:ext cx="3535900" cy="26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81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tabLst>
                <a:tab pos="5148263" algn="l"/>
              </a:tabLst>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joining us today!</a:t>
            </a:r>
            <a:r>
              <a:rPr lang="en-US" sz="2800" b="1" dirty="0">
                <a:solidFill>
                  <a:srgbClr val="F79646">
                    <a:lumMod val="75000"/>
                  </a:srgbClr>
                </a:solidFill>
                <a:effectLst>
                  <a:outerShdw blurRad="38100" dist="38100" dir="2700000" algn="tl">
                    <a:srgbClr val="000000">
                      <a:alpha val="43137"/>
                    </a:srgbClr>
                  </a:outerShdw>
                </a:effectLst>
                <a:latin typeface="Myriad Pro" pitchFamily="34" charset="0"/>
              </a:rPr>
              <a:t> </a:t>
            </a:r>
            <a:r>
              <a:rPr lang="en-US" sz="2800" b="1" dirty="0">
                <a:solidFill>
                  <a:srgbClr val="F79646">
                    <a:lumMod val="75000"/>
                  </a:srgbClr>
                </a:solidFill>
                <a:latin typeface="Myriad Pro" pitchFamily="34" charset="0"/>
              </a:rPr>
              <a:t>	</a:t>
            </a:r>
          </a:p>
          <a:p>
            <a:pPr marL="400050" lvl="1" indent="0">
              <a:buNone/>
              <a:tabLst>
                <a:tab pos="5148263" algn="l"/>
              </a:tabLst>
            </a:pPr>
            <a:r>
              <a:rPr lang="en-US" sz="2400" dirty="0">
                <a:solidFill>
                  <a:srgbClr val="01447B"/>
                </a:solidFill>
                <a:latin typeface="Arial" panose="020B0604020202020204" pitchFamily="34" charset="0"/>
                <a:cs typeface="Arial" panose="020B0604020202020204" pitchFamily="34" charset="0"/>
              </a:rPr>
              <a:t>Presenters:</a:t>
            </a:r>
          </a:p>
          <a:p>
            <a:pPr marL="400050" lvl="1" indent="0">
              <a:buNone/>
              <a:tabLst>
                <a:tab pos="5148263" algn="l"/>
              </a:tabLst>
            </a:pPr>
            <a:r>
              <a:rPr lang="en-US" sz="2400" b="1" dirty="0">
                <a:solidFill>
                  <a:srgbClr val="01447B"/>
                </a:solidFill>
                <a:latin typeface="Arial" panose="020B0604020202020204" pitchFamily="34" charset="0"/>
                <a:cs typeface="Arial" panose="020B0604020202020204" pitchFamily="34" charset="0"/>
              </a:rPr>
              <a:t>Insert name</a:t>
            </a:r>
            <a:r>
              <a:rPr lang="en-US" sz="2400" dirty="0">
                <a:solidFill>
                  <a:srgbClr val="01447B"/>
                </a:solidFill>
                <a:latin typeface="Arial" panose="020B0604020202020204" pitchFamily="34" charset="0"/>
                <a:cs typeface="Arial" panose="020B0604020202020204" pitchFamily="34" charset="0"/>
              </a:rPr>
              <a:t>, </a:t>
            </a:r>
            <a:br>
              <a:rPr lang="en-US" sz="2400" dirty="0">
                <a:solidFill>
                  <a:srgbClr val="01447B"/>
                </a:solidFill>
                <a:latin typeface="Arial" panose="020B0604020202020204" pitchFamily="34" charset="0"/>
                <a:cs typeface="Arial" panose="020B0604020202020204" pitchFamily="34" charset="0"/>
              </a:rPr>
            </a:br>
            <a:r>
              <a:rPr lang="en-US" sz="2400" dirty="0">
                <a:solidFill>
                  <a:srgbClr val="01447B"/>
                </a:solidFill>
                <a:latin typeface="Arial" panose="020B0604020202020204" pitchFamily="34" charset="0"/>
                <a:cs typeface="Arial" panose="020B0604020202020204" pitchFamily="34" charset="0"/>
              </a:rPr>
              <a:t>Principal</a:t>
            </a:r>
          </a:p>
          <a:p>
            <a:pPr marL="400050" lvl="1" indent="0">
              <a:buFont typeface="Arial" pitchFamily="34" charset="0"/>
              <a:buNone/>
              <a:tabLst>
                <a:tab pos="5148263" algn="l"/>
              </a:tabLst>
            </a:pPr>
            <a:r>
              <a:rPr lang="en-US" sz="2400" b="1" dirty="0">
                <a:solidFill>
                  <a:srgbClr val="01447B"/>
                </a:solidFill>
                <a:latin typeface="Arial" panose="020B0604020202020204" pitchFamily="34" charset="0"/>
                <a:cs typeface="Arial" panose="020B0604020202020204" pitchFamily="34" charset="0"/>
              </a:rPr>
              <a:t>Insert name</a:t>
            </a:r>
            <a:r>
              <a:rPr lang="en-US" sz="2400" dirty="0">
                <a:solidFill>
                  <a:srgbClr val="01447B"/>
                </a:solidFill>
                <a:latin typeface="Arial" panose="020B0604020202020204" pitchFamily="34" charset="0"/>
                <a:cs typeface="Arial" panose="020B0604020202020204" pitchFamily="34" charset="0"/>
              </a:rPr>
              <a:t>, </a:t>
            </a:r>
            <a:br>
              <a:rPr lang="en-US" sz="2400" dirty="0">
                <a:solidFill>
                  <a:srgbClr val="01447B"/>
                </a:solidFill>
                <a:latin typeface="Arial" panose="020B0604020202020204" pitchFamily="34" charset="0"/>
                <a:cs typeface="Arial" panose="020B0604020202020204" pitchFamily="34" charset="0"/>
              </a:rPr>
            </a:br>
            <a:r>
              <a:rPr lang="en-US" sz="2400" dirty="0">
                <a:solidFill>
                  <a:srgbClr val="01447B"/>
                </a:solidFill>
                <a:latin typeface="Arial" panose="020B0604020202020204" pitchFamily="34" charset="0"/>
                <a:cs typeface="Arial" panose="020B0604020202020204" pitchFamily="34" charset="0"/>
              </a:rPr>
              <a:t>Teacher</a:t>
            </a:r>
          </a:p>
          <a:p>
            <a:pPr marL="0"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a:t>
            </a: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 Name</a:t>
            </a: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210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752068"/>
            <a:ext cx="3581400" cy="4708981"/>
          </a:xfrm>
          <a:prstGeom prst="rect">
            <a:avLst/>
          </a:prstGeom>
          <a:noFill/>
          <a:ln>
            <a:noFill/>
          </a:ln>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development of math, science, reading and writing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Develop beginning computer skills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Imagine Learning English for students learning English</a:t>
            </a:r>
          </a:p>
        </p:txBody>
      </p:sp>
      <p:pic>
        <p:nvPicPr>
          <p:cNvPr id="7" name="Picture 4">
            <a:extLst>
              <a:ext uri="{FF2B5EF4-FFF2-40B4-BE49-F238E27FC236}">
                <a16:creationId xmlns:a16="http://schemas.microsoft.com/office/drawing/2014/main" id="{F95FA63E-DD4C-4699-968B-7C7A6687B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52086"/>
            <a:ext cx="3694168" cy="275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056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E17A278C-483C-4B00-B31E-8DCDCE5BC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150801" cy="442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BF1998-EFE3-4118-B095-48A691EE5391}"/>
              </a:ext>
            </a:extLst>
          </p:cNvPr>
          <p:cNvSpPr txBox="1"/>
          <p:nvPr/>
        </p:nvSpPr>
        <p:spPr>
          <a:xfrm>
            <a:off x="3505200" y="5944330"/>
            <a:ext cx="19812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Music</a:t>
            </a:r>
          </a:p>
        </p:txBody>
      </p:sp>
    </p:spTree>
    <p:extLst>
      <p:ext uri="{BB962C8B-B14F-4D97-AF65-F5344CB8AC3E}">
        <p14:creationId xmlns:p14="http://schemas.microsoft.com/office/powerpoint/2010/main" val="359654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3505200" y="5944330"/>
            <a:ext cx="19812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Library</a:t>
            </a:r>
          </a:p>
        </p:txBody>
      </p:sp>
      <p:pic>
        <p:nvPicPr>
          <p:cNvPr id="7" name="Picture 7">
            <a:extLst>
              <a:ext uri="{FF2B5EF4-FFF2-40B4-BE49-F238E27FC236}">
                <a16:creationId xmlns:a16="http://schemas.microsoft.com/office/drawing/2014/main" id="{20D0E5C3-FA93-490A-B8DD-48BE56E75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681" y="1440293"/>
            <a:ext cx="61166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06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2233215" y="5905980"/>
            <a:ext cx="4677569"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Lessons with the Counselor</a:t>
            </a:r>
          </a:p>
        </p:txBody>
      </p:sp>
      <p:pic>
        <p:nvPicPr>
          <p:cNvPr id="8" name="Picture 10">
            <a:extLst>
              <a:ext uri="{FF2B5EF4-FFF2-40B4-BE49-F238E27FC236}">
                <a16:creationId xmlns:a16="http://schemas.microsoft.com/office/drawing/2014/main" id="{E69B4BAC-E8C1-42C6-AC95-3A417ECD2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831" y="1445848"/>
            <a:ext cx="5896769" cy="441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82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2233215" y="5529589"/>
            <a:ext cx="467756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Physical Education (PE)</a:t>
            </a:r>
          </a:p>
          <a:p>
            <a:pPr algn="ctr"/>
            <a:r>
              <a:rPr lang="en-US" sz="2400" dirty="0">
                <a:latin typeface="Arial" panose="020B0604020202020204" pitchFamily="34" charset="0"/>
                <a:cs typeface="Arial" panose="020B0604020202020204" pitchFamily="34" charset="0"/>
              </a:rPr>
              <a:t>Learning about Lifetime Fitness!</a:t>
            </a:r>
          </a:p>
        </p:txBody>
      </p:sp>
      <p:pic>
        <p:nvPicPr>
          <p:cNvPr id="9" name="Picture 9">
            <a:extLst>
              <a:ext uri="{FF2B5EF4-FFF2-40B4-BE49-F238E27FC236}">
                <a16:creationId xmlns:a16="http://schemas.microsoft.com/office/drawing/2014/main" id="{30418086-E8BE-48AF-941D-64BFFD5F4F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412" y="2999929"/>
            <a:ext cx="3748894" cy="248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8F8914B-5FC1-4F16-9E75-618D413389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51" y="1463056"/>
            <a:ext cx="3917950" cy="259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5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C0BEB779-917B-48AA-A003-C5FCEF83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87488"/>
            <a:ext cx="32115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2F6AA127-AA56-434A-9773-2DE7C2B50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1526103"/>
            <a:ext cx="3059112"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A961A413-0CBC-4E66-9B05-D2A52E492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37" y="3988700"/>
            <a:ext cx="2905125" cy="217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EE2BF0-F17F-4EA3-B086-28866BA8A0D5}"/>
              </a:ext>
            </a:extLst>
          </p:cNvPr>
          <p:cNvSpPr txBox="1"/>
          <p:nvPr/>
        </p:nvSpPr>
        <p:spPr>
          <a:xfrm>
            <a:off x="947737" y="3902074"/>
            <a:ext cx="22860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Main office</a:t>
            </a:r>
          </a:p>
        </p:txBody>
      </p:sp>
      <p:sp>
        <p:nvSpPr>
          <p:cNvPr id="4" name="TextBox 3">
            <a:extLst>
              <a:ext uri="{FF2B5EF4-FFF2-40B4-BE49-F238E27FC236}">
                <a16:creationId xmlns:a16="http://schemas.microsoft.com/office/drawing/2014/main" id="{D6E85E12-7135-45B5-BCD6-3FA07D3D9E38}"/>
              </a:ext>
            </a:extLst>
          </p:cNvPr>
          <p:cNvSpPr txBox="1"/>
          <p:nvPr/>
        </p:nvSpPr>
        <p:spPr>
          <a:xfrm>
            <a:off x="6629400" y="3832225"/>
            <a:ext cx="2057400" cy="400110"/>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Health Room</a:t>
            </a:r>
          </a:p>
        </p:txBody>
      </p:sp>
      <p:sp>
        <p:nvSpPr>
          <p:cNvPr id="5" name="TextBox 4">
            <a:extLst>
              <a:ext uri="{FF2B5EF4-FFF2-40B4-BE49-F238E27FC236}">
                <a16:creationId xmlns:a16="http://schemas.microsoft.com/office/drawing/2014/main" id="{8736438B-B937-488A-A348-1CAE424E2886}"/>
              </a:ext>
            </a:extLst>
          </p:cNvPr>
          <p:cNvSpPr txBox="1"/>
          <p:nvPr/>
        </p:nvSpPr>
        <p:spPr>
          <a:xfrm>
            <a:off x="4049713" y="6210137"/>
            <a:ext cx="15779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Cafeteria</a:t>
            </a:r>
          </a:p>
        </p:txBody>
      </p:sp>
    </p:spTree>
    <p:extLst>
      <p:ext uri="{BB962C8B-B14F-4D97-AF65-F5344CB8AC3E}">
        <p14:creationId xmlns:p14="http://schemas.microsoft.com/office/powerpoint/2010/main" val="31613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at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15" name="Picture 6">
            <a:extLst>
              <a:ext uri="{FF2B5EF4-FFF2-40B4-BE49-F238E27FC236}">
                <a16:creationId xmlns:a16="http://schemas.microsoft.com/office/drawing/2014/main" id="{9E29EC32-8D36-4523-AB39-E039438D1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142" y="1722438"/>
            <a:ext cx="2805658" cy="400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71F1018D-CC6D-42D7-A3AC-B8AC7A5B5CEE}"/>
              </a:ext>
            </a:extLst>
          </p:cNvPr>
          <p:cNvSpPr txBox="1"/>
          <p:nvPr/>
        </p:nvSpPr>
        <p:spPr>
          <a:xfrm>
            <a:off x="679622" y="1828800"/>
            <a:ext cx="4953000" cy="350865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Breakfast and lunch are available</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Snacks vary by school &amp; teacher</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Student ID number needed to go through the food line</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Free or Reduced Price Meals applications distributed at the beginning of the year</a:t>
            </a:r>
          </a:p>
        </p:txBody>
      </p:sp>
    </p:spTree>
    <p:extLst>
      <p:ext uri="{BB962C8B-B14F-4D97-AF65-F5344CB8AC3E}">
        <p14:creationId xmlns:p14="http://schemas.microsoft.com/office/powerpoint/2010/main" val="1746095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Self-Help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96A1D13-A46C-477D-9F1B-5F5188D94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6846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51140FF-4B9D-4155-9C1C-819644EEB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9" t="6709" r="4445" b="7635"/>
          <a:stretch>
            <a:fillRect/>
          </a:stretch>
        </p:blipFill>
        <p:spPr bwMode="auto">
          <a:xfrm>
            <a:off x="1981200" y="2895600"/>
            <a:ext cx="2182780" cy="156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C:\Users\08809\AppData\Local\Microsoft\Windows\Temporary Internet Files\Content.IE5\K53ZXLMP\bento[1].jpg">
            <a:extLst>
              <a:ext uri="{FF2B5EF4-FFF2-40B4-BE49-F238E27FC236}">
                <a16:creationId xmlns:a16="http://schemas.microsoft.com/office/drawing/2014/main" id="{11C20740-E299-4C70-8447-715A0E74D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343400"/>
            <a:ext cx="2525713" cy="185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44294C-B478-4CE5-A630-04770CA3EA0E}"/>
              </a:ext>
            </a:extLst>
          </p:cNvPr>
          <p:cNvSpPr txBox="1"/>
          <p:nvPr/>
        </p:nvSpPr>
        <p:spPr>
          <a:xfrm>
            <a:off x="4310974" y="1524000"/>
            <a:ext cx="4343400" cy="486287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Independently use the bathroom</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Put on, zip &amp; button coat</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Blow own nose</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Wash hands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Open food &amp; lunch containers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Clean up small spills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Put away materials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Ask for help</a:t>
            </a:r>
          </a:p>
        </p:txBody>
      </p:sp>
    </p:spTree>
    <p:extLst>
      <p:ext uri="{BB962C8B-B14F-4D97-AF65-F5344CB8AC3E}">
        <p14:creationId xmlns:p14="http://schemas.microsoft.com/office/powerpoint/2010/main" val="3448843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Supporting Your Child’s Success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11" name="Picture 15" descr="C:\Users\09595\AppData\Local\Microsoft\Windows\Temporary Internet Files\Content.IE5\A7FRKD0L\MP900431826[1].jpg">
            <a:extLst>
              <a:ext uri="{FF2B5EF4-FFF2-40B4-BE49-F238E27FC236}">
                <a16:creationId xmlns:a16="http://schemas.microsoft.com/office/drawing/2014/main" id="{43E3F1A3-0C89-437E-AE7D-81E3B0B5E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19" y="1600200"/>
            <a:ext cx="4678361" cy="467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3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Involvement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7" descr="C:\Documents and Settings\08809\Local Settings\Temporary Internet Files\Content.IE5\QP2T9GSN\MP900430644[1].jpg">
            <a:extLst>
              <a:ext uri="{FF2B5EF4-FFF2-40B4-BE49-F238E27FC236}">
                <a16:creationId xmlns:a16="http://schemas.microsoft.com/office/drawing/2014/main" id="{D5E47B7B-3453-4497-8D1D-A9037E792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700" y="2286000"/>
            <a:ext cx="2997200" cy="19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E9ECB2-4C7F-42CF-90AA-0ACE200354F8}"/>
              </a:ext>
            </a:extLst>
          </p:cNvPr>
          <p:cNvSpPr txBox="1"/>
          <p:nvPr/>
        </p:nvSpPr>
        <p:spPr>
          <a:xfrm>
            <a:off x="685800" y="1417639"/>
            <a:ext cx="5943600" cy="433965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Support your child’s learning in all areas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Share family stories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Come to school and family events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Participate in WaKIDS family conference and parent-teacher conferences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with class projects/work</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Volunteer</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Join PTA or Natural Leaders</a:t>
            </a:r>
          </a:p>
        </p:txBody>
      </p:sp>
    </p:spTree>
    <p:extLst>
      <p:ext uri="{BB962C8B-B14F-4D97-AF65-F5344CB8AC3E}">
        <p14:creationId xmlns:p14="http://schemas.microsoft.com/office/powerpoint/2010/main" val="43838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5148263" algn="l"/>
              </a:tabLst>
            </a:pPr>
            <a:r>
              <a:rPr lang="en-US"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first three days of school have been set aside for teachers to meet individually with each child and family.</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appointment will be scheduled to meet with your teacher.</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meetings will be held at your student’s school.</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Kindergarten students’ first day of school will be determined when the school calendar is set. </a:t>
            </a:r>
            <a:endParaRPr lang="en-US" sz="2800" dirty="0">
              <a:solidFill>
                <a:srgbClr val="01447B"/>
              </a:solidFill>
              <a:latin typeface="Arial" panose="020B0604020202020204" pitchFamily="34" charset="0"/>
              <a:cs typeface="Arial" panose="020B0604020202020204" pitchFamily="34" charset="0"/>
            </a:endParaRPr>
          </a:p>
          <a:p>
            <a:pPr marL="0" indent="0">
              <a:buFont typeface="Arial" pitchFamily="34" charset="0"/>
              <a:buNone/>
              <a:tabLst>
                <a:tab pos="5148263" algn="l"/>
              </a:tabLst>
            </a:pPr>
            <a:endParaRPr lang="en-US" sz="2200" dirty="0">
              <a:solidFill>
                <a:prstClr val="black"/>
              </a:solidFill>
              <a:latin typeface="Myriad Pro" pitchFamily="34" charset="0"/>
            </a:endParaRPr>
          </a:p>
          <a:p>
            <a:pPr marL="0" indent="0">
              <a:buFont typeface="Arial" pitchFamily="34" charset="0"/>
              <a:buNone/>
              <a:tabLst>
                <a:tab pos="5148263" algn="l"/>
              </a:tabLst>
            </a:pPr>
            <a:endParaRPr lang="en-US" sz="2000" b="1" i="1" dirty="0">
              <a:solidFill>
                <a:srgbClr val="002060"/>
              </a:solidFill>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2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Kindergarten begins with our families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576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Things to Remember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685800" y="1417639"/>
            <a:ext cx="4500962" cy="424731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Being at school on time, every day is important</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Children learn new things each day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Important information and skills are taught throughout the entire day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children start school at different skill levels</a:t>
            </a:r>
          </a:p>
        </p:txBody>
      </p:sp>
      <p:pic>
        <p:nvPicPr>
          <p:cNvPr id="6" name="Picture 4">
            <a:extLst>
              <a:ext uri="{FF2B5EF4-FFF2-40B4-BE49-F238E27FC236}">
                <a16:creationId xmlns:a16="http://schemas.microsoft.com/office/drawing/2014/main" id="{F3595C9B-720F-44DB-808B-D3A3CE0C0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500038" cy="273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44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Things to Remember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762000" y="1676400"/>
            <a:ext cx="4876800"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You know your child best. If they are too sick to attend school, please keep them home.</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Check your school’s guidelines</a:t>
            </a:r>
            <a:r>
              <a:rPr lang="en-US" sz="2000" dirty="0">
                <a:latin typeface="Arial" panose="020B0604020202020204" pitchFamily="34" charset="0"/>
                <a:cs typeface="Arial" panose="020B0604020202020204" pitchFamily="34" charset="0"/>
              </a:rPr>
              <a:t>.</a:t>
            </a:r>
          </a:p>
        </p:txBody>
      </p:sp>
      <p:pic>
        <p:nvPicPr>
          <p:cNvPr id="7" name="Picture 4">
            <a:extLst>
              <a:ext uri="{FF2B5EF4-FFF2-40B4-BE49-F238E27FC236}">
                <a16:creationId xmlns:a16="http://schemas.microsoft.com/office/drawing/2014/main" id="{535D5469-9332-4F9C-8824-DD2895509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153" y="1676400"/>
            <a:ext cx="2667647" cy="39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03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the first day…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990600" y="1752600"/>
            <a:ext cx="45720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Develop a home routine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your child learn their personal information and how to care for him/herself</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Get supplies ready and labeled (see list for your school)</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Visit the school playground over the summer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Practice drop off and pick up</a:t>
            </a:r>
          </a:p>
        </p:txBody>
      </p:sp>
      <p:pic>
        <p:nvPicPr>
          <p:cNvPr id="6" name="Picture 4">
            <a:extLst>
              <a:ext uri="{FF2B5EF4-FFF2-40B4-BE49-F238E27FC236}">
                <a16:creationId xmlns:a16="http://schemas.microsoft.com/office/drawing/2014/main" id="{16B2DC6E-C28F-4779-9AE6-E930DD994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3182"/>
            <a:ext cx="145097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14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the summer…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54B87F8C-635E-4759-A39B-72CE31798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180940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9C47197-E11D-4E0F-8358-DCF57909E8B1}"/>
              </a:ext>
            </a:extLst>
          </p:cNvPr>
          <p:cNvSpPr txBox="1">
            <a:spLocks noChangeArrowheads="1"/>
          </p:cNvSpPr>
          <p:nvPr/>
        </p:nvSpPr>
        <p:spPr>
          <a:xfrm>
            <a:off x="2895600" y="1600200"/>
            <a:ext cx="5791200" cy="4495800"/>
          </a:xfrm>
          <a:prstGeom prst="rect">
            <a:avLst/>
          </a:prstGeom>
        </p:spPr>
        <p:txBody>
          <a:bodyPr vert="horz" lIns="0" tIns="0" rIns="0" bIns="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342900">
              <a:lnSpc>
                <a:spcPct val="95000"/>
              </a:lnSpc>
              <a:spcBef>
                <a:spcPts val="1200"/>
              </a:spcBef>
              <a:buClr>
                <a:srgbClr val="000000"/>
              </a:buClr>
              <a:buFontTx/>
              <a:buChar char="•"/>
              <a:defRPr/>
            </a:pPr>
            <a:r>
              <a:rPr lang="en-US" altLang="en-US" dirty="0">
                <a:solidFill>
                  <a:srgbClr val="000000"/>
                </a:solidFill>
                <a:latin typeface="Arial" charset="0"/>
              </a:rPr>
              <a:t>Watch your email for playful learning activities to do throughout the summer</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Use the “Getting Ready for Kindergarten” packet received at registration with your child</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Check the “Getting Ready for Kindergarten” packet for summer reading and math opportunities</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Download the Everett Public Schools app on your phone </a:t>
            </a:r>
            <a:endParaRPr lang="en-US" altLang="en-US" dirty="0"/>
          </a:p>
          <a:p>
            <a:pPr marL="114300" lvl="1">
              <a:lnSpc>
                <a:spcPct val="95000"/>
              </a:lnSpc>
              <a:spcBef>
                <a:spcPts val="1200"/>
              </a:spcBef>
              <a:buClr>
                <a:srgbClr val="000000"/>
              </a:buClr>
              <a:defRPr/>
            </a:pPr>
            <a:endParaRPr lang="en-US" altLang="en-US" sz="3200" dirty="0"/>
          </a:p>
          <a:p>
            <a:pPr marL="114300" lvl="1">
              <a:lnSpc>
                <a:spcPct val="95000"/>
              </a:lnSpc>
              <a:spcBef>
                <a:spcPts val="1200"/>
              </a:spcBef>
              <a:buClr>
                <a:srgbClr val="000000"/>
              </a:buClr>
              <a:defRPr/>
            </a:pPr>
            <a:endParaRPr lang="en-US" altLang="en-US" sz="3200" dirty="0">
              <a:solidFill>
                <a:srgbClr val="000000"/>
              </a:solidFill>
              <a:latin typeface="Arial" charset="0"/>
            </a:endParaRPr>
          </a:p>
        </p:txBody>
      </p:sp>
    </p:spTree>
    <p:extLst>
      <p:ext uri="{BB962C8B-B14F-4D97-AF65-F5344CB8AC3E}">
        <p14:creationId xmlns:p14="http://schemas.microsoft.com/office/powerpoint/2010/main" val="2977023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the summer…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5" descr="Screen Clipping">
            <a:extLst>
              <a:ext uri="{FF2B5EF4-FFF2-40B4-BE49-F238E27FC236}">
                <a16:creationId xmlns:a16="http://schemas.microsoft.com/office/drawing/2014/main" id="{C2188EBB-0F16-4943-A00B-4242B0C5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85548"/>
            <a:ext cx="3626864" cy="4742204"/>
          </a:xfrm>
          <a:prstGeom prst="rect">
            <a:avLst/>
          </a:prstGeom>
        </p:spPr>
      </p:pic>
      <p:sp>
        <p:nvSpPr>
          <p:cNvPr id="9" name="Rectangle 3">
            <a:extLst>
              <a:ext uri="{FF2B5EF4-FFF2-40B4-BE49-F238E27FC236}">
                <a16:creationId xmlns:a16="http://schemas.microsoft.com/office/drawing/2014/main" id="{3E581306-480E-411C-BA04-3E38A0F5A15F}"/>
              </a:ext>
            </a:extLst>
          </p:cNvPr>
          <p:cNvSpPr txBox="1">
            <a:spLocks noChangeArrowheads="1"/>
          </p:cNvSpPr>
          <p:nvPr/>
        </p:nvSpPr>
        <p:spPr>
          <a:xfrm>
            <a:off x="4114800" y="1648425"/>
            <a:ext cx="4572000" cy="461645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Review the “Kindergarten Readiness Guidelines” </a:t>
            </a:r>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Choose a few things to do each day</a:t>
            </a:r>
            <a:endParaRPr lang="en-US" altLang="en-US" sz="2400" dirty="0"/>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Repeat the same items until your child can do them easily and feels successful</a:t>
            </a:r>
            <a:endParaRPr lang="en-US" altLang="en-US" sz="2400" dirty="0"/>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Make it </a:t>
            </a:r>
            <a:r>
              <a:rPr lang="en-US" altLang="en-US" sz="2400" b="1" dirty="0">
                <a:solidFill>
                  <a:srgbClr val="000000"/>
                </a:solidFill>
                <a:latin typeface="Arial" panose="020B0604020202020204" pitchFamily="34" charset="0"/>
              </a:rPr>
              <a:t>fun</a:t>
            </a:r>
            <a:r>
              <a:rPr lang="en-US" altLang="en-US" sz="24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062746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day for parents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3E581306-480E-411C-BA04-3E38A0F5A15F}"/>
              </a:ext>
            </a:extLst>
          </p:cNvPr>
          <p:cNvSpPr txBox="1">
            <a:spLocks noChangeArrowheads="1"/>
          </p:cNvSpPr>
          <p:nvPr/>
        </p:nvSpPr>
        <p:spPr>
          <a:xfrm>
            <a:off x="838200" y="1600200"/>
            <a:ext cx="4572000" cy="461645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lnSpc>
                <a:spcPct val="95000"/>
              </a:lnSpc>
              <a:spcBef>
                <a:spcPts val="1200"/>
              </a:spcBef>
              <a:buClr>
                <a:srgbClr val="000000"/>
              </a:buClr>
              <a:buNone/>
            </a:pPr>
            <a:endParaRPr lang="en-US" altLang="en-US" sz="2400" dirty="0">
              <a:solidFill>
                <a:srgbClr val="000000"/>
              </a:solidFill>
              <a:latin typeface="Arial" panose="020B0604020202020204" pitchFamily="34" charset="0"/>
            </a:endParaRPr>
          </a:p>
        </p:txBody>
      </p:sp>
      <p:sp>
        <p:nvSpPr>
          <p:cNvPr id="2" name="TextBox 1">
            <a:extLst>
              <a:ext uri="{FF2B5EF4-FFF2-40B4-BE49-F238E27FC236}">
                <a16:creationId xmlns:a16="http://schemas.microsoft.com/office/drawing/2014/main" id="{EC990911-F4D7-49D9-A28E-BAB0F218FB28}"/>
              </a:ext>
            </a:extLst>
          </p:cNvPr>
          <p:cNvSpPr txBox="1"/>
          <p:nvPr/>
        </p:nvSpPr>
        <p:spPr>
          <a:xfrm>
            <a:off x="685800" y="1752600"/>
            <a:ext cx="80010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D9531E"/>
                </a:solidFill>
                <a:latin typeface="Arial" panose="020B0604020202020204" pitchFamily="34" charset="0"/>
                <a:cs typeface="Arial" panose="020B0604020202020204" pitchFamily="34" charset="0"/>
              </a:rPr>
              <a:t>Schools put in your own information – see notes below for topic ideas</a:t>
            </a:r>
          </a:p>
        </p:txBody>
      </p:sp>
    </p:spTree>
    <p:extLst>
      <p:ext uri="{BB962C8B-B14F-4D97-AF65-F5344CB8AC3E}">
        <p14:creationId xmlns:p14="http://schemas.microsoft.com/office/powerpoint/2010/main" val="4198053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371600"/>
          </a:xfrm>
        </p:spPr>
        <p:txBody>
          <a:bodyPr>
            <a:normAutofit fontScale="90000"/>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Visit the district Early Learning website</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8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8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www.everettsd.org/earlylearning</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AFD4661-7CAE-4F34-BDE9-59BB233B4A9F}"/>
              </a:ext>
            </a:extLst>
          </p:cNvPr>
          <p:cNvGrpSpPr/>
          <p:nvPr/>
        </p:nvGrpSpPr>
        <p:grpSpPr>
          <a:xfrm>
            <a:off x="1143000" y="1447800"/>
            <a:ext cx="6766393" cy="4114800"/>
            <a:chOff x="3860800" y="1539875"/>
            <a:chExt cx="7797341" cy="4481936"/>
          </a:xfrm>
        </p:grpSpPr>
        <p:pic>
          <p:nvPicPr>
            <p:cNvPr id="6" name="Picture 5">
              <a:extLst>
                <a:ext uri="{FF2B5EF4-FFF2-40B4-BE49-F238E27FC236}">
                  <a16:creationId xmlns:a16="http://schemas.microsoft.com/office/drawing/2014/main" id="{9097226F-33FB-4ECB-8C83-122EE0B96F4C}"/>
                </a:ext>
              </a:extLst>
            </p:cNvPr>
            <p:cNvPicPr>
              <a:picLocks noChangeAspect="1"/>
            </p:cNvPicPr>
            <p:nvPr/>
          </p:nvPicPr>
          <p:blipFill rotWithShape="1">
            <a:blip r:embed="rId4"/>
            <a:srcRect l="10761" t="15625" r="14861" b="8334"/>
            <a:stretch/>
          </p:blipFill>
          <p:spPr>
            <a:xfrm>
              <a:off x="3860800" y="1539875"/>
              <a:ext cx="7797341" cy="4481936"/>
            </a:xfrm>
            <a:prstGeom prst="rect">
              <a:avLst/>
            </a:prstGeom>
          </p:spPr>
        </p:pic>
        <p:pic>
          <p:nvPicPr>
            <p:cNvPr id="7" name="Picture 6">
              <a:extLst>
                <a:ext uri="{FF2B5EF4-FFF2-40B4-BE49-F238E27FC236}">
                  <a16:creationId xmlns:a16="http://schemas.microsoft.com/office/drawing/2014/main" id="{DC9CEE12-95D1-4BB5-B37D-6D8598ED3121}"/>
                </a:ext>
              </a:extLst>
            </p:cNvPr>
            <p:cNvPicPr>
              <a:picLocks noChangeAspect="1"/>
            </p:cNvPicPr>
            <p:nvPr/>
          </p:nvPicPr>
          <p:blipFill>
            <a:blip r:embed="rId5"/>
            <a:stretch>
              <a:fillRect/>
            </a:stretch>
          </p:blipFill>
          <p:spPr>
            <a:xfrm>
              <a:off x="6188790" y="2701859"/>
              <a:ext cx="1371600" cy="535653"/>
            </a:xfrm>
            <a:prstGeom prst="rect">
              <a:avLst/>
            </a:prstGeom>
          </p:spPr>
        </p:pic>
        <p:pic>
          <p:nvPicPr>
            <p:cNvPr id="9" name="Picture 8">
              <a:extLst>
                <a:ext uri="{FF2B5EF4-FFF2-40B4-BE49-F238E27FC236}">
                  <a16:creationId xmlns:a16="http://schemas.microsoft.com/office/drawing/2014/main" id="{BA06C129-16BB-4E23-A896-F20809759645}"/>
                </a:ext>
              </a:extLst>
            </p:cNvPr>
            <p:cNvPicPr>
              <a:picLocks noChangeAspect="1"/>
            </p:cNvPicPr>
            <p:nvPr/>
          </p:nvPicPr>
          <p:blipFill>
            <a:blip r:embed="rId5"/>
            <a:stretch>
              <a:fillRect/>
            </a:stretch>
          </p:blipFill>
          <p:spPr>
            <a:xfrm>
              <a:off x="7530329" y="2356643"/>
              <a:ext cx="1012026" cy="457200"/>
            </a:xfrm>
            <a:prstGeom prst="rect">
              <a:avLst/>
            </a:prstGeom>
          </p:spPr>
        </p:pic>
      </p:grpSp>
      <p:pic>
        <p:nvPicPr>
          <p:cNvPr id="8" name="Picture 7" descr="Screen Clipping">
            <a:extLst>
              <a:ext uri="{FF2B5EF4-FFF2-40B4-BE49-F238E27FC236}">
                <a16:creationId xmlns:a16="http://schemas.microsoft.com/office/drawing/2014/main" id="{49BB12FC-D502-4218-96BE-C041AF9B6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9" y="1452664"/>
            <a:ext cx="6766393" cy="4676302"/>
          </a:xfrm>
          <a:prstGeom prst="rect">
            <a:avLst/>
          </a:prstGeom>
        </p:spPr>
      </p:pic>
      <p:sp>
        <p:nvSpPr>
          <p:cNvPr id="2" name="Oval 1">
            <a:hlinkClick r:id="rId7"/>
            <a:extLst>
              <a:ext uri="{FF2B5EF4-FFF2-40B4-BE49-F238E27FC236}">
                <a16:creationId xmlns:a16="http://schemas.microsoft.com/office/drawing/2014/main" id="{44018311-EA87-42AC-B13B-D8C4A959EB2D}"/>
              </a:ext>
            </a:extLst>
          </p:cNvPr>
          <p:cNvSpPr/>
          <p:nvPr/>
        </p:nvSpPr>
        <p:spPr>
          <a:xfrm>
            <a:off x="1295400" y="3635983"/>
            <a:ext cx="15240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8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support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4EA0111A-CCB7-45F2-B152-B0C9A1C5E73F}"/>
              </a:ext>
            </a:extLst>
          </p:cNvPr>
          <p:cNvSpPr txBox="1">
            <a:spLocks noChangeArrowheads="1"/>
          </p:cNvSpPr>
          <p:nvPr/>
        </p:nvSpPr>
        <p:spPr>
          <a:xfrm>
            <a:off x="685800" y="1676400"/>
            <a:ext cx="8205788" cy="4722813"/>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5000"/>
              </a:lnSpc>
              <a:spcBef>
                <a:spcPct val="0"/>
              </a:spcBef>
            </a:pPr>
            <a:r>
              <a:rPr lang="en-US" altLang="en-US" sz="2800" dirty="0">
                <a:solidFill>
                  <a:srgbClr val="000000"/>
                </a:solidFill>
                <a:latin typeface="Arial" panose="020B0604020202020204" pitchFamily="34" charset="0"/>
              </a:rPr>
              <a:t>If you have concerns about your child’s development or readiness for kindergarten, please contact:</a:t>
            </a:r>
            <a:endParaRPr lang="en-US" altLang="en-US" sz="2800" dirty="0"/>
          </a:p>
          <a:p>
            <a:pPr marL="0" indent="0">
              <a:lnSpc>
                <a:spcPct val="95000"/>
              </a:lnSpc>
              <a:spcBef>
                <a:spcPct val="0"/>
              </a:spcBef>
              <a:buNone/>
            </a:pPr>
            <a:endParaRPr lang="en-US" altLang="en-US" sz="1600" dirty="0">
              <a:solidFill>
                <a:srgbClr val="000000"/>
              </a:solidFill>
              <a:latin typeface="Arial" panose="020B0604020202020204" pitchFamily="34" charset="0"/>
            </a:endParaRPr>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Your School Principal</a:t>
            </a:r>
            <a:endParaRPr lang="en-US" altLang="en-US" dirty="0"/>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Special Services</a:t>
            </a:r>
            <a:endParaRPr lang="en-US" altLang="en-US" dirty="0"/>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425-385-5250</a:t>
            </a:r>
            <a:endParaRPr lang="en-US" altLang="en-US" sz="2800" dirty="0"/>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Early Learning Department</a:t>
            </a:r>
            <a:endParaRPr lang="en-US" altLang="en-US" dirty="0"/>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425-385-4024 </a:t>
            </a:r>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425-385-4068</a:t>
            </a:r>
          </a:p>
        </p:txBody>
      </p:sp>
    </p:spTree>
    <p:extLst>
      <p:ext uri="{BB962C8B-B14F-4D97-AF65-F5344CB8AC3E}">
        <p14:creationId xmlns:p14="http://schemas.microsoft.com/office/powerpoint/2010/main" val="324128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Spread the word about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C5ACA410-75E4-443B-A4DA-72FB16E7B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80" y="2362200"/>
            <a:ext cx="363024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861F2B-5269-4C5A-94E5-539C6E4360E1}"/>
              </a:ext>
            </a:extLst>
          </p:cNvPr>
          <p:cNvSpPr txBox="1"/>
          <p:nvPr/>
        </p:nvSpPr>
        <p:spPr>
          <a:xfrm>
            <a:off x="990600" y="1577429"/>
            <a:ext cx="73152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1447B"/>
                </a:solidFill>
                <a:latin typeface="Arial" panose="020B0604020202020204" pitchFamily="34" charset="0"/>
                <a:cs typeface="Arial" panose="020B0604020202020204" pitchFamily="34" charset="0"/>
              </a:rPr>
              <a:t>Each year registration begins in March</a:t>
            </a:r>
          </a:p>
        </p:txBody>
      </p:sp>
      <p:sp>
        <p:nvSpPr>
          <p:cNvPr id="8" name="TextBox 7">
            <a:extLst>
              <a:ext uri="{FF2B5EF4-FFF2-40B4-BE49-F238E27FC236}">
                <a16:creationId xmlns:a16="http://schemas.microsoft.com/office/drawing/2014/main" id="{E439F117-1061-4BBE-B675-E5EE8613B733}"/>
              </a:ext>
            </a:extLst>
          </p:cNvPr>
          <p:cNvSpPr txBox="1"/>
          <p:nvPr/>
        </p:nvSpPr>
        <p:spPr>
          <a:xfrm>
            <a:off x="990600" y="5062151"/>
            <a:ext cx="73152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1447B"/>
                </a:solidFill>
                <a:latin typeface="Arial" panose="020B0604020202020204" pitchFamily="34" charset="0"/>
                <a:cs typeface="Arial" panose="020B0604020202020204" pitchFamily="34" charset="0"/>
              </a:rPr>
              <a:t>Tell your neighbors, family &amp; friends!</a:t>
            </a:r>
          </a:p>
        </p:txBody>
      </p:sp>
    </p:spTree>
    <p:extLst>
      <p:ext uri="{BB962C8B-B14F-4D97-AF65-F5344CB8AC3E}">
        <p14:creationId xmlns:p14="http://schemas.microsoft.com/office/powerpoint/2010/main" val="1474669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861F2B-5269-4C5A-94E5-539C6E4360E1}"/>
              </a:ext>
            </a:extLst>
          </p:cNvPr>
          <p:cNvSpPr txBox="1"/>
          <p:nvPr/>
        </p:nvSpPr>
        <p:spPr>
          <a:xfrm>
            <a:off x="990600" y="1577429"/>
            <a:ext cx="7315200" cy="954107"/>
          </a:xfrm>
          <a:prstGeom prst="rect">
            <a:avLst/>
          </a:prstGeom>
          <a:noFill/>
        </p:spPr>
        <p:txBody>
          <a:bodyPr wrap="square" rtlCol="0">
            <a:spAutoFit/>
          </a:bodyPr>
          <a:lstStyle/>
          <a:p>
            <a:pPr marL="285750" indent="-285750">
              <a:buFont typeface="Arial" panose="020B0604020202020204" pitchFamily="34" charset="0"/>
              <a:buChar char="•"/>
            </a:pPr>
            <a:endParaRPr lang="en-US" sz="2800" dirty="0">
              <a:solidFill>
                <a:srgbClr val="01447B"/>
              </a:solidFill>
              <a:latin typeface="Arial" panose="020B0604020202020204" pitchFamily="34" charset="0"/>
              <a:cs typeface="Arial" panose="020B0604020202020204" pitchFamily="34" charset="0"/>
            </a:endParaRPr>
          </a:p>
          <a:p>
            <a:pPr algn="ctr"/>
            <a:r>
              <a:rPr lang="en-US" sz="2800" dirty="0">
                <a:solidFill>
                  <a:srgbClr val="01447B"/>
                </a:solidFill>
                <a:latin typeface="Arial" panose="020B0604020202020204" pitchFamily="34" charset="0"/>
                <a:cs typeface="Arial" panose="020B0604020202020204" pitchFamily="34" charset="0"/>
              </a:rPr>
              <a:t>Check with your school principal</a:t>
            </a:r>
          </a:p>
        </p:txBody>
      </p:sp>
      <p:pic>
        <p:nvPicPr>
          <p:cNvPr id="6" name="Picture 5">
            <a:extLst>
              <a:ext uri="{FF2B5EF4-FFF2-40B4-BE49-F238E27FC236}">
                <a16:creationId xmlns:a16="http://schemas.microsoft.com/office/drawing/2014/main" id="{1A42515C-0B9C-4D72-AC37-29B3E5D918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3352800"/>
            <a:ext cx="14859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5148263" algn="l"/>
              </a:tabLst>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Connection: Purpose</a:t>
            </a:r>
            <a:r>
              <a:rPr lang="en-US" sz="2800" b="1" dirty="0">
                <a:solidFill>
                  <a:srgbClr val="F79646">
                    <a:lumMod val="75000"/>
                  </a:srgbClr>
                </a:solidFill>
                <a:latin typeface="Arial" panose="020B0604020202020204" pitchFamily="34" charset="0"/>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a:p>
            <a:pPr marL="400050" lvl="1"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Families are welcomed</a:t>
            </a:r>
          </a:p>
          <a:p>
            <a:pPr marL="0" inden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Teachers and families begin </a:t>
            </a:r>
          </a:p>
          <a:p>
            <a:pPr marL="0" indent="0">
              <a:buFont typeface="Arial" pitchFamily="34" charset="0"/>
              <a:buNone/>
              <a:tabLst>
                <a:tab pos="5148263" algn="l"/>
              </a:tabLst>
            </a:pPr>
            <a:r>
              <a:rPr lang="en-US" sz="2400" dirty="0">
                <a:solidFill>
                  <a:srgbClr val="002060"/>
                </a:solidFill>
                <a:latin typeface="Arial" panose="020B0604020202020204" pitchFamily="34" charset="0"/>
                <a:cs typeface="Arial" panose="020B0604020202020204" pitchFamily="34" charset="0"/>
              </a:rPr>
              <a:t>     building strong relationships</a:t>
            </a:r>
          </a:p>
          <a:p>
            <a:pPr marL="0" indent="0">
              <a:buFont typeface="Arial" pitchFamily="34" charse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Teachers gather information</a:t>
            </a:r>
          </a:p>
          <a:p>
            <a:pPr marL="0" indent="0">
              <a:buNone/>
              <a:tabLst>
                <a:tab pos="5148263" algn="l"/>
              </a:tabLst>
            </a:pPr>
            <a:r>
              <a:rPr lang="en-US" sz="2400" dirty="0">
                <a:solidFill>
                  <a:srgbClr val="002060"/>
                </a:solidFill>
                <a:latin typeface="Arial" panose="020B0604020202020204" pitchFamily="34" charset="0"/>
                <a:cs typeface="Arial" panose="020B0604020202020204" pitchFamily="34" charset="0"/>
              </a:rPr>
              <a:t>     from families about children</a:t>
            </a:r>
          </a:p>
          <a:p>
            <a:pPr marL="0" inden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“Back and forth” conversation</a:t>
            </a:r>
          </a:p>
          <a:p>
            <a:pPr marL="0" indent="0">
              <a:buFont typeface="Arial" pitchFamily="34" charset="0"/>
              <a:buNone/>
              <a:tabLst>
                <a:tab pos="5148263" algn="l"/>
              </a:tabLst>
            </a:pPr>
            <a:r>
              <a:rPr lang="en-US" sz="2400" dirty="0">
                <a:solidFill>
                  <a:srgbClr val="002060"/>
                </a:solidFill>
                <a:latin typeface="Arial" panose="020B0604020202020204" pitchFamily="34" charset="0"/>
                <a:cs typeface="Arial" panose="020B0604020202020204" pitchFamily="34" charset="0"/>
              </a:rPr>
              <a:t>      with child at the heart of it</a:t>
            </a:r>
          </a:p>
          <a:p>
            <a:pPr marL="0" indent="0">
              <a:buFont typeface="Arial" pitchFamily="34" charset="0"/>
              <a:buNone/>
              <a:tabLst>
                <a:tab pos="5148263" algn="l"/>
              </a:tabLst>
            </a:pPr>
            <a:r>
              <a:rPr lang="en-US" sz="2400" b="1" dirty="0">
                <a:solidFill>
                  <a:srgbClr val="F79646">
                    <a:lumMod val="75000"/>
                  </a:srgbClr>
                </a:solidFill>
                <a:latin typeface="Arial" panose="020B0604020202020204" pitchFamily="34" charset="0"/>
                <a:cs typeface="Arial" panose="020B0604020202020204" pitchFamily="34" charset="0"/>
              </a:rPr>
              <a:t>					</a:t>
            </a: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457200" lvl="1" indent="0">
              <a:buFont typeface="Arial" pitchFamily="34" charset="0"/>
              <a:buNone/>
            </a:pPr>
            <a:endParaRPr lang="en-US" dirty="0">
              <a:solidFill>
                <a:prstClr val="black"/>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80EB697D-ED20-4260-9CF8-BDA98F79C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4" t="-586" r="14311" b="83249"/>
          <a:stretch>
            <a:fillRect/>
          </a:stretch>
        </p:blipFill>
        <p:spPr bwMode="auto">
          <a:xfrm>
            <a:off x="1728787" y="14287"/>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D4E69B-C530-4EB8-947B-202ADE13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514600"/>
            <a:ext cx="356130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504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rved Right Arrow 26">
            <a:extLst>
              <a:ext uri="{FF2B5EF4-FFF2-40B4-BE49-F238E27FC236}">
                <a16:creationId xmlns:a16="http://schemas.microsoft.com/office/drawing/2014/main" id="{7C88C80A-1010-45A7-93ED-653F76715949}"/>
              </a:ext>
            </a:extLst>
          </p:cNvPr>
          <p:cNvSpPr/>
          <p:nvPr/>
        </p:nvSpPr>
        <p:spPr>
          <a:xfrm rot="20168390">
            <a:off x="2113621" y="5090134"/>
            <a:ext cx="609423" cy="1257105"/>
          </a:xfrm>
          <a:prstGeom prst="curved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urved Left Arrow 23">
            <a:extLst>
              <a:ext uri="{FF2B5EF4-FFF2-40B4-BE49-F238E27FC236}">
                <a16:creationId xmlns:a16="http://schemas.microsoft.com/office/drawing/2014/main" id="{F9154412-C95A-46A0-9014-C1E2EEE73E22}"/>
              </a:ext>
            </a:extLst>
          </p:cNvPr>
          <p:cNvSpPr/>
          <p:nvPr/>
        </p:nvSpPr>
        <p:spPr>
          <a:xfrm rot="324083">
            <a:off x="5744945" y="3613941"/>
            <a:ext cx="574112" cy="1504616"/>
          </a:xfrm>
          <a:prstGeom prst="curvedLeftArrow">
            <a:avLst>
              <a:gd name="adj1" fmla="val 25000"/>
              <a:gd name="adj2" fmla="val 81294"/>
              <a:gd name="adj3" fmla="val 25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2">
            <a:extLst>
              <a:ext uri="{FF2B5EF4-FFF2-40B4-BE49-F238E27FC236}">
                <a16:creationId xmlns:a16="http://schemas.microsoft.com/office/drawing/2014/main" id="{A523E7E5-BAFA-4D50-9B3E-CF895F282C57}"/>
              </a:ext>
            </a:extLst>
          </p:cNvPr>
          <p:cNvSpPr/>
          <p:nvPr/>
        </p:nvSpPr>
        <p:spPr>
          <a:xfrm rot="19246885">
            <a:off x="3703686" y="3098159"/>
            <a:ext cx="609423" cy="1257105"/>
          </a:xfrm>
          <a:prstGeom prst="curvedRightArrow">
            <a:avLst>
              <a:gd name="adj1" fmla="val 25000"/>
              <a:gd name="adj2" fmla="val 50000"/>
              <a:gd name="adj3" fmla="val 25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Pathway to Success:</a:t>
            </a:r>
          </a:p>
          <a:p>
            <a:pPr marL="0" indent="0">
              <a:buFont typeface="Arial" pitchFamily="34" charset="0"/>
              <a:buNone/>
            </a:pPr>
            <a:endParaRPr lang="en-US" sz="4000" b="1" dirty="0">
              <a:solidFill>
                <a:srgbClr val="F7964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1" indent="0">
              <a:buFont typeface="Arial" pitchFamily="34" charset="0"/>
              <a:buNone/>
            </a:pPr>
            <a:endParaRPr lang="en-US" sz="2200" b="1" dirty="0">
              <a:solidFill>
                <a:srgbClr val="00206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7411B62B-45BE-464C-9477-BAB8AD6B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4" t="-586" r="14311" b="83249"/>
          <a:stretch>
            <a:fillRect/>
          </a:stretch>
        </p:blipFill>
        <p:spPr bwMode="auto">
          <a:xfrm>
            <a:off x="1728787" y="14287"/>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A96A8EE9-C6F4-455C-8C18-1F6801253112}"/>
              </a:ext>
            </a:extLst>
          </p:cNvPr>
          <p:cNvGrpSpPr/>
          <p:nvPr/>
        </p:nvGrpSpPr>
        <p:grpSpPr>
          <a:xfrm>
            <a:off x="282827" y="2311571"/>
            <a:ext cx="4248695" cy="1581696"/>
            <a:chOff x="2615797" y="2099873"/>
            <a:chExt cx="4248695" cy="1581696"/>
          </a:xfrm>
        </p:grpSpPr>
        <p:sp>
          <p:nvSpPr>
            <p:cNvPr id="7" name="TextBox 6">
              <a:extLst>
                <a:ext uri="{FF2B5EF4-FFF2-40B4-BE49-F238E27FC236}">
                  <a16:creationId xmlns:a16="http://schemas.microsoft.com/office/drawing/2014/main" id="{9A444D58-6A2A-4E63-BC79-BD76A42FDB0A}"/>
                </a:ext>
              </a:extLst>
            </p:cNvPr>
            <p:cNvSpPr txBox="1"/>
            <p:nvPr/>
          </p:nvSpPr>
          <p:spPr>
            <a:xfrm>
              <a:off x="4430062" y="2392260"/>
              <a:ext cx="2434430" cy="954107"/>
            </a:xfrm>
            <a:prstGeom prst="rect">
              <a:avLst/>
            </a:prstGeom>
            <a:solidFill>
              <a:schemeClr val="bg1">
                <a:lumMod val="95000"/>
              </a:schemeClr>
            </a:solidFill>
            <a:ln>
              <a:solidFill>
                <a:schemeClr val="tx2">
                  <a:lumMod val="20000"/>
                  <a:lumOff val="80000"/>
                </a:schemeClr>
              </a:solidFill>
            </a:ln>
          </p:spPr>
          <p:txBody>
            <a:bodyPr wrap="square" rtlCol="0">
              <a:spAutoFit/>
            </a:bodyPr>
            <a:lstStyle/>
            <a:p>
              <a:pPr marL="296863"/>
              <a:r>
                <a:rPr lang="en-US" sz="3600" b="1" dirty="0">
                  <a:latin typeface="Arial" panose="020B0604020202020204" pitchFamily="34" charset="0"/>
                  <a:cs typeface="Arial" panose="020B0604020202020204" pitchFamily="34" charset="0"/>
                </a:rPr>
                <a:t>Family </a:t>
              </a:r>
            </a:p>
            <a:p>
              <a:pPr marL="296863"/>
              <a:r>
                <a:rPr lang="en-US" sz="1800" dirty="0">
                  <a:latin typeface="Arial" panose="020B0604020202020204" pitchFamily="34" charset="0"/>
                  <a:ea typeface="Tahoma" panose="020B0604030504040204" pitchFamily="34" charset="0"/>
                  <a:cs typeface="Arial" panose="020B0604020202020204" pitchFamily="34" charset="0"/>
                </a:rPr>
                <a:t>connection</a:t>
              </a:r>
            </a:p>
          </p:txBody>
        </p:sp>
        <p:sp>
          <p:nvSpPr>
            <p:cNvPr id="8" name="Oval 7">
              <a:extLst>
                <a:ext uri="{FF2B5EF4-FFF2-40B4-BE49-F238E27FC236}">
                  <a16:creationId xmlns:a16="http://schemas.microsoft.com/office/drawing/2014/main" id="{58C12A33-AB11-46DA-8EF9-49E1530D0E35}"/>
                </a:ext>
              </a:extLst>
            </p:cNvPr>
            <p:cNvSpPr/>
            <p:nvPr/>
          </p:nvSpPr>
          <p:spPr>
            <a:xfrm>
              <a:off x="2615797" y="2099873"/>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Families and teachers partnering to get to know you and your child</a:t>
              </a:r>
            </a:p>
          </p:txBody>
        </p:sp>
      </p:grpSp>
      <p:grpSp>
        <p:nvGrpSpPr>
          <p:cNvPr id="9" name="Group 8">
            <a:extLst>
              <a:ext uri="{FF2B5EF4-FFF2-40B4-BE49-F238E27FC236}">
                <a16:creationId xmlns:a16="http://schemas.microsoft.com/office/drawing/2014/main" id="{087382EE-3D11-41A8-ADA6-69C70B1FE86A}"/>
              </a:ext>
            </a:extLst>
          </p:cNvPr>
          <p:cNvGrpSpPr/>
          <p:nvPr/>
        </p:nvGrpSpPr>
        <p:grpSpPr>
          <a:xfrm>
            <a:off x="4686299" y="2766484"/>
            <a:ext cx="4214999" cy="1581696"/>
            <a:chOff x="6406755" y="2028549"/>
            <a:chExt cx="4214999" cy="1581696"/>
          </a:xfrm>
          <a:solidFill>
            <a:srgbClr val="A7C4FF"/>
          </a:solidFill>
        </p:grpSpPr>
        <p:sp>
          <p:nvSpPr>
            <p:cNvPr id="11" name="TextBox 10">
              <a:extLst>
                <a:ext uri="{FF2B5EF4-FFF2-40B4-BE49-F238E27FC236}">
                  <a16:creationId xmlns:a16="http://schemas.microsoft.com/office/drawing/2014/main" id="{C3315C43-AC31-496B-BF2E-7E8E5B5852A5}"/>
                </a:ext>
              </a:extLst>
            </p:cNvPr>
            <p:cNvSpPr txBox="1"/>
            <p:nvPr/>
          </p:nvSpPr>
          <p:spPr>
            <a:xfrm>
              <a:off x="6406755" y="2342344"/>
              <a:ext cx="2434430" cy="954107"/>
            </a:xfrm>
            <a:prstGeom prst="rect">
              <a:avLst/>
            </a:prstGeom>
            <a:solidFill>
              <a:schemeClr val="bg1">
                <a:lumMod val="95000"/>
              </a:schemeClr>
            </a:solidFill>
            <a:ln>
              <a:solidFill>
                <a:schemeClr val="bg1">
                  <a:lumMod val="95000"/>
                </a:schemeClr>
              </a:solidFill>
            </a:ln>
          </p:spPr>
          <p:txBody>
            <a:bodyPr wrap="square" rtlCol="0">
              <a:spAutoFit/>
            </a:bodyPr>
            <a:lstStyle/>
            <a:p>
              <a:pPr marL="228600"/>
              <a:r>
                <a:rPr lang="en-US" sz="3600" b="1" dirty="0">
                  <a:latin typeface="Arial" panose="020B0604020202020204" pitchFamily="34" charset="0"/>
                  <a:cs typeface="Arial" panose="020B0604020202020204" pitchFamily="34" charset="0"/>
                </a:rPr>
                <a:t>Whole </a:t>
              </a:r>
            </a:p>
            <a:p>
              <a:pPr marL="228600"/>
              <a:r>
                <a:rPr lang="en-US" sz="1800" dirty="0">
                  <a:latin typeface="Arial" panose="020B0604020202020204" pitchFamily="34" charset="0"/>
                  <a:ea typeface="Tahoma" panose="020B0604030504040204" pitchFamily="34" charset="0"/>
                  <a:cs typeface="Arial" panose="020B0604020202020204" pitchFamily="34" charset="0"/>
                </a:rPr>
                <a:t>child assessment</a:t>
              </a:r>
            </a:p>
          </p:txBody>
        </p:sp>
        <p:sp>
          <p:nvSpPr>
            <p:cNvPr id="14" name="Oval 13">
              <a:extLst>
                <a:ext uri="{FF2B5EF4-FFF2-40B4-BE49-F238E27FC236}">
                  <a16:creationId xmlns:a16="http://schemas.microsoft.com/office/drawing/2014/main" id="{109C275B-3011-40BE-8613-19FEAEA35C4C}"/>
                </a:ext>
              </a:extLst>
            </p:cNvPr>
            <p:cNvSpPr/>
            <p:nvPr/>
          </p:nvSpPr>
          <p:spPr>
            <a:xfrm>
              <a:off x="8588167" y="2028549"/>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Teachers identifying children’s strengths to target support where it’s needed most</a:t>
              </a:r>
            </a:p>
          </p:txBody>
        </p:sp>
      </p:grpSp>
      <p:grpSp>
        <p:nvGrpSpPr>
          <p:cNvPr id="16" name="Group 15">
            <a:extLst>
              <a:ext uri="{FF2B5EF4-FFF2-40B4-BE49-F238E27FC236}">
                <a16:creationId xmlns:a16="http://schemas.microsoft.com/office/drawing/2014/main" id="{C728740D-4B8E-4D80-8661-F39BA16A26F8}"/>
              </a:ext>
            </a:extLst>
          </p:cNvPr>
          <p:cNvGrpSpPr/>
          <p:nvPr/>
        </p:nvGrpSpPr>
        <p:grpSpPr>
          <a:xfrm>
            <a:off x="53794" y="4052178"/>
            <a:ext cx="5242610" cy="1581696"/>
            <a:chOff x="43143" y="2062624"/>
            <a:chExt cx="5242610" cy="1581696"/>
          </a:xfrm>
          <a:solidFill>
            <a:srgbClr val="A7C4FF"/>
          </a:solidFill>
        </p:grpSpPr>
        <p:sp>
          <p:nvSpPr>
            <p:cNvPr id="17" name="TextBox 16">
              <a:extLst>
                <a:ext uri="{FF2B5EF4-FFF2-40B4-BE49-F238E27FC236}">
                  <a16:creationId xmlns:a16="http://schemas.microsoft.com/office/drawing/2014/main" id="{D9EB6BCE-F173-4500-8FF2-94012549A4A6}"/>
                </a:ext>
              </a:extLst>
            </p:cNvPr>
            <p:cNvSpPr txBox="1"/>
            <p:nvPr/>
          </p:nvSpPr>
          <p:spPr>
            <a:xfrm>
              <a:off x="1592265" y="2342345"/>
              <a:ext cx="3693488" cy="923330"/>
            </a:xfrm>
            <a:prstGeom prst="rect">
              <a:avLst/>
            </a:prstGeom>
            <a:solidFill>
              <a:schemeClr val="bg1">
                <a:lumMod val="95000"/>
              </a:schemeClr>
            </a:solidFill>
            <a:ln>
              <a:solidFill>
                <a:srgbClr val="A7C4FF"/>
              </a:solidFill>
            </a:ln>
          </p:spPr>
          <p:txBody>
            <a:bodyPr wrap="square" rtlCol="0">
              <a:spAutoFit/>
            </a:bodyPr>
            <a:lstStyle/>
            <a:p>
              <a:pPr marL="519113"/>
              <a:r>
                <a:rPr lang="en-US" sz="1800" dirty="0">
                  <a:latin typeface="Arial" panose="020B0604020202020204" pitchFamily="34" charset="0"/>
                  <a:ea typeface="Tahoma" panose="020B0604030504040204" pitchFamily="34" charset="0"/>
                  <a:cs typeface="Arial" panose="020B0604020202020204" pitchFamily="34" charset="0"/>
                </a:rPr>
                <a:t>Early learning</a:t>
              </a:r>
            </a:p>
            <a:p>
              <a:pPr marL="519113"/>
              <a:r>
                <a:rPr lang="en-US" sz="3600" b="1" dirty="0">
                  <a:latin typeface="Arial" panose="020B0604020202020204" pitchFamily="34" charset="0"/>
                  <a:cs typeface="Arial" panose="020B0604020202020204" pitchFamily="34" charset="0"/>
                </a:rPr>
                <a:t>Collaboration </a:t>
              </a:r>
            </a:p>
          </p:txBody>
        </p:sp>
        <p:sp>
          <p:nvSpPr>
            <p:cNvPr id="18" name="Oval 17">
              <a:extLst>
                <a:ext uri="{FF2B5EF4-FFF2-40B4-BE49-F238E27FC236}">
                  <a16:creationId xmlns:a16="http://schemas.microsoft.com/office/drawing/2014/main" id="{AE479368-84FE-4DA8-B863-05790BBB0C44}"/>
                </a:ext>
              </a:extLst>
            </p:cNvPr>
            <p:cNvSpPr/>
            <p:nvPr/>
          </p:nvSpPr>
          <p:spPr>
            <a:xfrm>
              <a:off x="43143" y="2062624"/>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Kindergarten teachers and early learning providers sharing information to help children succeed</a:t>
              </a:r>
            </a:p>
          </p:txBody>
        </p:sp>
      </p:grpSp>
      <p:grpSp>
        <p:nvGrpSpPr>
          <p:cNvPr id="19" name="Group 18">
            <a:extLst>
              <a:ext uri="{FF2B5EF4-FFF2-40B4-BE49-F238E27FC236}">
                <a16:creationId xmlns:a16="http://schemas.microsoft.com/office/drawing/2014/main" id="{2C10431F-6838-494F-8B68-4BAFF5C62D6A}"/>
              </a:ext>
            </a:extLst>
          </p:cNvPr>
          <p:cNvGrpSpPr/>
          <p:nvPr/>
        </p:nvGrpSpPr>
        <p:grpSpPr>
          <a:xfrm>
            <a:off x="3268997" y="5128401"/>
            <a:ext cx="4111514" cy="1581696"/>
            <a:chOff x="2494074" y="2028550"/>
            <a:chExt cx="4111514" cy="1581696"/>
          </a:xfrm>
          <a:solidFill>
            <a:srgbClr val="A7C4FF"/>
          </a:solidFill>
        </p:grpSpPr>
        <p:sp>
          <p:nvSpPr>
            <p:cNvPr id="20" name="TextBox 19">
              <a:extLst>
                <a:ext uri="{FF2B5EF4-FFF2-40B4-BE49-F238E27FC236}">
                  <a16:creationId xmlns:a16="http://schemas.microsoft.com/office/drawing/2014/main" id="{6399169F-BB43-4CF3-94F9-24B64E42A814}"/>
                </a:ext>
              </a:extLst>
            </p:cNvPr>
            <p:cNvSpPr txBox="1"/>
            <p:nvPr/>
          </p:nvSpPr>
          <p:spPr>
            <a:xfrm>
              <a:off x="2494074" y="2357733"/>
              <a:ext cx="2434430" cy="923330"/>
            </a:xfrm>
            <a:prstGeom prst="rect">
              <a:avLst/>
            </a:prstGeom>
            <a:solidFill>
              <a:schemeClr val="bg1">
                <a:lumMod val="95000"/>
              </a:schemeClr>
            </a:solidFill>
            <a:ln>
              <a:solidFill>
                <a:srgbClr val="A7C4FF"/>
              </a:solidFill>
            </a:ln>
          </p:spPr>
          <p:txBody>
            <a:bodyPr wrap="square" rtlCol="0">
              <a:spAutoFit/>
            </a:bodyPr>
            <a:lstStyle/>
            <a:p>
              <a:pPr marL="228600"/>
              <a:r>
                <a:rPr lang="en-US" sz="1800" dirty="0">
                  <a:latin typeface="Arial" panose="020B0604020202020204" pitchFamily="34" charset="0"/>
                  <a:ea typeface="Tahoma" panose="020B0604030504040204" pitchFamily="34" charset="0"/>
                  <a:cs typeface="Arial" panose="020B0604020202020204" pitchFamily="34" charset="0"/>
                </a:rPr>
                <a:t>The</a:t>
              </a:r>
            </a:p>
            <a:p>
              <a:pPr marL="228600"/>
              <a:r>
                <a:rPr lang="en-US" sz="3600" b="1" dirty="0">
                  <a:latin typeface="Arial" panose="020B0604020202020204" pitchFamily="34" charset="0"/>
                  <a:cs typeface="Arial" panose="020B0604020202020204" pitchFamily="34" charset="0"/>
                </a:rPr>
                <a:t>Result </a:t>
              </a:r>
            </a:p>
          </p:txBody>
        </p:sp>
        <p:sp>
          <p:nvSpPr>
            <p:cNvPr id="21" name="Oval 20">
              <a:extLst>
                <a:ext uri="{FF2B5EF4-FFF2-40B4-BE49-F238E27FC236}">
                  <a16:creationId xmlns:a16="http://schemas.microsoft.com/office/drawing/2014/main" id="{CB529940-D634-4E12-8013-EEB7FECA53D6}"/>
                </a:ext>
              </a:extLst>
            </p:cNvPr>
            <p:cNvSpPr/>
            <p:nvPr/>
          </p:nvSpPr>
          <p:spPr>
            <a:xfrm>
              <a:off x="4572001" y="2028550"/>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Creating a pathway toward your child’s success in school</a:t>
              </a:r>
            </a:p>
          </p:txBody>
        </p:sp>
      </p:grpSp>
    </p:spTree>
    <p:extLst>
      <p:ext uri="{BB962C8B-B14F-4D97-AF65-F5344CB8AC3E}">
        <p14:creationId xmlns:p14="http://schemas.microsoft.com/office/powerpoint/2010/main" val="19956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Day in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hlinkClick r:id="rId3"/>
            <a:extLst>
              <a:ext uri="{FF2B5EF4-FFF2-40B4-BE49-F238E27FC236}">
                <a16:creationId xmlns:a16="http://schemas.microsoft.com/office/drawing/2014/main" id="{0FAF47C4-A437-4902-9D1B-DE0E97B3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38" y="1752600"/>
            <a:ext cx="38957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a:extLst>
              <a:ext uri="{FF2B5EF4-FFF2-40B4-BE49-F238E27FC236}">
                <a16:creationId xmlns:a16="http://schemas.microsoft.com/office/drawing/2014/main" id="{E3F8753E-54E8-4C88-86F8-2375D2207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7098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78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children get </a:t>
            </a:r>
          </a:p>
          <a:p>
            <a:pPr marL="0" indent="0">
              <a:buFont typeface="Arial" pitchFamily="34" charset="0"/>
              <a:buNone/>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school</a:t>
            </a: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Walk</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Parents drive</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Bus for some areas</a:t>
            </a: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Arrive at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166E565-2DFA-4682-850D-6DF927E10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699" y="1600201"/>
            <a:ext cx="3160101" cy="435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9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Put coat &amp; backpack away in personal cubby or locker</a:t>
            </a:r>
          </a:p>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Beginning of the day routine</a:t>
            </a:r>
          </a:p>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Breakfast program available</a:t>
            </a: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Beginning of the Day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94FFA22B-C35C-4E3E-BB92-E1EDD5567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0"/>
            <a:ext cx="3764756" cy="26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200"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28600"/>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Time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CB8005-A12A-481D-917E-E71AFE8A9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019"/>
            <a:ext cx="48387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55CB322-A306-4BDC-880F-35D0910DF1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69"/>
          <a:stretch/>
        </p:blipFill>
        <p:spPr bwMode="auto">
          <a:xfrm>
            <a:off x="5295900" y="1582615"/>
            <a:ext cx="3556000" cy="42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528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TotalTime>
  <Words>3222</Words>
  <Application>Microsoft Office PowerPoint</Application>
  <PresentationFormat>On-screen Show (4:3)</PresentationFormat>
  <Paragraphs>503</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Myriad Pro</vt:lpstr>
      <vt:lpstr>Tahoma</vt:lpstr>
      <vt:lpstr>1_Office Theme</vt:lpstr>
      <vt:lpstr>Welcome to Kindergarten!</vt:lpstr>
      <vt:lpstr>Welcome to (School Name)</vt:lpstr>
      <vt:lpstr>Kindergarten begins with our families</vt:lpstr>
      <vt:lpstr>PowerPoint Presentation</vt:lpstr>
      <vt:lpstr>PowerPoint Presentation</vt:lpstr>
      <vt:lpstr>A Day in Kindergarten</vt:lpstr>
      <vt:lpstr>Arrive at School</vt:lpstr>
      <vt:lpstr>Beginning of the Day</vt:lpstr>
      <vt:lpstr>Welcome Time</vt:lpstr>
      <vt:lpstr>Math</vt:lpstr>
      <vt:lpstr>Literacy: Oral language</vt:lpstr>
      <vt:lpstr>Literacy: Learning how stories work</vt:lpstr>
      <vt:lpstr>Literacy: Beginning to write</vt:lpstr>
      <vt:lpstr>Literacy: Beginning to read</vt:lpstr>
      <vt:lpstr>Science</vt:lpstr>
      <vt:lpstr>21st Century Skills</vt:lpstr>
      <vt:lpstr>Social Skills</vt:lpstr>
      <vt:lpstr>Plan-Do-Reflect Learning through intentional choice, action and reflection</vt:lpstr>
      <vt:lpstr>Recess &amp; Outdoor Play</vt:lpstr>
      <vt:lpstr>Technology</vt:lpstr>
      <vt:lpstr>Specialists</vt:lpstr>
      <vt:lpstr>Specialists</vt:lpstr>
      <vt:lpstr>Specialists</vt:lpstr>
      <vt:lpstr>Specialists</vt:lpstr>
      <vt:lpstr>Your School</vt:lpstr>
      <vt:lpstr>Food at School</vt:lpstr>
      <vt:lpstr>Self-Help Skills</vt:lpstr>
      <vt:lpstr>Supporting Your Child’s Success</vt:lpstr>
      <vt:lpstr>Family Involvement</vt:lpstr>
      <vt:lpstr>Important Things to Remember</vt:lpstr>
      <vt:lpstr>Important Things to Remember</vt:lpstr>
      <vt:lpstr>Before the first day…</vt:lpstr>
      <vt:lpstr>Over the summer…</vt:lpstr>
      <vt:lpstr>Over the summer…</vt:lpstr>
      <vt:lpstr>First day for parents</vt:lpstr>
      <vt:lpstr>Visit the district Early Learning website   www.everettsd.org/earlylearning </vt:lpstr>
      <vt:lpstr> Additional support</vt:lpstr>
      <vt:lpstr> Spread the word about kindergarten!</vt:lpstr>
      <vt:lpstr> Questions?</vt:lpstr>
    </vt:vector>
  </TitlesOfParts>
  <Company>Everett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Waggoner, Mary</dc:creator>
  <cp:lastModifiedBy>Madison, Jodi L</cp:lastModifiedBy>
  <cp:revision>125</cp:revision>
  <dcterms:created xsi:type="dcterms:W3CDTF">2015-02-10T00:10:24Z</dcterms:created>
  <dcterms:modified xsi:type="dcterms:W3CDTF">2018-02-27T21:10:42Z</dcterms:modified>
</cp:coreProperties>
</file>