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2"/>
  </p:notesMasterIdLst>
  <p:sldIdLst>
    <p:sldId id="257" r:id="rId5"/>
    <p:sldId id="291" r:id="rId6"/>
    <p:sldId id="258" r:id="rId7"/>
    <p:sldId id="293" r:id="rId8"/>
    <p:sldId id="259" r:id="rId9"/>
    <p:sldId id="277" r:id="rId10"/>
    <p:sldId id="275" r:id="rId11"/>
    <p:sldId id="276" r:id="rId12"/>
    <p:sldId id="292" r:id="rId13"/>
    <p:sldId id="295" r:id="rId14"/>
    <p:sldId id="294" r:id="rId15"/>
    <p:sldId id="296" r:id="rId16"/>
    <p:sldId id="297" r:id="rId17"/>
    <p:sldId id="298" r:id="rId18"/>
    <p:sldId id="299" r:id="rId19"/>
    <p:sldId id="302" r:id="rId20"/>
    <p:sldId id="301" r:id="rId21"/>
    <p:sldId id="300" r:id="rId22"/>
    <p:sldId id="303" r:id="rId23"/>
    <p:sldId id="304" r:id="rId24"/>
    <p:sldId id="305" r:id="rId25"/>
    <p:sldId id="306" r:id="rId26"/>
    <p:sldId id="308" r:id="rId27"/>
    <p:sldId id="278" r:id="rId28"/>
    <p:sldId id="310" r:id="rId29"/>
    <p:sldId id="309" r:id="rId30"/>
    <p:sldId id="30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15" autoAdjust="0"/>
    <p:restoredTop sz="62558" autoAdjust="0"/>
  </p:normalViewPr>
  <p:slideViewPr>
    <p:cSldViewPr snapToGrid="0" showGuides="1">
      <p:cViewPr varScale="1">
        <p:scale>
          <a:sx n="72" d="100"/>
          <a:sy n="72" d="100"/>
        </p:scale>
        <p:origin x="1776" y="60"/>
      </p:cViewPr>
      <p:guideLst>
        <p:guide orient="horz" pos="2160"/>
        <p:guide pos="3840"/>
      </p:guideLst>
    </p:cSldViewPr>
  </p:slideViewPr>
  <p:notesTextViewPr>
    <p:cViewPr>
      <p:scale>
        <a:sx n="1" d="1"/>
        <a:sy n="1" d="1"/>
      </p:scale>
      <p:origin x="0" y="0"/>
    </p:cViewPr>
  </p:notesTextViewPr>
  <p:sorterViewPr>
    <p:cViewPr>
      <p:scale>
        <a:sx n="150" d="100"/>
        <a:sy n="150" d="100"/>
      </p:scale>
      <p:origin x="0" y="-104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63D4C7-0F55-4834-882F-697AA001218C}"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8005DD-FEDA-4D0D-9955-1A9CBC03E8DC}" type="slidenum">
              <a:rPr lang="en-US" smtClean="0"/>
              <a:t>‹#›</a:t>
            </a:fld>
            <a:endParaRPr lang="en-US"/>
          </a:p>
        </p:txBody>
      </p:sp>
    </p:spTree>
    <p:extLst>
      <p:ext uri="{BB962C8B-B14F-4D97-AF65-F5344CB8AC3E}">
        <p14:creationId xmlns:p14="http://schemas.microsoft.com/office/powerpoint/2010/main" val="1866022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a:t>
            </a:r>
            <a:r>
              <a:rPr lang="en-US" baseline="0" dirty="0" smtClean="0"/>
              <a:t> and welcome to this webinar presentation about “How to Work with the Washington Comprehensive Assessment of Science  (WCAS) Training Tests.”  My name is Dawn Cope, and I am the Science Assessment Lead here at OSPI.  </a:t>
            </a:r>
          </a:p>
          <a:p>
            <a:endParaRPr lang="en-US" baseline="0" dirty="0" smtClean="0"/>
          </a:p>
          <a:p>
            <a:r>
              <a:rPr lang="en-US" baseline="0" dirty="0" smtClean="0"/>
              <a:t>I need to cover a few logistical points before we get too far. The first is that we are recording this webinar. That recording will be available through your District Test Coordinator. We will give more details about accessing the recording at the end of the webinar. </a:t>
            </a:r>
          </a:p>
          <a:p>
            <a:endParaRPr lang="en-US" baseline="0" dirty="0" smtClean="0"/>
          </a:p>
          <a:p>
            <a:r>
              <a:rPr lang="en-US" baseline="0" dirty="0" smtClean="0"/>
              <a:t>Second, the final PowerPoint slides, with our script in the notes section, will be posted to the Science Assessment webpage by the end of this week.  We will be going in to the Training Test themselves so, those screens will not be included in the PowerPoint slides. We did post a DRAFT version of the slides to our website this morning, if you need it for taking notes.</a:t>
            </a:r>
          </a:p>
          <a:p>
            <a:endParaRPr lang="en-US" baseline="0" dirty="0" smtClean="0"/>
          </a:p>
          <a:p>
            <a:r>
              <a:rPr lang="en-US" baseline="0" dirty="0" smtClean="0"/>
              <a:t>And third, we have muted all our participants, but we will be taking questions through the Q&amp;A box function in the Zoom Meeting. We may answer a few of the questions during our time together today, but we will most likely not have time for all of them. We will compile the questions into an FAQ document that we will post along with the PowerPoint slides on our webpage. It will probably take us until January 19</a:t>
            </a:r>
            <a:r>
              <a:rPr lang="en-US" baseline="30000" dirty="0" smtClean="0"/>
              <a:t>th</a:t>
            </a:r>
            <a:r>
              <a:rPr lang="en-US" baseline="0" dirty="0" smtClean="0"/>
              <a:t> to have the FAQ document finalized and posted. </a:t>
            </a:r>
            <a:endParaRPr lang="en-US" dirty="0"/>
          </a:p>
        </p:txBody>
      </p:sp>
      <p:sp>
        <p:nvSpPr>
          <p:cNvPr id="4" name="Slide Number Placeholder 3"/>
          <p:cNvSpPr>
            <a:spLocks noGrp="1"/>
          </p:cNvSpPr>
          <p:nvPr>
            <p:ph type="sldNum" sz="quarter" idx="10"/>
          </p:nvPr>
        </p:nvSpPr>
        <p:spPr/>
        <p:txBody>
          <a:bodyPr/>
          <a:lstStyle/>
          <a:p>
            <a:pPr marL="0" marR="0" lvl="0" indent="0" algn="r" defTabSz="949478" rtl="0" eaLnBrk="1" fontAlgn="auto" latinLnBrk="0" hangingPunct="1">
              <a:lnSpc>
                <a:spcPct val="100000"/>
              </a:lnSpc>
              <a:spcBef>
                <a:spcPts val="0"/>
              </a:spcBef>
              <a:spcAft>
                <a:spcPts val="0"/>
              </a:spcAft>
              <a:buClrTx/>
              <a:buSzTx/>
              <a:buFontTx/>
              <a:buNone/>
              <a:tabLst/>
              <a:defRPr/>
            </a:pPr>
            <a:fld id="{39F8F69D-5214-4ECD-A5EA-FA9DBAC58388}"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49478"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1268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do have a few other resources</a:t>
            </a:r>
            <a:r>
              <a:rPr lang="en-US" baseline="0" dirty="0" smtClean="0"/>
              <a:t> we’d like to point out to you, since we may reference them during the rest of the presentation.</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10</a:t>
            </a:fld>
            <a:endParaRPr lang="en-US"/>
          </a:p>
        </p:txBody>
      </p:sp>
    </p:spTree>
    <p:extLst>
      <p:ext uri="{BB962C8B-B14F-4D97-AF65-F5344CB8AC3E}">
        <p14:creationId xmlns:p14="http://schemas.microsoft.com/office/powerpoint/2010/main" val="2038599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is a document </a:t>
            </a:r>
            <a:r>
              <a:rPr lang="en-US" baseline="0" dirty="0" smtClean="0"/>
              <a:t>called the “Online Training Test Support” document that was published last week on our website. This pdf has detailed information about how to access the Training Tests, many more suggestions for working with each item than we will be able to go into here today, and an answer key and other information for each question. (We will not be discussing the answers here today.)</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11</a:t>
            </a:fld>
            <a:endParaRPr lang="en-US"/>
          </a:p>
        </p:txBody>
      </p:sp>
    </p:spTree>
    <p:extLst>
      <p:ext uri="{BB962C8B-B14F-4D97-AF65-F5344CB8AC3E}">
        <p14:creationId xmlns:p14="http://schemas.microsoft.com/office/powerpoint/2010/main" val="4221450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resource</a:t>
            </a:r>
            <a:r>
              <a:rPr lang="en-US" baseline="0" dirty="0" smtClean="0"/>
              <a:t> is your district assessment staff. </a:t>
            </a:r>
          </a:p>
          <a:p>
            <a:endParaRPr lang="en-US" baseline="0" dirty="0" smtClean="0"/>
          </a:p>
          <a:p>
            <a:r>
              <a:rPr lang="en-US" baseline="0" dirty="0" smtClean="0"/>
              <a:t>Every district has a person with the role of District Test Coordinator. Depending on the size of your district, this may be their title and their main function, or it may be one of many hats they wear. If you do not know who your District Test Coordinator (or DC) is, you can access a list on the Test Administration Contacts page of our website using the </a:t>
            </a:r>
            <a:r>
              <a:rPr lang="en-US" baseline="0" dirty="0" err="1" smtClean="0"/>
              <a:t>url</a:t>
            </a:r>
            <a:r>
              <a:rPr lang="en-US" baseline="0" dirty="0" smtClean="0"/>
              <a:t> on this slide.</a:t>
            </a:r>
          </a:p>
          <a:p>
            <a:endParaRPr lang="en-US" baseline="0" dirty="0" smtClean="0"/>
          </a:p>
          <a:p>
            <a:r>
              <a:rPr lang="en-US" baseline="0" dirty="0" smtClean="0"/>
              <a:t>Your district may also have people with the role of District Administrator (DA) who help the DCs to perform district level tasks.</a:t>
            </a:r>
          </a:p>
          <a:p>
            <a:r>
              <a:rPr lang="en-US" baseline="0" dirty="0" smtClean="0"/>
              <a:t>Each school has a School Test Coordinator (SC) who performs tasks at the school level.  This may be a school administrator, counselor, or a lead teacher. The different roles have different levels of access within the systems, and have different types of tasks that they can accomplish.</a:t>
            </a:r>
          </a:p>
          <a:p>
            <a:endParaRPr lang="en-US" baseline="0" dirty="0" smtClean="0"/>
          </a:p>
          <a:p>
            <a:r>
              <a:rPr lang="en-US" baseline="0" dirty="0" smtClean="0"/>
              <a:t>We encourage classroom teachers, who are usually assigned the role of TA or Test Administrator, to work directly with their SC and DC on the logistical side of testing and on using the systems in the WCAP Portal. </a:t>
            </a:r>
          </a:p>
        </p:txBody>
      </p:sp>
      <p:sp>
        <p:nvSpPr>
          <p:cNvPr id="4" name="Slide Number Placeholder 3"/>
          <p:cNvSpPr>
            <a:spLocks noGrp="1"/>
          </p:cNvSpPr>
          <p:nvPr>
            <p:ph type="sldNum" sz="quarter" idx="10"/>
          </p:nvPr>
        </p:nvSpPr>
        <p:spPr/>
        <p:txBody>
          <a:bodyPr/>
          <a:lstStyle/>
          <a:p>
            <a:fld id="{4C8005DD-FEDA-4D0D-9955-1A9CBC03E8DC}" type="slidenum">
              <a:rPr lang="en-US" smtClean="0"/>
              <a:t>12</a:t>
            </a:fld>
            <a:endParaRPr lang="en-US"/>
          </a:p>
        </p:txBody>
      </p:sp>
    </p:spTree>
    <p:extLst>
      <p:ext uri="{BB962C8B-B14F-4D97-AF65-F5344CB8AC3E}">
        <p14:creationId xmlns:p14="http://schemas.microsoft.com/office/powerpoint/2010/main" val="2126812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Test Administration Resources card in the WCAP Portal has many useful resources organized in three main folders. A sample of those that will be most useful to science educators are listed here.</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a:t>
            </a:r>
            <a:r>
              <a:rPr lang="en-US" sz="1200" b="1" kern="1200" dirty="0" smtClean="0">
                <a:solidFill>
                  <a:schemeClr val="tx1"/>
                </a:solidFill>
                <a:effectLst/>
                <a:latin typeface="+mn-lt"/>
                <a:ea typeface="+mn-ea"/>
                <a:cs typeface="+mn-cs"/>
              </a:rPr>
              <a:t> General Information</a:t>
            </a:r>
            <a:r>
              <a:rPr lang="en-US" sz="1200" kern="1200" dirty="0" smtClean="0">
                <a:solidFill>
                  <a:schemeClr val="tx1"/>
                </a:solidFill>
                <a:effectLst/>
                <a:latin typeface="+mn-lt"/>
                <a:ea typeface="+mn-ea"/>
                <a:cs typeface="+mn-cs"/>
              </a:rPr>
              <a:t> folder contains documents or links to outside resources.</a:t>
            </a:r>
          </a:p>
          <a:p>
            <a:pPr lvl="0"/>
            <a:r>
              <a:rPr lang="en-US" sz="1200" kern="1200" dirty="0" smtClean="0">
                <a:solidFill>
                  <a:schemeClr val="tx1"/>
                </a:solidFill>
                <a:effectLst/>
                <a:latin typeface="+mn-lt"/>
                <a:ea typeface="+mn-ea"/>
                <a:cs typeface="+mn-cs"/>
              </a:rPr>
              <a:t>The </a:t>
            </a:r>
            <a:r>
              <a:rPr lang="en-US" sz="1200" b="1" kern="1200" dirty="0" smtClean="0">
                <a:solidFill>
                  <a:schemeClr val="tx1"/>
                </a:solidFill>
                <a:effectLst/>
                <a:latin typeface="+mn-lt"/>
                <a:ea typeface="+mn-ea"/>
                <a:cs typeface="+mn-cs"/>
              </a:rPr>
              <a:t>Periodic Table</a:t>
            </a:r>
            <a:r>
              <a:rPr lang="en-US" sz="1200" kern="1200" dirty="0" smtClean="0">
                <a:solidFill>
                  <a:schemeClr val="tx1"/>
                </a:solidFill>
                <a:effectLst/>
                <a:latin typeface="+mn-lt"/>
                <a:ea typeface="+mn-ea"/>
                <a:cs typeface="+mn-cs"/>
              </a:rPr>
              <a:t> that is used</a:t>
            </a:r>
            <a:r>
              <a:rPr lang="en-US" sz="1200" kern="1200" baseline="0" dirty="0" smtClean="0">
                <a:solidFill>
                  <a:schemeClr val="tx1"/>
                </a:solidFill>
                <a:effectLst/>
                <a:latin typeface="+mn-lt"/>
                <a:ea typeface="+mn-ea"/>
                <a:cs typeface="+mn-cs"/>
              </a:rPr>
              <a:t> on the grade 8 and grade 11 WCAS </a:t>
            </a:r>
            <a:r>
              <a:rPr lang="en-US" sz="1200" kern="1200" dirty="0" smtClean="0">
                <a:solidFill>
                  <a:schemeClr val="tx1"/>
                </a:solidFill>
                <a:effectLst/>
                <a:latin typeface="+mn-lt"/>
                <a:ea typeface="+mn-ea"/>
                <a:cs typeface="+mn-cs"/>
              </a:rPr>
              <a:t>is located in the Classroom Resources Overview section. This can be downloaded and printed for classroom use prior to the summative assessment.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a:t>
            </a:r>
            <a:r>
              <a:rPr lang="en-US" sz="1200" b="1" kern="1200" dirty="0" smtClean="0">
                <a:solidFill>
                  <a:schemeClr val="tx1"/>
                </a:solidFill>
                <a:effectLst/>
                <a:latin typeface="+mn-lt"/>
                <a:ea typeface="+mn-ea"/>
                <a:cs typeface="+mn-cs"/>
              </a:rPr>
              <a:t> User Guides and Manuals</a:t>
            </a:r>
            <a:r>
              <a:rPr lang="en-US" sz="1200" kern="1200" dirty="0" smtClean="0">
                <a:solidFill>
                  <a:schemeClr val="tx1"/>
                </a:solidFill>
                <a:effectLst/>
                <a:latin typeface="+mn-lt"/>
                <a:ea typeface="+mn-ea"/>
                <a:cs typeface="+mn-cs"/>
              </a:rPr>
              <a:t> folder contains documents related to the other systems accessed through the WCAP Portal.</a:t>
            </a:r>
          </a:p>
          <a:p>
            <a:pPr lvl="0"/>
            <a:r>
              <a:rPr lang="en-US" sz="1200" kern="1200" dirty="0" smtClean="0">
                <a:solidFill>
                  <a:schemeClr val="tx1"/>
                </a:solidFill>
                <a:effectLst/>
                <a:latin typeface="+mn-lt"/>
                <a:ea typeface="+mn-ea"/>
                <a:cs typeface="+mn-cs"/>
              </a:rPr>
              <a:t>The </a:t>
            </a:r>
            <a:r>
              <a:rPr lang="en-US" sz="1200" i="1" kern="1200" dirty="0" smtClean="0">
                <a:solidFill>
                  <a:schemeClr val="tx1"/>
                </a:solidFill>
                <a:effectLst/>
                <a:latin typeface="+mn-lt"/>
                <a:ea typeface="+mn-ea"/>
                <a:cs typeface="+mn-cs"/>
              </a:rPr>
              <a:t>Guideline on Tools, Supports &amp; Accommodations for State Assessment</a:t>
            </a:r>
            <a:r>
              <a:rPr lang="en-US" sz="1200" kern="1200" dirty="0" smtClean="0">
                <a:solidFill>
                  <a:schemeClr val="tx1"/>
                </a:solidFill>
                <a:effectLst/>
                <a:latin typeface="+mn-lt"/>
                <a:ea typeface="+mn-ea"/>
                <a:cs typeface="+mn-cs"/>
              </a:rPr>
              <a:t> document is the main title of a section with related resources. If users have questions about testing students with Individualized Education Program (IEPs) or 504 plans, this </a:t>
            </a:r>
            <a:r>
              <a:rPr lang="en-US" sz="1200" i="1" kern="1200" dirty="0" smtClean="0">
                <a:solidFill>
                  <a:schemeClr val="tx1"/>
                </a:solidFill>
                <a:effectLst/>
                <a:latin typeface="+mn-lt"/>
                <a:ea typeface="+mn-ea"/>
                <a:cs typeface="+mn-cs"/>
              </a:rPr>
              <a:t>GTSA</a:t>
            </a:r>
            <a:r>
              <a:rPr lang="en-US" sz="1200" kern="1200" dirty="0" smtClean="0">
                <a:solidFill>
                  <a:schemeClr val="tx1"/>
                </a:solidFill>
                <a:effectLst/>
                <a:latin typeface="+mn-lt"/>
                <a:ea typeface="+mn-ea"/>
                <a:cs typeface="+mn-cs"/>
              </a:rPr>
              <a:t> document is the first place to look.</a:t>
            </a:r>
          </a:p>
          <a:p>
            <a:pPr lvl="0"/>
            <a:r>
              <a:rPr lang="en-US" sz="1200" kern="1200" dirty="0" smtClean="0">
                <a:solidFill>
                  <a:schemeClr val="tx1"/>
                </a:solidFill>
                <a:effectLst/>
                <a:latin typeface="+mn-lt"/>
                <a:ea typeface="+mn-ea"/>
                <a:cs typeface="+mn-cs"/>
              </a:rPr>
              <a:t>The </a:t>
            </a:r>
            <a:r>
              <a:rPr lang="en-US" sz="1200" i="1" kern="1200" dirty="0" smtClean="0">
                <a:solidFill>
                  <a:schemeClr val="tx1"/>
                </a:solidFill>
                <a:effectLst/>
                <a:latin typeface="+mn-lt"/>
                <a:ea typeface="+mn-ea"/>
                <a:cs typeface="+mn-cs"/>
              </a:rPr>
              <a:t>TA User Guide</a:t>
            </a:r>
            <a:r>
              <a:rPr lang="en-US" sz="1200" kern="1200" dirty="0" smtClean="0">
                <a:solidFill>
                  <a:schemeClr val="tx1"/>
                </a:solidFill>
                <a:effectLst/>
                <a:latin typeface="+mn-lt"/>
                <a:ea typeface="+mn-ea"/>
                <a:cs typeface="+mn-cs"/>
              </a:rPr>
              <a:t> document is the comprehensive guide to using the Test Administration Interface for summative testing.</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a:t>
            </a:r>
            <a:r>
              <a:rPr lang="en-US" sz="1200" b="1" kern="1200" dirty="0" smtClean="0">
                <a:solidFill>
                  <a:schemeClr val="tx1"/>
                </a:solidFill>
                <a:effectLst/>
                <a:latin typeface="+mn-lt"/>
                <a:ea typeface="+mn-ea"/>
                <a:cs typeface="+mn-cs"/>
              </a:rPr>
              <a:t>Modules</a:t>
            </a:r>
            <a:r>
              <a:rPr lang="en-US" sz="1200" kern="1200" dirty="0" smtClean="0">
                <a:solidFill>
                  <a:schemeClr val="tx1"/>
                </a:solidFill>
                <a:effectLst/>
                <a:latin typeface="+mn-lt"/>
                <a:ea typeface="+mn-ea"/>
                <a:cs typeface="+mn-cs"/>
              </a:rPr>
              <a:t> folder contains training presentations. Most of the files were produced by OSPI in cooperation with our online testing vendor, and are related to the other systems accessed through the WCAP Portal.</a:t>
            </a:r>
          </a:p>
          <a:p>
            <a:pPr lvl="0"/>
            <a:r>
              <a:rPr lang="en-US" sz="1200" kern="1200" dirty="0" smtClean="0">
                <a:solidFill>
                  <a:schemeClr val="tx1"/>
                </a:solidFill>
                <a:effectLst/>
                <a:latin typeface="+mn-lt"/>
                <a:ea typeface="+mn-ea"/>
                <a:cs typeface="+mn-cs"/>
              </a:rPr>
              <a:t>The </a:t>
            </a:r>
            <a:r>
              <a:rPr lang="en-US" sz="1200" i="1" kern="1200" dirty="0" smtClean="0">
                <a:solidFill>
                  <a:schemeClr val="tx1"/>
                </a:solidFill>
                <a:effectLst/>
                <a:latin typeface="+mn-lt"/>
                <a:ea typeface="+mn-ea"/>
                <a:cs typeface="+mn-cs"/>
              </a:rPr>
              <a:t>TDS—TA/Student Interface</a:t>
            </a:r>
            <a:r>
              <a:rPr lang="en-US" sz="1200" kern="1200" dirty="0" smtClean="0">
                <a:solidFill>
                  <a:schemeClr val="tx1"/>
                </a:solidFill>
                <a:effectLst/>
                <a:latin typeface="+mn-lt"/>
                <a:ea typeface="+mn-ea"/>
                <a:cs typeface="+mn-cs"/>
              </a:rPr>
              <a:t> is another tool to help educators and students become familiar with the Test Delivery System (TDS).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C8005DD-FEDA-4D0D-9955-1A9CBC03E8DC}" type="slidenum">
              <a:rPr lang="en-US" smtClean="0"/>
              <a:t>13</a:t>
            </a:fld>
            <a:endParaRPr lang="en-US"/>
          </a:p>
        </p:txBody>
      </p:sp>
    </p:spTree>
    <p:extLst>
      <p:ext uri="{BB962C8B-B14F-4D97-AF65-F5344CB8AC3E}">
        <p14:creationId xmlns:p14="http://schemas.microsoft.com/office/powerpoint/2010/main" val="4207317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am goin</a:t>
            </a:r>
            <a:r>
              <a:rPr lang="en-US" baseline="0" dirty="0" smtClean="0"/>
              <a:t>g to hand this over to </a:t>
            </a:r>
            <a:r>
              <a:rPr lang="en-US" dirty="0" smtClean="0"/>
              <a:t>Kara Todd, who is going to show us how to </a:t>
            </a:r>
            <a:r>
              <a:rPr lang="en-US" baseline="0" dirty="0" smtClean="0"/>
              <a:t>access the Training Tests.</a:t>
            </a:r>
          </a:p>
          <a:p>
            <a:endParaRPr lang="en-US" baseline="0" dirty="0" smtClean="0"/>
          </a:p>
          <a:p>
            <a:r>
              <a:rPr lang="en-US" baseline="0" dirty="0" smtClean="0"/>
              <a:t>Thanks Dawn, hello everyone. Thanks for joining us today. There are two ways to access the Training Tests. I am going to show you a few slides outlining each method, and then go into Chrome and give you a live look. There are more detailed instructions about how to access the tests in both the “Online Training Test Support” document and the </a:t>
            </a:r>
            <a:r>
              <a:rPr lang="en-US" sz="1200" i="1" kern="1200" dirty="0" smtClean="0">
                <a:solidFill>
                  <a:schemeClr val="tx1"/>
                </a:solidFill>
                <a:effectLst/>
                <a:latin typeface="+mn-lt"/>
                <a:ea typeface="+mn-ea"/>
                <a:cs typeface="+mn-cs"/>
              </a:rPr>
              <a:t>TA User Guide</a:t>
            </a:r>
            <a:r>
              <a:rPr lang="en-US" sz="1200" kern="1200" dirty="0" smtClean="0">
                <a:solidFill>
                  <a:schemeClr val="tx1"/>
                </a:solidFill>
                <a:effectLst/>
                <a:latin typeface="+mn-lt"/>
                <a:ea typeface="+mn-ea"/>
                <a:cs typeface="+mn-cs"/>
              </a:rPr>
              <a:t> document that Dawn mentioned. We suggest</a:t>
            </a:r>
            <a:r>
              <a:rPr lang="en-US" sz="1200" kern="1200" baseline="0" dirty="0" smtClean="0">
                <a:solidFill>
                  <a:schemeClr val="tx1"/>
                </a:solidFill>
                <a:effectLst/>
                <a:latin typeface="+mn-lt"/>
                <a:ea typeface="+mn-ea"/>
                <a:cs typeface="+mn-cs"/>
              </a:rPr>
              <a:t> that you look in those documents when you try this on your own.</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14</a:t>
            </a:fld>
            <a:endParaRPr lang="en-US"/>
          </a:p>
        </p:txBody>
      </p:sp>
    </p:spTree>
    <p:extLst>
      <p:ext uri="{BB962C8B-B14F-4D97-AF65-F5344CB8AC3E}">
        <p14:creationId xmlns:p14="http://schemas.microsoft.com/office/powerpoint/2010/main" val="130697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the secure browser</a:t>
            </a:r>
            <a:r>
              <a:rPr lang="en-US" baseline="0" dirty="0" smtClean="0"/>
              <a:t> is the more complex option, so we recommend using it after you have used the Guest access method to view the Training Tests as a group.</a:t>
            </a:r>
          </a:p>
          <a:p>
            <a:r>
              <a:rPr lang="en-US" baseline="0" dirty="0" smtClean="0"/>
              <a:t>There are two components to this option, which mirror the two components used during summative testing. Using this option allows the TA to practice the steps for their own login to the TA Interface, including starting the test session, and then practice guiding students through their login steps.  Since we use this system for Smarter Balanced testing, it is likely that the students will be very familiar with this process, and that it will be teachers who are new to being online Test Administrators that will need this practice.</a:t>
            </a:r>
          </a:p>
          <a:p>
            <a:r>
              <a:rPr lang="en-US" baseline="0" dirty="0" smtClean="0"/>
              <a:t>This is also a great way to check that the Secure Browser is working correctly on the devices you plan to use for testing.</a:t>
            </a:r>
          </a:p>
          <a:p>
            <a:endParaRPr lang="en-US" baseline="0" dirty="0" smtClean="0"/>
          </a:p>
          <a:p>
            <a:r>
              <a:rPr lang="en-US" baseline="0" dirty="0" smtClean="0"/>
              <a:t>The most important reason to use the Secure Browser access is so that students can practice using their Designated Supports and/or Accommodations. The Guest access method is very useful for exploring most of the Designated Supports and/or Accommodations to help make decisions about which ones are best for students to use, and I’ll show you how that works in a bit. </a:t>
            </a:r>
            <a:r>
              <a:rPr lang="en-US" b="1" baseline="0" dirty="0" smtClean="0"/>
              <a:t>After</a:t>
            </a:r>
            <a:r>
              <a:rPr lang="en-US" baseline="0" dirty="0" smtClean="0"/>
              <a:t> student test settings have been recorded in TIDE by your SC, DA, or DC, the Secure Browser access to the Training Test can be used to verify that they are set correctly, and so the student can practice using them and ask questions before the summative test. </a:t>
            </a:r>
          </a:p>
          <a:p>
            <a:endParaRPr lang="en-US" baseline="0" dirty="0" smtClean="0"/>
          </a:p>
          <a:p>
            <a:r>
              <a:rPr lang="en-US" baseline="0" dirty="0" smtClean="0"/>
              <a:t>To be clear, nothing is saved or scored from a Training Test, even when using the Secure Browser. TAs will not get any information about the responses students entered on the Training Tests. There are no scores produced. (Nothing is saved or scored from any of the Practice or Training Tests in Washington.) The focus of the Training Tests really is on the functionality of the test platform.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15</a:t>
            </a:fld>
            <a:endParaRPr lang="en-US"/>
          </a:p>
        </p:txBody>
      </p:sp>
    </p:spTree>
    <p:extLst>
      <p:ext uri="{BB962C8B-B14F-4D97-AF65-F5344CB8AC3E}">
        <p14:creationId xmlns:p14="http://schemas.microsoft.com/office/powerpoint/2010/main" val="4150996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you use the Secure</a:t>
            </a:r>
            <a:r>
              <a:rPr lang="en-US" baseline="0" dirty="0" smtClean="0"/>
              <a:t> Browser option, you will need to work with your SA to get your TA login credentials, student login credentials, and computers for both TAs and students to use. The first time you use your TA login information during a school year, there are some verification steps you’ll need to go through. We recommend doing those steps a few days before you need to use them for this work with students. </a:t>
            </a:r>
          </a:p>
          <a:p>
            <a:r>
              <a:rPr lang="en-US" baseline="0" dirty="0" smtClean="0"/>
              <a:t>Your district may also require that you go through some training before using the Secure Browser with students. Please check with your SA or DC for their requirements.</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16</a:t>
            </a:fld>
            <a:endParaRPr lang="en-US"/>
          </a:p>
        </p:txBody>
      </p:sp>
    </p:spTree>
    <p:extLst>
      <p:ext uri="{BB962C8B-B14F-4D97-AF65-F5344CB8AC3E}">
        <p14:creationId xmlns:p14="http://schemas.microsoft.com/office/powerpoint/2010/main" val="596298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basic</a:t>
            </a:r>
            <a:r>
              <a:rPr lang="en-US" baseline="0" dirty="0" smtClean="0"/>
              <a:t> steps for using the Secure Browser are:</a:t>
            </a:r>
          </a:p>
          <a:p>
            <a:r>
              <a:rPr lang="en-US" sz="1200" baseline="0" dirty="0" smtClean="0"/>
              <a:t>1. The TA goes to the </a:t>
            </a:r>
            <a:r>
              <a:rPr lang="en-US" sz="1200" dirty="0" smtClean="0"/>
              <a:t>WCAP Portal, and logs in to the Practice &amp; Training Tests from the TA menu. Be sure that the card you select has the bicycle</a:t>
            </a:r>
            <a:r>
              <a:rPr lang="en-US" sz="1200" baseline="0" dirty="0" smtClean="0"/>
              <a:t> on it.</a:t>
            </a:r>
            <a:endParaRPr lang="en-US" sz="1200" dirty="0" smtClean="0"/>
          </a:p>
          <a:p>
            <a:pPr marL="0" indent="0">
              <a:buFont typeface="+mj-lt"/>
              <a:buNone/>
            </a:pPr>
            <a:r>
              <a:rPr lang="en-US" sz="1200" dirty="0" smtClean="0"/>
              <a:t>2.</a:t>
            </a:r>
            <a:r>
              <a:rPr lang="en-US" sz="1200" baseline="0" dirty="0" smtClean="0"/>
              <a:t> Then the T</a:t>
            </a:r>
            <a:r>
              <a:rPr lang="en-US" sz="1200" dirty="0" smtClean="0"/>
              <a:t>A selects and starts the Training Test Session,</a:t>
            </a:r>
            <a:r>
              <a:rPr lang="en-US" sz="1200" baseline="0" dirty="0" smtClean="0"/>
              <a:t> which will generate the Session ID.</a:t>
            </a:r>
          </a:p>
          <a:p>
            <a:pPr marL="0" indent="0">
              <a:buFont typeface="+mj-lt"/>
              <a:buNone/>
            </a:pPr>
            <a:r>
              <a:rPr lang="en-US" sz="1200" baseline="0" dirty="0" smtClean="0"/>
              <a:t>3. </a:t>
            </a:r>
            <a:r>
              <a:rPr lang="en-US" sz="1200" dirty="0" smtClean="0"/>
              <a:t>Students can then login to the Practice &amp; Training part of</a:t>
            </a:r>
            <a:r>
              <a:rPr lang="en-US" sz="1200" baseline="0" dirty="0" smtClean="0"/>
              <a:t> the </a:t>
            </a:r>
            <a:r>
              <a:rPr lang="en-US" sz="1200" dirty="0" smtClean="0"/>
              <a:t>Secure browser using the session ID, along with their SSID and first</a:t>
            </a:r>
            <a:r>
              <a:rPr lang="en-US" sz="1200" baseline="0" dirty="0" smtClean="0"/>
              <a:t> name. The Practice &amp; Training login screen has a red bicycle on it.</a:t>
            </a:r>
            <a:endParaRPr lang="en-US" sz="1200" dirty="0" smtClean="0"/>
          </a:p>
          <a:p>
            <a:pPr marL="0" indent="0">
              <a:buFont typeface="+mj-lt"/>
              <a:buNone/>
            </a:pPr>
            <a:r>
              <a:rPr lang="en-US" sz="1200" dirty="0" smtClean="0"/>
              <a:t>4. The</a:t>
            </a:r>
            <a:r>
              <a:rPr lang="en-US" sz="1200" baseline="0" dirty="0" smtClean="0"/>
              <a:t> s</a:t>
            </a:r>
            <a:r>
              <a:rPr lang="en-US" sz="1200" dirty="0" smtClean="0"/>
              <a:t>tudents select the Training Test and then wait for approval.</a:t>
            </a:r>
          </a:p>
          <a:p>
            <a:pPr marL="0" indent="0">
              <a:buFont typeface="+mj-lt"/>
              <a:buNone/>
            </a:pPr>
            <a:r>
              <a:rPr lang="en-US" sz="1200" dirty="0" smtClean="0"/>
              <a:t>The last</a:t>
            </a:r>
            <a:r>
              <a:rPr lang="en-US" sz="1200" baseline="0" dirty="0" smtClean="0"/>
              <a:t> step is the </a:t>
            </a:r>
            <a:r>
              <a:rPr lang="en-US" sz="1200" dirty="0" smtClean="0"/>
              <a:t>TA approving students to enter the Training Test Session.</a:t>
            </a:r>
          </a:p>
          <a:p>
            <a:pPr marL="0" indent="0">
              <a:buFont typeface="+mj-lt"/>
              <a:buNone/>
            </a:pPr>
            <a:endParaRPr lang="en-US" sz="1200" dirty="0" smtClean="0"/>
          </a:p>
          <a:p>
            <a:pPr marL="0" indent="0">
              <a:buFont typeface="+mj-lt"/>
              <a:buNone/>
            </a:pPr>
            <a:r>
              <a:rPr lang="en-US" sz="1200" dirty="0" smtClean="0"/>
              <a:t>As I said earlier, these steps mirror/mimic/are the same as the steps used to log in to</a:t>
            </a:r>
            <a:r>
              <a:rPr lang="en-US" sz="1200" baseline="0" dirty="0" smtClean="0"/>
              <a:t> testing for the summative WCAS.  The biggest difference is that the TA will log in to a different card on the Portal for summative testing. </a:t>
            </a:r>
            <a:r>
              <a:rPr lang="en-US" sz="1200" b="1" baseline="0" dirty="0" smtClean="0"/>
              <a:t>Please be sure </a:t>
            </a:r>
            <a:r>
              <a:rPr lang="en-US" sz="1200" baseline="0" dirty="0" smtClean="0"/>
              <a:t>that you and students are in the Practice &amp; Training sites by looking for the </a:t>
            </a:r>
            <a:r>
              <a:rPr lang="en-US" sz="1200" b="1" baseline="0" dirty="0" smtClean="0"/>
              <a:t>bicycle icon</a:t>
            </a:r>
            <a:r>
              <a:rPr lang="en-US" sz="1200" baseline="0" dirty="0" smtClean="0"/>
              <a:t>. Notice that the bicycle has training wheels on it. This lets you know that you are in the Training Tests. </a:t>
            </a:r>
          </a:p>
          <a:p>
            <a:pPr marL="0" indent="0">
              <a:buFont typeface="+mj-lt"/>
              <a:buNone/>
            </a:pPr>
            <a:r>
              <a:rPr lang="en-US" sz="1200" baseline="0" dirty="0" smtClean="0"/>
              <a:t>This is especially important if you are accessing these systems in April or May after the summative test window has opened. If the summative Test Administration card is logged into by the TA by accident, and students log in and start testing in the summative test instead of in the Training Test, this is considered a testing incident that must be reported to your DC and then escalated to the state testing coordinator for resolution. Please don’t make this mistake. Please look for the bicycle.</a:t>
            </a:r>
          </a:p>
          <a:p>
            <a:pPr marL="0" indent="0">
              <a:buFont typeface="+mj-lt"/>
              <a:buNone/>
            </a:pPr>
            <a:endParaRPr lang="en-US" sz="1200" baseline="0" dirty="0" smtClean="0"/>
          </a:p>
          <a:p>
            <a:pPr marL="0" indent="0">
              <a:buFont typeface="+mj-lt"/>
              <a:buNone/>
            </a:pPr>
            <a:r>
              <a:rPr lang="en-US" sz="1200" baseline="0" dirty="0" smtClean="0"/>
              <a:t>I am going to show you these steps in just a minute…</a:t>
            </a:r>
            <a:endParaRPr lang="en-US" sz="1200" dirty="0" smtClean="0"/>
          </a:p>
          <a:p>
            <a:pPr marL="0" indent="0">
              <a:buFont typeface="+mj-lt"/>
              <a:buNone/>
            </a:pPr>
            <a:endParaRPr lang="en-US" sz="1200" dirty="0" smtClean="0"/>
          </a:p>
          <a:p>
            <a:pPr marL="0" indent="0">
              <a:buFont typeface="+mj-lt"/>
              <a:buNone/>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17</a:t>
            </a:fld>
            <a:endParaRPr lang="en-US"/>
          </a:p>
        </p:txBody>
      </p:sp>
    </p:spTree>
    <p:extLst>
      <p:ext uri="{BB962C8B-B14F-4D97-AF65-F5344CB8AC3E}">
        <p14:creationId xmlns:p14="http://schemas.microsoft.com/office/powerpoint/2010/main" val="30347138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first I want to give you the</a:t>
            </a:r>
            <a:r>
              <a:rPr lang="en-US" baseline="0" dirty="0" smtClean="0"/>
              <a:t> basics of using Guest access, which is much simpler. This is the best way to go if you are sharing with parents, groups of teachers, or a group of students. This is also great for the first time students try the WCAS Training Test on their own, since it is a quicker login process. All you need are computers with web access and the </a:t>
            </a:r>
            <a:r>
              <a:rPr lang="en-US" baseline="0" dirty="0" err="1" smtClean="0"/>
              <a:t>url</a:t>
            </a:r>
            <a:r>
              <a:rPr lang="en-US" baseline="0" dirty="0" smtClean="0"/>
              <a:t> for the WCAP Portal, so this method is publically available. Students can access this from home, and you can share it with parents, school board members, or other interested parties.</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18</a:t>
            </a:fld>
            <a:endParaRPr lang="en-US"/>
          </a:p>
        </p:txBody>
      </p:sp>
    </p:spTree>
    <p:extLst>
      <p:ext uri="{BB962C8B-B14F-4D97-AF65-F5344CB8AC3E}">
        <p14:creationId xmlns:p14="http://schemas.microsoft.com/office/powerpoint/2010/main" val="2922431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sz="1200" dirty="0" smtClean="0"/>
              <a:t>The basic steps for using Guest access</a:t>
            </a:r>
            <a:r>
              <a:rPr lang="en-US" sz="1200" baseline="0" dirty="0" smtClean="0"/>
              <a:t> are…</a:t>
            </a:r>
          </a:p>
          <a:p>
            <a:pPr marL="0" indent="0">
              <a:buFont typeface="+mj-lt"/>
              <a:buNone/>
            </a:pPr>
            <a:r>
              <a:rPr lang="en-US" sz="1200" dirty="0" smtClean="0"/>
              <a:t>First, from</a:t>
            </a:r>
            <a:r>
              <a:rPr lang="en-US" sz="1200" baseline="0" dirty="0" smtClean="0"/>
              <a:t> the main page of</a:t>
            </a:r>
            <a:r>
              <a:rPr lang="en-US" sz="1200" dirty="0" smtClean="0"/>
              <a:t> the WCAP Portal, select </a:t>
            </a:r>
            <a:r>
              <a:rPr lang="en-US" sz="1200" b="1" dirty="0" smtClean="0"/>
              <a:t>Practice &amp; Training Tests </a:t>
            </a:r>
            <a:r>
              <a:rPr lang="en-US" sz="1200" b="0" dirty="0" smtClean="0"/>
              <a:t>which</a:t>
            </a:r>
            <a:r>
              <a:rPr lang="en-US" sz="1200" b="0" baseline="0" dirty="0" smtClean="0"/>
              <a:t> is in the list </a:t>
            </a:r>
            <a:r>
              <a:rPr lang="en-US" sz="1200" dirty="0" smtClean="0"/>
              <a:t>on the right. This will take you to a page with</a:t>
            </a:r>
            <a:r>
              <a:rPr lang="en-US" sz="1200" baseline="0" dirty="0" smtClean="0"/>
              <a:t> the</a:t>
            </a:r>
            <a:r>
              <a:rPr lang="en-US" sz="1200" dirty="0" smtClean="0"/>
              <a:t> </a:t>
            </a:r>
            <a:r>
              <a:rPr lang="en-US" sz="1200" b="1" dirty="0" smtClean="0"/>
              <a:t>Take the Practice and Training Tests </a:t>
            </a:r>
            <a:r>
              <a:rPr lang="en-US" sz="1200" dirty="0" smtClean="0"/>
              <a:t>card, which has the bicycle</a:t>
            </a:r>
            <a:r>
              <a:rPr lang="en-US" sz="1200" baseline="0" dirty="0" smtClean="0"/>
              <a:t> on it. Select this card, which should open a new window with the</a:t>
            </a:r>
            <a:r>
              <a:rPr lang="en-US" sz="1200" dirty="0" smtClean="0"/>
              <a:t> “Please Sign In” page featuring the red bicycle. Select </a:t>
            </a:r>
            <a:r>
              <a:rPr lang="en-US" sz="1200" b="1" dirty="0" smtClean="0"/>
              <a:t>Sign In, </a:t>
            </a:r>
            <a:r>
              <a:rPr lang="en-US" sz="1200" b="0" dirty="0" smtClean="0"/>
              <a:t>then on</a:t>
            </a:r>
            <a:r>
              <a:rPr lang="en-US" sz="1200" b="0" baseline="0" dirty="0" smtClean="0"/>
              <a:t> </a:t>
            </a:r>
            <a:r>
              <a:rPr lang="en-US" sz="1200" dirty="0" smtClean="0"/>
              <a:t>the “Is This You?” page, pick a grade level and then the word Yes.</a:t>
            </a:r>
            <a:r>
              <a:rPr lang="en-US" sz="1200" baseline="0" dirty="0" smtClean="0"/>
              <a:t> Then you should see a list of Practice &amp; Training tests, including the Smarter Balanced and ELPA21 practice and training tests. You will need to s</a:t>
            </a:r>
            <a:r>
              <a:rPr lang="en-US" sz="1200" dirty="0" smtClean="0"/>
              <a:t>croll down to select from the WCAS Training Tests. Since students in all grade levels need</a:t>
            </a:r>
            <a:r>
              <a:rPr lang="en-US" sz="1200" baseline="0" dirty="0" smtClean="0"/>
              <a:t> to see all 3 training tests, all 3 will be available no matter which grade you pick in step 4, as long as it is grade 3 or above.</a:t>
            </a:r>
            <a:endParaRPr lang="en-US" sz="1200" dirty="0" smtClean="0"/>
          </a:p>
          <a:p>
            <a:pPr marL="0" indent="0">
              <a:buFont typeface="+mj-lt"/>
              <a:buNone/>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19</a:t>
            </a:fld>
            <a:endParaRPr lang="en-US"/>
          </a:p>
        </p:txBody>
      </p:sp>
    </p:spTree>
    <p:extLst>
      <p:ext uri="{BB962C8B-B14F-4D97-AF65-F5344CB8AC3E}">
        <p14:creationId xmlns:p14="http://schemas.microsoft.com/office/powerpoint/2010/main" val="17843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I’d like to let you know</a:t>
            </a:r>
            <a:r>
              <a:rPr lang="en-US" baseline="0" dirty="0" smtClean="0"/>
              <a:t> who else is in the room with me today. Again, my name is Dawn Cope, and I’ll be presenting the introductory information. Amy Viveiros, Science Assessment Specialist, will be monitoring the Q&amp;A box for us. Kara Todd, our Content Coordinator, will be walking us through the Training Tests in a bit, and we also have Anton Jackson, the Director of Assessment Development with us.</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2</a:t>
            </a:fld>
            <a:endParaRPr lang="en-US"/>
          </a:p>
        </p:txBody>
      </p:sp>
    </p:spTree>
    <p:extLst>
      <p:ext uri="{BB962C8B-B14F-4D97-AF65-F5344CB8AC3E}">
        <p14:creationId xmlns:p14="http://schemas.microsoft.com/office/powerpoint/2010/main" val="6260953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Those are the basics. So now I am going to move away from the PowerPoint and in to Chrome.</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20</a:t>
            </a:fld>
            <a:endParaRPr lang="en-US"/>
          </a:p>
        </p:txBody>
      </p:sp>
    </p:spTree>
    <p:extLst>
      <p:ext uri="{BB962C8B-B14F-4D97-AF65-F5344CB8AC3E}">
        <p14:creationId xmlns:p14="http://schemas.microsoft.com/office/powerpoint/2010/main" val="255223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start to wrap</a:t>
            </a:r>
            <a:r>
              <a:rPr lang="en-US" baseline="0" dirty="0" smtClean="0"/>
              <a:t> up, please be sure to put any questions you have in to the Chat box. </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22</a:t>
            </a:fld>
            <a:endParaRPr lang="en-US"/>
          </a:p>
        </p:txBody>
      </p:sp>
    </p:spTree>
    <p:extLst>
      <p:ext uri="{BB962C8B-B14F-4D97-AF65-F5344CB8AC3E}">
        <p14:creationId xmlns:p14="http://schemas.microsoft.com/office/powerpoint/2010/main" val="3759357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a:t>
            </a:r>
          </a:p>
          <a:p>
            <a:r>
              <a:rPr lang="en-US" dirty="0" smtClean="0"/>
              <a:t>The purpose of the Training Tests is to help students, teachers, and parents become familiar with the item types, tools, and navigation used in the online testing system.</a:t>
            </a:r>
          </a:p>
          <a:p>
            <a:r>
              <a:rPr lang="en-US" dirty="0" smtClean="0"/>
              <a:t>Students should access all 3 training tests before the summative WCAS.</a:t>
            </a:r>
          </a:p>
          <a:p>
            <a:r>
              <a:rPr lang="en-US" dirty="0" smtClean="0"/>
              <a:t>The “Online Training Test Support” document has more detailed information about, and suggestions for working with, the questions.</a:t>
            </a:r>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23</a:t>
            </a:fld>
            <a:endParaRPr lang="en-US"/>
          </a:p>
        </p:txBody>
      </p:sp>
    </p:spTree>
    <p:extLst>
      <p:ext uri="{BB962C8B-B14F-4D97-AF65-F5344CB8AC3E}">
        <p14:creationId xmlns:p14="http://schemas.microsoft.com/office/powerpoint/2010/main" val="28833013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would like to sign up to get messages directly from the Science Assessment Development team:</a:t>
            </a:r>
          </a:p>
          <a:p>
            <a:r>
              <a:rPr lang="en-US" dirty="0" smtClean="0"/>
              <a:t>Go to the Subscribe page for GovDelivery, which you can access</a:t>
            </a:r>
            <a:r>
              <a:rPr lang="en-US" baseline="0" dirty="0" smtClean="0"/>
              <a:t> from the red envelope icon on our webpage</a:t>
            </a:r>
            <a:r>
              <a:rPr lang="en-US" dirty="0" smtClean="0"/>
              <a:t>. Enter your email address. On the Subscriptions page, select Content Areas &gt; Science, then select the grade band(s) for which you would like to receive information. </a:t>
            </a:r>
          </a:p>
          <a:p>
            <a:endParaRPr lang="en-US" dirty="0" smtClean="0"/>
          </a:p>
          <a:p>
            <a:r>
              <a:rPr lang="en-US" dirty="0" smtClean="0"/>
              <a:t>You can check for upcoming work groups on our Professional Development page.</a:t>
            </a:r>
            <a:r>
              <a:rPr lang="en-US" baseline="0" dirty="0" smtClean="0"/>
              <a:t> We will be having a full round of item development meetings in the coming year.</a:t>
            </a:r>
          </a:p>
          <a:p>
            <a:endParaRPr lang="en-US" baseline="0" dirty="0" smtClean="0"/>
          </a:p>
          <a:p>
            <a:r>
              <a:rPr lang="en-US" baseline="0" dirty="0" smtClean="0"/>
              <a:t>We will also be hosting </a:t>
            </a:r>
            <a:r>
              <a:rPr lang="en-US" dirty="0" smtClean="0"/>
              <a:t>a webinar on January 24th to share about the Test Design &amp; Item Specifications. The registration link is here, and is also</a:t>
            </a:r>
            <a:r>
              <a:rPr lang="en-US" baseline="0" dirty="0" smtClean="0"/>
              <a:t> posted on our webpage. We will likely answer your questions about test length, test map, etc. during that webinar.</a:t>
            </a:r>
            <a:endParaRPr lang="en-US" dirty="0" smtClean="0"/>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24</a:t>
            </a:fld>
            <a:endParaRPr lang="en-US"/>
          </a:p>
        </p:txBody>
      </p:sp>
    </p:spTree>
    <p:extLst>
      <p:ext uri="{BB962C8B-B14F-4D97-AF65-F5344CB8AC3E}">
        <p14:creationId xmlns:p14="http://schemas.microsoft.com/office/powerpoint/2010/main" val="34680108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great</a:t>
            </a:r>
            <a:r>
              <a:rPr lang="en-US" baseline="0" dirty="0" smtClean="0"/>
              <a:t> opportunity to be involved from the comfort of your own computer is the </a:t>
            </a:r>
            <a:r>
              <a:rPr lang="en-US" dirty="0" smtClean="0"/>
              <a:t>Contrasting Groups Study</a:t>
            </a:r>
            <a:r>
              <a:rPr lang="en-US" baseline="0" dirty="0" smtClean="0"/>
              <a:t>. </a:t>
            </a:r>
          </a:p>
          <a:p>
            <a:endParaRPr lang="en-US" sz="1200" baseline="0" dirty="0" smtClean="0">
              <a:solidFill>
                <a:schemeClr val="accent2">
                  <a:lumMod val="75000"/>
                </a:schemeClr>
              </a:solidFill>
            </a:endParaRPr>
          </a:p>
          <a:p>
            <a:r>
              <a:rPr lang="en-US" sz="1200" dirty="0" smtClean="0">
                <a:solidFill>
                  <a:schemeClr val="accent2">
                    <a:lumMod val="75000"/>
                  </a:schemeClr>
                </a:solidFill>
              </a:rPr>
              <a:t>This study is how every science teacher in the state can have their voice heard when the cut scores are set at the Achievement Level Setting meeting in August. (Sorry,</a:t>
            </a:r>
            <a:r>
              <a:rPr lang="en-US" sz="1200" baseline="0" dirty="0" smtClean="0">
                <a:solidFill>
                  <a:schemeClr val="accent2">
                    <a:lumMod val="75000"/>
                  </a:schemeClr>
                </a:solidFill>
              </a:rPr>
              <a:t> we can’t fit all 5,000 of you in the meeting space in August.) </a:t>
            </a:r>
            <a:r>
              <a:rPr lang="en-US" sz="1200" dirty="0" smtClean="0"/>
              <a:t>Educators use the Achievement Level Descriptors (ALDs) to predict how their students will perform on the WCAS. Online ALD training is provided prior to this study using OSPIs Moodle site. Classroom teachers submit predictions of their student</a:t>
            </a:r>
            <a:r>
              <a:rPr lang="en-US" sz="1200" baseline="0" dirty="0" smtClean="0"/>
              <a:t> performance</a:t>
            </a:r>
            <a:r>
              <a:rPr lang="en-US" sz="1200" dirty="0" smtClean="0"/>
              <a:t> through the EDS system</a:t>
            </a:r>
            <a:r>
              <a:rPr lang="en-US" sz="1200" baseline="0" dirty="0" smtClean="0"/>
              <a:t> </a:t>
            </a:r>
            <a:r>
              <a:rPr lang="en-US" sz="1200" dirty="0" smtClean="0"/>
              <a:t>before the test window opens.</a:t>
            </a:r>
          </a:p>
          <a:p>
            <a:pPr>
              <a:spcBef>
                <a:spcPts val="0"/>
              </a:spcBef>
            </a:pPr>
            <a:endParaRPr lang="en-US" sz="1200" baseline="0" dirty="0" smtClean="0"/>
          </a:p>
          <a:p>
            <a:pPr>
              <a:spcBef>
                <a:spcPts val="0"/>
              </a:spcBef>
            </a:pPr>
            <a:r>
              <a:rPr lang="en-US" sz="1200" baseline="0" dirty="0" smtClean="0"/>
              <a:t>The results of the study are one piece of information the achievement level setting panels will use to establish the cut scores. </a:t>
            </a:r>
            <a:endParaRPr lang="en-US" baseline="0" dirty="0" smtClean="0"/>
          </a:p>
          <a:p>
            <a:endParaRPr lang="en-US" baseline="0" dirty="0" smtClean="0"/>
          </a:p>
          <a:p>
            <a:r>
              <a:rPr lang="en-US" baseline="0" dirty="0" smtClean="0"/>
              <a:t>You probably have a ton of questions about this. All we have time to say today is that more information will be provided in the next month about this study and how to participate, through the GovDelivery list we mentioned on the previous slide and through WAW messages to DCs. </a:t>
            </a:r>
          </a:p>
        </p:txBody>
      </p:sp>
      <p:sp>
        <p:nvSpPr>
          <p:cNvPr id="4" name="Slide Number Placeholder 3"/>
          <p:cNvSpPr>
            <a:spLocks noGrp="1"/>
          </p:cNvSpPr>
          <p:nvPr>
            <p:ph type="sldNum" sz="quarter" idx="10"/>
          </p:nvPr>
        </p:nvSpPr>
        <p:spPr/>
        <p:txBody>
          <a:bodyPr/>
          <a:lstStyle/>
          <a:p>
            <a:fld id="{4743F1E3-71E9-4C9D-979A-507005575817}" type="slidenum">
              <a:rPr lang="en-US" smtClean="0"/>
              <a:t>25</a:t>
            </a:fld>
            <a:endParaRPr lang="en-US"/>
          </a:p>
        </p:txBody>
      </p:sp>
    </p:spTree>
    <p:extLst>
      <p:ext uri="{BB962C8B-B14F-4D97-AF65-F5344CB8AC3E}">
        <p14:creationId xmlns:p14="http://schemas.microsoft.com/office/powerpoint/2010/main" val="40509144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[PAUSE]</a:t>
            </a:r>
          </a:p>
          <a:p>
            <a:endParaRPr lang="en-US" dirty="0" smtClean="0"/>
          </a:p>
          <a:p>
            <a:r>
              <a:rPr lang="en-US" dirty="0" smtClean="0"/>
              <a:t>The Audio file for this webinar will only be accessible by DCs. They will need to go into WAMS,</a:t>
            </a:r>
            <a:r>
              <a:rPr lang="en-US" baseline="0" dirty="0" smtClean="0"/>
              <a:t> within EDS, and follow this </a:t>
            </a:r>
            <a:r>
              <a:rPr lang="en-US" baseline="0" dirty="0" err="1" smtClean="0"/>
              <a:t>filepath</a:t>
            </a:r>
            <a:r>
              <a:rPr lang="en-US" baseline="0" dirty="0" smtClean="0"/>
              <a:t>.</a:t>
            </a:r>
            <a:endParaRPr lang="en-US" dirty="0" smtClean="0"/>
          </a:p>
          <a:p>
            <a:r>
              <a:rPr lang="en-US" dirty="0" smtClean="0"/>
              <a:t>EDS: WAMS—Assessment Operations–File Downloads—2018 Administration</a:t>
            </a:r>
            <a:r>
              <a:rPr lang="en-US" baseline="0" dirty="0" smtClean="0"/>
              <a:t>. </a:t>
            </a:r>
          </a:p>
          <a:p>
            <a:endParaRPr lang="en-US" dirty="0" smtClean="0"/>
          </a:p>
          <a:p>
            <a:r>
              <a:rPr lang="en-US" dirty="0" smtClean="0"/>
              <a:t>We will post this PowerPoint presentation,</a:t>
            </a:r>
            <a:r>
              <a:rPr lang="en-US" baseline="0" dirty="0" smtClean="0"/>
              <a:t> including notes with our script, on the Science Assessment webpage by this Friday. We’ll put it in the section about the “Online WCAS Training Tests.”</a:t>
            </a:r>
          </a:p>
          <a:p>
            <a:endParaRPr lang="en-US" baseline="0" dirty="0" smtClean="0"/>
          </a:p>
          <a:p>
            <a:r>
              <a:rPr lang="en-US" baseline="0" dirty="0" smtClean="0"/>
              <a:t>We will be working on the FAQ with all of your questions over the next week, and will post it next to the presentation by the end of next week.</a:t>
            </a:r>
          </a:p>
          <a:p>
            <a:endParaRPr lang="en-US" baseline="0" dirty="0" smtClean="0"/>
          </a:p>
          <a:p>
            <a:r>
              <a:rPr lang="en-US" baseline="0" dirty="0" smtClean="0"/>
              <a:t>If you are not with a school district, contact Kara Todd next week about how to get the recording—she should have a solution by then.</a:t>
            </a:r>
            <a:endParaRPr lang="en-US" dirty="0" smtClean="0"/>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26</a:t>
            </a:fld>
            <a:endParaRPr lang="en-US"/>
          </a:p>
        </p:txBody>
      </p:sp>
    </p:spTree>
    <p:extLst>
      <p:ext uri="{BB962C8B-B14F-4D97-AF65-F5344CB8AC3E}">
        <p14:creationId xmlns:p14="http://schemas.microsoft.com/office/powerpoint/2010/main" val="30730377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our contact information</a:t>
            </a:r>
            <a:r>
              <a:rPr lang="en-US" baseline="0" dirty="0" smtClean="0"/>
              <a:t> again. If you have specific questions about science content, please direct those questions to Dawn and Amy. If you have questions about accessing the files related to this webinar, please contact Kara. If you have broader questions about the state assessment system, including Smarter Balanced testing, please send those questions to Anton. If you are not sure where the question goes, please send it to our general e-mail account.</a:t>
            </a:r>
          </a:p>
          <a:p>
            <a:endParaRPr lang="en-US" baseline="0" dirty="0" smtClean="0"/>
          </a:p>
          <a:p>
            <a:r>
              <a:rPr lang="en-US" baseline="0" dirty="0" smtClean="0"/>
              <a:t>Thank you for your participation. </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27</a:t>
            </a:fld>
            <a:endParaRPr lang="en-US"/>
          </a:p>
        </p:txBody>
      </p:sp>
    </p:spTree>
    <p:extLst>
      <p:ext uri="{BB962C8B-B14F-4D97-AF65-F5344CB8AC3E}">
        <p14:creationId xmlns:p14="http://schemas.microsoft.com/office/powerpoint/2010/main" val="525808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big goal for today is to walk through the WCAS Training</a:t>
            </a:r>
            <a:r>
              <a:rPr lang="en-US" baseline="0" dirty="0" smtClean="0"/>
              <a:t> Tests with you, and share the most important things to focus on as you lead a group of students through them. </a:t>
            </a:r>
          </a:p>
          <a:p>
            <a:endParaRPr lang="en-US" baseline="0" dirty="0" smtClean="0"/>
          </a:p>
          <a:p>
            <a:r>
              <a:rPr lang="en-US" baseline="0" dirty="0" smtClean="0"/>
              <a:t>First, using this PowerPoint we will share some background information about the training tests; we will let you know about materials that can support your online testing experience; and we will discuss using the secure browser to access the Training Test. Then, we will go to the WCAP Portal and use guest access to do a live walk-through of the Training Test. At the end, we will return to this PowerPoint for a few reminders and wrap up.</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3</a:t>
            </a:fld>
            <a:endParaRPr lang="en-US"/>
          </a:p>
        </p:txBody>
      </p:sp>
    </p:spTree>
    <p:extLst>
      <p:ext uri="{BB962C8B-B14F-4D97-AF65-F5344CB8AC3E}">
        <p14:creationId xmlns:p14="http://schemas.microsoft.com/office/powerpoint/2010/main" val="928829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start with some background.</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4</a:t>
            </a:fld>
            <a:endParaRPr lang="en-US"/>
          </a:p>
        </p:txBody>
      </p:sp>
    </p:spTree>
    <p:extLst>
      <p:ext uri="{BB962C8B-B14F-4D97-AF65-F5344CB8AC3E}">
        <p14:creationId xmlns:p14="http://schemas.microsoft.com/office/powerpoint/2010/main" val="941803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all of the online Training</a:t>
            </a:r>
            <a:r>
              <a:rPr lang="en-US" baseline="0" dirty="0" smtClean="0"/>
              <a:t> Tests in Washington is to h</a:t>
            </a:r>
            <a:r>
              <a:rPr lang="en-US" dirty="0" smtClean="0"/>
              <a:t>elp students, teachers, and parents become familiar with the item types, tools, and navigation used in the online testing system.  We use the same online testing</a:t>
            </a:r>
            <a:r>
              <a:rPr lang="en-US" baseline="0" dirty="0" smtClean="0"/>
              <a:t> system for our Smarter Balanced ELA and Mathematics testing, and for our English Language Proficiency assessment (called ELPA21), as we will be using for the WCAS.  </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Training tests for all 4 of these tests are available on the WCAP Portal, at the </a:t>
            </a:r>
            <a:r>
              <a:rPr lang="en-US" baseline="0" dirty="0" err="1" smtClean="0"/>
              <a:t>url</a:t>
            </a:r>
            <a:r>
              <a:rPr lang="en-US" baseline="0" dirty="0" smtClean="0"/>
              <a:t> you see on the screen. Students should have an opportunity to access and use the Training Tests before taking the summative or annual assessments.</a:t>
            </a:r>
            <a:r>
              <a:rPr lang="en-US" dirty="0" smtClean="0"/>
              <a:t> We recommend first presenting the </a:t>
            </a:r>
            <a:r>
              <a:rPr lang="en-US" b="1" dirty="0" smtClean="0"/>
              <a:t>Training Tests </a:t>
            </a:r>
            <a:r>
              <a:rPr lang="en-US" dirty="0" smtClean="0"/>
              <a:t>to an entire class using one computer projected up on to a</a:t>
            </a:r>
            <a:r>
              <a:rPr lang="en-US" baseline="0" dirty="0" smtClean="0"/>
              <a:t> screen, board, or wall</a:t>
            </a:r>
            <a:r>
              <a:rPr lang="en-US" dirty="0" smtClean="0"/>
              <a:t>,</a:t>
            </a:r>
            <a:r>
              <a:rPr lang="en-US" baseline="0" dirty="0" smtClean="0"/>
              <a:t> with the teacher controlling the computer, and then following up with opportunities for students to go through the Training Tests on individual computers with varying levels of teacher guidance.</a:t>
            </a:r>
            <a:endParaRPr lang="en-US" dirty="0" smtClean="0"/>
          </a:p>
          <a:p>
            <a:endParaRPr lang="en-US" baseline="0" dirty="0" smtClean="0"/>
          </a:p>
          <a:p>
            <a:r>
              <a:rPr lang="en-US" dirty="0" smtClean="0"/>
              <a:t>The</a:t>
            </a:r>
            <a:r>
              <a:rPr lang="en-US" baseline="0" dirty="0" smtClean="0"/>
              <a:t> </a:t>
            </a:r>
            <a:r>
              <a:rPr lang="en-US" dirty="0" smtClean="0"/>
              <a:t>Training Tests have a small number of items and</a:t>
            </a:r>
            <a:r>
              <a:rPr lang="en-US" baseline="0" dirty="0" smtClean="0"/>
              <a:t> their purpose is focused on functionality: how to move through the test, and how to interact with different item types and tools. We do need to point out that Smarter Balanced also has longer </a:t>
            </a:r>
            <a:r>
              <a:rPr lang="en-US" b="1" baseline="0" dirty="0" smtClean="0"/>
              <a:t>Practice Tests </a:t>
            </a:r>
            <a:r>
              <a:rPr lang="en-US" baseline="0" dirty="0" smtClean="0"/>
              <a:t>for both ELA and Mathematics. Those Practice Tests mimic the length and test blueprint of the summative tests, and can be accessed in the same ways as the Training Tests. We will not have a deep enough science item bank to enable us to populate Practice Tests for the WCAS any time in the near future. Therefore, if anyone asks for a science practice test, the WCAS Training Test is what they will be referred to.</a:t>
            </a:r>
            <a:endParaRPr lang="en-US" dirty="0" smtClean="0"/>
          </a:p>
          <a:p>
            <a:endParaRPr lang="en-US" dirty="0" smtClean="0"/>
          </a:p>
          <a:p>
            <a:r>
              <a:rPr lang="en-US" dirty="0" smtClean="0"/>
              <a:t>And</a:t>
            </a:r>
            <a:r>
              <a:rPr lang="en-US" baseline="0" dirty="0" smtClean="0"/>
              <a:t> just a reminder that c</a:t>
            </a:r>
            <a:r>
              <a:rPr lang="en-US" dirty="0" smtClean="0"/>
              <a:t>lassroom instruction should be based on the </a:t>
            </a:r>
            <a:r>
              <a:rPr lang="en-US" i="1" dirty="0" smtClean="0"/>
              <a:t>Washington State K–12 Science Learning Standards (NGSS), </a:t>
            </a:r>
            <a:r>
              <a:rPr lang="en-US" dirty="0" smtClean="0"/>
              <a:t>not to the WCAS.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5</a:t>
            </a:fld>
            <a:endParaRPr lang="en-US"/>
          </a:p>
        </p:txBody>
      </p:sp>
    </p:spTree>
    <p:extLst>
      <p:ext uri="{BB962C8B-B14F-4D97-AF65-F5344CB8AC3E}">
        <p14:creationId xmlns:p14="http://schemas.microsoft.com/office/powerpoint/2010/main" val="4091463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a:t>
            </a:r>
            <a:r>
              <a:rPr lang="en-US" baseline="0" dirty="0" smtClean="0"/>
              <a:t>though there are only a small number of items on the training tests, w</a:t>
            </a:r>
            <a:r>
              <a:rPr lang="en-US" dirty="0" smtClean="0"/>
              <a:t>e</a:t>
            </a:r>
            <a:r>
              <a:rPr lang="en-US" baseline="0" dirty="0" smtClean="0"/>
              <a:t> were very thoughtful about how we put them together. The items you see on the Training Tests were d</a:t>
            </a:r>
            <a:r>
              <a:rPr lang="en-US" dirty="0" smtClean="0"/>
              <a:t>eveloped along with all the other items that are in our item</a:t>
            </a:r>
            <a:r>
              <a:rPr lang="en-US" baseline="0" dirty="0" smtClean="0"/>
              <a:t> bank, including </a:t>
            </a:r>
            <a:r>
              <a:rPr lang="en-US" dirty="0" smtClean="0"/>
              <a:t>the items that will appear on the summative WCAS later</a:t>
            </a:r>
            <a:r>
              <a:rPr lang="en-US" baseline="0" dirty="0" smtClean="0"/>
              <a:t> this spring. These items were not treated any differently as they went through the item development process, therefore they m</a:t>
            </a:r>
            <a:r>
              <a:rPr lang="en-US" dirty="0" smtClean="0"/>
              <a:t>eet all of the criteria for appearing on a state-wide assessment. The items have been through an iterative writing and review process that involves numerous educator workgroups. For each workgroup, both new and experienced educators were chosen to represent statewide demographics. </a:t>
            </a:r>
            <a:endParaRPr lang="en-US" baseline="0" dirty="0" smtClean="0"/>
          </a:p>
          <a:p>
            <a:endParaRPr lang="en-US" baseline="0" dirty="0" smtClean="0"/>
          </a:p>
          <a:p>
            <a:r>
              <a:rPr lang="en-US" baseline="0" dirty="0" smtClean="0"/>
              <a:t>When it came time to build the Training Tests we used a couple of criteria:</a:t>
            </a:r>
          </a:p>
          <a:p>
            <a:r>
              <a:rPr lang="en-US" dirty="0" smtClean="0"/>
              <a:t>First, we wanted to showcase a variety of Performance Expectations (PEs), with a variety of Science and Engineering Practices,</a:t>
            </a:r>
            <a:r>
              <a:rPr lang="en-US" baseline="0" dirty="0" smtClean="0"/>
              <a:t> </a:t>
            </a:r>
            <a:r>
              <a:rPr lang="en-US" dirty="0" smtClean="0"/>
              <a:t>Disciplinary Core Ideas,</a:t>
            </a:r>
            <a:r>
              <a:rPr lang="en-US" baseline="0" dirty="0" smtClean="0"/>
              <a:t> and Crosscutting Concepts. We also wanted to be sure to include an Engineering Design PE in the mix. To that end, the Grade 5 Training Test contains items aimed at Earth and Space Sciences PEs and an Engineering Design PE , the Grade 8 training test contains items aimed at Life Sciences PEs and an Earth Sciences PE, and the Grade 11 training test contains items aimed at Physical Sciences PEs.</a:t>
            </a:r>
            <a:endParaRPr lang="en-US" dirty="0" smtClean="0"/>
          </a:p>
          <a:p>
            <a:r>
              <a:rPr lang="en-US" baseline="0" dirty="0" smtClean="0"/>
              <a:t>We also wanted to c</a:t>
            </a:r>
            <a:r>
              <a:rPr lang="en-US" dirty="0" smtClean="0"/>
              <a:t>over as many item types and test features as possible. Our item bank isn’t deep</a:t>
            </a:r>
            <a:r>
              <a:rPr lang="en-US" baseline="0" dirty="0" smtClean="0"/>
              <a:t> enough to allow us to free up enough items for us to do this with each grade level, so we decided to put o</a:t>
            </a:r>
            <a:r>
              <a:rPr lang="en-US" dirty="0" smtClean="0"/>
              <a:t>ne standalone item and one item cluster (stimuli and items) at each grade level,</a:t>
            </a:r>
            <a:r>
              <a:rPr lang="en-US" baseline="0" dirty="0" smtClean="0"/>
              <a:t> and get the coverage that way.</a:t>
            </a:r>
            <a:endParaRPr lang="en-US" dirty="0" smtClean="0"/>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6</a:t>
            </a:fld>
            <a:endParaRPr lang="en-US"/>
          </a:p>
        </p:txBody>
      </p:sp>
    </p:spTree>
    <p:extLst>
      <p:ext uri="{BB962C8B-B14F-4D97-AF65-F5344CB8AC3E}">
        <p14:creationId xmlns:p14="http://schemas.microsoft.com/office/powerpoint/2010/main" val="691743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 the biggest benefits of using the same online</a:t>
            </a:r>
            <a:r>
              <a:rPr lang="en-US" baseline="0" dirty="0" smtClean="0"/>
              <a:t> testing platform as the ELA and Mathematics tests is that students have seen many of the tools, features, and item types previously. This should help them to be relatively comfortable with most of the tools, features, and item types on the WCAS.</a:t>
            </a:r>
          </a:p>
          <a:p>
            <a:endParaRPr lang="en-US" baseline="0" dirty="0" smtClean="0"/>
          </a:p>
          <a:p>
            <a:r>
              <a:rPr lang="en-US" dirty="0" smtClean="0"/>
              <a:t>Most</a:t>
            </a:r>
            <a:r>
              <a:rPr lang="en-US" baseline="0" dirty="0" smtClean="0"/>
              <a:t> items are part of an item cluster and are associated with common stimuli that students will use in answering the items. The stimuli will be on the left side of the screen and the items will be on the right, much like the ELA Reading items are presented.  There will also be some stand alone items that cover the entire screen, much like the Mathematics items are presented.</a:t>
            </a:r>
          </a:p>
          <a:p>
            <a:endParaRPr lang="en-US" baseline="0" dirty="0" smtClean="0"/>
          </a:p>
          <a:p>
            <a:r>
              <a:rPr lang="en-US" baseline="0" dirty="0" smtClean="0"/>
              <a:t>The WCAS has many item types that are new to our state science tests, but students have seen them during Smarter Balanced tests. We have multiple choice and multiple select items, short answer items, and a variety of technology enhanced items. We also have multi-part items. The parts are clearly labeled with the letters A, B, and sometimes C. The multi-part items may have a mix of item types, and the parts work together to elicit student understanding. </a:t>
            </a:r>
          </a:p>
          <a:p>
            <a:endParaRPr lang="en-US" baseline="0" dirty="0" smtClean="0"/>
          </a:p>
          <a:p>
            <a:r>
              <a:rPr lang="en-US" baseline="0" dirty="0" smtClean="0"/>
              <a:t>The only item type that we were not able to include in the Training Tests is a simulation.  A simulation will direct students to use drop-down menus to make choices that control an investigation and/or generate data into a data table.</a:t>
            </a:r>
          </a:p>
          <a:p>
            <a:endParaRPr lang="en-US" baseline="0" dirty="0" smtClean="0"/>
          </a:p>
          <a:p>
            <a:r>
              <a:rPr lang="en-US" baseline="0" dirty="0" smtClean="0"/>
              <a:t>Even though much of the test platform will be familiar students, there are some unique features on the WCAS that students must practice using the Training Tests before the summative test in the spring.</a:t>
            </a:r>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7</a:t>
            </a:fld>
            <a:endParaRPr lang="en-US"/>
          </a:p>
        </p:txBody>
      </p:sp>
    </p:spTree>
    <p:extLst>
      <p:ext uri="{BB962C8B-B14F-4D97-AF65-F5344CB8AC3E}">
        <p14:creationId xmlns:p14="http://schemas.microsoft.com/office/powerpoint/2010/main" val="3223379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first unique feature is called Collapsing Stimuli.</a:t>
            </a:r>
          </a:p>
          <a:p>
            <a:r>
              <a:rPr lang="en-US" dirty="0" smtClean="0"/>
              <a:t>The</a:t>
            </a:r>
            <a:r>
              <a:rPr lang="en-US" baseline="0" dirty="0" smtClean="0"/>
              <a:t> stimuli in item clusters are delivered in small sections to help students focus on the information necessary to address a question or questions. As additional information is needed, another stimulus is provided with the items. For example, a student might see Stimulus #1 and 2 associated items. After they complete those 2 items and select the “NEXT” button, Stimulus #2 will appear along with 2-3 new items. Stimulus #1 will be “collapsed” above Stimulus #2, and can be read again by clicking on the plus ( </a:t>
            </a:r>
            <a:r>
              <a:rPr lang="en-US" b="1" baseline="0" dirty="0" smtClean="0"/>
              <a:t>+</a:t>
            </a:r>
            <a:r>
              <a:rPr lang="en-US" baseline="0" dirty="0" smtClean="0"/>
              <a:t> ) sign next to it.  This collapsing action helps to minimize vertical scrolling as much as possible, and also eliminates the need for students to use the “BACK” button in order to see Stimulus #1.</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second feature is called Locking items</a:t>
            </a:r>
            <a:r>
              <a:rPr lang="en-US" baseline="0" dirty="0" smtClean="0"/>
              <a:t>.</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Locking items allow us to do what’s called “blocking</a:t>
            </a:r>
            <a:r>
              <a:rPr lang="en-US" baseline="0" dirty="0" smtClean="0"/>
              <a:t> and updating.” For example, in question #1, we can ask students to build a graph based on some data presented in stimulus #1, then lock question #1. The students are presented with a correct graph in question #2 and then asked questions based on the relationship shown in the correct graph. This way we can see what they know on their own in question #1, but then prevent them from carrying any errors forward into question #2. Another example is that we might use a constructed response item type for question #1 to get the big picture of what the student knows about a standard, then lock question #1 and use questions 2-5 to get to the component parts of the standard. Questions 2-5 might give away, or clue, the answer to question #1, which is why we will lock question #1.  As OSPI has developed the WCAS, teachers have really liked that we can ask a group of questions that lets us better discriminate what students know and can do.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We’ll look at the Collapsing Stimuli and Locking features when we get into the Training</a:t>
            </a:r>
            <a:r>
              <a:rPr lang="en-US" baseline="0" dirty="0" smtClean="0"/>
              <a:t> Tests.</a:t>
            </a:r>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8</a:t>
            </a:fld>
            <a:endParaRPr lang="en-US"/>
          </a:p>
        </p:txBody>
      </p:sp>
    </p:spTree>
    <p:extLst>
      <p:ext uri="{BB962C8B-B14F-4D97-AF65-F5344CB8AC3E}">
        <p14:creationId xmlns:p14="http://schemas.microsoft.com/office/powerpoint/2010/main" val="2631531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OSPI</a:t>
            </a:r>
            <a:r>
              <a:rPr lang="en-US" baseline="0" dirty="0" smtClean="0"/>
              <a:t> highly recommends that students work with all 3 WCAS Training Tests, including those not at their grade level.  This table illustrates why this is necessary. We were able to get many of the features into 2 Training Tests, but the only feature that is in all 3 Training Tests are the Multiple-choice items. Students need to see all 3 Training Tests to ensure that they experience all the features, navigation, and item types. And remember, </a:t>
            </a:r>
            <a:r>
              <a:rPr lang="en-US" b="1" baseline="0" dirty="0" smtClean="0"/>
              <a:t>this is the focus of the Training Tests: learning how to work with the features, navigation, and item types.</a:t>
            </a:r>
            <a:endParaRPr lang="en-US" b="1" dirty="0" smtClean="0"/>
          </a:p>
          <a:p>
            <a:endParaRPr lang="en-US" dirty="0" smtClean="0"/>
          </a:p>
          <a:p>
            <a:r>
              <a:rPr lang="en-US" dirty="0" smtClean="0"/>
              <a:t>We acknowledge</a:t>
            </a:r>
            <a:r>
              <a:rPr lang="en-US" baseline="0" dirty="0" smtClean="0"/>
              <a:t> that s</a:t>
            </a:r>
            <a:r>
              <a:rPr lang="en-US" dirty="0" smtClean="0"/>
              <a:t>tudents may have difficulty with the science content on questions targeting the standards for the other grade levels—especially the grades higher</a:t>
            </a:r>
            <a:r>
              <a:rPr lang="en-US" baseline="0" dirty="0" smtClean="0"/>
              <a:t> than their own—</a:t>
            </a:r>
            <a:r>
              <a:rPr lang="en-US" dirty="0" smtClean="0"/>
              <a:t>but this should not interfere with the students’ ability to interact with the test platform for training purposes. When</a:t>
            </a:r>
            <a:r>
              <a:rPr lang="en-US" baseline="0" dirty="0" smtClean="0"/>
              <a:t> Kara takes us through the Training Tests a little bit later, she’ll be demonstrating how to focus on the features rather than on the content. </a:t>
            </a:r>
            <a:endParaRPr lang="en-US" dirty="0" smtClean="0"/>
          </a:p>
          <a:p>
            <a:endParaRPr lang="en-US" dirty="0"/>
          </a:p>
        </p:txBody>
      </p:sp>
      <p:sp>
        <p:nvSpPr>
          <p:cNvPr id="4" name="Slide Number Placeholder 3"/>
          <p:cNvSpPr>
            <a:spLocks noGrp="1"/>
          </p:cNvSpPr>
          <p:nvPr>
            <p:ph type="sldNum" sz="quarter" idx="10"/>
          </p:nvPr>
        </p:nvSpPr>
        <p:spPr/>
        <p:txBody>
          <a:bodyPr/>
          <a:lstStyle/>
          <a:p>
            <a:fld id="{4C8005DD-FEDA-4D0D-9955-1A9CBC03E8DC}" type="slidenum">
              <a:rPr lang="en-US" smtClean="0"/>
              <a:t>9</a:t>
            </a:fld>
            <a:endParaRPr lang="en-US"/>
          </a:p>
        </p:txBody>
      </p:sp>
    </p:spTree>
    <p:extLst>
      <p:ext uri="{BB962C8B-B14F-4D97-AF65-F5344CB8AC3E}">
        <p14:creationId xmlns:p14="http://schemas.microsoft.com/office/powerpoint/2010/main" val="1671850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userDrawn="1"/>
        </p:nvSpPr>
        <p:spPr>
          <a:xfrm>
            <a:off x="1097280" y="5548779"/>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033284"/>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2011680" y="5966468"/>
            <a:ext cx="2472271" cy="139433"/>
          </a:xfrm>
        </p:spPr>
        <p:txBody>
          <a:bodyPr/>
          <a:lstStyle/>
          <a:p>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dirty="0" smtClean="0">
                <a:solidFill>
                  <a:srgbClr val="5D5B4E"/>
                </a:solidFill>
              </a:rPr>
              <a:t>OFFICE OF SUPERINTENDENT OF PUBLIC INSTRUCTION</a:t>
            </a:r>
            <a:endParaRPr lang="en-US" dirty="0">
              <a:solidFill>
                <a:srgbClr val="5D5B4E"/>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0744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latin typeface="+mj-lt"/>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dirty="0" smtClean="0">
                <a:solidFill>
                  <a:srgbClr val="5D5B4E"/>
                </a:solidFill>
              </a:rPr>
              <a:t>OFFICE OF SUPERINTENDENT OF PUBLIC INSTRUCTION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40094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p:cNvSpPr/>
          <p:nvPr userDrawn="1"/>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userDrawn="1"/>
        </p:nvSpPr>
        <p:spPr>
          <a:xfrm>
            <a:off x="1097280" y="5548779"/>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
        <p:nvSpPr>
          <p:cNvPr id="2" name="Vertical Title 1"/>
          <p:cNvSpPr>
            <a:spLocks noGrp="1"/>
          </p:cNvSpPr>
          <p:nvPr>
            <p:ph type="title" orient="vert"/>
          </p:nvPr>
        </p:nvSpPr>
        <p:spPr>
          <a:xfrm>
            <a:off x="8724900" y="414779"/>
            <a:ext cx="2628900" cy="5134772"/>
          </a:xfrm>
        </p:spPr>
        <p:txBody>
          <a:bodyPr vert="eaVert"/>
          <a:lstStyle>
            <a:lvl1pPr>
              <a:defRPr>
                <a:latin typeface="+mj-lt"/>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134772"/>
          </a:xfrm>
        </p:spPr>
        <p:txBody>
          <a:bodyPr vert="eaVert" lIns="45720" tIns="0" rIns="45720" bIns="0"/>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solidFill>
                  <a:srgbClr val="5D5B4E"/>
                </a:solidFill>
              </a:rPr>
              <a:t>OFFICE OF SUPERINTENDENT OF PUBLIC INSTRUCTION</a:t>
            </a: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22180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atin typeface="+mj-lt"/>
              </a:defRPr>
            </a:lvl1pPr>
          </a:lstStyle>
          <a:p>
            <a:r>
              <a:rPr lang="en-US" smtClean="0"/>
              <a:t>Click to edit Master title style</a:t>
            </a:r>
            <a:endParaRPr lang="en-US" dirty="0"/>
          </a:p>
        </p:txBody>
      </p:sp>
      <p:sp>
        <p:nvSpPr>
          <p:cNvPr id="3" name="Content Placeholder 2"/>
          <p:cNvSpPr>
            <a:spLocks noGrp="1"/>
          </p:cNvSpPr>
          <p:nvPr>
            <p:ph idx="1"/>
          </p:nvPr>
        </p:nvSpPr>
        <p:spPr>
          <a:xfrm>
            <a:off x="1097280" y="1845734"/>
            <a:ext cx="10058400" cy="3616603"/>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2011680" y="5966468"/>
            <a:ext cx="2472271" cy="76885"/>
          </a:xfrm>
        </p:spPr>
        <p:txBody>
          <a:bodyPr/>
          <a:lstStyle/>
          <a:p>
            <a:endParaRPr lang="en-US" dirty="0"/>
          </a:p>
        </p:txBody>
      </p:sp>
      <p:sp>
        <p:nvSpPr>
          <p:cNvPr id="5" name="Footer Placeholder 4"/>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171096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1" y="6463178"/>
            <a:ext cx="12192000" cy="39482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6333440"/>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7173" y="5555929"/>
            <a:ext cx="698667" cy="698667"/>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2"/>
                </a:solidFill>
                <a:latin typeface="+mj-lt"/>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035776"/>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893178" y="6072034"/>
            <a:ext cx="4822804" cy="365125"/>
          </a:xfrm>
        </p:spPr>
        <p:txBody>
          <a:bodyPr/>
          <a:lstStyle>
            <a:lvl1pPr>
              <a:defRPr>
                <a:solidFill>
                  <a:schemeClr val="tx2"/>
                </a:solidFill>
              </a:defRPr>
            </a:lvl1pPr>
          </a:lstStyle>
          <a:p>
            <a:r>
              <a:rPr lang="en-US" dirty="0" smtClean="0">
                <a:solidFill>
                  <a:srgbClr val="5D5B4E"/>
                </a:solidFill>
              </a:rPr>
              <a:t>OFFICE OF SUPERINTENDENT OF PUBLIC INSTRUCTION</a:t>
            </a:r>
            <a:endParaRPr lang="en-US" dirty="0">
              <a:solidFill>
                <a:srgbClr val="5D5B4E"/>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27490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lvl1pPr>
              <a:defRPr>
                <a:latin typeface="+mj-lt"/>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3660731"/>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366073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dirty="0" smtClean="0">
                <a:solidFill>
                  <a:srgbClr val="5D5B4E"/>
                </a:solidFill>
              </a:rPr>
              <a:t>OFFICE OF SUPERINTENDENT OF PUBLIC INSTRUCTION</a:t>
            </a:r>
            <a:endParaRPr lang="en-US" dirty="0">
              <a:solidFill>
                <a:srgbClr val="5D5B4E"/>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542249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lvl1pPr>
              <a:defRPr>
                <a:latin typeface="+mj-lt"/>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291609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291609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r>
              <a:rPr lang="en-US" dirty="0" smtClean="0">
                <a:solidFill>
                  <a:srgbClr val="5D5B4E"/>
                </a:solidFill>
              </a:rPr>
              <a:t>OFFICE OF SUPERINTENDENT OF PUBLIC INSTRUCTION</a:t>
            </a:r>
            <a:endParaRPr lang="en-US" dirty="0">
              <a:solidFill>
                <a:srgbClr val="5D5B4E"/>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982775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r>
              <a:rPr lang="en-US" dirty="0" smtClean="0">
                <a:solidFill>
                  <a:srgbClr val="5D5B4E"/>
                </a:solidFill>
              </a:rPr>
              <a:t>OFFICE OF SUPERINTENDENT OF PUBLIC INSTRUCTION</a:t>
            </a:r>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996789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10" name="Rectangle 9"/>
          <p:cNvSpPr/>
          <p:nvPr userDrawn="1"/>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userDrawn="1"/>
        </p:nvSpPr>
        <p:spPr>
          <a:xfrm>
            <a:off x="1097280" y="5548779"/>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r>
              <a:rPr lang="en-US" dirty="0" smtClean="0">
                <a:solidFill>
                  <a:srgbClr val="5D5B4E"/>
                </a:solidFill>
              </a:rPr>
              <a:t>OFFICE OF SUPERINTENDENT OF PUBLIC INSTRUCTION</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224428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10" name="Rectangle 9"/>
          <p:cNvSpPr/>
          <p:nvPr userDrawn="1"/>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userDrawn="1"/>
        </p:nvSpPr>
        <p:spPr>
          <a:xfrm>
            <a:off x="1097280" y="5548779"/>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r>
              <a:rPr lang="en-US" dirty="0" smtClean="0">
                <a:solidFill>
                  <a:srgbClr val="5D5B4E"/>
                </a:solidFill>
              </a:rPr>
              <a:t>OFFICE OF SUPERINTENDENT OF PUBLIC INSTRUCTION</a:t>
            </a:r>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81225" y="0"/>
            <a:ext cx="7829550" cy="5219700"/>
          </a:xfrm>
          <a:prstGeom prst="rect">
            <a:avLst/>
          </a:prstGeom>
        </p:spPr>
      </p:pic>
      <p:sp>
        <p:nvSpPr>
          <p:cNvPr id="5" name="Rectangle 4"/>
          <p:cNvSpPr/>
          <p:nvPr userDrawn="1"/>
        </p:nvSpPr>
        <p:spPr>
          <a:xfrm>
            <a:off x="2390078" y="168378"/>
            <a:ext cx="7389542" cy="2862322"/>
          </a:xfrm>
          <a:prstGeom prst="rect">
            <a:avLst/>
          </a:prstGeom>
          <a:effectLst>
            <a:glow rad="254000">
              <a:schemeClr val="tx1">
                <a:alpha val="50000"/>
              </a:schemeClr>
            </a:glow>
          </a:effectLst>
        </p:spPr>
        <p:txBody>
          <a:bodyPr wrap="square">
            <a:spAutoFit/>
          </a:bodyPr>
          <a:lstStyle/>
          <a:p>
            <a:pPr defTabSz="457200"/>
            <a:r>
              <a:rPr lang="en-US" sz="3600" dirty="0">
                <a:solidFill>
                  <a:srgbClr val="FFFFFF"/>
                </a:solidFill>
                <a:effectLst>
                  <a:glow rad="254000">
                    <a:prstClr val="white">
                      <a:alpha val="30000"/>
                    </a:prstClr>
                  </a:glow>
                </a:effectLst>
              </a:rPr>
              <a:t>This photo is a placeholder. Click on the photo to add you own picture. Make sure your image does not overlap the banner and logo at the bottom.</a:t>
            </a:r>
          </a:p>
        </p:txBody>
      </p:sp>
    </p:spTree>
    <p:extLst>
      <p:ext uri="{BB962C8B-B14F-4D97-AF65-F5344CB8AC3E}">
        <p14:creationId xmlns:p14="http://schemas.microsoft.com/office/powerpoint/2010/main" val="27186736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100231" y="0"/>
            <a:ext cx="64008"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mj-lt"/>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chemeClr val="tx2"/>
                </a:solidFill>
                <a:latin typeface="+mn-lt"/>
              </a:defRPr>
            </a:lvl1pPr>
            <a:lvl2pPr>
              <a:defRPr>
                <a:solidFill>
                  <a:schemeClr val="tx2"/>
                </a:solidFill>
                <a:latin typeface="+mn-lt"/>
              </a:defRPr>
            </a:lvl2pPr>
            <a:lvl3pPr>
              <a:defRPr>
                <a:solidFill>
                  <a:schemeClr val="tx2"/>
                </a:solidFill>
                <a:latin typeface="+mn-lt"/>
              </a:defRPr>
            </a:lvl3pPr>
            <a:lvl4pPr>
              <a:defRPr>
                <a:solidFill>
                  <a:schemeClr val="tx2"/>
                </a:solidFill>
                <a:latin typeface="+mn-lt"/>
              </a:defRPr>
            </a:lvl4pPr>
            <a:lvl5pPr>
              <a:defRPr>
                <a:solidFill>
                  <a:schemeClr val="tx2"/>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dirty="0" smtClean="0">
                <a:solidFill>
                  <a:srgbClr val="5D5B4E"/>
                </a:solidFill>
              </a:rPr>
              <a:t>OFFICE OF SUPERINTENDENT OF PUBLIC INSTRUCTION</a:t>
            </a:r>
          </a:p>
        </p:txBody>
      </p:sp>
      <p:sp>
        <p:nvSpPr>
          <p:cNvPr id="7" name="Slide Number Placeholder 6"/>
          <p:cNvSpPr>
            <a:spLocks noGrp="1"/>
          </p:cNvSpPr>
          <p:nvPr>
            <p:ph type="sldNum" sz="quarter" idx="12"/>
          </p:nvPr>
        </p:nvSpPr>
        <p:spPr>
          <a:xfrm>
            <a:off x="9980815" y="6461628"/>
            <a:ext cx="1312025" cy="361438"/>
          </a:xfrm>
        </p:spPr>
        <p:txBody>
          <a:bodyPr/>
          <a:lstStyle>
            <a:lvl1pPr>
              <a:defRPr>
                <a:solidFill>
                  <a:schemeClr val="tx2"/>
                </a:solidFill>
              </a:defRPr>
            </a:lvl1pPr>
          </a:lstStyle>
          <a:p>
            <a:fld id="{4FAB73BC-B049-4115-A692-8D63A059BFB8}" type="slidenum">
              <a:rPr lang="en-US" smtClean="0">
                <a:solidFill>
                  <a:srgbClr val="5D5B4E"/>
                </a:solidFill>
              </a:rPr>
              <a:pPr/>
              <a:t>‹#›</a:t>
            </a:fld>
            <a:endParaRPr lang="en-US" dirty="0">
              <a:solidFill>
                <a:srgbClr val="5D5B4E"/>
              </a:solidFill>
            </a:endParaRPr>
          </a:p>
        </p:txBody>
      </p:sp>
      <p:sp>
        <p:nvSpPr>
          <p:cNvPr id="11" name="Oval 10"/>
          <p:cNvSpPr/>
          <p:nvPr userDrawn="1"/>
        </p:nvSpPr>
        <p:spPr>
          <a:xfrm>
            <a:off x="3643031" y="5545385"/>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13935" y="5545385"/>
            <a:ext cx="914400" cy="914400"/>
          </a:xfrm>
          <a:prstGeom prst="rect">
            <a:avLst/>
          </a:prstGeom>
        </p:spPr>
      </p:pic>
    </p:spTree>
    <p:extLst>
      <p:ext uri="{BB962C8B-B14F-4D97-AF65-F5344CB8AC3E}">
        <p14:creationId xmlns:p14="http://schemas.microsoft.com/office/powerpoint/2010/main" val="1123540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039840"/>
            <a:ext cx="12192000" cy="818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5925228"/>
            <a:ext cx="12192001" cy="659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364317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11680" y="5966468"/>
            <a:ext cx="2472271" cy="374164"/>
          </a:xfrm>
          <a:prstGeom prst="rect">
            <a:avLst/>
          </a:prstGeom>
        </p:spPr>
        <p:txBody>
          <a:bodyPr vert="horz" lIns="91440" tIns="45720" rIns="91440" bIns="45720" rtlCol="0" anchor="ctr"/>
          <a:lstStyle>
            <a:lvl1pPr algn="l">
              <a:defRPr sz="900">
                <a:solidFill>
                  <a:srgbClr val="FFFFFF"/>
                </a:solidFill>
              </a:defRPr>
            </a:lvl1pPr>
          </a:lstStyle>
          <a:p>
            <a:pPr defTabSz="457200"/>
            <a:endParaRPr lang="en-US" dirty="0"/>
          </a:p>
        </p:txBody>
      </p:sp>
      <p:sp>
        <p:nvSpPr>
          <p:cNvPr id="5" name="Footer Placeholder 4"/>
          <p:cNvSpPr>
            <a:spLocks noGrp="1"/>
          </p:cNvSpPr>
          <p:nvPr>
            <p:ph type="ftr" sz="quarter" idx="3"/>
          </p:nvPr>
        </p:nvSpPr>
        <p:spPr>
          <a:xfrm>
            <a:off x="2011680" y="5614840"/>
            <a:ext cx="4822804" cy="365125"/>
          </a:xfrm>
          <a:prstGeom prst="rect">
            <a:avLst/>
          </a:prstGeom>
        </p:spPr>
        <p:txBody>
          <a:bodyPr vert="horz" lIns="91440" tIns="45720" rIns="91440" bIns="45720" rtlCol="0" anchor="ctr"/>
          <a:lstStyle>
            <a:lvl1pPr algn="l">
              <a:defRPr sz="900" cap="all" baseline="0">
                <a:solidFill>
                  <a:schemeClr val="tx2"/>
                </a:solidFill>
              </a:defRPr>
            </a:lvl1pPr>
          </a:lstStyle>
          <a:p>
            <a:pPr defTabSz="457200"/>
            <a:r>
              <a:rPr lang="en-US" dirty="0" smtClean="0">
                <a:solidFill>
                  <a:srgbClr val="5D5B4E"/>
                </a:solidFill>
              </a:rPr>
              <a:t>OFFICE OF SUPERINTENDENT OF PUBLIC INSTRUCTION</a:t>
            </a:r>
            <a:endParaRPr lang="en-US" dirty="0">
              <a:solidFill>
                <a:srgbClr val="5D5B4E"/>
              </a:solidFill>
            </a:endParaRPr>
          </a:p>
        </p:txBody>
      </p:sp>
      <p:sp>
        <p:nvSpPr>
          <p:cNvPr id="6" name="Slide Number Placeholder 5"/>
          <p:cNvSpPr>
            <a:spLocks noGrp="1"/>
          </p:cNvSpPr>
          <p:nvPr>
            <p:ph type="sldNum" sz="quarter" idx="4"/>
          </p:nvPr>
        </p:nvSpPr>
        <p:spPr>
          <a:xfrm>
            <a:off x="9900458" y="5979195"/>
            <a:ext cx="1312025" cy="361438"/>
          </a:xfrm>
          <a:prstGeom prst="rect">
            <a:avLst/>
          </a:prstGeom>
        </p:spPr>
        <p:txBody>
          <a:bodyPr vert="horz" lIns="91440" tIns="45720" rIns="91440" bIns="45720" rtlCol="0" anchor="ctr"/>
          <a:lstStyle>
            <a:lvl1pPr algn="r">
              <a:defRPr sz="1050">
                <a:solidFill>
                  <a:srgbClr val="FFFFFF"/>
                </a:solidFill>
              </a:defRPr>
            </a:lvl1pPr>
          </a:lstStyle>
          <a:p>
            <a:pPr defTabSz="457200"/>
            <a:fld id="{4FAB73BC-B049-4115-A692-8D63A059BFB8}" type="slidenum">
              <a:rPr lang="en-US" smtClean="0"/>
              <a:pPr defTabSz="45720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Oval 14"/>
          <p:cNvSpPr/>
          <p:nvPr userDrawn="1"/>
        </p:nvSpPr>
        <p:spPr>
          <a:xfrm>
            <a:off x="1097280" y="5549604"/>
            <a:ext cx="9144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pic>
        <p:nvPicPr>
          <p:cNvPr id="14" name="Picture 1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97280" y="5549550"/>
            <a:ext cx="914400" cy="914400"/>
          </a:xfrm>
          <a:prstGeom prst="rect">
            <a:avLst/>
          </a:prstGeom>
        </p:spPr>
      </p:pic>
    </p:spTree>
    <p:extLst>
      <p:ext uri="{BB962C8B-B14F-4D97-AF65-F5344CB8AC3E}">
        <p14:creationId xmlns:p14="http://schemas.microsoft.com/office/powerpoint/2010/main" val="19434460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85000"/>
        </a:lnSpc>
        <a:spcBef>
          <a:spcPct val="0"/>
        </a:spcBef>
        <a:buNone/>
        <a:defRPr sz="4800" kern="1200" spc="-50" baseline="0">
          <a:solidFill>
            <a:schemeClr val="tx2"/>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2"/>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2"/>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2"/>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2"/>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2"/>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k12.wa.us/Science/Assessments.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k12.wa.us/TestAdministration/Contacts.asp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hyperlink" Target="https://wa.portal.airast.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mailto:science@k12.wa.us" TargetMode="External"/><Relationship Id="rId7" Type="http://schemas.openxmlformats.org/officeDocument/2006/relationships/hyperlink" Target="mailto:anton.jackson@k12.wa.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kara.todd@k12.wa.us" TargetMode="External"/><Relationship Id="rId5" Type="http://schemas.openxmlformats.org/officeDocument/2006/relationships/hyperlink" Target="mailto:Amy.Viveiros@k12.wa.us" TargetMode="External"/><Relationship Id="rId4" Type="http://schemas.openxmlformats.org/officeDocument/2006/relationships/hyperlink" Target="mailto:dawn.cope@k12.wa.u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public.govdelivery.com/accounts/WAOSPI/subscriber/new"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zoom.us/webinar/register/WN_O2kHLoRQRkG9r_dFjF18Zw"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science@k12.wa.us" TargetMode="External"/><Relationship Id="rId7" Type="http://schemas.openxmlformats.org/officeDocument/2006/relationships/hyperlink" Target="mailto:anton.jackson@k12.wa.u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mailto:kara.todd@k12.wa.us" TargetMode="External"/><Relationship Id="rId5" Type="http://schemas.openxmlformats.org/officeDocument/2006/relationships/hyperlink" Target="mailto:Amy.Viveiros@k12.wa.us" TargetMode="External"/><Relationship Id="rId4" Type="http://schemas.openxmlformats.org/officeDocument/2006/relationships/hyperlink" Target="mailto:dawn.cope@k12.wa.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a.portal.airast.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 name="Title 1"/>
          <p:cNvSpPr>
            <a:spLocks noGrp="1"/>
          </p:cNvSpPr>
          <p:nvPr>
            <p:ph type="ctrTitle"/>
          </p:nvPr>
        </p:nvSpPr>
        <p:spPr>
          <a:xfrm>
            <a:off x="1100051" y="1029333"/>
            <a:ext cx="10058400" cy="3015026"/>
          </a:xfrm>
        </p:spPr>
        <p:txBody>
          <a:bodyPr>
            <a:normAutofit fontScale="90000"/>
          </a:bodyPr>
          <a:lstStyle/>
          <a:p>
            <a:r>
              <a:rPr lang="en-US" sz="6000" dirty="0" smtClean="0"/>
              <a:t/>
            </a:r>
            <a:br>
              <a:rPr lang="en-US" sz="6000" dirty="0" smtClean="0"/>
            </a:br>
            <a:r>
              <a:rPr lang="en-US" dirty="0" smtClean="0"/>
              <a:t>How to Work with the </a:t>
            </a:r>
            <a:br>
              <a:rPr lang="en-US" dirty="0" smtClean="0"/>
            </a:br>
            <a:r>
              <a:rPr lang="en-US" dirty="0" smtClean="0"/>
              <a:t>WCAS Training Tests</a:t>
            </a:r>
            <a:r>
              <a:rPr lang="en-US" sz="6000" dirty="0" smtClean="0"/>
              <a:t/>
            </a:r>
            <a:br>
              <a:rPr lang="en-US" sz="6000" dirty="0" smtClean="0"/>
            </a:br>
            <a:endParaRPr lang="en-US" sz="6000" dirty="0"/>
          </a:p>
        </p:txBody>
      </p:sp>
      <p:sp>
        <p:nvSpPr>
          <p:cNvPr id="3" name="Subtitle 2"/>
          <p:cNvSpPr>
            <a:spLocks noGrp="1"/>
          </p:cNvSpPr>
          <p:nvPr>
            <p:ph type="subTitle" idx="1"/>
          </p:nvPr>
        </p:nvSpPr>
        <p:spPr/>
        <p:txBody>
          <a:bodyPr/>
          <a:lstStyle/>
          <a:p>
            <a:r>
              <a:rPr lang="en-US" dirty="0" smtClean="0"/>
              <a:t>Assessment Development Team</a:t>
            </a:r>
          </a:p>
          <a:p>
            <a:r>
              <a:rPr lang="en-US" b="1" dirty="0" smtClean="0"/>
              <a:t>January 10, 2018</a:t>
            </a:r>
            <a:endParaRPr lang="en-US" dirty="0" smtClean="0"/>
          </a:p>
          <a:p>
            <a:endParaRPr lang="en-US" dirty="0"/>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smtClean="0">
                <a:ln>
                  <a:noFill/>
                </a:ln>
                <a:solidFill>
                  <a:srgbClr val="5D5B4E"/>
                </a:solidFill>
                <a:effectLst/>
                <a:uLnTx/>
                <a:uFillTx/>
                <a:latin typeface="Calibri" panose="020F0502020204030204"/>
                <a:ea typeface="+mn-ea"/>
                <a:cs typeface="+mn-cs"/>
              </a:rPr>
              <a:t>OFFICE OF SUPERINTENDENT OF PUBLIC INSTRUCTION</a:t>
            </a:r>
            <a:endParaRPr kumimoji="0" lang="en-US" sz="900" b="0" i="0" u="none" strike="noStrike" kern="1200" cap="all" spc="0" normalizeH="0" baseline="0" noProof="0" dirty="0">
              <a:ln>
                <a:noFill/>
              </a:ln>
              <a:solidFill>
                <a:srgbClr val="5D5B4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9836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10</a:t>
            </a:fld>
            <a:endParaRPr lang="en-US" dirty="0"/>
          </a:p>
        </p:txBody>
      </p:sp>
      <p:sp>
        <p:nvSpPr>
          <p:cNvPr id="7" name="Title 6"/>
          <p:cNvSpPr>
            <a:spLocks noGrp="1"/>
          </p:cNvSpPr>
          <p:nvPr>
            <p:ph type="title"/>
          </p:nvPr>
        </p:nvSpPr>
        <p:spPr/>
        <p:txBody>
          <a:bodyPr>
            <a:normAutofit/>
          </a:bodyPr>
          <a:lstStyle/>
          <a:p>
            <a:r>
              <a:rPr lang="en-US" sz="6600" dirty="0" smtClean="0"/>
              <a:t>Support Materials</a:t>
            </a:r>
            <a:endParaRPr lang="en-US" sz="6600" dirty="0"/>
          </a:p>
        </p:txBody>
      </p:sp>
      <p:sp>
        <p:nvSpPr>
          <p:cNvPr id="8" name="Text Placeholder 7" hidden="1"/>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3359606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11</a:t>
            </a:fld>
            <a:endParaRPr lang="en-US" dirty="0"/>
          </a:p>
        </p:txBody>
      </p:sp>
      <p:sp>
        <p:nvSpPr>
          <p:cNvPr id="2" name="Title 1"/>
          <p:cNvSpPr>
            <a:spLocks noGrp="1"/>
          </p:cNvSpPr>
          <p:nvPr>
            <p:ph type="title"/>
          </p:nvPr>
        </p:nvSpPr>
        <p:spPr/>
        <p:txBody>
          <a:bodyPr/>
          <a:lstStyle/>
          <a:p>
            <a:r>
              <a:rPr lang="en-US" i="1" dirty="0" smtClean="0"/>
              <a:t>Online Training Test Support </a:t>
            </a:r>
            <a:r>
              <a:rPr lang="en-US" dirty="0" smtClean="0"/>
              <a:t>document</a:t>
            </a:r>
            <a:endParaRPr lang="en-US" dirty="0"/>
          </a:p>
        </p:txBody>
      </p:sp>
      <p:sp>
        <p:nvSpPr>
          <p:cNvPr id="3" name="Content Placeholder 2"/>
          <p:cNvSpPr>
            <a:spLocks noGrp="1"/>
          </p:cNvSpPr>
          <p:nvPr>
            <p:ph idx="1"/>
          </p:nvPr>
        </p:nvSpPr>
        <p:spPr/>
        <p:txBody>
          <a:bodyPr>
            <a:normAutofit lnSpcReduction="10000"/>
          </a:bodyPr>
          <a:lstStyle/>
          <a:p>
            <a:r>
              <a:rPr lang="en-US" sz="2600" dirty="0" smtClean="0"/>
              <a:t>Detailed </a:t>
            </a:r>
            <a:r>
              <a:rPr lang="en-US" sz="2600" dirty="0"/>
              <a:t>information about </a:t>
            </a:r>
            <a:r>
              <a:rPr lang="en-US" sz="2600" dirty="0" smtClean="0"/>
              <a:t>how to access </a:t>
            </a:r>
            <a:r>
              <a:rPr lang="en-US" sz="2600" dirty="0"/>
              <a:t>the </a:t>
            </a:r>
            <a:r>
              <a:rPr lang="en-US" sz="2600" dirty="0" smtClean="0"/>
              <a:t>Training Tests</a:t>
            </a:r>
          </a:p>
          <a:p>
            <a:r>
              <a:rPr lang="en-US" sz="2600" dirty="0" smtClean="0"/>
              <a:t>Suggestions for helping students work with each </a:t>
            </a:r>
            <a:r>
              <a:rPr lang="en-US" sz="2600" dirty="0"/>
              <a:t>item </a:t>
            </a:r>
            <a:r>
              <a:rPr lang="en-US" sz="2600" dirty="0" smtClean="0"/>
              <a:t>type </a:t>
            </a:r>
          </a:p>
          <a:p>
            <a:r>
              <a:rPr lang="en-US" sz="2600" dirty="0" smtClean="0"/>
              <a:t>An </a:t>
            </a:r>
            <a:r>
              <a:rPr lang="en-US" sz="2600" dirty="0"/>
              <a:t>answer key and other information for each </a:t>
            </a:r>
            <a:r>
              <a:rPr lang="en-US" sz="2600" dirty="0" smtClean="0"/>
              <a:t>question</a:t>
            </a:r>
          </a:p>
          <a:p>
            <a:r>
              <a:rPr lang="en-US" sz="2600" dirty="0" smtClean="0"/>
              <a:t>Appendices with:</a:t>
            </a:r>
          </a:p>
          <a:p>
            <a:pPr lvl="1">
              <a:buFont typeface="Arial" panose="020B0604020202020204" pitchFamily="34" charset="0"/>
              <a:buChar char="•"/>
            </a:pPr>
            <a:r>
              <a:rPr lang="en-US" sz="2400" dirty="0" smtClean="0"/>
              <a:t>Tool Button sheet</a:t>
            </a:r>
          </a:p>
          <a:p>
            <a:pPr lvl="1">
              <a:buFont typeface="Arial" panose="020B0604020202020204" pitchFamily="34" charset="0"/>
              <a:buChar char="•"/>
            </a:pPr>
            <a:r>
              <a:rPr lang="en-US" sz="2400" dirty="0" smtClean="0"/>
              <a:t>Introduction to the online calculator</a:t>
            </a:r>
          </a:p>
          <a:p>
            <a:pPr lvl="1">
              <a:buFont typeface="Arial" panose="020B0604020202020204" pitchFamily="34" charset="0"/>
              <a:buChar char="•"/>
            </a:pPr>
            <a:r>
              <a:rPr lang="en-US" sz="2400" dirty="0" smtClean="0"/>
              <a:t>Names and locations of other resources</a:t>
            </a:r>
          </a:p>
          <a:p>
            <a:pPr>
              <a:spcAft>
                <a:spcPts val="0"/>
              </a:spcAft>
            </a:pPr>
            <a:r>
              <a:rPr lang="en-US" dirty="0">
                <a:hlinkClick r:id="rId3"/>
              </a:rPr>
              <a:t>http://</a:t>
            </a:r>
            <a:r>
              <a:rPr lang="en-US" dirty="0" smtClean="0">
                <a:hlinkClick r:id="rId3"/>
              </a:rPr>
              <a:t>www.k12.wa.us/Science/Assessments.aspx</a:t>
            </a:r>
            <a:r>
              <a:rPr lang="en-US" dirty="0" smtClean="0"/>
              <a:t> </a:t>
            </a:r>
            <a:endParaRPr lang="en-US" dirty="0"/>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3383983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12</a:t>
            </a:fld>
            <a:endParaRPr lang="en-US" dirty="0"/>
          </a:p>
        </p:txBody>
      </p:sp>
      <p:sp>
        <p:nvSpPr>
          <p:cNvPr id="2" name="Title 1"/>
          <p:cNvSpPr>
            <a:spLocks noGrp="1"/>
          </p:cNvSpPr>
          <p:nvPr>
            <p:ph type="title"/>
          </p:nvPr>
        </p:nvSpPr>
        <p:spPr/>
        <p:txBody>
          <a:bodyPr/>
          <a:lstStyle/>
          <a:p>
            <a:r>
              <a:rPr lang="en-US" dirty="0" smtClean="0"/>
              <a:t>District staff</a:t>
            </a:r>
            <a:endParaRPr lang="en-US" dirty="0"/>
          </a:p>
        </p:txBody>
      </p:sp>
      <p:sp>
        <p:nvSpPr>
          <p:cNvPr id="3" name="Content Placeholder 2"/>
          <p:cNvSpPr>
            <a:spLocks noGrp="1"/>
          </p:cNvSpPr>
          <p:nvPr>
            <p:ph idx="1"/>
          </p:nvPr>
        </p:nvSpPr>
        <p:spPr/>
        <p:txBody>
          <a:bodyPr>
            <a:normAutofit/>
          </a:bodyPr>
          <a:lstStyle/>
          <a:p>
            <a:r>
              <a:rPr lang="en-US" sz="2600" dirty="0" smtClean="0"/>
              <a:t>District Test Coordinator (DC)—1 per district </a:t>
            </a:r>
          </a:p>
          <a:p>
            <a:pPr lvl="1">
              <a:buFont typeface="Arial" panose="020B0604020202020204" pitchFamily="34" charset="0"/>
              <a:buChar char="•"/>
            </a:pPr>
            <a:r>
              <a:rPr lang="en-US" sz="2400" dirty="0" smtClean="0"/>
              <a:t>List </a:t>
            </a:r>
            <a:r>
              <a:rPr lang="en-US" sz="2400" dirty="0"/>
              <a:t>available: </a:t>
            </a:r>
            <a:r>
              <a:rPr lang="en-US" sz="2400" dirty="0">
                <a:hlinkClick r:id="rId3"/>
              </a:rPr>
              <a:t>http://</a:t>
            </a:r>
            <a:r>
              <a:rPr lang="en-US" sz="2400" dirty="0" smtClean="0">
                <a:hlinkClick r:id="rId3"/>
              </a:rPr>
              <a:t>www.k12.wa.us/TestAdministration/Contacts.aspx</a:t>
            </a:r>
            <a:r>
              <a:rPr lang="en-US" sz="2400" dirty="0" smtClean="0"/>
              <a:t> </a:t>
            </a:r>
          </a:p>
          <a:p>
            <a:r>
              <a:rPr lang="en-US" sz="2600" dirty="0" smtClean="0"/>
              <a:t>District Administrator (DA)</a:t>
            </a:r>
          </a:p>
          <a:p>
            <a:r>
              <a:rPr lang="en-US" sz="2600" dirty="0" smtClean="0"/>
              <a:t>School Test Coordinator (SC)</a:t>
            </a:r>
          </a:p>
          <a:p>
            <a:r>
              <a:rPr lang="en-US" sz="2600" dirty="0" smtClean="0"/>
              <a:t>Test Administrator (TA)</a:t>
            </a:r>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198778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13</a:t>
            </a:fld>
            <a:endParaRPr lang="en-US" dirty="0"/>
          </a:p>
        </p:txBody>
      </p:sp>
      <p:sp>
        <p:nvSpPr>
          <p:cNvPr id="2" name="Title 1"/>
          <p:cNvSpPr>
            <a:spLocks noGrp="1"/>
          </p:cNvSpPr>
          <p:nvPr>
            <p:ph type="title"/>
          </p:nvPr>
        </p:nvSpPr>
        <p:spPr/>
        <p:txBody>
          <a:bodyPr/>
          <a:lstStyle/>
          <a:p>
            <a:r>
              <a:rPr lang="en-US" dirty="0" smtClean="0"/>
              <a:t>Test Administration Resources</a:t>
            </a:r>
            <a:endParaRPr lang="en-US" dirty="0"/>
          </a:p>
        </p:txBody>
      </p:sp>
      <p:pic>
        <p:nvPicPr>
          <p:cNvPr id="7" name="Picture 6" descr="Drawing of a set of books, titled “Test Administration Resources.”"/>
          <p:cNvPicPr/>
          <p:nvPr/>
        </p:nvPicPr>
        <p:blipFill>
          <a:blip r:embed="rId3"/>
          <a:stretch>
            <a:fillRect/>
          </a:stretch>
        </p:blipFill>
        <p:spPr>
          <a:xfrm>
            <a:off x="8733120" y="388638"/>
            <a:ext cx="1167338" cy="1348721"/>
          </a:xfrm>
          <a:prstGeom prst="rect">
            <a:avLst/>
          </a:prstGeom>
        </p:spPr>
      </p:pic>
      <p:sp>
        <p:nvSpPr>
          <p:cNvPr id="3" name="Content Placeholder 2"/>
          <p:cNvSpPr>
            <a:spLocks noGrp="1"/>
          </p:cNvSpPr>
          <p:nvPr>
            <p:ph idx="1"/>
          </p:nvPr>
        </p:nvSpPr>
        <p:spPr>
          <a:xfrm>
            <a:off x="1097280" y="1845734"/>
            <a:ext cx="10058400" cy="4133460"/>
          </a:xfrm>
        </p:spPr>
        <p:txBody>
          <a:bodyPr>
            <a:normAutofit/>
          </a:bodyPr>
          <a:lstStyle/>
          <a:p>
            <a:r>
              <a:rPr lang="en-US" sz="2600" dirty="0" smtClean="0"/>
              <a:t>General Information—documents or links</a:t>
            </a:r>
          </a:p>
          <a:p>
            <a:pPr lvl="1"/>
            <a:r>
              <a:rPr lang="en-US" sz="2400" dirty="0" smtClean="0"/>
              <a:t>periodic table</a:t>
            </a:r>
          </a:p>
          <a:p>
            <a:r>
              <a:rPr lang="en-US" sz="2600" dirty="0" smtClean="0"/>
              <a:t>User Guides and Manuals—documents</a:t>
            </a:r>
          </a:p>
          <a:p>
            <a:pPr lvl="1"/>
            <a:r>
              <a:rPr lang="en-US" sz="2400" i="1" dirty="0">
                <a:solidFill>
                  <a:schemeClr val="tx1"/>
                </a:solidFill>
              </a:rPr>
              <a:t>Guideline on Tools, Supports &amp; Accommodations for State Assessment</a:t>
            </a:r>
            <a:r>
              <a:rPr lang="en-US" sz="2400" dirty="0">
                <a:solidFill>
                  <a:schemeClr val="tx1"/>
                </a:solidFill>
              </a:rPr>
              <a:t> </a:t>
            </a:r>
            <a:r>
              <a:rPr lang="en-US" sz="2400" dirty="0" smtClean="0">
                <a:solidFill>
                  <a:schemeClr val="tx1"/>
                </a:solidFill>
              </a:rPr>
              <a:t>(GTSA)</a:t>
            </a:r>
          </a:p>
          <a:p>
            <a:pPr lvl="1"/>
            <a:r>
              <a:rPr lang="en-US" sz="2400" i="1" dirty="0" smtClean="0">
                <a:solidFill>
                  <a:schemeClr val="tx1"/>
                </a:solidFill>
              </a:rPr>
              <a:t>TA </a:t>
            </a:r>
            <a:r>
              <a:rPr lang="en-US" sz="2400" i="1" dirty="0">
                <a:solidFill>
                  <a:schemeClr val="tx1"/>
                </a:solidFill>
              </a:rPr>
              <a:t>User </a:t>
            </a:r>
            <a:r>
              <a:rPr lang="en-US" sz="2400" i="1" dirty="0" smtClean="0">
                <a:solidFill>
                  <a:schemeClr val="tx1"/>
                </a:solidFill>
              </a:rPr>
              <a:t>Guide</a:t>
            </a:r>
          </a:p>
          <a:p>
            <a:r>
              <a:rPr lang="en-US" sz="2600" dirty="0" smtClean="0"/>
              <a:t>Modules—training presentations</a:t>
            </a:r>
          </a:p>
          <a:p>
            <a:pPr lvl="1"/>
            <a:r>
              <a:rPr lang="en-US" sz="2400" i="1" dirty="0">
                <a:solidFill>
                  <a:schemeClr val="tx1"/>
                </a:solidFill>
              </a:rPr>
              <a:t>TDS—TA/Student Interface</a:t>
            </a:r>
            <a:r>
              <a:rPr lang="en-US" sz="2400" dirty="0">
                <a:solidFill>
                  <a:schemeClr val="tx1"/>
                </a:solidFill>
              </a:rPr>
              <a:t> </a:t>
            </a:r>
            <a:endParaRPr lang="en-US" sz="2400" dirty="0" smtClean="0"/>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2719576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14</a:t>
            </a:fld>
            <a:endParaRPr lang="en-US" dirty="0"/>
          </a:p>
        </p:txBody>
      </p:sp>
      <p:sp>
        <p:nvSpPr>
          <p:cNvPr id="7" name="Title 6"/>
          <p:cNvSpPr>
            <a:spLocks noGrp="1"/>
          </p:cNvSpPr>
          <p:nvPr>
            <p:ph type="title"/>
          </p:nvPr>
        </p:nvSpPr>
        <p:spPr/>
        <p:txBody>
          <a:bodyPr>
            <a:normAutofit/>
          </a:bodyPr>
          <a:lstStyle/>
          <a:p>
            <a:r>
              <a:rPr lang="en-US" sz="6600" dirty="0" smtClean="0"/>
              <a:t>Secure Browser Access</a:t>
            </a:r>
            <a:endParaRPr lang="en-US" sz="6600" dirty="0"/>
          </a:p>
        </p:txBody>
      </p:sp>
      <p:sp>
        <p:nvSpPr>
          <p:cNvPr id="8" name="Text Placeholder 7" hidden="1"/>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233628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FAB73BC-B049-4115-A692-8D63A059BFB8}" type="slidenum">
              <a:rPr lang="en-US" smtClean="0"/>
              <a:pPr/>
              <a:t>15</a:t>
            </a:fld>
            <a:endParaRPr lang="en-US" dirty="0"/>
          </a:p>
        </p:txBody>
      </p:sp>
      <p:sp>
        <p:nvSpPr>
          <p:cNvPr id="6" name="Title 5"/>
          <p:cNvSpPr>
            <a:spLocks noGrp="1"/>
          </p:cNvSpPr>
          <p:nvPr>
            <p:ph type="title"/>
          </p:nvPr>
        </p:nvSpPr>
        <p:spPr>
          <a:xfrm>
            <a:off x="1097279" y="286603"/>
            <a:ext cx="10273085" cy="1450757"/>
          </a:xfrm>
        </p:spPr>
        <p:txBody>
          <a:bodyPr/>
          <a:lstStyle/>
          <a:p>
            <a:r>
              <a:rPr lang="en-US" dirty="0" smtClean="0"/>
              <a:t>When and why to use the Secure Browser for the Training Tests</a:t>
            </a:r>
            <a:endParaRPr lang="en-US" dirty="0"/>
          </a:p>
        </p:txBody>
      </p:sp>
      <p:sp>
        <p:nvSpPr>
          <p:cNvPr id="7" name="Content Placeholder 6"/>
          <p:cNvSpPr>
            <a:spLocks noGrp="1"/>
          </p:cNvSpPr>
          <p:nvPr>
            <p:ph idx="1"/>
          </p:nvPr>
        </p:nvSpPr>
        <p:spPr>
          <a:xfrm>
            <a:off x="1097280" y="1845734"/>
            <a:ext cx="10763416" cy="3616603"/>
          </a:xfrm>
        </p:spPr>
        <p:txBody>
          <a:bodyPr>
            <a:noAutofit/>
          </a:bodyPr>
          <a:lstStyle/>
          <a:p>
            <a:r>
              <a:rPr lang="en-US" sz="2600" dirty="0" smtClean="0"/>
              <a:t>When:</a:t>
            </a:r>
          </a:p>
          <a:p>
            <a:pPr lvl="1"/>
            <a:r>
              <a:rPr lang="en-US" sz="2400" dirty="0"/>
              <a:t>After using Guest access to view as a group</a:t>
            </a:r>
          </a:p>
          <a:p>
            <a:pPr lvl="1"/>
            <a:r>
              <a:rPr lang="en-US" sz="2400" dirty="0" smtClean="0"/>
              <a:t>Closer to the summative test window</a:t>
            </a:r>
          </a:p>
          <a:p>
            <a:r>
              <a:rPr lang="en-US" sz="2600" dirty="0" smtClean="0"/>
              <a:t>Why:</a:t>
            </a:r>
          </a:p>
          <a:p>
            <a:pPr lvl="1"/>
            <a:r>
              <a:rPr lang="en-US" sz="2400" dirty="0" smtClean="0"/>
              <a:t>The TA can practice the login steps, and starting and managing a test session.</a:t>
            </a:r>
          </a:p>
          <a:p>
            <a:pPr lvl="1"/>
            <a:r>
              <a:rPr lang="en-US" sz="2400" dirty="0" smtClean="0"/>
              <a:t>The students can practice the login steps.</a:t>
            </a:r>
          </a:p>
          <a:p>
            <a:pPr lvl="1"/>
            <a:r>
              <a:rPr lang="en-US" sz="2400" dirty="0"/>
              <a:t>To double check that the Secure Browser is working properly on the testing device.</a:t>
            </a:r>
          </a:p>
          <a:p>
            <a:pPr lvl="1"/>
            <a:r>
              <a:rPr lang="en-US" sz="2400" dirty="0" smtClean="0"/>
              <a:t>The students can practice using their Designated Supports and Accommodations.</a:t>
            </a:r>
          </a:p>
        </p:txBody>
      </p:sp>
      <p:sp>
        <p:nvSpPr>
          <p:cNvPr id="4" name="Footer Placeholder 3"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1894260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16</a:t>
            </a:fld>
            <a:endParaRPr lang="en-US" dirty="0"/>
          </a:p>
        </p:txBody>
      </p:sp>
      <p:sp>
        <p:nvSpPr>
          <p:cNvPr id="2" name="Title 1"/>
          <p:cNvSpPr>
            <a:spLocks noGrp="1"/>
          </p:cNvSpPr>
          <p:nvPr>
            <p:ph type="title"/>
          </p:nvPr>
        </p:nvSpPr>
        <p:spPr/>
        <p:txBody>
          <a:bodyPr/>
          <a:lstStyle/>
          <a:p>
            <a:r>
              <a:rPr lang="en-US" dirty="0" smtClean="0"/>
              <a:t>Prepare to use the Secure Browser</a:t>
            </a:r>
            <a:endParaRPr lang="en-US" dirty="0"/>
          </a:p>
        </p:txBody>
      </p:sp>
      <p:sp>
        <p:nvSpPr>
          <p:cNvPr id="3" name="Content Placeholder 2"/>
          <p:cNvSpPr>
            <a:spLocks noGrp="1"/>
          </p:cNvSpPr>
          <p:nvPr>
            <p:ph idx="1"/>
          </p:nvPr>
        </p:nvSpPr>
        <p:spPr>
          <a:xfrm>
            <a:off x="1097280" y="1845734"/>
            <a:ext cx="10058400" cy="2182927"/>
          </a:xfrm>
        </p:spPr>
        <p:txBody>
          <a:bodyPr>
            <a:normAutofit/>
          </a:bodyPr>
          <a:lstStyle/>
          <a:p>
            <a:r>
              <a:rPr lang="en-US" sz="2600" dirty="0" smtClean="0"/>
              <a:t>Work with your SA to get:</a:t>
            </a:r>
          </a:p>
          <a:p>
            <a:pPr lvl="1"/>
            <a:r>
              <a:rPr lang="en-US" sz="2400" dirty="0" smtClean="0"/>
              <a:t>TA login credentials</a:t>
            </a:r>
          </a:p>
          <a:p>
            <a:pPr lvl="1"/>
            <a:r>
              <a:rPr lang="en-US" sz="2400" dirty="0" smtClean="0"/>
              <a:t>Student login credentials (SSID and first name)</a:t>
            </a:r>
          </a:p>
          <a:p>
            <a:pPr lvl="1"/>
            <a:r>
              <a:rPr lang="en-US" sz="2400" dirty="0" smtClean="0"/>
              <a:t>Computer for the TA, with Chrome, Firefox, Safari, or Internet Explorer</a:t>
            </a:r>
          </a:p>
          <a:p>
            <a:pPr lvl="1"/>
            <a:r>
              <a:rPr lang="en-US" sz="2400" dirty="0" smtClean="0"/>
              <a:t>Computers for the students with the </a:t>
            </a:r>
            <a:r>
              <a:rPr lang="en-US" sz="2400" dirty="0" err="1" smtClean="0"/>
              <a:t>WASecure</a:t>
            </a:r>
            <a:r>
              <a:rPr lang="en-US" sz="2400" dirty="0" smtClean="0"/>
              <a:t> Browser installed</a:t>
            </a:r>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536250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17</a:t>
            </a:fld>
            <a:endParaRPr lang="en-US" dirty="0"/>
          </a:p>
        </p:txBody>
      </p:sp>
      <p:sp>
        <p:nvSpPr>
          <p:cNvPr id="2" name="Title 1"/>
          <p:cNvSpPr>
            <a:spLocks noGrp="1"/>
          </p:cNvSpPr>
          <p:nvPr>
            <p:ph type="title"/>
          </p:nvPr>
        </p:nvSpPr>
        <p:spPr/>
        <p:txBody>
          <a:bodyPr/>
          <a:lstStyle/>
          <a:p>
            <a:r>
              <a:rPr lang="en-US" dirty="0" smtClean="0"/>
              <a:t>Basic Steps for using Secure Browser</a:t>
            </a:r>
            <a:endParaRPr lang="en-US" dirty="0"/>
          </a:p>
        </p:txBody>
      </p:sp>
      <p:sp>
        <p:nvSpPr>
          <p:cNvPr id="3" name="Content Placeholder 2"/>
          <p:cNvSpPr>
            <a:spLocks noGrp="1"/>
          </p:cNvSpPr>
          <p:nvPr>
            <p:ph idx="1"/>
          </p:nvPr>
        </p:nvSpPr>
        <p:spPr>
          <a:xfrm>
            <a:off x="1097280" y="1845734"/>
            <a:ext cx="10058400" cy="2468831"/>
          </a:xfrm>
        </p:spPr>
        <p:txBody>
          <a:bodyPr>
            <a:normAutofit lnSpcReduction="10000"/>
          </a:bodyPr>
          <a:lstStyle/>
          <a:p>
            <a:pPr marL="457200" indent="-457200">
              <a:buFont typeface="+mj-lt"/>
              <a:buAutoNum type="arabicPeriod"/>
            </a:pPr>
            <a:r>
              <a:rPr lang="en-US" sz="2400" dirty="0" smtClean="0"/>
              <a:t>In the WCAP Portal, TA logs in to the </a:t>
            </a:r>
            <a:r>
              <a:rPr lang="en-US" sz="2400" b="1" dirty="0" smtClean="0"/>
              <a:t>Practice &amp; Training Tests</a:t>
            </a:r>
          </a:p>
          <a:p>
            <a:pPr marL="457200" indent="-457200">
              <a:buFont typeface="+mj-lt"/>
              <a:buAutoNum type="arabicPeriod"/>
            </a:pPr>
            <a:r>
              <a:rPr lang="en-US" sz="2400" dirty="0" smtClean="0"/>
              <a:t>TA selects and starts the Training Test Session</a:t>
            </a:r>
          </a:p>
          <a:p>
            <a:pPr marL="457200" indent="-457200">
              <a:buFont typeface="+mj-lt"/>
              <a:buAutoNum type="arabicPeriod"/>
            </a:pPr>
            <a:r>
              <a:rPr lang="en-US" sz="2400" dirty="0" smtClean="0"/>
              <a:t>Students login to the </a:t>
            </a:r>
            <a:r>
              <a:rPr lang="en-US" sz="2400" dirty="0"/>
              <a:t>Practice &amp; Training </a:t>
            </a:r>
            <a:r>
              <a:rPr lang="en-US" sz="2400" dirty="0" smtClean="0"/>
              <a:t>Secure browser using the session ID</a:t>
            </a:r>
          </a:p>
          <a:p>
            <a:pPr marL="457200" indent="-457200">
              <a:buFont typeface="+mj-lt"/>
              <a:buAutoNum type="arabicPeriod"/>
            </a:pPr>
            <a:r>
              <a:rPr lang="en-US" sz="2400" dirty="0" smtClean="0"/>
              <a:t>Students select the </a:t>
            </a:r>
            <a:r>
              <a:rPr lang="en-US" sz="2400" dirty="0"/>
              <a:t>Training </a:t>
            </a:r>
            <a:r>
              <a:rPr lang="en-US" sz="2400" dirty="0" smtClean="0"/>
              <a:t>Test</a:t>
            </a:r>
          </a:p>
          <a:p>
            <a:pPr marL="457200" indent="-457200">
              <a:buFont typeface="+mj-lt"/>
              <a:buAutoNum type="arabicPeriod"/>
            </a:pPr>
            <a:r>
              <a:rPr lang="en-US" sz="2400" dirty="0" smtClean="0"/>
              <a:t>TA approves students to enter the Training Test Session</a:t>
            </a:r>
          </a:p>
          <a:p>
            <a:pPr marL="0" indent="0">
              <a:buNone/>
            </a:pPr>
            <a:endParaRPr lang="en-US" dirty="0"/>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pic>
        <p:nvPicPr>
          <p:cNvPr id="8" name="Picture 7" descr="Drawing of a computer screen displaying an adult head and a bicycle, titled “Practice &amp; Training Tests.”"/>
          <p:cNvPicPr/>
          <p:nvPr/>
        </p:nvPicPr>
        <p:blipFill>
          <a:blip r:embed="rId3"/>
          <a:stretch>
            <a:fillRect/>
          </a:stretch>
        </p:blipFill>
        <p:spPr>
          <a:xfrm>
            <a:off x="3460990" y="4314565"/>
            <a:ext cx="1336297" cy="1569399"/>
          </a:xfrm>
          <a:prstGeom prst="rect">
            <a:avLst/>
          </a:prstGeom>
        </p:spPr>
      </p:pic>
      <p:pic>
        <p:nvPicPr>
          <p:cNvPr id="9" name="Picture 8" descr="Blue rectangle with grey chain and padlock."/>
          <p:cNvPicPr/>
          <p:nvPr/>
        </p:nvPicPr>
        <p:blipFill>
          <a:blip r:embed="rId4"/>
          <a:stretch>
            <a:fillRect/>
          </a:stretch>
        </p:blipFill>
        <p:spPr>
          <a:xfrm>
            <a:off x="5990021" y="4621692"/>
            <a:ext cx="1324308" cy="1262272"/>
          </a:xfrm>
          <a:prstGeom prst="rect">
            <a:avLst/>
          </a:prstGeom>
        </p:spPr>
      </p:pic>
      <p:pic>
        <p:nvPicPr>
          <p:cNvPr id="10" name="Picture 9" descr="Red backgrond with a white silhouette of a bicycle with training wheels."/>
          <p:cNvPicPr>
            <a:picLocks noChangeAspect="1"/>
          </p:cNvPicPr>
          <p:nvPr/>
        </p:nvPicPr>
        <p:blipFill>
          <a:blip r:embed="rId5"/>
          <a:stretch>
            <a:fillRect/>
          </a:stretch>
        </p:blipFill>
        <p:spPr>
          <a:xfrm>
            <a:off x="8299754" y="4679474"/>
            <a:ext cx="1600704" cy="1204490"/>
          </a:xfrm>
          <a:prstGeom prst="rect">
            <a:avLst/>
          </a:prstGeom>
        </p:spPr>
      </p:pic>
    </p:spTree>
    <p:extLst>
      <p:ext uri="{BB962C8B-B14F-4D97-AF65-F5344CB8AC3E}">
        <p14:creationId xmlns:p14="http://schemas.microsoft.com/office/powerpoint/2010/main" val="3578320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18</a:t>
            </a:fld>
            <a:endParaRPr lang="en-US" dirty="0"/>
          </a:p>
        </p:txBody>
      </p:sp>
      <p:sp>
        <p:nvSpPr>
          <p:cNvPr id="2" name="Title 1"/>
          <p:cNvSpPr>
            <a:spLocks noGrp="1"/>
          </p:cNvSpPr>
          <p:nvPr>
            <p:ph type="title"/>
          </p:nvPr>
        </p:nvSpPr>
        <p:spPr/>
        <p:txBody>
          <a:bodyPr/>
          <a:lstStyle/>
          <a:p>
            <a:r>
              <a:rPr lang="en-US" dirty="0" smtClean="0"/>
              <a:t>Prepare to use Guest access</a:t>
            </a:r>
            <a:endParaRPr lang="en-US" dirty="0"/>
          </a:p>
        </p:txBody>
      </p:sp>
      <p:sp>
        <p:nvSpPr>
          <p:cNvPr id="3" name="Content Placeholder 2"/>
          <p:cNvSpPr>
            <a:spLocks noGrp="1"/>
          </p:cNvSpPr>
          <p:nvPr>
            <p:ph idx="1"/>
          </p:nvPr>
        </p:nvSpPr>
        <p:spPr>
          <a:xfrm>
            <a:off x="1097280" y="1845734"/>
            <a:ext cx="10058400" cy="2182927"/>
          </a:xfrm>
        </p:spPr>
        <p:txBody>
          <a:bodyPr>
            <a:normAutofit/>
          </a:bodyPr>
          <a:lstStyle/>
          <a:p>
            <a:r>
              <a:rPr lang="en-US" sz="2600" dirty="0" smtClean="0"/>
              <a:t>Computers with Chrome, Firefox, Safari, or Internet Explorer web browsers</a:t>
            </a:r>
          </a:p>
          <a:p>
            <a:r>
              <a:rPr lang="en-US" sz="2600" dirty="0" smtClean="0"/>
              <a:t>WCAP </a:t>
            </a:r>
            <a:r>
              <a:rPr lang="en-US" sz="2600" dirty="0"/>
              <a:t>Portal url: </a:t>
            </a:r>
            <a:r>
              <a:rPr lang="en-US" sz="2600" dirty="0">
                <a:hlinkClick r:id="rId3"/>
              </a:rPr>
              <a:t>https://wa.portal.airast.org</a:t>
            </a:r>
            <a:r>
              <a:rPr lang="en-US" sz="2600" dirty="0" smtClean="0">
                <a:hlinkClick r:id="rId3"/>
              </a:rPr>
              <a:t>/</a:t>
            </a:r>
            <a:r>
              <a:rPr lang="en-US" sz="2600" dirty="0" smtClean="0"/>
              <a:t> </a:t>
            </a:r>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2165836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19</a:t>
            </a:fld>
            <a:endParaRPr lang="en-US" dirty="0"/>
          </a:p>
        </p:txBody>
      </p:sp>
      <p:sp>
        <p:nvSpPr>
          <p:cNvPr id="2" name="Title 1"/>
          <p:cNvSpPr>
            <a:spLocks noGrp="1"/>
          </p:cNvSpPr>
          <p:nvPr>
            <p:ph type="title"/>
          </p:nvPr>
        </p:nvSpPr>
        <p:spPr/>
        <p:txBody>
          <a:bodyPr/>
          <a:lstStyle/>
          <a:p>
            <a:r>
              <a:rPr lang="en-US" dirty="0" smtClean="0"/>
              <a:t>Basic Steps for using Guest access</a:t>
            </a:r>
            <a:endParaRPr lang="en-US" dirty="0"/>
          </a:p>
        </p:txBody>
      </p:sp>
      <p:sp>
        <p:nvSpPr>
          <p:cNvPr id="3" name="Content Placeholder 2"/>
          <p:cNvSpPr>
            <a:spLocks noGrp="1"/>
          </p:cNvSpPr>
          <p:nvPr>
            <p:ph idx="1"/>
          </p:nvPr>
        </p:nvSpPr>
        <p:spPr>
          <a:xfrm>
            <a:off x="1097280" y="1845733"/>
            <a:ext cx="10058400" cy="2738509"/>
          </a:xfrm>
        </p:spPr>
        <p:txBody>
          <a:bodyPr>
            <a:normAutofit/>
          </a:bodyPr>
          <a:lstStyle/>
          <a:p>
            <a:pPr marL="457200" indent="-457200">
              <a:buFont typeface="+mj-lt"/>
              <a:buAutoNum type="arabicPeriod"/>
            </a:pPr>
            <a:r>
              <a:rPr lang="en-US" sz="2400" dirty="0" smtClean="0"/>
              <a:t>In the WCAP Portal, select </a:t>
            </a:r>
            <a:r>
              <a:rPr lang="en-US" sz="2400" b="1" dirty="0" smtClean="0"/>
              <a:t>Practice &amp; Training Tests </a:t>
            </a:r>
            <a:r>
              <a:rPr lang="en-US" sz="2400" dirty="0" smtClean="0"/>
              <a:t>on the right</a:t>
            </a:r>
          </a:p>
          <a:p>
            <a:pPr marL="457200" indent="-457200">
              <a:buFont typeface="+mj-lt"/>
              <a:buAutoNum type="arabicPeriod"/>
            </a:pPr>
            <a:r>
              <a:rPr lang="en-US" sz="2400" dirty="0" smtClean="0"/>
              <a:t>Select the </a:t>
            </a:r>
            <a:r>
              <a:rPr lang="en-US" sz="2400" b="1" dirty="0" smtClean="0"/>
              <a:t>Take the Practice and Training Tests </a:t>
            </a:r>
            <a:r>
              <a:rPr lang="en-US" sz="2400" dirty="0" smtClean="0"/>
              <a:t>card</a:t>
            </a:r>
          </a:p>
          <a:p>
            <a:pPr marL="457200" indent="-457200">
              <a:buFont typeface="+mj-lt"/>
              <a:buAutoNum type="arabicPeriod"/>
            </a:pPr>
            <a:r>
              <a:rPr lang="en-US" sz="2400" dirty="0" smtClean="0"/>
              <a:t>On the “Please Sign In” page, select </a:t>
            </a:r>
            <a:r>
              <a:rPr lang="en-US" sz="2400" b="1" dirty="0" smtClean="0"/>
              <a:t>Sign In</a:t>
            </a:r>
          </a:p>
          <a:p>
            <a:pPr marL="457200" indent="-457200">
              <a:buFont typeface="+mj-lt"/>
              <a:buAutoNum type="arabicPeriod"/>
            </a:pPr>
            <a:r>
              <a:rPr lang="en-US" sz="2400" dirty="0" smtClean="0"/>
              <a:t>On the “Is This You?” page, pick a grade level.</a:t>
            </a:r>
          </a:p>
          <a:p>
            <a:pPr marL="457200" indent="-457200">
              <a:buFont typeface="+mj-lt"/>
              <a:buAutoNum type="arabicPeriod"/>
            </a:pPr>
            <a:r>
              <a:rPr lang="en-US" sz="2400" dirty="0" smtClean="0"/>
              <a:t>Scroll down to select the WCAS Training Tests.</a:t>
            </a:r>
          </a:p>
          <a:p>
            <a:pPr marL="0" indent="0">
              <a:buNone/>
            </a:pPr>
            <a:endParaRPr lang="en-US" dirty="0"/>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pic>
        <p:nvPicPr>
          <p:cNvPr id="11" name="Picture 10" descr="Dark blue button with a drawing of a bicycle, titled Practice &amp; Training Tests."/>
          <p:cNvPicPr/>
          <p:nvPr/>
        </p:nvPicPr>
        <p:blipFill>
          <a:blip r:embed="rId3"/>
          <a:stretch>
            <a:fillRect/>
          </a:stretch>
        </p:blipFill>
        <p:spPr>
          <a:xfrm>
            <a:off x="2413965" y="4679474"/>
            <a:ext cx="2396573" cy="871978"/>
          </a:xfrm>
          <a:prstGeom prst="rect">
            <a:avLst/>
          </a:prstGeom>
        </p:spPr>
      </p:pic>
      <p:pic>
        <p:nvPicPr>
          <p:cNvPr id="12" name="Picture 11" descr="Drawing of a computer screen displaying list and a bicycle, titled “Take the Practice and Training Tests.”"/>
          <p:cNvPicPr/>
          <p:nvPr/>
        </p:nvPicPr>
        <p:blipFill>
          <a:blip r:embed="rId4"/>
          <a:stretch>
            <a:fillRect/>
          </a:stretch>
        </p:blipFill>
        <p:spPr>
          <a:xfrm>
            <a:off x="5837996" y="4388971"/>
            <a:ext cx="1318177" cy="1494993"/>
          </a:xfrm>
          <a:prstGeom prst="rect">
            <a:avLst/>
          </a:prstGeom>
        </p:spPr>
      </p:pic>
      <p:pic>
        <p:nvPicPr>
          <p:cNvPr id="10" name="Picture 9" descr="Red backgrond with a white silhouette of a bicycle with training wheels."/>
          <p:cNvPicPr>
            <a:picLocks noChangeAspect="1"/>
          </p:cNvPicPr>
          <p:nvPr/>
        </p:nvPicPr>
        <p:blipFill>
          <a:blip r:embed="rId5"/>
          <a:stretch>
            <a:fillRect/>
          </a:stretch>
        </p:blipFill>
        <p:spPr>
          <a:xfrm>
            <a:off x="8299754" y="4679474"/>
            <a:ext cx="1600704" cy="1204490"/>
          </a:xfrm>
          <a:prstGeom prst="rect">
            <a:avLst/>
          </a:prstGeom>
        </p:spPr>
      </p:pic>
    </p:spTree>
    <p:extLst>
      <p:ext uri="{BB962C8B-B14F-4D97-AF65-F5344CB8AC3E}">
        <p14:creationId xmlns:p14="http://schemas.microsoft.com/office/powerpoint/2010/main" val="3540708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2</a:t>
            </a:fld>
            <a:endParaRPr lang="en-US" dirty="0"/>
          </a:p>
        </p:txBody>
      </p:sp>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a:xfrm>
            <a:off x="1097280" y="1845734"/>
            <a:ext cx="10058400" cy="4045112"/>
          </a:xfrm>
        </p:spPr>
        <p:txBody>
          <a:bodyPr>
            <a:normAutofit fontScale="92500" lnSpcReduction="10000"/>
          </a:bodyPr>
          <a:lstStyle/>
          <a:p>
            <a:r>
              <a:rPr lang="en-US" sz="2800" dirty="0" smtClean="0"/>
              <a:t>General e-mail account</a:t>
            </a:r>
          </a:p>
          <a:p>
            <a:pPr lvl="1"/>
            <a:r>
              <a:rPr lang="en-US" sz="2000" dirty="0" smtClean="0">
                <a:hlinkClick r:id="rId3"/>
              </a:rPr>
              <a:t>science@k12.wa.us</a:t>
            </a:r>
            <a:endParaRPr lang="en-US" sz="2000" dirty="0" smtClean="0"/>
          </a:p>
          <a:p>
            <a:r>
              <a:rPr lang="en-US" sz="2400" dirty="0" smtClean="0"/>
              <a:t>Dawn Cope—Science Assessment Lead</a:t>
            </a:r>
          </a:p>
          <a:p>
            <a:pPr lvl="1"/>
            <a:r>
              <a:rPr lang="en-US" sz="2000" dirty="0">
                <a:hlinkClick r:id="rId4"/>
              </a:rPr>
              <a:t>d</a:t>
            </a:r>
            <a:r>
              <a:rPr lang="en-US" sz="2000" dirty="0" smtClean="0">
                <a:hlinkClick r:id="rId4"/>
              </a:rPr>
              <a:t>awn.cope@k12.wa.us</a:t>
            </a:r>
            <a:endParaRPr lang="en-US" sz="2000" dirty="0" smtClean="0"/>
          </a:p>
          <a:p>
            <a:r>
              <a:rPr lang="en-US" sz="2400" dirty="0" smtClean="0"/>
              <a:t>Amy Viveiros—Science Assessment Specialist</a:t>
            </a:r>
          </a:p>
          <a:p>
            <a:pPr lvl="1"/>
            <a:r>
              <a:rPr lang="en-US" sz="2200" dirty="0" smtClean="0">
                <a:hlinkClick r:id="rId5"/>
              </a:rPr>
              <a:t>amy.viveiros@k12.wa.us</a:t>
            </a:r>
            <a:r>
              <a:rPr lang="en-US" sz="2200" dirty="0" smtClean="0"/>
              <a:t> </a:t>
            </a:r>
          </a:p>
          <a:p>
            <a:r>
              <a:rPr lang="en-US" sz="2400" dirty="0" smtClean="0"/>
              <a:t>Kara Todd—Content Coordinator for Assessment Development</a:t>
            </a:r>
          </a:p>
          <a:p>
            <a:pPr lvl="1"/>
            <a:r>
              <a:rPr lang="en-US" sz="2000" dirty="0" smtClean="0">
                <a:hlinkClick r:id="rId6"/>
              </a:rPr>
              <a:t>kara.todd@k12.wa.us</a:t>
            </a:r>
            <a:endParaRPr lang="en-US" sz="2000" dirty="0" smtClean="0"/>
          </a:p>
          <a:p>
            <a:r>
              <a:rPr lang="en-US" sz="2400" dirty="0" smtClean="0"/>
              <a:t>Anton Jackson—Director of Assessment Development</a:t>
            </a:r>
          </a:p>
          <a:p>
            <a:pPr lvl="1"/>
            <a:r>
              <a:rPr lang="en-US" sz="2000" dirty="0" smtClean="0">
                <a:hlinkClick r:id="rId7"/>
              </a:rPr>
              <a:t>anton.jackson@k12.wa.us</a:t>
            </a:r>
            <a:r>
              <a:rPr lang="en-US" sz="2000" dirty="0" smtClean="0"/>
              <a:t> </a:t>
            </a:r>
            <a:endParaRPr lang="en-US" sz="2000" dirty="0"/>
          </a:p>
          <a:p>
            <a:pPr marL="384048" lvl="2" indent="0">
              <a:buNone/>
            </a:pPr>
            <a:endParaRPr lang="en-US" dirty="0" smtClean="0"/>
          </a:p>
        </p:txBody>
      </p:sp>
    </p:spTree>
    <p:extLst>
      <p:ext uri="{BB962C8B-B14F-4D97-AF65-F5344CB8AC3E}">
        <p14:creationId xmlns:p14="http://schemas.microsoft.com/office/powerpoint/2010/main" val="151458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20</a:t>
            </a:fld>
            <a:endParaRPr lang="en-US" dirty="0"/>
          </a:p>
        </p:txBody>
      </p:sp>
      <p:sp>
        <p:nvSpPr>
          <p:cNvPr id="2" name="Title 1"/>
          <p:cNvSpPr>
            <a:spLocks noGrp="1"/>
          </p:cNvSpPr>
          <p:nvPr>
            <p:ph type="title"/>
          </p:nvPr>
        </p:nvSpPr>
        <p:spPr/>
        <p:txBody>
          <a:bodyPr/>
          <a:lstStyle/>
          <a:p>
            <a:r>
              <a:rPr lang="en-US" dirty="0" smtClean="0"/>
              <a:t>Quick look at the Secure Browser</a:t>
            </a:r>
            <a:endParaRPr lang="en-US" dirty="0"/>
          </a:p>
        </p:txBody>
      </p:sp>
      <p:sp>
        <p:nvSpPr>
          <p:cNvPr id="3" name="Content Placeholder 2"/>
          <p:cNvSpPr>
            <a:spLocks noGrp="1"/>
          </p:cNvSpPr>
          <p:nvPr>
            <p:ph idx="1"/>
          </p:nvPr>
        </p:nvSpPr>
        <p:spPr/>
        <p:txBody>
          <a:bodyPr/>
          <a:lstStyle/>
          <a:p>
            <a:endParaRPr lang="en-US"/>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1068387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21</a:t>
            </a:fld>
            <a:endParaRPr lang="en-US" dirty="0"/>
          </a:p>
        </p:txBody>
      </p:sp>
      <p:sp>
        <p:nvSpPr>
          <p:cNvPr id="7" name="Title 6"/>
          <p:cNvSpPr>
            <a:spLocks noGrp="1"/>
          </p:cNvSpPr>
          <p:nvPr>
            <p:ph type="title"/>
          </p:nvPr>
        </p:nvSpPr>
        <p:spPr/>
        <p:txBody>
          <a:bodyPr>
            <a:normAutofit/>
          </a:bodyPr>
          <a:lstStyle/>
          <a:p>
            <a:r>
              <a:rPr lang="en-US" sz="6600" dirty="0" smtClean="0"/>
              <a:t>Live walk-through using Guest Access</a:t>
            </a:r>
            <a:endParaRPr lang="en-US" sz="6600" dirty="0"/>
          </a:p>
        </p:txBody>
      </p:sp>
      <p:sp>
        <p:nvSpPr>
          <p:cNvPr id="8" name="Text Placeholder 7" hidden="1"/>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2040248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FAB73BC-B049-4115-A692-8D63A059BFB8}" type="slidenum">
              <a:rPr lang="en-US" smtClean="0"/>
              <a:pPr/>
              <a:t>22</a:t>
            </a:fld>
            <a:endParaRPr lang="en-US" dirty="0"/>
          </a:p>
        </p:txBody>
      </p:sp>
      <p:sp>
        <p:nvSpPr>
          <p:cNvPr id="2" name="Title 1"/>
          <p:cNvSpPr>
            <a:spLocks noGrp="1"/>
          </p:cNvSpPr>
          <p:nvPr>
            <p:ph type="title"/>
          </p:nvPr>
        </p:nvSpPr>
        <p:spPr/>
        <p:txBody>
          <a:bodyPr>
            <a:normAutofit/>
          </a:bodyPr>
          <a:lstStyle/>
          <a:p>
            <a:r>
              <a:rPr lang="en-US" sz="6600" dirty="0" smtClean="0"/>
              <a:t>Reminders &amp; Wrap up</a:t>
            </a:r>
            <a:endParaRPr lang="en-US" sz="6600" dirty="0"/>
          </a:p>
        </p:txBody>
      </p:sp>
      <p:sp>
        <p:nvSpPr>
          <p:cNvPr id="3" name="Text Placeholder 2" hidden="1"/>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2999073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23</a:t>
            </a:fld>
            <a:endParaRPr lang="en-US" dirty="0"/>
          </a:p>
        </p:txBody>
      </p:sp>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lstStyle/>
          <a:p>
            <a:r>
              <a:rPr lang="en-US" sz="2600" dirty="0" smtClean="0"/>
              <a:t>The main purpose of the Training Tests is to help students become </a:t>
            </a:r>
            <a:r>
              <a:rPr lang="en-US" sz="2600" dirty="0"/>
              <a:t>familiar with the item types, tools, and navigation used in the online testing </a:t>
            </a:r>
            <a:r>
              <a:rPr lang="en-US" sz="2600" dirty="0" smtClean="0"/>
              <a:t>system.</a:t>
            </a:r>
            <a:endParaRPr lang="en-US" sz="2600" dirty="0"/>
          </a:p>
          <a:p>
            <a:r>
              <a:rPr lang="en-US" sz="2600" dirty="0" smtClean="0"/>
              <a:t>Students should access all 3 training tests before the summative WCAS.</a:t>
            </a:r>
          </a:p>
          <a:p>
            <a:r>
              <a:rPr lang="en-US" sz="2600" dirty="0" smtClean="0"/>
              <a:t>The </a:t>
            </a:r>
            <a:r>
              <a:rPr lang="en-US" sz="2600" dirty="0"/>
              <a:t>“Online Training Test Support” </a:t>
            </a:r>
            <a:r>
              <a:rPr lang="en-US" sz="2600" dirty="0" smtClean="0"/>
              <a:t>document has more detailed information about, and suggestions for working with, the questions.</a:t>
            </a:r>
            <a:endParaRPr lang="en-US" dirty="0" smtClean="0"/>
          </a:p>
        </p:txBody>
      </p:sp>
    </p:spTree>
    <p:extLst>
      <p:ext uri="{BB962C8B-B14F-4D97-AF65-F5344CB8AC3E}">
        <p14:creationId xmlns:p14="http://schemas.microsoft.com/office/powerpoint/2010/main" val="9740167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24</a:t>
            </a:fld>
            <a:endParaRPr lang="en-US" dirty="0"/>
          </a:p>
        </p:txBody>
      </p:sp>
      <p:sp>
        <p:nvSpPr>
          <p:cNvPr id="2" name="Title 1"/>
          <p:cNvSpPr>
            <a:spLocks noGrp="1"/>
          </p:cNvSpPr>
          <p:nvPr>
            <p:ph type="title"/>
          </p:nvPr>
        </p:nvSpPr>
        <p:spPr/>
        <p:txBody>
          <a:bodyPr/>
          <a:lstStyle/>
          <a:p>
            <a:r>
              <a:rPr lang="en-US" dirty="0" smtClean="0"/>
              <a:t>Other training opportunities</a:t>
            </a:r>
            <a:endParaRPr lang="en-US" dirty="0"/>
          </a:p>
        </p:txBody>
      </p:sp>
      <p:sp>
        <p:nvSpPr>
          <p:cNvPr id="3" name="Content Placeholder 2"/>
          <p:cNvSpPr>
            <a:spLocks noGrp="1"/>
          </p:cNvSpPr>
          <p:nvPr>
            <p:ph idx="1"/>
          </p:nvPr>
        </p:nvSpPr>
        <p:spPr/>
        <p:txBody>
          <a:bodyPr>
            <a:normAutofit/>
          </a:bodyPr>
          <a:lstStyle/>
          <a:p>
            <a:r>
              <a:rPr lang="en-US" sz="2600" dirty="0" smtClean="0"/>
              <a:t>Sign up to get messages from the Science Assessment Development team:</a:t>
            </a:r>
          </a:p>
          <a:p>
            <a:pPr lvl="1">
              <a:buFont typeface="Arial" panose="020B0604020202020204" pitchFamily="34" charset="0"/>
              <a:buChar char="•"/>
            </a:pPr>
            <a:r>
              <a:rPr lang="en-US" sz="2000" dirty="0"/>
              <a:t>Go to the </a:t>
            </a:r>
            <a:r>
              <a:rPr lang="en-US" sz="2000" dirty="0">
                <a:hlinkClick r:id="rId3"/>
              </a:rPr>
              <a:t>Subscribe page </a:t>
            </a:r>
            <a:r>
              <a:rPr lang="en-US" sz="2000" dirty="0"/>
              <a:t>for GovDelivery. Enter your email address. On the Subscriptions page, select Content Areas &gt; Science, then select the grade band(s) for which you would like to receive information. </a:t>
            </a:r>
          </a:p>
          <a:p>
            <a:r>
              <a:rPr lang="en-US" sz="2600" dirty="0"/>
              <a:t>Check </a:t>
            </a:r>
            <a:r>
              <a:rPr lang="en-US" sz="2600" dirty="0" smtClean="0"/>
              <a:t>for upcoming work groups on </a:t>
            </a:r>
            <a:r>
              <a:rPr lang="en-US" sz="2600" dirty="0"/>
              <a:t>our </a:t>
            </a:r>
            <a:r>
              <a:rPr lang="en-US" sz="2600" dirty="0" smtClean="0"/>
              <a:t>Professional Development page:</a:t>
            </a:r>
          </a:p>
          <a:p>
            <a:pPr lvl="1">
              <a:buFont typeface="Arial" panose="020B0604020202020204" pitchFamily="34" charset="0"/>
              <a:buChar char="•"/>
            </a:pPr>
            <a:r>
              <a:rPr lang="en-US" sz="2400" dirty="0" smtClean="0"/>
              <a:t> http</a:t>
            </a:r>
            <a:r>
              <a:rPr lang="en-US" sz="2400" dirty="0"/>
              <a:t>://www.k12.wa.us/Science/ProfDevelopment.aspx</a:t>
            </a:r>
            <a:endParaRPr lang="en-US" sz="2400" dirty="0" smtClean="0"/>
          </a:p>
          <a:p>
            <a:r>
              <a:rPr lang="en-US" sz="2600" dirty="0" smtClean="0"/>
              <a:t>Join us for a webinar on January 24</a:t>
            </a:r>
            <a:r>
              <a:rPr lang="en-US" sz="2600" baseline="30000" dirty="0" smtClean="0"/>
              <a:t>th</a:t>
            </a:r>
            <a:r>
              <a:rPr lang="en-US" sz="2600" dirty="0" smtClean="0"/>
              <a:t> to learn more about the </a:t>
            </a:r>
            <a:r>
              <a:rPr lang="en-US" sz="2600" i="1" dirty="0" smtClean="0"/>
              <a:t>Test Design &amp; Item Specifications</a:t>
            </a:r>
            <a:r>
              <a:rPr lang="en-US" sz="2600" dirty="0" smtClean="0"/>
              <a:t>. </a:t>
            </a:r>
            <a:r>
              <a:rPr lang="en-US" sz="2600" dirty="0" smtClean="0">
                <a:hlinkClick r:id="rId4"/>
              </a:rPr>
              <a:t>Registration</a:t>
            </a:r>
            <a:endParaRPr lang="en-US" sz="2600" dirty="0"/>
          </a:p>
          <a:p>
            <a:endParaRPr lang="en-US" sz="2600" dirty="0" smtClean="0"/>
          </a:p>
          <a:p>
            <a:endParaRPr lang="en-US" sz="2400" dirty="0"/>
          </a:p>
          <a:p>
            <a:pPr lvl="2">
              <a:buFont typeface="Arial" panose="020B0604020202020204" pitchFamily="34" charset="0"/>
              <a:buChar char="•"/>
            </a:pPr>
            <a:endParaRPr lang="en-US" dirty="0"/>
          </a:p>
          <a:p>
            <a:pPr marL="384048" lvl="2" indent="0">
              <a:buNone/>
            </a:pPr>
            <a:endParaRPr lang="en-US" dirty="0" smtClean="0"/>
          </a:p>
        </p:txBody>
      </p:sp>
    </p:spTree>
    <p:extLst>
      <p:ext uri="{BB962C8B-B14F-4D97-AF65-F5344CB8AC3E}">
        <p14:creationId xmlns:p14="http://schemas.microsoft.com/office/powerpoint/2010/main" val="275570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113E31D-E2AB-40D1-8B51-AFA5AFEF393A}" type="slidenum">
              <a:rPr lang="en-US" smtClean="0"/>
              <a:t>25</a:t>
            </a:fld>
            <a:endParaRPr lang="en-US" dirty="0"/>
          </a:p>
        </p:txBody>
      </p:sp>
      <p:sp>
        <p:nvSpPr>
          <p:cNvPr id="2" name="Title 1"/>
          <p:cNvSpPr>
            <a:spLocks noGrp="1"/>
          </p:cNvSpPr>
          <p:nvPr>
            <p:ph type="title"/>
          </p:nvPr>
        </p:nvSpPr>
        <p:spPr/>
        <p:txBody>
          <a:bodyPr>
            <a:normAutofit/>
          </a:bodyPr>
          <a:lstStyle/>
          <a:p>
            <a:r>
              <a:rPr lang="en-US" sz="4400" dirty="0" smtClean="0"/>
              <a:t>Contrasting Groups Study</a:t>
            </a:r>
            <a:endParaRPr lang="en-US" sz="4400" dirty="0"/>
          </a:p>
        </p:txBody>
      </p:sp>
      <p:sp>
        <p:nvSpPr>
          <p:cNvPr id="3" name="Content Placeholder 2"/>
          <p:cNvSpPr>
            <a:spLocks noGrp="1"/>
          </p:cNvSpPr>
          <p:nvPr>
            <p:ph idx="1"/>
          </p:nvPr>
        </p:nvSpPr>
        <p:spPr>
          <a:xfrm>
            <a:off x="1097279" y="1845734"/>
            <a:ext cx="10115203" cy="3923695"/>
          </a:xfrm>
        </p:spPr>
        <p:txBody>
          <a:bodyPr>
            <a:normAutofit/>
          </a:bodyPr>
          <a:lstStyle/>
          <a:p>
            <a:r>
              <a:rPr lang="en-US" sz="2400" b="1" dirty="0" smtClean="0"/>
              <a:t>WCAS Contrasting Groups Study </a:t>
            </a:r>
            <a:r>
              <a:rPr lang="en-US" sz="2400" dirty="0" smtClean="0"/>
              <a:t>(winter/spring 2018)</a:t>
            </a:r>
            <a:br>
              <a:rPr lang="en-US" sz="2400" dirty="0" smtClean="0"/>
            </a:br>
            <a:r>
              <a:rPr lang="en-US" sz="2400" dirty="0" smtClean="0"/>
              <a:t>Educators </a:t>
            </a:r>
            <a:r>
              <a:rPr lang="en-US" sz="2400" dirty="0"/>
              <a:t>use the Achievement Level Descriptors (ALDs) to predict how their students will perform on the WCAS. Online ALD training is provided prior to this study. Classroom teachers submit predictions through </a:t>
            </a:r>
            <a:r>
              <a:rPr lang="en-US" sz="2400" dirty="0" smtClean="0"/>
              <a:t>EDS.</a:t>
            </a:r>
          </a:p>
          <a:p>
            <a:pPr lvl="1">
              <a:buFont typeface="Arial" panose="020B0604020202020204" pitchFamily="34" charset="0"/>
              <a:buChar char="•"/>
            </a:pPr>
            <a:r>
              <a:rPr lang="en-US" sz="2400" dirty="0" smtClean="0"/>
              <a:t>This </a:t>
            </a:r>
            <a:r>
              <a:rPr lang="en-US" sz="2400" dirty="0"/>
              <a:t>study is how every </a:t>
            </a:r>
            <a:r>
              <a:rPr lang="en-US" sz="2400" dirty="0" smtClean="0"/>
              <a:t>science teacher </a:t>
            </a:r>
            <a:r>
              <a:rPr lang="en-US" sz="2400" dirty="0"/>
              <a:t>in the state can have their voice heard when the cut scores are set at the Achievement Level Setting meeting in </a:t>
            </a:r>
            <a:r>
              <a:rPr lang="en-US" sz="2400" dirty="0" smtClean="0"/>
              <a:t>August.</a:t>
            </a:r>
          </a:p>
          <a:p>
            <a:pPr lvl="1">
              <a:buFont typeface="Arial" panose="020B0604020202020204" pitchFamily="34" charset="0"/>
              <a:buChar char="•"/>
            </a:pPr>
            <a:r>
              <a:rPr lang="en-US" sz="2000" dirty="0" smtClean="0"/>
              <a:t>Information </a:t>
            </a:r>
            <a:r>
              <a:rPr lang="en-US" sz="2000" dirty="0"/>
              <a:t>from the contrasting group study, as well as performance/impact/student test data, is considered by the </a:t>
            </a:r>
            <a:r>
              <a:rPr lang="en-US" sz="2000" dirty="0" smtClean="0"/>
              <a:t>achievement level setting committee </a:t>
            </a:r>
            <a:r>
              <a:rPr lang="en-US" sz="2000" dirty="0"/>
              <a:t>to inform the establishment of cut-score for the achievement level ranges</a:t>
            </a:r>
            <a:r>
              <a:rPr lang="en-US" sz="2000" dirty="0" smtClean="0"/>
              <a:t>.</a:t>
            </a:r>
            <a:endParaRPr lang="en-US" sz="2000" b="1" dirty="0" smtClean="0"/>
          </a:p>
          <a:p>
            <a:pPr>
              <a:spcBef>
                <a:spcPts val="0"/>
              </a:spcBef>
            </a:pPr>
            <a:endParaRPr lang="en-US" sz="2400" b="1" dirty="0"/>
          </a:p>
        </p:txBody>
      </p:sp>
      <p:sp>
        <p:nvSpPr>
          <p:cNvPr id="5" name="Footer Placeholder 4" hidden="1"/>
          <p:cNvSpPr>
            <a:spLocks noGrp="1"/>
          </p:cNvSpPr>
          <p:nvPr>
            <p:ph type="ftr" sz="quarter" idx="11"/>
          </p:nvPr>
        </p:nvSpPr>
        <p:spPr/>
        <p:txBody>
          <a:bodyPr/>
          <a:lstStyle/>
          <a:p>
            <a:r>
              <a:rPr lang="en-US" smtClean="0"/>
              <a:t>OFFICE OF SUPERINTENDENT OF PUBLIC INSTRUCTION</a:t>
            </a:r>
            <a:endParaRPr lang="en-US" dirty="0"/>
          </a:p>
        </p:txBody>
      </p:sp>
      <p:sp>
        <p:nvSpPr>
          <p:cNvPr id="4" name="Date Placeholder 3" hidden="1"/>
          <p:cNvSpPr>
            <a:spLocks noGrp="1"/>
          </p:cNvSpPr>
          <p:nvPr>
            <p:ph type="dt" sz="half" idx="10"/>
          </p:nvPr>
        </p:nvSpPr>
        <p:spPr/>
        <p:txBody>
          <a:bodyPr/>
          <a:lstStyle/>
          <a:p>
            <a:fld id="{F702B7ED-B104-40F3-ADEA-4532734BE1FC}" type="datetime1">
              <a:rPr lang="en-US" smtClean="0"/>
              <a:t>1/16/2018</a:t>
            </a:fld>
            <a:endParaRPr lang="en-US" dirty="0"/>
          </a:p>
        </p:txBody>
      </p:sp>
    </p:spTree>
    <p:extLst>
      <p:ext uri="{BB962C8B-B14F-4D97-AF65-F5344CB8AC3E}">
        <p14:creationId xmlns:p14="http://schemas.microsoft.com/office/powerpoint/2010/main" val="1302271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26</a:t>
            </a:fld>
            <a:endParaRPr lang="en-US" dirty="0"/>
          </a:p>
        </p:txBody>
      </p:sp>
      <p:sp>
        <p:nvSpPr>
          <p:cNvPr id="2" name="Title 1"/>
          <p:cNvSpPr>
            <a:spLocks noGrp="1"/>
          </p:cNvSpPr>
          <p:nvPr>
            <p:ph type="title"/>
          </p:nvPr>
        </p:nvSpPr>
        <p:spPr/>
        <p:txBody>
          <a:bodyPr/>
          <a:lstStyle/>
          <a:p>
            <a:r>
              <a:rPr lang="en-US" dirty="0" smtClean="0"/>
              <a:t>Where to find the materials</a:t>
            </a:r>
            <a:endParaRPr lang="en-US" dirty="0"/>
          </a:p>
        </p:txBody>
      </p:sp>
      <p:sp>
        <p:nvSpPr>
          <p:cNvPr id="3" name="Content Placeholder 2"/>
          <p:cNvSpPr>
            <a:spLocks noGrp="1"/>
          </p:cNvSpPr>
          <p:nvPr>
            <p:ph idx="1"/>
          </p:nvPr>
        </p:nvSpPr>
        <p:spPr/>
        <p:txBody>
          <a:bodyPr>
            <a:normAutofit/>
          </a:bodyPr>
          <a:lstStyle/>
          <a:p>
            <a:r>
              <a:rPr lang="en-US" sz="2800" dirty="0" smtClean="0"/>
              <a:t>Audio file (DCs only)</a:t>
            </a:r>
          </a:p>
          <a:p>
            <a:pPr lvl="1"/>
            <a:r>
              <a:rPr lang="en-US" sz="2200" dirty="0" smtClean="0"/>
              <a:t>EDS: WAMS—Assessment Operations–File Downloads—2018 Administration</a:t>
            </a:r>
            <a:endParaRPr lang="en-US" sz="2200" dirty="0"/>
          </a:p>
          <a:p>
            <a:r>
              <a:rPr lang="en-US" sz="2800" dirty="0" smtClean="0"/>
              <a:t>Presentation slides with script</a:t>
            </a:r>
          </a:p>
          <a:p>
            <a:pPr lvl="1"/>
            <a:r>
              <a:rPr lang="en-US" b="1" dirty="0" smtClean="0"/>
              <a:t>Online WCAS Training Tests </a:t>
            </a:r>
            <a:r>
              <a:rPr lang="en-US" dirty="0" smtClean="0"/>
              <a:t>section of the Science Assessment webpage (by end of day 1/12)</a:t>
            </a:r>
            <a:endParaRPr lang="en-US" dirty="0"/>
          </a:p>
          <a:p>
            <a:r>
              <a:rPr lang="en-US" sz="2800" dirty="0" smtClean="0"/>
              <a:t>FAQ document with answers to Chat questions</a:t>
            </a:r>
          </a:p>
          <a:p>
            <a:pPr lvl="1"/>
            <a:r>
              <a:rPr lang="en-US" b="1" dirty="0"/>
              <a:t>Online WCAS Training Tests </a:t>
            </a:r>
            <a:r>
              <a:rPr lang="en-US" dirty="0"/>
              <a:t>section of the Science Assessment webpage (by end of day </a:t>
            </a:r>
            <a:r>
              <a:rPr lang="en-US" dirty="0" smtClean="0"/>
              <a:t>1/19)</a:t>
            </a:r>
            <a:endParaRPr lang="en-US" dirty="0"/>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2242250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27</a:t>
            </a:fld>
            <a:endParaRPr lang="en-US" dirty="0"/>
          </a:p>
        </p:txBody>
      </p:sp>
      <p:sp>
        <p:nvSpPr>
          <p:cNvPr id="2" name="Title 1"/>
          <p:cNvSpPr>
            <a:spLocks noGrp="1"/>
          </p:cNvSpPr>
          <p:nvPr>
            <p:ph type="title"/>
          </p:nvPr>
        </p:nvSpPr>
        <p:spPr/>
        <p:txBody>
          <a:bodyPr/>
          <a:lstStyle/>
          <a:p>
            <a:r>
              <a:rPr lang="en-US" dirty="0" smtClean="0"/>
              <a:t>Contact Information (again)</a:t>
            </a:r>
            <a:endParaRPr lang="en-US" dirty="0"/>
          </a:p>
        </p:txBody>
      </p:sp>
      <p:sp>
        <p:nvSpPr>
          <p:cNvPr id="3" name="Content Placeholder 2"/>
          <p:cNvSpPr>
            <a:spLocks noGrp="1"/>
          </p:cNvSpPr>
          <p:nvPr>
            <p:ph idx="1"/>
          </p:nvPr>
        </p:nvSpPr>
        <p:spPr>
          <a:xfrm>
            <a:off x="1097280" y="1845734"/>
            <a:ext cx="10058400" cy="4045112"/>
          </a:xfrm>
        </p:spPr>
        <p:txBody>
          <a:bodyPr>
            <a:normAutofit fontScale="92500" lnSpcReduction="10000"/>
          </a:bodyPr>
          <a:lstStyle/>
          <a:p>
            <a:r>
              <a:rPr lang="en-US" sz="2800" dirty="0" smtClean="0"/>
              <a:t>General e-mail account</a:t>
            </a:r>
          </a:p>
          <a:p>
            <a:pPr lvl="1"/>
            <a:r>
              <a:rPr lang="en-US" sz="2000" dirty="0" smtClean="0">
                <a:hlinkClick r:id="rId3"/>
              </a:rPr>
              <a:t>science@k12.wa.us</a:t>
            </a:r>
            <a:endParaRPr lang="en-US" sz="2000" dirty="0" smtClean="0"/>
          </a:p>
          <a:p>
            <a:r>
              <a:rPr lang="en-US" sz="2400" dirty="0" smtClean="0"/>
              <a:t>Dawn Cope—Science Assessment Lead</a:t>
            </a:r>
          </a:p>
          <a:p>
            <a:pPr lvl="1"/>
            <a:r>
              <a:rPr lang="en-US" sz="2000" dirty="0">
                <a:hlinkClick r:id="rId4"/>
              </a:rPr>
              <a:t>d</a:t>
            </a:r>
            <a:r>
              <a:rPr lang="en-US" sz="2000" dirty="0" smtClean="0">
                <a:hlinkClick r:id="rId4"/>
              </a:rPr>
              <a:t>awn.cope@k12.wa.us</a:t>
            </a:r>
            <a:endParaRPr lang="en-US" sz="2000" dirty="0" smtClean="0"/>
          </a:p>
          <a:p>
            <a:r>
              <a:rPr lang="en-US" sz="2400" dirty="0" smtClean="0"/>
              <a:t>Amy Viveiros—Science Assessment Specialist</a:t>
            </a:r>
          </a:p>
          <a:p>
            <a:pPr lvl="1"/>
            <a:r>
              <a:rPr lang="en-US" sz="2200" dirty="0" smtClean="0">
                <a:hlinkClick r:id="rId5"/>
              </a:rPr>
              <a:t>amy.viveiros@k12.wa.us</a:t>
            </a:r>
            <a:r>
              <a:rPr lang="en-US" sz="2200" dirty="0" smtClean="0"/>
              <a:t> </a:t>
            </a:r>
          </a:p>
          <a:p>
            <a:r>
              <a:rPr lang="en-US" sz="2400" dirty="0" smtClean="0"/>
              <a:t>Kara Todd—Content Coordinator for Assessment Development</a:t>
            </a:r>
          </a:p>
          <a:p>
            <a:pPr lvl="1"/>
            <a:r>
              <a:rPr lang="en-US" sz="2000" dirty="0" smtClean="0">
                <a:hlinkClick r:id="rId6"/>
              </a:rPr>
              <a:t>kara.todd@k12.wa.us</a:t>
            </a:r>
            <a:endParaRPr lang="en-US" sz="2000" dirty="0" smtClean="0"/>
          </a:p>
          <a:p>
            <a:r>
              <a:rPr lang="en-US" sz="2400" dirty="0" smtClean="0"/>
              <a:t>Anton Jackson—Director of Assessment Development</a:t>
            </a:r>
          </a:p>
          <a:p>
            <a:pPr lvl="1"/>
            <a:r>
              <a:rPr lang="en-US" sz="2000" dirty="0" smtClean="0">
                <a:hlinkClick r:id="rId7"/>
              </a:rPr>
              <a:t>anton.jackson@k12.wa.us</a:t>
            </a:r>
            <a:r>
              <a:rPr lang="en-US" sz="2000" dirty="0" smtClean="0"/>
              <a:t> </a:t>
            </a:r>
            <a:endParaRPr lang="en-US" sz="2000" dirty="0"/>
          </a:p>
          <a:p>
            <a:pPr marL="384048" lvl="2" indent="0">
              <a:buNone/>
            </a:pPr>
            <a:endParaRPr lang="en-US" dirty="0" smtClean="0"/>
          </a:p>
        </p:txBody>
      </p:sp>
    </p:spTree>
    <p:extLst>
      <p:ext uri="{BB962C8B-B14F-4D97-AF65-F5344CB8AC3E}">
        <p14:creationId xmlns:p14="http://schemas.microsoft.com/office/powerpoint/2010/main" val="1004184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3</a:t>
            </a:fld>
            <a:endParaRPr lang="en-US" dirty="0"/>
          </a:p>
        </p:txBody>
      </p:sp>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sz="2800" dirty="0" smtClean="0"/>
              <a:t>Goal: </a:t>
            </a:r>
            <a:r>
              <a:rPr lang="en-US" sz="2400" dirty="0"/>
              <a:t>Walk through the new science training tests and learn important information for teachers and students to focus on as they use the training tests</a:t>
            </a:r>
            <a:r>
              <a:rPr lang="en-US" sz="2400" dirty="0" smtClean="0"/>
              <a:t>.</a:t>
            </a:r>
            <a:endParaRPr lang="en-US" sz="2400" dirty="0"/>
          </a:p>
          <a:p>
            <a:endParaRPr lang="en-US" sz="2800" dirty="0" smtClean="0"/>
          </a:p>
          <a:p>
            <a:pPr lvl="1">
              <a:buFont typeface="Arial" panose="020B0604020202020204" pitchFamily="34" charset="0"/>
              <a:buChar char="•"/>
            </a:pPr>
            <a:r>
              <a:rPr lang="en-US" sz="2600" dirty="0" smtClean="0"/>
              <a:t>Background information</a:t>
            </a:r>
          </a:p>
          <a:p>
            <a:pPr lvl="1">
              <a:buFont typeface="Arial" panose="020B0604020202020204" pitchFamily="34" charset="0"/>
              <a:buChar char="•"/>
            </a:pPr>
            <a:r>
              <a:rPr lang="en-US" sz="2600" dirty="0"/>
              <a:t>Support materials</a:t>
            </a:r>
          </a:p>
          <a:p>
            <a:pPr lvl="1">
              <a:buFont typeface="Arial" panose="020B0604020202020204" pitchFamily="34" charset="0"/>
              <a:buChar char="•"/>
            </a:pPr>
            <a:r>
              <a:rPr lang="en-US" sz="2600" dirty="0" smtClean="0"/>
              <a:t>Secure browser access</a:t>
            </a:r>
          </a:p>
          <a:p>
            <a:pPr lvl="1">
              <a:buFont typeface="Arial" panose="020B0604020202020204" pitchFamily="34" charset="0"/>
              <a:buChar char="•"/>
            </a:pPr>
            <a:r>
              <a:rPr lang="en-US" sz="2600" dirty="0" smtClean="0"/>
              <a:t>Live walk-through with Guest access</a:t>
            </a:r>
          </a:p>
        </p:txBody>
      </p:sp>
    </p:spTree>
    <p:extLst>
      <p:ext uri="{BB962C8B-B14F-4D97-AF65-F5344CB8AC3E}">
        <p14:creationId xmlns:p14="http://schemas.microsoft.com/office/powerpoint/2010/main" val="497675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4</a:t>
            </a:fld>
            <a:endParaRPr lang="en-US" dirty="0"/>
          </a:p>
        </p:txBody>
      </p:sp>
      <p:sp>
        <p:nvSpPr>
          <p:cNvPr id="7" name="Title 6"/>
          <p:cNvSpPr>
            <a:spLocks noGrp="1"/>
          </p:cNvSpPr>
          <p:nvPr>
            <p:ph type="title"/>
          </p:nvPr>
        </p:nvSpPr>
        <p:spPr/>
        <p:txBody>
          <a:bodyPr>
            <a:normAutofit/>
          </a:bodyPr>
          <a:lstStyle/>
          <a:p>
            <a:r>
              <a:rPr lang="en-US" sz="6600" dirty="0" smtClean="0"/>
              <a:t>Background Information</a:t>
            </a:r>
            <a:endParaRPr lang="en-US" sz="6600" dirty="0"/>
          </a:p>
        </p:txBody>
      </p:sp>
      <p:sp>
        <p:nvSpPr>
          <p:cNvPr id="8" name="Text Placeholder 7"/>
          <p:cNvSpPr>
            <a:spLocks noGrp="1"/>
          </p:cNvSpPr>
          <p:nvPr>
            <p:ph type="body" idx="1"/>
          </p:nvPr>
        </p:nvSpPr>
        <p:spPr/>
        <p:txBody>
          <a:bodyPr/>
          <a:lstStyle/>
          <a:p>
            <a:endParaRPr lang="en-US"/>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3053321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5</a:t>
            </a:fld>
            <a:endParaRPr lang="en-US" dirty="0"/>
          </a:p>
        </p:txBody>
      </p:sp>
      <p:sp>
        <p:nvSpPr>
          <p:cNvPr id="2" name="Title 1"/>
          <p:cNvSpPr>
            <a:spLocks noGrp="1"/>
          </p:cNvSpPr>
          <p:nvPr>
            <p:ph type="title"/>
          </p:nvPr>
        </p:nvSpPr>
        <p:spPr/>
        <p:txBody>
          <a:bodyPr/>
          <a:lstStyle/>
          <a:p>
            <a:r>
              <a:rPr lang="en-US" dirty="0" smtClean="0"/>
              <a:t>Purpose of Training Tests</a:t>
            </a:r>
            <a:endParaRPr lang="en-US" dirty="0"/>
          </a:p>
        </p:txBody>
      </p:sp>
      <p:sp>
        <p:nvSpPr>
          <p:cNvPr id="3" name="Content Placeholder 2"/>
          <p:cNvSpPr>
            <a:spLocks noGrp="1"/>
          </p:cNvSpPr>
          <p:nvPr>
            <p:ph idx="1"/>
          </p:nvPr>
        </p:nvSpPr>
        <p:spPr/>
        <p:txBody>
          <a:bodyPr>
            <a:normAutofit/>
          </a:bodyPr>
          <a:lstStyle/>
          <a:p>
            <a:r>
              <a:rPr lang="en-US" sz="2800" dirty="0" smtClean="0"/>
              <a:t>Help students, teachers, and parents </a:t>
            </a:r>
            <a:r>
              <a:rPr lang="en-US" sz="2800" dirty="0"/>
              <a:t>become familiar with the </a:t>
            </a:r>
            <a:r>
              <a:rPr lang="en-US" sz="2800" dirty="0" smtClean="0"/>
              <a:t>item types, tools, and navigation used in the </a:t>
            </a:r>
            <a:r>
              <a:rPr lang="en-US" sz="2800" dirty="0"/>
              <a:t>online </a:t>
            </a:r>
            <a:r>
              <a:rPr lang="en-US" sz="2800" dirty="0" smtClean="0"/>
              <a:t>testing system. </a:t>
            </a:r>
            <a:endParaRPr lang="en-US" sz="2800" dirty="0"/>
          </a:p>
          <a:p>
            <a:r>
              <a:rPr lang="en-US" sz="2800" dirty="0" smtClean="0"/>
              <a:t>Available </a:t>
            </a:r>
            <a:r>
              <a:rPr lang="en-US" sz="2800" dirty="0"/>
              <a:t>on the WCAP </a:t>
            </a:r>
            <a:r>
              <a:rPr lang="en-US" sz="2800" dirty="0" smtClean="0"/>
              <a:t>Portal</a:t>
            </a:r>
            <a:r>
              <a:rPr lang="en-US" sz="2800" dirty="0"/>
              <a:t>: </a:t>
            </a:r>
            <a:r>
              <a:rPr lang="en-US" sz="2800" dirty="0">
                <a:hlinkClick r:id="rId3"/>
              </a:rPr>
              <a:t>https://wa.portal.airast.org</a:t>
            </a:r>
            <a:r>
              <a:rPr lang="en-US" sz="2800" dirty="0" smtClean="0">
                <a:hlinkClick r:id="rId3"/>
              </a:rPr>
              <a:t>/</a:t>
            </a:r>
            <a:r>
              <a:rPr lang="en-US" sz="2800" dirty="0" smtClean="0"/>
              <a:t> </a:t>
            </a:r>
          </a:p>
          <a:p>
            <a:r>
              <a:rPr lang="en-US" sz="2800" dirty="0" smtClean="0"/>
              <a:t>T</a:t>
            </a:r>
            <a:r>
              <a:rPr lang="en-US" sz="2800" dirty="0"/>
              <a:t>raining Tests have a small number of </a:t>
            </a:r>
            <a:r>
              <a:rPr lang="en-US" sz="2800" dirty="0" smtClean="0"/>
              <a:t>items</a:t>
            </a:r>
          </a:p>
          <a:p>
            <a:r>
              <a:rPr lang="en-US" sz="2800" dirty="0" smtClean="0"/>
              <a:t>Classroom </a:t>
            </a:r>
            <a:r>
              <a:rPr lang="en-US" sz="2800" dirty="0"/>
              <a:t>instruction should align to the </a:t>
            </a:r>
            <a:r>
              <a:rPr lang="en-US" sz="2800" i="1" dirty="0"/>
              <a:t>Washington State K–12 Science Learning </a:t>
            </a:r>
            <a:r>
              <a:rPr lang="en-US" sz="2800" i="1" dirty="0" smtClean="0"/>
              <a:t>Standards </a:t>
            </a:r>
            <a:r>
              <a:rPr lang="en-US" sz="2800" dirty="0"/>
              <a:t>(</a:t>
            </a:r>
            <a:r>
              <a:rPr lang="en-US" sz="2800" i="1" dirty="0"/>
              <a:t>NGSS</a:t>
            </a:r>
            <a:r>
              <a:rPr lang="en-US" sz="2800" dirty="0" smtClean="0"/>
              <a:t>), </a:t>
            </a:r>
            <a:r>
              <a:rPr lang="en-US" sz="2800" dirty="0"/>
              <a:t>not </a:t>
            </a:r>
            <a:r>
              <a:rPr lang="en-US" sz="2800" dirty="0" smtClean="0"/>
              <a:t>to the </a:t>
            </a:r>
            <a:r>
              <a:rPr lang="en-US" sz="2800" dirty="0"/>
              <a:t>WCAS</a:t>
            </a:r>
            <a:r>
              <a:rPr lang="en-US" sz="2800" dirty="0" smtClean="0"/>
              <a:t>.</a:t>
            </a:r>
            <a:endParaRPr lang="en-US" sz="2800" dirty="0"/>
          </a:p>
        </p:txBody>
      </p:sp>
    </p:spTree>
    <p:extLst>
      <p:ext uri="{BB962C8B-B14F-4D97-AF65-F5344CB8AC3E}">
        <p14:creationId xmlns:p14="http://schemas.microsoft.com/office/powerpoint/2010/main" val="2429477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6</a:t>
            </a:fld>
            <a:endParaRPr lang="en-US" dirty="0"/>
          </a:p>
        </p:txBody>
      </p:sp>
      <p:sp>
        <p:nvSpPr>
          <p:cNvPr id="2" name="Title 1"/>
          <p:cNvSpPr>
            <a:spLocks noGrp="1"/>
          </p:cNvSpPr>
          <p:nvPr>
            <p:ph type="title"/>
          </p:nvPr>
        </p:nvSpPr>
        <p:spPr/>
        <p:txBody>
          <a:bodyPr/>
          <a:lstStyle/>
          <a:p>
            <a:r>
              <a:rPr lang="en-US" dirty="0" smtClean="0"/>
              <a:t>How these items were chosen</a:t>
            </a:r>
            <a:endParaRPr lang="en-US" dirty="0"/>
          </a:p>
        </p:txBody>
      </p:sp>
      <p:sp>
        <p:nvSpPr>
          <p:cNvPr id="3" name="Content Placeholder 2"/>
          <p:cNvSpPr>
            <a:spLocks noGrp="1"/>
          </p:cNvSpPr>
          <p:nvPr>
            <p:ph idx="1"/>
          </p:nvPr>
        </p:nvSpPr>
        <p:spPr/>
        <p:txBody>
          <a:bodyPr>
            <a:normAutofit/>
          </a:bodyPr>
          <a:lstStyle/>
          <a:p>
            <a:r>
              <a:rPr lang="en-US" sz="2800" dirty="0" smtClean="0"/>
              <a:t>Developed along with the items that will appear on the WCAS</a:t>
            </a:r>
          </a:p>
          <a:p>
            <a:r>
              <a:rPr lang="en-US" sz="2800" dirty="0" smtClean="0"/>
              <a:t>Meet all of the criteria for appearing on a state assessment</a:t>
            </a:r>
          </a:p>
          <a:p>
            <a:r>
              <a:rPr lang="en-US" sz="2800" dirty="0" smtClean="0"/>
              <a:t>Showcase a variety of performance expectations</a:t>
            </a:r>
            <a:endParaRPr lang="en-US" sz="2600" dirty="0" smtClean="0"/>
          </a:p>
          <a:p>
            <a:r>
              <a:rPr lang="en-US" sz="2800" dirty="0" smtClean="0"/>
              <a:t>Cover as many item types and features as possible</a:t>
            </a:r>
            <a:endParaRPr lang="en-US" sz="2800" dirty="0"/>
          </a:p>
          <a:p>
            <a:r>
              <a:rPr lang="en-US" sz="2800" dirty="0" smtClean="0"/>
              <a:t>One </a:t>
            </a:r>
            <a:r>
              <a:rPr lang="en-US" sz="2800" dirty="0"/>
              <a:t>standalone item and one cluster set (stimuli and items) at each grade level</a:t>
            </a:r>
          </a:p>
          <a:p>
            <a:endParaRPr lang="en-US" dirty="0"/>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1748379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7</a:t>
            </a:fld>
            <a:endParaRPr lang="en-US" dirty="0"/>
          </a:p>
        </p:txBody>
      </p:sp>
      <p:sp>
        <p:nvSpPr>
          <p:cNvPr id="2" name="Title 1"/>
          <p:cNvSpPr>
            <a:spLocks noGrp="1"/>
          </p:cNvSpPr>
          <p:nvPr>
            <p:ph type="title"/>
          </p:nvPr>
        </p:nvSpPr>
        <p:spPr/>
        <p:txBody>
          <a:bodyPr/>
          <a:lstStyle/>
          <a:p>
            <a:r>
              <a:rPr lang="en-US" dirty="0" smtClean="0"/>
              <a:t>WCAS Features</a:t>
            </a:r>
            <a:endParaRPr lang="en-US" dirty="0"/>
          </a:p>
        </p:txBody>
      </p:sp>
      <p:sp>
        <p:nvSpPr>
          <p:cNvPr id="3" name="Content Placeholder 2"/>
          <p:cNvSpPr>
            <a:spLocks noGrp="1"/>
          </p:cNvSpPr>
          <p:nvPr>
            <p:ph idx="1"/>
          </p:nvPr>
        </p:nvSpPr>
        <p:spPr>
          <a:xfrm>
            <a:off x="1097280" y="1845734"/>
            <a:ext cx="10058400" cy="3895643"/>
          </a:xfrm>
        </p:spPr>
        <p:txBody>
          <a:bodyPr>
            <a:normAutofit fontScale="92500" lnSpcReduction="10000"/>
          </a:bodyPr>
          <a:lstStyle/>
          <a:p>
            <a:pPr marL="82153" lvl="1" indent="0">
              <a:buSzPct val="100000"/>
              <a:buNone/>
              <a:defRPr/>
            </a:pPr>
            <a:r>
              <a:rPr lang="en-US" sz="2800" dirty="0">
                <a:solidFill>
                  <a:schemeClr val="tx1"/>
                </a:solidFill>
              </a:rPr>
              <a:t>For clusters, one or more stimuli on left side of screen, items on the right </a:t>
            </a:r>
            <a:r>
              <a:rPr lang="en-US" sz="2800" dirty="0" smtClean="0">
                <a:solidFill>
                  <a:schemeClr val="tx1"/>
                </a:solidFill>
              </a:rPr>
              <a:t>side.</a:t>
            </a:r>
            <a:endParaRPr lang="en-US" sz="2800" dirty="0">
              <a:solidFill>
                <a:schemeClr val="tx1"/>
              </a:solidFill>
            </a:endParaRPr>
          </a:p>
          <a:p>
            <a:pPr marL="82153" lvl="1" indent="0">
              <a:buSzPct val="100000"/>
              <a:buNone/>
              <a:defRPr/>
            </a:pPr>
            <a:r>
              <a:rPr lang="en-US" sz="2800" dirty="0">
                <a:solidFill>
                  <a:schemeClr val="tx1"/>
                </a:solidFill>
              </a:rPr>
              <a:t>Item Types:</a:t>
            </a:r>
          </a:p>
          <a:p>
            <a:pPr lvl="1">
              <a:buFont typeface="Arial" panose="020B0604020202020204" pitchFamily="34" charset="0"/>
              <a:buChar char="•"/>
              <a:defRPr/>
            </a:pPr>
            <a:r>
              <a:rPr lang="en-US" sz="2400" dirty="0">
                <a:solidFill>
                  <a:schemeClr val="tx1"/>
                </a:solidFill>
              </a:rPr>
              <a:t>Selected</a:t>
            </a:r>
            <a:r>
              <a:rPr lang="en-US" sz="2400" dirty="0"/>
              <a:t> Response—multiple choice, multiple select</a:t>
            </a:r>
          </a:p>
          <a:p>
            <a:pPr lvl="1">
              <a:buFont typeface="Arial" panose="020B0604020202020204" pitchFamily="34" charset="0"/>
              <a:buChar char="•"/>
              <a:defRPr/>
            </a:pPr>
            <a:r>
              <a:rPr lang="en-US" sz="2400" dirty="0"/>
              <a:t>Constructed Response—short answer</a:t>
            </a:r>
          </a:p>
          <a:p>
            <a:pPr lvl="1">
              <a:buFont typeface="Arial" panose="020B0604020202020204" pitchFamily="34" charset="0"/>
              <a:buChar char="•"/>
              <a:defRPr/>
            </a:pPr>
            <a:r>
              <a:rPr lang="en-US" sz="2400" dirty="0"/>
              <a:t>Technology enhanced—ex: drag and drop, drop-down choices, simulations</a:t>
            </a:r>
          </a:p>
          <a:p>
            <a:pPr marL="82153" lvl="1" indent="0">
              <a:spcBef>
                <a:spcPts val="1200"/>
              </a:spcBef>
              <a:buClr>
                <a:srgbClr val="A04DA3"/>
              </a:buClr>
              <a:buSzPct val="100000"/>
              <a:buNone/>
              <a:defRPr/>
            </a:pPr>
            <a:r>
              <a:rPr lang="en-US" sz="2800" dirty="0">
                <a:solidFill>
                  <a:schemeClr val="tx1"/>
                </a:solidFill>
              </a:rPr>
              <a:t>Multi-part items</a:t>
            </a:r>
          </a:p>
          <a:p>
            <a:pPr lvl="1">
              <a:buFont typeface="Arial" panose="020B0604020202020204" pitchFamily="34" charset="0"/>
              <a:buChar char="•"/>
              <a:defRPr/>
            </a:pPr>
            <a:r>
              <a:rPr lang="en-US" sz="2400" dirty="0"/>
              <a:t>Parts labeled with letters A, B, and C.</a:t>
            </a:r>
          </a:p>
          <a:p>
            <a:pPr lvl="1">
              <a:buFont typeface="Arial" panose="020B0604020202020204" pitchFamily="34" charset="0"/>
              <a:buChar char="•"/>
              <a:defRPr/>
            </a:pPr>
            <a:r>
              <a:rPr lang="en-US" sz="2400" dirty="0"/>
              <a:t>May have a mix of item types. Parts work together. May ask for evidence to support answer in previous part of the item.</a:t>
            </a:r>
          </a:p>
          <a:p>
            <a:endParaRPr lang="en-US" dirty="0"/>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2806361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8</a:t>
            </a:fld>
            <a:endParaRPr lang="en-US" dirty="0"/>
          </a:p>
        </p:txBody>
      </p:sp>
      <p:sp>
        <p:nvSpPr>
          <p:cNvPr id="2" name="Title 1"/>
          <p:cNvSpPr>
            <a:spLocks noGrp="1"/>
          </p:cNvSpPr>
          <p:nvPr>
            <p:ph type="title"/>
          </p:nvPr>
        </p:nvSpPr>
        <p:spPr/>
        <p:txBody>
          <a:bodyPr/>
          <a:lstStyle/>
          <a:p>
            <a:r>
              <a:rPr lang="en-US" dirty="0" smtClean="0"/>
              <a:t>Unique WCAS Features</a:t>
            </a:r>
            <a:endParaRPr lang="en-US" dirty="0"/>
          </a:p>
        </p:txBody>
      </p:sp>
      <p:sp>
        <p:nvSpPr>
          <p:cNvPr id="3" name="Content Placeholder 2"/>
          <p:cNvSpPr>
            <a:spLocks noGrp="1"/>
          </p:cNvSpPr>
          <p:nvPr>
            <p:ph idx="1"/>
          </p:nvPr>
        </p:nvSpPr>
        <p:spPr>
          <a:xfrm>
            <a:off x="1097278" y="1845734"/>
            <a:ext cx="10058401" cy="3992358"/>
          </a:xfrm>
        </p:spPr>
        <p:txBody>
          <a:bodyPr>
            <a:normAutofit/>
          </a:bodyPr>
          <a:lstStyle/>
          <a:p>
            <a:pPr marL="82153" lvl="1" indent="0">
              <a:buClr>
                <a:srgbClr val="A04DA3"/>
              </a:buClr>
              <a:buSzPct val="100000"/>
              <a:buNone/>
              <a:defRPr/>
            </a:pPr>
            <a:r>
              <a:rPr lang="en-US" sz="2600" dirty="0">
                <a:solidFill>
                  <a:schemeClr val="tx1"/>
                </a:solidFill>
              </a:rPr>
              <a:t>Collapsing stimuli</a:t>
            </a:r>
          </a:p>
          <a:p>
            <a:pPr lvl="1">
              <a:buFont typeface="Arial" panose="020B0604020202020204" pitchFamily="34" charset="0"/>
              <a:buChar char="•"/>
              <a:defRPr/>
            </a:pPr>
            <a:r>
              <a:rPr lang="en-US" sz="2200" dirty="0"/>
              <a:t>First stimulus is hidden when second stimulus is provided.</a:t>
            </a:r>
          </a:p>
          <a:p>
            <a:pPr lvl="1">
              <a:buFont typeface="Arial" panose="020B0604020202020204" pitchFamily="34" charset="0"/>
              <a:buChar char="•"/>
              <a:defRPr/>
            </a:pPr>
            <a:r>
              <a:rPr lang="en-US" sz="2200" dirty="0"/>
              <a:t>Both stimuli are available to the student.</a:t>
            </a:r>
          </a:p>
          <a:p>
            <a:pPr marL="82153" lvl="1" indent="0">
              <a:buClr>
                <a:srgbClr val="A04DA3"/>
              </a:buClr>
              <a:buSzPct val="100000"/>
              <a:buNone/>
              <a:defRPr/>
            </a:pPr>
            <a:r>
              <a:rPr lang="en-US" sz="2600" dirty="0" smtClean="0">
                <a:solidFill>
                  <a:schemeClr val="tx1"/>
                </a:solidFill>
              </a:rPr>
              <a:t>Locking </a:t>
            </a:r>
            <a:r>
              <a:rPr lang="en-US" sz="2600" dirty="0">
                <a:solidFill>
                  <a:schemeClr val="tx1"/>
                </a:solidFill>
              </a:rPr>
              <a:t>items</a:t>
            </a:r>
          </a:p>
          <a:p>
            <a:pPr lvl="1">
              <a:buFont typeface="Arial" panose="020B0604020202020204" pitchFamily="34" charset="0"/>
              <a:buChar char="•"/>
              <a:defRPr/>
            </a:pPr>
            <a:r>
              <a:rPr lang="en-US" sz="2200" dirty="0"/>
              <a:t>Student can answer the question only once.</a:t>
            </a:r>
          </a:p>
          <a:p>
            <a:pPr lvl="1">
              <a:buFont typeface="Arial" panose="020B0604020202020204" pitchFamily="34" charset="0"/>
              <a:buChar char="•"/>
              <a:defRPr/>
            </a:pPr>
            <a:r>
              <a:rPr lang="en-US" sz="2200" dirty="0"/>
              <a:t>Allows subsequent questions to update with correct information.</a:t>
            </a:r>
          </a:p>
          <a:p>
            <a:pPr lvl="1">
              <a:buFont typeface="Arial" panose="020B0604020202020204" pitchFamily="34" charset="0"/>
              <a:buChar char="•"/>
              <a:defRPr/>
            </a:pPr>
            <a:r>
              <a:rPr lang="en-US" sz="2200" dirty="0"/>
              <a:t>An “attention” box warns student that they won’t be able to change their answer.</a:t>
            </a:r>
          </a:p>
          <a:p>
            <a:pPr>
              <a:defRPr/>
            </a:pPr>
            <a:endParaRPr lang="en-US" dirty="0"/>
          </a:p>
          <a:p>
            <a:endParaRPr lang="en-US" dirty="0"/>
          </a:p>
        </p:txBody>
      </p:sp>
      <p:sp>
        <p:nvSpPr>
          <p:cNvPr id="4" name="Date Placeholder 3" hidden="1"/>
          <p:cNvSpPr>
            <a:spLocks noGrp="1"/>
          </p:cNvSpPr>
          <p:nvPr>
            <p:ph type="dt" sz="half" idx="10"/>
          </p:nvPr>
        </p:nvSpPr>
        <p:spPr/>
        <p:txBody>
          <a:bodyPr/>
          <a:lstStyle/>
          <a:p>
            <a:endParaRPr lang="en-US" dirty="0"/>
          </a:p>
        </p:txBody>
      </p:sp>
      <p:sp>
        <p:nvSpPr>
          <p:cNvPr id="5" name="Footer Placeholder 4" hidden="1"/>
          <p:cNvSpPr>
            <a:spLocks noGrp="1"/>
          </p:cNvSpPr>
          <p:nvPr>
            <p:ph type="ftr" sz="quarter" idx="11"/>
          </p:nvPr>
        </p:nvSpPr>
        <p:spPr/>
        <p:txBody>
          <a:bodyPr/>
          <a:lstStyle/>
          <a:p>
            <a:r>
              <a:rPr lang="en-US" smtClean="0">
                <a:solidFill>
                  <a:srgbClr val="5D5B4E"/>
                </a:solidFill>
              </a:rPr>
              <a:t>OFFICE OF SUPERINTENDENT OF PUBLIC INSTRUCTION</a:t>
            </a:r>
            <a:endParaRPr lang="en-US" dirty="0">
              <a:solidFill>
                <a:srgbClr val="5D5B4E"/>
              </a:solidFill>
            </a:endParaRPr>
          </a:p>
        </p:txBody>
      </p:sp>
    </p:spTree>
    <p:extLst>
      <p:ext uri="{BB962C8B-B14F-4D97-AF65-F5344CB8AC3E}">
        <p14:creationId xmlns:p14="http://schemas.microsoft.com/office/powerpoint/2010/main" val="1861890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FAB73BC-B049-4115-A692-8D63A059BFB8}" type="slidenum">
              <a:rPr lang="en-US" smtClean="0"/>
              <a:pPr/>
              <a:t>9</a:t>
            </a:fld>
            <a:endParaRPr lang="en-US" dirty="0"/>
          </a:p>
        </p:txBody>
      </p:sp>
      <p:sp>
        <p:nvSpPr>
          <p:cNvPr id="2" name="Title 1"/>
          <p:cNvSpPr>
            <a:spLocks noGrp="1"/>
          </p:cNvSpPr>
          <p:nvPr>
            <p:ph type="title"/>
          </p:nvPr>
        </p:nvSpPr>
        <p:spPr/>
        <p:txBody>
          <a:bodyPr/>
          <a:lstStyle/>
          <a:p>
            <a:r>
              <a:rPr lang="en-US" dirty="0"/>
              <a:t>E</a:t>
            </a:r>
            <a:r>
              <a:rPr lang="en-US" dirty="0" smtClean="0"/>
              <a:t>xperience all three Training Tests</a:t>
            </a:r>
            <a:endParaRPr lang="en-US" dirty="0"/>
          </a:p>
        </p:txBody>
      </p:sp>
      <p:graphicFrame>
        <p:nvGraphicFramePr>
          <p:cNvPr id="4" name="Content Placeholder 3" descr="This table has 11 columns of item types and features. The a row for each of the three grade levels of the Training Text. An X in a column means that training test has that item type or feature."/>
          <p:cNvGraphicFramePr>
            <a:graphicFrameLocks noGrp="1"/>
          </p:cNvGraphicFramePr>
          <p:nvPr>
            <p:ph idx="1"/>
            <p:extLst>
              <p:ext uri="{D42A27DB-BD31-4B8C-83A1-F6EECF244321}">
                <p14:modId xmlns:p14="http://schemas.microsoft.com/office/powerpoint/2010/main" val="1357213503"/>
              </p:ext>
            </p:extLst>
          </p:nvPr>
        </p:nvGraphicFramePr>
        <p:xfrm>
          <a:off x="686463" y="2045045"/>
          <a:ext cx="10880033" cy="1935480"/>
        </p:xfrm>
        <a:graphic>
          <a:graphicData uri="http://schemas.openxmlformats.org/drawingml/2006/table">
            <a:tbl>
              <a:tblPr firstRow="1" bandRow="1">
                <a:tableStyleId>{5C22544A-7EE6-4342-B048-85BDC9FD1C3A}</a:tableStyleId>
              </a:tblPr>
              <a:tblGrid>
                <a:gridCol w="772969">
                  <a:extLst>
                    <a:ext uri="{9D8B030D-6E8A-4147-A177-3AD203B41FA5}">
                      <a16:colId xmlns:a16="http://schemas.microsoft.com/office/drawing/2014/main" val="3019117984"/>
                    </a:ext>
                  </a:extLst>
                </a:gridCol>
                <a:gridCol w="902683">
                  <a:extLst>
                    <a:ext uri="{9D8B030D-6E8A-4147-A177-3AD203B41FA5}">
                      <a16:colId xmlns:a16="http://schemas.microsoft.com/office/drawing/2014/main" val="193979772"/>
                    </a:ext>
                  </a:extLst>
                </a:gridCol>
                <a:gridCol w="902683">
                  <a:extLst>
                    <a:ext uri="{9D8B030D-6E8A-4147-A177-3AD203B41FA5}">
                      <a16:colId xmlns:a16="http://schemas.microsoft.com/office/drawing/2014/main" val="171679982"/>
                    </a:ext>
                  </a:extLst>
                </a:gridCol>
                <a:gridCol w="902683">
                  <a:extLst>
                    <a:ext uri="{9D8B030D-6E8A-4147-A177-3AD203B41FA5}">
                      <a16:colId xmlns:a16="http://schemas.microsoft.com/office/drawing/2014/main" val="3138889736"/>
                    </a:ext>
                  </a:extLst>
                </a:gridCol>
                <a:gridCol w="902683">
                  <a:extLst>
                    <a:ext uri="{9D8B030D-6E8A-4147-A177-3AD203B41FA5}">
                      <a16:colId xmlns:a16="http://schemas.microsoft.com/office/drawing/2014/main" val="2027604023"/>
                    </a:ext>
                  </a:extLst>
                </a:gridCol>
                <a:gridCol w="901543">
                  <a:extLst>
                    <a:ext uri="{9D8B030D-6E8A-4147-A177-3AD203B41FA5}">
                      <a16:colId xmlns:a16="http://schemas.microsoft.com/office/drawing/2014/main" val="2286464971"/>
                    </a:ext>
                  </a:extLst>
                </a:gridCol>
                <a:gridCol w="901543">
                  <a:extLst>
                    <a:ext uri="{9D8B030D-6E8A-4147-A177-3AD203B41FA5}">
                      <a16:colId xmlns:a16="http://schemas.microsoft.com/office/drawing/2014/main" val="903580936"/>
                    </a:ext>
                  </a:extLst>
                </a:gridCol>
                <a:gridCol w="901543">
                  <a:extLst>
                    <a:ext uri="{9D8B030D-6E8A-4147-A177-3AD203B41FA5}">
                      <a16:colId xmlns:a16="http://schemas.microsoft.com/office/drawing/2014/main" val="2697365116"/>
                    </a:ext>
                  </a:extLst>
                </a:gridCol>
                <a:gridCol w="901543">
                  <a:extLst>
                    <a:ext uri="{9D8B030D-6E8A-4147-A177-3AD203B41FA5}">
                      <a16:colId xmlns:a16="http://schemas.microsoft.com/office/drawing/2014/main" val="3996611537"/>
                    </a:ext>
                  </a:extLst>
                </a:gridCol>
                <a:gridCol w="901543">
                  <a:extLst>
                    <a:ext uri="{9D8B030D-6E8A-4147-A177-3AD203B41FA5}">
                      <a16:colId xmlns:a16="http://schemas.microsoft.com/office/drawing/2014/main" val="2836236773"/>
                    </a:ext>
                  </a:extLst>
                </a:gridCol>
                <a:gridCol w="901543">
                  <a:extLst>
                    <a:ext uri="{9D8B030D-6E8A-4147-A177-3AD203B41FA5}">
                      <a16:colId xmlns:a16="http://schemas.microsoft.com/office/drawing/2014/main" val="563655658"/>
                    </a:ext>
                  </a:extLst>
                </a:gridCol>
                <a:gridCol w="1087074">
                  <a:extLst>
                    <a:ext uri="{9D8B030D-6E8A-4147-A177-3AD203B41FA5}">
                      <a16:colId xmlns:a16="http://schemas.microsoft.com/office/drawing/2014/main" val="3937102615"/>
                    </a:ext>
                  </a:extLst>
                </a:gridCol>
              </a:tblGrid>
              <a:tr h="370840">
                <a:tc>
                  <a:txBody>
                    <a:bodyPr/>
                    <a:lstStyle/>
                    <a:p>
                      <a:r>
                        <a:rPr lang="en-US" sz="1600" dirty="0" smtClean="0"/>
                        <a:t>Grade</a:t>
                      </a:r>
                      <a:endParaRPr lang="en-US" sz="1600" dirty="0"/>
                    </a:p>
                  </a:txBody>
                  <a:tcPr/>
                </a:tc>
                <a:tc>
                  <a:txBody>
                    <a:bodyPr/>
                    <a:lstStyle/>
                    <a:p>
                      <a:r>
                        <a:rPr lang="en-US" sz="1600" dirty="0" smtClean="0"/>
                        <a:t>Multiple-choice</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Multiple-select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Short answer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Edit task inline</a:t>
                      </a:r>
                      <a:r>
                        <a:rPr lang="en-US" sz="1600" baseline="0" dirty="0" smtClean="0"/>
                        <a:t> choice</a:t>
                      </a:r>
                      <a:endParaRPr lang="en-US" sz="16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Grid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Hot text</a:t>
                      </a:r>
                    </a:p>
                  </a:txBody>
                  <a:tcPr/>
                </a:tc>
                <a:tc>
                  <a:txBody>
                    <a:bodyPr/>
                    <a:lstStyle/>
                    <a:p>
                      <a:r>
                        <a:rPr lang="en-US" sz="1600" dirty="0" smtClean="0"/>
                        <a:t>Table input</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Table match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Locking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Multi-part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Collapsing Stimuli</a:t>
                      </a:r>
                    </a:p>
                  </a:txBody>
                  <a:tcPr/>
                </a:tc>
                <a:extLst>
                  <a:ext uri="{0D108BD9-81ED-4DB2-BD59-A6C34878D82A}">
                    <a16:rowId xmlns:a16="http://schemas.microsoft.com/office/drawing/2014/main" val="117260265"/>
                  </a:ext>
                </a:extLst>
              </a:tr>
              <a:tr h="370840">
                <a:tc>
                  <a:txBody>
                    <a:bodyPr/>
                    <a:lstStyle/>
                    <a:p>
                      <a:r>
                        <a:rPr lang="en-US" dirty="0" smtClean="0"/>
                        <a:t>5</a:t>
                      </a:r>
                      <a:endParaRPr lang="en-US" dirty="0"/>
                    </a:p>
                  </a:txBody>
                  <a:tcPr/>
                </a:tc>
                <a:tc>
                  <a:txBody>
                    <a:bodyPr/>
                    <a:lstStyle/>
                    <a:p>
                      <a:pPr algn="ctr"/>
                      <a:r>
                        <a:rPr lang="en-US" dirty="0" smtClean="0"/>
                        <a:t>X</a:t>
                      </a:r>
                      <a:endParaRPr lang="en-US" dirty="0"/>
                    </a:p>
                  </a:txBody>
                  <a:tcPr anchor="ctr"/>
                </a:tc>
                <a:tc>
                  <a:txBody>
                    <a:bodyPr/>
                    <a:lstStyle/>
                    <a:p>
                      <a:pPr algn="ctr"/>
                      <a:r>
                        <a:rPr lang="en-US" dirty="0" smtClean="0"/>
                        <a:t>X</a:t>
                      </a:r>
                      <a:endParaRPr lang="en-US" dirty="0"/>
                    </a:p>
                  </a:txBody>
                  <a:tcPr anchor="ctr"/>
                </a:tc>
                <a:tc>
                  <a:txBody>
                    <a:bodyPr/>
                    <a:lstStyle/>
                    <a:p>
                      <a:pPr algn="ctr"/>
                      <a:r>
                        <a:rPr lang="en-US" dirty="0" smtClean="0"/>
                        <a:t>X</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r>
                        <a:rPr lang="en-US" dirty="0" smtClean="0"/>
                        <a:t>X</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r>
                        <a:rPr lang="en-US" dirty="0" smtClean="0"/>
                        <a:t>X</a:t>
                      </a:r>
                      <a:endParaRPr lang="en-US" dirty="0"/>
                    </a:p>
                  </a:txBody>
                  <a:tcPr anchor="ctr"/>
                </a:tc>
                <a:extLst>
                  <a:ext uri="{0D108BD9-81ED-4DB2-BD59-A6C34878D82A}">
                    <a16:rowId xmlns:a16="http://schemas.microsoft.com/office/drawing/2014/main" val="2788971172"/>
                  </a:ext>
                </a:extLst>
              </a:tr>
              <a:tr h="370840">
                <a:tc>
                  <a:txBody>
                    <a:bodyPr/>
                    <a:lstStyle/>
                    <a:p>
                      <a:r>
                        <a:rPr lang="en-US" dirty="0" smtClean="0"/>
                        <a:t>8</a:t>
                      </a:r>
                      <a:endParaRPr lang="en-US" dirty="0"/>
                    </a:p>
                  </a:txBody>
                  <a:tcPr/>
                </a:tc>
                <a:tc>
                  <a:txBody>
                    <a:bodyPr/>
                    <a:lstStyle/>
                    <a:p>
                      <a:pPr algn="ctr"/>
                      <a:r>
                        <a:rPr lang="en-US" dirty="0" smtClean="0"/>
                        <a:t>X</a:t>
                      </a:r>
                      <a:endParaRPr lang="en-US" dirty="0"/>
                    </a:p>
                  </a:txBody>
                  <a:tcPr anchor="ctr"/>
                </a:tc>
                <a:tc>
                  <a:txBody>
                    <a:bodyPr/>
                    <a:lstStyle/>
                    <a:p>
                      <a:pPr algn="ctr"/>
                      <a:endParaRPr lang="en-US" dirty="0"/>
                    </a:p>
                  </a:txBody>
                  <a:tcPr anchor="ctr"/>
                </a:tc>
                <a:tc>
                  <a:txBody>
                    <a:bodyPr/>
                    <a:lstStyle/>
                    <a:p>
                      <a:pPr algn="ctr"/>
                      <a:r>
                        <a:rPr lang="en-US" dirty="0" smtClean="0"/>
                        <a:t>X</a:t>
                      </a:r>
                      <a:endParaRPr lang="en-US" dirty="0"/>
                    </a:p>
                  </a:txBody>
                  <a:tcPr anchor="ctr"/>
                </a:tc>
                <a:tc>
                  <a:txBody>
                    <a:bodyPr/>
                    <a:lstStyle/>
                    <a:p>
                      <a:pPr algn="ctr"/>
                      <a:r>
                        <a:rPr lang="en-US" dirty="0" smtClean="0"/>
                        <a:t>X</a:t>
                      </a:r>
                      <a:endParaRPr lang="en-US" dirty="0"/>
                    </a:p>
                  </a:txBody>
                  <a:tcPr anchor="ctr"/>
                </a:tc>
                <a:tc>
                  <a:txBody>
                    <a:bodyPr/>
                    <a:lstStyle/>
                    <a:p>
                      <a:pPr algn="ctr"/>
                      <a:r>
                        <a:rPr lang="en-US" dirty="0" smtClean="0"/>
                        <a:t>X</a:t>
                      </a:r>
                      <a:endParaRPr lang="en-US" dirty="0"/>
                    </a:p>
                  </a:txBody>
                  <a:tcPr anchor="ctr"/>
                </a:tc>
                <a:tc>
                  <a:txBody>
                    <a:bodyPr/>
                    <a:lstStyle/>
                    <a:p>
                      <a:pPr algn="ctr"/>
                      <a:r>
                        <a:rPr lang="en-US" dirty="0" smtClean="0"/>
                        <a:t>X</a:t>
                      </a:r>
                      <a:endParaRPr lang="en-US" dirty="0"/>
                    </a:p>
                  </a:txBody>
                  <a:tcPr anchor="ctr"/>
                </a:tc>
                <a:tc>
                  <a:txBody>
                    <a:bodyPr/>
                    <a:lstStyle/>
                    <a:p>
                      <a:pPr algn="ctr"/>
                      <a:endParaRPr lang="en-US" dirty="0"/>
                    </a:p>
                  </a:txBody>
                  <a:tcPr anchor="ctr"/>
                </a:tc>
                <a:tc>
                  <a:txBody>
                    <a:bodyPr/>
                    <a:lstStyle/>
                    <a:p>
                      <a:pPr algn="ctr"/>
                      <a:r>
                        <a:rPr lang="en-US" dirty="0" smtClean="0"/>
                        <a:t>X</a:t>
                      </a:r>
                      <a:endParaRPr lang="en-US" dirty="0"/>
                    </a:p>
                  </a:txBody>
                  <a:tcPr anchor="ctr"/>
                </a:tc>
                <a:tc>
                  <a:txBody>
                    <a:bodyPr/>
                    <a:lstStyle/>
                    <a:p>
                      <a:pPr algn="ctr"/>
                      <a:r>
                        <a:rPr lang="en-US" dirty="0" smtClean="0"/>
                        <a:t>X</a:t>
                      </a:r>
                      <a:endParaRPr lang="en-US" dirty="0"/>
                    </a:p>
                  </a:txBody>
                  <a:tcPr anchor="ctr"/>
                </a:tc>
                <a:tc>
                  <a:txBody>
                    <a:bodyPr/>
                    <a:lstStyle/>
                    <a:p>
                      <a:pPr algn="ctr"/>
                      <a:r>
                        <a:rPr lang="en-US" dirty="0" smtClean="0"/>
                        <a:t>X</a:t>
                      </a:r>
                      <a:endParaRPr lang="en-US" dirty="0"/>
                    </a:p>
                  </a:txBody>
                  <a:tcPr anchor="ctr"/>
                </a:tc>
                <a:tc>
                  <a:txBody>
                    <a:bodyPr/>
                    <a:lstStyle/>
                    <a:p>
                      <a:pPr algn="ctr"/>
                      <a:r>
                        <a:rPr lang="en-US" dirty="0" smtClean="0"/>
                        <a:t>X</a:t>
                      </a:r>
                      <a:endParaRPr lang="en-US" dirty="0"/>
                    </a:p>
                  </a:txBody>
                  <a:tcPr anchor="ctr"/>
                </a:tc>
                <a:extLst>
                  <a:ext uri="{0D108BD9-81ED-4DB2-BD59-A6C34878D82A}">
                    <a16:rowId xmlns:a16="http://schemas.microsoft.com/office/drawing/2014/main" val="359248164"/>
                  </a:ext>
                </a:extLst>
              </a:tr>
              <a:tr h="370840">
                <a:tc>
                  <a:txBody>
                    <a:bodyPr/>
                    <a:lstStyle/>
                    <a:p>
                      <a:r>
                        <a:rPr lang="en-US" dirty="0" smtClean="0"/>
                        <a:t>11</a:t>
                      </a:r>
                      <a:endParaRPr lang="en-US" dirty="0"/>
                    </a:p>
                  </a:txBody>
                  <a:tcPr/>
                </a:tc>
                <a:tc>
                  <a:txBody>
                    <a:bodyPr/>
                    <a:lstStyle/>
                    <a:p>
                      <a:pPr algn="ctr"/>
                      <a:r>
                        <a:rPr lang="en-US" dirty="0" smtClean="0"/>
                        <a:t>X</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r>
                        <a:rPr lang="en-US" dirty="0" smtClean="0"/>
                        <a:t>X</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r>
                        <a:rPr lang="en-US" dirty="0" smtClean="0"/>
                        <a:t>X</a:t>
                      </a:r>
                      <a:endParaRPr lang="en-US" dirty="0"/>
                    </a:p>
                  </a:txBody>
                  <a:tcPr anchor="ctr"/>
                </a:tc>
                <a:tc>
                  <a:txBody>
                    <a:bodyPr/>
                    <a:lstStyle/>
                    <a:p>
                      <a:pPr algn="ctr"/>
                      <a:endParaRPr lang="en-US" dirty="0"/>
                    </a:p>
                  </a:txBody>
                  <a:tcPr anchor="ctr"/>
                </a:tc>
                <a:tc>
                  <a:txBody>
                    <a:bodyPr/>
                    <a:lstStyle/>
                    <a:p>
                      <a:pPr algn="ctr"/>
                      <a:r>
                        <a:rPr lang="en-US" dirty="0" smtClean="0"/>
                        <a:t>X</a:t>
                      </a:r>
                      <a:endParaRPr lang="en-US" dirty="0"/>
                    </a:p>
                  </a:txBody>
                  <a:tcPr anchor="ctr"/>
                </a:tc>
                <a:tc>
                  <a:txBody>
                    <a:bodyPr/>
                    <a:lstStyle/>
                    <a:p>
                      <a:pPr algn="ctr"/>
                      <a:r>
                        <a:rPr lang="en-US" dirty="0" smtClean="0"/>
                        <a:t>X</a:t>
                      </a: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3710484737"/>
                  </a:ext>
                </a:extLst>
              </a:tr>
            </a:tbl>
          </a:graphicData>
        </a:graphic>
      </p:graphicFrame>
    </p:spTree>
    <p:extLst>
      <p:ext uri="{BB962C8B-B14F-4D97-AF65-F5344CB8AC3E}">
        <p14:creationId xmlns:p14="http://schemas.microsoft.com/office/powerpoint/2010/main" val="807340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Custom 3">
      <a:dk1>
        <a:srgbClr val="5D5B4E"/>
      </a:dk1>
      <a:lt1>
        <a:sysClr val="window" lastClr="FFFFFF"/>
      </a:lt1>
      <a:dk2>
        <a:srgbClr val="5D5B4E"/>
      </a:dk2>
      <a:lt2>
        <a:srgbClr val="FFFFFF"/>
      </a:lt2>
      <a:accent1>
        <a:srgbClr val="3A6983"/>
      </a:accent1>
      <a:accent2>
        <a:srgbClr val="E86948"/>
      </a:accent2>
      <a:accent3>
        <a:srgbClr val="B7C333"/>
      </a:accent3>
      <a:accent4>
        <a:srgbClr val="3A6983"/>
      </a:accent4>
      <a:accent5>
        <a:srgbClr val="E86948"/>
      </a:accent5>
      <a:accent6>
        <a:srgbClr val="B7C333"/>
      </a:accent6>
      <a:hlink>
        <a:srgbClr val="3A6983"/>
      </a:hlink>
      <a:folHlink>
        <a:srgbClr val="5D5B4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SPI-PPT-Template-wide [Read-Only]" id="{78842C0B-2DFA-4041-9C1C-F5D7AAC4879D}" vid="{72D2C8AA-4500-41B7-922F-F332683EF8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89F629-6B3C-4AAE-920D-5D368AA878ED}">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1F751505-E53A-4C1E-93C8-8228B8BCD93F}">
  <ds:schemaRefs>
    <ds:schemaRef ds:uri="http://schemas.microsoft.com/sharepoint/v3/contenttype/forms"/>
  </ds:schemaRefs>
</ds:datastoreItem>
</file>

<file path=customXml/itemProps3.xml><?xml version="1.0" encoding="utf-8"?>
<ds:datastoreItem xmlns:ds="http://schemas.openxmlformats.org/officeDocument/2006/customXml" ds:itemID="{B5AFFF26-5E1C-48C1-9EBC-5BBDE1616B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1519</TotalTime>
  <Words>5509</Words>
  <Application>Microsoft Office PowerPoint</Application>
  <PresentationFormat>Widescreen</PresentationFormat>
  <Paragraphs>374</Paragraphs>
  <Slides>27</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Retrospect</vt:lpstr>
      <vt:lpstr> How to Work with the  WCAS Training Tests </vt:lpstr>
      <vt:lpstr>Contact Information</vt:lpstr>
      <vt:lpstr>Agenda</vt:lpstr>
      <vt:lpstr>Background Information</vt:lpstr>
      <vt:lpstr>Purpose of Training Tests</vt:lpstr>
      <vt:lpstr>How these items were chosen</vt:lpstr>
      <vt:lpstr>WCAS Features</vt:lpstr>
      <vt:lpstr>Unique WCAS Features</vt:lpstr>
      <vt:lpstr>Experience all three Training Tests</vt:lpstr>
      <vt:lpstr>Support Materials</vt:lpstr>
      <vt:lpstr>Online Training Test Support document</vt:lpstr>
      <vt:lpstr>District staff</vt:lpstr>
      <vt:lpstr>Test Administration Resources</vt:lpstr>
      <vt:lpstr>Secure Browser Access</vt:lpstr>
      <vt:lpstr>When and why to use the Secure Browser for the Training Tests</vt:lpstr>
      <vt:lpstr>Prepare to use the Secure Browser</vt:lpstr>
      <vt:lpstr>Basic Steps for using Secure Browser</vt:lpstr>
      <vt:lpstr>Prepare to use Guest access</vt:lpstr>
      <vt:lpstr>Basic Steps for using Guest access</vt:lpstr>
      <vt:lpstr>Quick look at the Secure Browser</vt:lpstr>
      <vt:lpstr>Live walk-through using Guest Access</vt:lpstr>
      <vt:lpstr>Reminders &amp; Wrap up</vt:lpstr>
      <vt:lpstr>Remember…</vt:lpstr>
      <vt:lpstr>Other training opportunities</vt:lpstr>
      <vt:lpstr>Contrasting Groups Study</vt:lpstr>
      <vt:lpstr>Where to find the materials</vt:lpstr>
      <vt:lpstr>Contact Information (again)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Work with WCAS Training Test Webinar</dc:title>
  <dc:creator>Kara.Todd@k12.wa.us;Dawn.Cope@k12.wa.us</dc:creator>
  <cp:keywords>WCAS, Science, training test, science training test</cp:keywords>
  <cp:lastModifiedBy>Matthews, Catherine E.</cp:lastModifiedBy>
  <cp:revision>123</cp:revision>
  <dcterms:created xsi:type="dcterms:W3CDTF">2017-04-03T23:05:52Z</dcterms:created>
  <dcterms:modified xsi:type="dcterms:W3CDTF">2018-01-16T16:54:55Z</dcterms:modified>
</cp:coreProperties>
</file>