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23C0-4EE3-46B6-9A5A-2FC7E9A8ED50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219F-9ECF-4683-9FC3-6AF246E57C98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C7B-BBA4-4C1D-B16F-9C60B3E5C819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94D-9003-4B0C-8D4F-FDF7C111BD25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D0C2-2B93-489E-B2F1-02E729A505EB}" type="datetime1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A56C-8CE9-4931-B543-61FBB6BDE33C}" type="datetime1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03-B21F-45E7-813E-2035775FB23A}" type="datetime1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646-332C-4438-AA9E-BFFFBEFE021B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2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647-280B-4447-9DD2-33052D971A1D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D04-794A-4409-A992-B484377361E2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D74B-8DD3-4966-8D81-911FFF9375FB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62"/>
            </a:lvl1pPr>
            <a:lvl2pPr marL="430748" indent="0" algn="ctr">
              <a:buNone/>
              <a:defRPr sz="1884"/>
            </a:lvl2pPr>
            <a:lvl3pPr marL="861494" indent="0" algn="ctr">
              <a:buNone/>
              <a:defRPr sz="1696"/>
            </a:lvl3pPr>
            <a:lvl4pPr marL="1292242" indent="0" algn="ctr">
              <a:buNone/>
              <a:defRPr sz="1507"/>
            </a:lvl4pPr>
            <a:lvl5pPr marL="1722989" indent="0" algn="ctr">
              <a:buNone/>
              <a:defRPr sz="1507"/>
            </a:lvl5pPr>
            <a:lvl6pPr marL="2153736" indent="0" algn="ctr">
              <a:buNone/>
              <a:defRPr sz="1507"/>
            </a:lvl6pPr>
            <a:lvl7pPr marL="2584484" indent="0" algn="ctr">
              <a:buNone/>
              <a:defRPr sz="1507"/>
            </a:lvl7pPr>
            <a:lvl8pPr marL="3015231" indent="0" algn="ctr">
              <a:buNone/>
              <a:defRPr sz="1507"/>
            </a:lvl8pPr>
            <a:lvl9pPr marL="3445978" indent="0" algn="ctr">
              <a:buNone/>
              <a:defRPr sz="15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23C0-4EE3-46B6-9A5A-2FC7E9A8ED50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219F-9ECF-4683-9FC3-6AF246E57C98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3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56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262">
                <a:solidFill>
                  <a:schemeClr val="tx1"/>
                </a:solidFill>
              </a:defRPr>
            </a:lvl1pPr>
            <a:lvl2pPr marL="430748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2pPr>
            <a:lvl3pPr marL="861494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3pPr>
            <a:lvl4pPr marL="1292242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4pPr>
            <a:lvl5pPr marL="1722989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5pPr>
            <a:lvl6pPr marL="2153736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6pPr>
            <a:lvl7pPr marL="2584484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7pPr>
            <a:lvl8pPr marL="3015231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8pPr>
            <a:lvl9pPr marL="3445978" indent="0">
              <a:buNone/>
              <a:defRPr sz="15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9C7B-BBA4-4C1D-B16F-9C60B3E5C819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66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94D-9003-4B0C-8D4F-FDF7C111BD25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78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0748" indent="0">
              <a:buNone/>
              <a:defRPr sz="1884" b="1"/>
            </a:lvl2pPr>
            <a:lvl3pPr marL="861494" indent="0">
              <a:buNone/>
              <a:defRPr sz="1696" b="1"/>
            </a:lvl3pPr>
            <a:lvl4pPr marL="1292242" indent="0">
              <a:buNone/>
              <a:defRPr sz="1507" b="1"/>
            </a:lvl4pPr>
            <a:lvl5pPr marL="1722989" indent="0">
              <a:buNone/>
              <a:defRPr sz="1507" b="1"/>
            </a:lvl5pPr>
            <a:lvl6pPr marL="2153736" indent="0">
              <a:buNone/>
              <a:defRPr sz="1507" b="1"/>
            </a:lvl6pPr>
            <a:lvl7pPr marL="2584484" indent="0">
              <a:buNone/>
              <a:defRPr sz="1507" b="1"/>
            </a:lvl7pPr>
            <a:lvl8pPr marL="3015231" indent="0">
              <a:buNone/>
              <a:defRPr sz="1507" b="1"/>
            </a:lvl8pPr>
            <a:lvl9pPr marL="3445978" indent="0">
              <a:buNone/>
              <a:defRPr sz="15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0748" indent="0">
              <a:buNone/>
              <a:defRPr sz="1884" b="1"/>
            </a:lvl2pPr>
            <a:lvl3pPr marL="861494" indent="0">
              <a:buNone/>
              <a:defRPr sz="1696" b="1"/>
            </a:lvl3pPr>
            <a:lvl4pPr marL="1292242" indent="0">
              <a:buNone/>
              <a:defRPr sz="1507" b="1"/>
            </a:lvl4pPr>
            <a:lvl5pPr marL="1722989" indent="0">
              <a:buNone/>
              <a:defRPr sz="1507" b="1"/>
            </a:lvl5pPr>
            <a:lvl6pPr marL="2153736" indent="0">
              <a:buNone/>
              <a:defRPr sz="1507" b="1"/>
            </a:lvl6pPr>
            <a:lvl7pPr marL="2584484" indent="0">
              <a:buNone/>
              <a:defRPr sz="1507" b="1"/>
            </a:lvl7pPr>
            <a:lvl8pPr marL="3015231" indent="0">
              <a:buNone/>
              <a:defRPr sz="1507" b="1"/>
            </a:lvl8pPr>
            <a:lvl9pPr marL="3445978" indent="0">
              <a:buNone/>
              <a:defRPr sz="15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D0C2-2B93-489E-B2F1-02E729A505EB}" type="datetime1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04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A56C-8CE9-4931-B543-61FBB6BDE33C}" type="datetime1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8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B903-B21F-45E7-813E-2035775FB23A}" type="datetime1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1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015"/>
            </a:lvl1pPr>
            <a:lvl2pPr>
              <a:defRPr sz="2638"/>
            </a:lvl2pPr>
            <a:lvl3pPr>
              <a:defRPr sz="2262"/>
            </a:lvl3pPr>
            <a:lvl4pPr>
              <a:defRPr sz="1884"/>
            </a:lvl4pPr>
            <a:lvl5pPr>
              <a:defRPr sz="1884"/>
            </a:lvl5pPr>
            <a:lvl6pPr>
              <a:defRPr sz="1884"/>
            </a:lvl6pPr>
            <a:lvl7pPr>
              <a:defRPr sz="1884"/>
            </a:lvl7pPr>
            <a:lvl8pPr>
              <a:defRPr sz="1884"/>
            </a:lvl8pPr>
            <a:lvl9pPr>
              <a:defRPr sz="188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7"/>
            </a:lvl1pPr>
            <a:lvl2pPr marL="430748" indent="0">
              <a:buNone/>
              <a:defRPr sz="1319"/>
            </a:lvl2pPr>
            <a:lvl3pPr marL="861494" indent="0">
              <a:buNone/>
              <a:defRPr sz="1131"/>
            </a:lvl3pPr>
            <a:lvl4pPr marL="1292242" indent="0">
              <a:buNone/>
              <a:defRPr sz="942"/>
            </a:lvl4pPr>
            <a:lvl5pPr marL="1722989" indent="0">
              <a:buNone/>
              <a:defRPr sz="942"/>
            </a:lvl5pPr>
            <a:lvl6pPr marL="2153736" indent="0">
              <a:buNone/>
              <a:defRPr sz="942"/>
            </a:lvl6pPr>
            <a:lvl7pPr marL="2584484" indent="0">
              <a:buNone/>
              <a:defRPr sz="942"/>
            </a:lvl7pPr>
            <a:lvl8pPr marL="3015231" indent="0">
              <a:buNone/>
              <a:defRPr sz="942"/>
            </a:lvl8pPr>
            <a:lvl9pPr marL="3445978" indent="0">
              <a:buNone/>
              <a:defRPr sz="94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8646-332C-4438-AA9E-BFFFBEFE021B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4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015"/>
            </a:lvl1pPr>
            <a:lvl2pPr marL="430748" indent="0">
              <a:buNone/>
              <a:defRPr sz="2638"/>
            </a:lvl2pPr>
            <a:lvl3pPr marL="861494" indent="0">
              <a:buNone/>
              <a:defRPr sz="2262"/>
            </a:lvl3pPr>
            <a:lvl4pPr marL="1292242" indent="0">
              <a:buNone/>
              <a:defRPr sz="1884"/>
            </a:lvl4pPr>
            <a:lvl5pPr marL="1722989" indent="0">
              <a:buNone/>
              <a:defRPr sz="1884"/>
            </a:lvl5pPr>
            <a:lvl6pPr marL="2153736" indent="0">
              <a:buNone/>
              <a:defRPr sz="1884"/>
            </a:lvl6pPr>
            <a:lvl7pPr marL="2584484" indent="0">
              <a:buNone/>
              <a:defRPr sz="1884"/>
            </a:lvl7pPr>
            <a:lvl8pPr marL="3015231" indent="0">
              <a:buNone/>
              <a:defRPr sz="1884"/>
            </a:lvl8pPr>
            <a:lvl9pPr marL="3445978" indent="0">
              <a:buNone/>
              <a:defRPr sz="188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7"/>
            </a:lvl1pPr>
            <a:lvl2pPr marL="430748" indent="0">
              <a:buNone/>
              <a:defRPr sz="1319"/>
            </a:lvl2pPr>
            <a:lvl3pPr marL="861494" indent="0">
              <a:buNone/>
              <a:defRPr sz="1131"/>
            </a:lvl3pPr>
            <a:lvl4pPr marL="1292242" indent="0">
              <a:buNone/>
              <a:defRPr sz="942"/>
            </a:lvl4pPr>
            <a:lvl5pPr marL="1722989" indent="0">
              <a:buNone/>
              <a:defRPr sz="942"/>
            </a:lvl5pPr>
            <a:lvl6pPr marL="2153736" indent="0">
              <a:buNone/>
              <a:defRPr sz="942"/>
            </a:lvl6pPr>
            <a:lvl7pPr marL="2584484" indent="0">
              <a:buNone/>
              <a:defRPr sz="942"/>
            </a:lvl7pPr>
            <a:lvl8pPr marL="3015231" indent="0">
              <a:buNone/>
              <a:defRPr sz="942"/>
            </a:lvl8pPr>
            <a:lvl9pPr marL="3445978" indent="0">
              <a:buNone/>
              <a:defRPr sz="94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2647-280B-4447-9DD2-33052D971A1D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1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ED04-794A-4409-A992-B484377361E2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D74B-8DD3-4966-8D81-911FFF9375FB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8F76-3C11-49CA-92D3-40D507F1DD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364C-C647-4FA4-9788-C2E7DED692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512E-91FF-4436-9D15-920CBD4A40AD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512E-91FF-4436-9D15-920CBD4A40AD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Compiled by Everett Public Schools - Assessment &amp; Research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7FD3-8CE4-431F-AA9D-736C2D714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861494" rtl="0" eaLnBrk="1" latinLnBrk="0" hangingPunct="1">
        <a:lnSpc>
          <a:spcPct val="90000"/>
        </a:lnSpc>
        <a:spcBef>
          <a:spcPct val="0"/>
        </a:spcBef>
        <a:buNone/>
        <a:defRPr sz="41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374" indent="-215374" algn="l" defTabSz="861494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646122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2pPr>
      <a:lvl3pPr marL="1076869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84" kern="1200">
          <a:solidFill>
            <a:schemeClr val="tx1"/>
          </a:solidFill>
          <a:latin typeface="+mn-lt"/>
          <a:ea typeface="+mn-ea"/>
          <a:cs typeface="+mn-cs"/>
        </a:defRPr>
      </a:lvl3pPr>
      <a:lvl4pPr marL="1507616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938364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369110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799858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230606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661352" indent="-215374" algn="l" defTabSz="861494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748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494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2242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2989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3736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4484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5231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5978" algn="l" defTabSz="861494" rtl="0" eaLnBrk="1" latinLnBrk="0" hangingPunct="1">
        <a:defRPr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45550E-CC31-4319-9960-1AD3F4C65A88}"/>
              </a:ext>
            </a:extLst>
          </p:cNvPr>
          <p:cNvSpPr txBox="1"/>
          <p:nvPr/>
        </p:nvSpPr>
        <p:spPr>
          <a:xfrm>
            <a:off x="4724400" y="4114800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94CAFC-234C-42E1-89F5-1707C9307E44}"/>
              </a:ext>
            </a:extLst>
          </p:cNvPr>
          <p:cNvSpPr txBox="1"/>
          <p:nvPr/>
        </p:nvSpPr>
        <p:spPr>
          <a:xfrm>
            <a:off x="4800600" y="4114800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B3EA8-669C-4E8D-8580-69291CBADD7C}"/>
              </a:ext>
            </a:extLst>
          </p:cNvPr>
          <p:cNvSpPr txBox="1"/>
          <p:nvPr/>
        </p:nvSpPr>
        <p:spPr>
          <a:xfrm>
            <a:off x="4724400" y="4114800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D42CB-3F33-4767-BC10-FDC63C631A9A}"/>
              </a:ext>
            </a:extLst>
          </p:cNvPr>
          <p:cNvSpPr txBox="1"/>
          <p:nvPr/>
        </p:nvSpPr>
        <p:spPr>
          <a:xfrm>
            <a:off x="4800600" y="4114800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9A819D-167A-48AF-9471-E9C1D9D8A902}"/>
              </a:ext>
            </a:extLst>
          </p:cNvPr>
          <p:cNvSpPr txBox="1"/>
          <p:nvPr/>
        </p:nvSpPr>
        <p:spPr>
          <a:xfrm>
            <a:off x="4724400" y="4114800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19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2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7774" y="529680"/>
            <a:ext cx="7061271" cy="1698238"/>
          </a:xfrm>
          <a:prstGeom prst="rect">
            <a:avLst/>
          </a:prstGeom>
        </p:spPr>
        <p:txBody>
          <a:bodyPr wrap="square" lIns="98885" tIns="49443" rIns="98885" bIns="49443">
            <a:spAutoFit/>
          </a:bodyPr>
          <a:lstStyle/>
          <a:p>
            <a:pPr defTabSz="449505">
              <a:defRPr/>
            </a:pPr>
            <a:r>
              <a:rPr lang="en-US" sz="3883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 OF SCHOOL REVIEW</a:t>
            </a:r>
          </a:p>
          <a:p>
            <a:pPr defTabSz="449505">
              <a:defRPr/>
            </a:pPr>
            <a:r>
              <a:rPr lang="en-US" sz="3883" i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Everett Public Schools</a:t>
            </a:r>
          </a:p>
          <a:p>
            <a:pPr defTabSz="8875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471" y="1"/>
            <a:ext cx="8875059" cy="6165133"/>
            <a:chOff x="1" y="0"/>
            <a:chExt cx="9144000" cy="6248046"/>
          </a:xfrm>
        </p:grpSpPr>
        <p:grpSp>
          <p:nvGrpSpPr>
            <p:cNvPr id="7" name="Group 6"/>
            <p:cNvGrpSpPr/>
            <p:nvPr/>
          </p:nvGrpSpPr>
          <p:grpSpPr>
            <a:xfrm>
              <a:off x="1" y="0"/>
              <a:ext cx="9144000" cy="4588329"/>
              <a:chOff x="1" y="0"/>
              <a:chExt cx="9144000" cy="4588329"/>
            </a:xfrm>
          </p:grpSpPr>
          <p:pic>
            <p:nvPicPr>
              <p:cNvPr id="8" name="Picture 7" descr="Everett SOSR Report Header-01.png"/>
              <p:cNvPicPr>
                <a:picLocks noChangeAspect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9144000" cy="4244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 userDrawn="1"/>
            </p:nvSpPr>
            <p:spPr>
              <a:xfrm>
                <a:off x="312494" y="441821"/>
                <a:ext cx="7275249" cy="1721077"/>
              </a:xfrm>
              <a:prstGeom prst="rect">
                <a:avLst/>
              </a:prstGeom>
            </p:spPr>
            <p:txBody>
              <a:bodyPr wrap="square" lIns="98885" tIns="49443" rIns="98885" bIns="49443">
                <a:spAutoFit/>
              </a:bodyPr>
              <a:lstStyle/>
              <a:p>
                <a:pPr defTabSz="449505">
                  <a:defRPr/>
                </a:pPr>
                <a:r>
                  <a:rPr lang="en-US" sz="3883" dirty="0">
                    <a:solidFill>
                      <a:prstClr val="white"/>
                    </a:solidFill>
                    <a:latin typeface="Myriad Pro" panose="020B0503030403020204" pitchFamily="34" charset="0"/>
                    <a:ea typeface="Tahoma" pitchFamily="34" charset="0"/>
                    <a:cs typeface="Tahoma" pitchFamily="34" charset="0"/>
                  </a:rPr>
                  <a:t>STATE OF SCHOOL REVIEW</a:t>
                </a:r>
              </a:p>
              <a:p>
                <a:pPr defTabSz="449505">
                  <a:defRPr/>
                </a:pPr>
                <a:r>
                  <a:rPr lang="en-US" sz="3883" i="1" dirty="0">
                    <a:solidFill>
                      <a:prstClr val="white"/>
                    </a:solidFill>
                    <a:latin typeface="Myriad Pro" panose="020B0503030403020204" pitchFamily="34" charset="0"/>
                    <a:ea typeface="Tahoma" pitchFamily="34" charset="0"/>
                    <a:cs typeface="Tahoma" pitchFamily="34" charset="0"/>
                  </a:rPr>
                  <a:t>Everett Public Schools</a:t>
                </a:r>
              </a:p>
              <a:p>
                <a:pPr defTabSz="88755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621" dirty="0">
                  <a:solidFill>
                    <a:prstClr val="black"/>
                  </a:solidFill>
                  <a:latin typeface="Myriad Pro" panose="020B0503030403020204" pitchFamily="34" charset="0"/>
                  <a:cs typeface="Arial" charset="0"/>
                </a:endParaRPr>
              </a:p>
            </p:txBody>
          </p:sp>
          <p:grpSp>
            <p:nvGrpSpPr>
              <p:cNvPr id="10" name="Group 9"/>
              <p:cNvGrpSpPr/>
              <p:nvPr userDrawn="1"/>
            </p:nvGrpSpPr>
            <p:grpSpPr>
              <a:xfrm>
                <a:off x="669471" y="3306873"/>
                <a:ext cx="7805057" cy="1281456"/>
                <a:chOff x="669471" y="3306873"/>
                <a:chExt cx="7805057" cy="1281456"/>
              </a:xfrm>
            </p:grpSpPr>
            <p:sp>
              <p:nvSpPr>
                <p:cNvPr id="11" name="TextBox 2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2304565" y="3306873"/>
                  <a:ext cx="5024003" cy="646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8885" tIns="49443" rIns="98885" bIns="49443">
                  <a:spAutoFit/>
                </a:bodyPr>
                <a:lstStyle/>
                <a:p>
                  <a:pPr algn="ctr" defTabSz="88755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3494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Myriad Pro" panose="020B0503030403020204" pitchFamily="34" charset="0"/>
                      <a:ea typeface="Tahoma" pitchFamily="34" charset="0"/>
                      <a:cs typeface="Tahoma" pitchFamily="34" charset="0"/>
                    </a:rPr>
                    <a:t>Forest View Elementary</a:t>
                  </a:r>
                </a:p>
              </p:txBody>
            </p:sp>
            <p:sp>
              <p:nvSpPr>
                <p:cNvPr id="12" name="Footer Placeholder 17"/>
                <p:cNvSpPr txBox="1">
                  <a:spLocks/>
                </p:cNvSpPr>
                <p:nvPr userDrawn="1"/>
              </p:nvSpPr>
              <p:spPr>
                <a:xfrm>
                  <a:off x="669471" y="3971110"/>
                  <a:ext cx="7805057" cy="617219"/>
                </a:xfrm>
                <a:prstGeom prst="rect">
                  <a:avLst/>
                </a:prstGeom>
              </p:spPr>
              <p:txBody>
                <a:bodyPr vert="horz" lIns="88751" tIns="44375" rIns="88751" bIns="44375" rtlCol="0" anchor="ctr"/>
                <a:lstStyle>
                  <a:defPPr>
                    <a:defRPr lang="en-US"/>
                  </a:defPPr>
                  <a:lvl1pPr marL="0" algn="ctr" defTabSz="457200" rtl="0" eaLnBrk="1" latinLnBrk="0" hangingPunct="1">
                    <a:defRPr sz="1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88755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553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Myriad Pro" panose="020B0503030403020204" pitchFamily="34" charset="0"/>
                      <a:ea typeface="Tahoma" pitchFamily="34" charset="0"/>
                      <a:cs typeface="Tahoma" pitchFamily="34" charset="0"/>
                    </a:rPr>
                    <a:t>Compiled by Everett Public Schools - Assessment &amp; Research Department</a:t>
                  </a:r>
                  <a:endParaRPr lang="en-US" sz="1553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yriad Pro" panose="020B0503030403020204" pitchFamily="34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369711" y="5628068"/>
              <a:ext cx="8145639" cy="619978"/>
              <a:chOff x="369711" y="5628068"/>
              <a:chExt cx="8145639" cy="619978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69711" y="5628068"/>
                <a:ext cx="2007997" cy="619978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 userDrawn="1"/>
            </p:nvCxnSpPr>
            <p:spPr>
              <a:xfrm>
                <a:off x="628650" y="6152972"/>
                <a:ext cx="7886700" cy="0"/>
              </a:xfrm>
              <a:prstGeom prst="line">
                <a:avLst/>
              </a:prstGeom>
              <a:ln w="50800"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48000">
                      <a:schemeClr val="accent5">
                        <a:lumMod val="60000"/>
                        <a:lumOff val="40000"/>
                      </a:schemeClr>
                    </a:gs>
                    <a:gs pos="25000">
                      <a:schemeClr val="accent5">
                        <a:lumMod val="75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  <a:gs pos="74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  <a:lin ang="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9505"/>
            <a:r>
              <a:rPr lang="en-US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9505"/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9505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7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096D9-F264-4079-BB8F-B697114D5C82}"/>
              </a:ext>
            </a:extLst>
          </p:cNvPr>
          <p:cNvSpPr txBox="1"/>
          <p:nvPr/>
        </p:nvSpPr>
        <p:spPr>
          <a:xfrm>
            <a:off x="4814597" y="3666931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9505"/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9505"/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9505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06867"/>
            <a:r>
              <a:rPr lang="en-US" sz="2718" dirty="0">
                <a:latin typeface="Myriad Pro" panose="020B0503030403020204" pitchFamily="34" charset="0"/>
              </a:rPr>
              <a:t>Accelerated Reader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A214A-BD2D-45A9-A182-D8787D0572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" y="782619"/>
            <a:ext cx="6995160" cy="47844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0793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3272" y="5500613"/>
            <a:ext cx="7673530" cy="584045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857202" y="6003989"/>
            <a:ext cx="7391143" cy="314868"/>
          </a:xfrm>
        </p:spPr>
        <p:txBody>
          <a:bodyPr/>
          <a:lstStyle/>
          <a:p>
            <a:pPr defTabSz="430748"/>
            <a:r>
              <a:rPr lang="en-US" sz="1037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348644" y="6003989"/>
            <a:ext cx="1938156" cy="314868"/>
          </a:xfrm>
        </p:spPr>
        <p:txBody>
          <a:bodyPr/>
          <a:lstStyle/>
          <a:p>
            <a:pPr defTabSz="430748"/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30748"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7201" y="295800"/>
            <a:ext cx="7429599" cy="545959"/>
          </a:xfrm>
          <a:prstGeom prst="rect">
            <a:avLst/>
          </a:prstGeom>
        </p:spPr>
        <p:txBody>
          <a:bodyPr vert="horz" lIns="86141" tIns="43070" rIns="86141" bIns="4307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61494"/>
            <a:r>
              <a:rPr lang="en-US" sz="2638" dirty="0">
                <a:latin typeface="Myriad Pro" panose="020B0503030403020204" pitchFamily="34" charset="0"/>
              </a:rPr>
              <a:t>iReady Fall 2018 Reading 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F4522E-93E7-4312-B06D-152228103959}"/>
              </a:ext>
            </a:extLst>
          </p:cNvPr>
          <p:cNvGrpSpPr>
            <a:grpSpLocks noChangeAspect="1"/>
          </p:cNvGrpSpPr>
          <p:nvPr/>
        </p:nvGrpSpPr>
        <p:grpSpPr>
          <a:xfrm>
            <a:off x="699247" y="1371600"/>
            <a:ext cx="7745506" cy="2217319"/>
            <a:chOff x="1523511" y="3457515"/>
            <a:chExt cx="7054793" cy="20195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280A00-B62D-4BA9-8BDB-E42F2D78D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11" y="3457515"/>
              <a:ext cx="7011378" cy="8573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6D7B63-8907-45B1-B28F-8FB5811B1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57" y="4314885"/>
              <a:ext cx="6963747" cy="1162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19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3272" y="5500613"/>
            <a:ext cx="7673530" cy="584045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857202" y="6003989"/>
            <a:ext cx="7391143" cy="314868"/>
          </a:xfrm>
        </p:spPr>
        <p:txBody>
          <a:bodyPr/>
          <a:lstStyle/>
          <a:p>
            <a:pPr defTabSz="430748">
              <a:defRPr/>
            </a:pPr>
            <a:r>
              <a:rPr lang="en-US" sz="1037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348644" y="6003989"/>
            <a:ext cx="1938156" cy="314868"/>
          </a:xfrm>
        </p:spPr>
        <p:txBody>
          <a:bodyPr/>
          <a:lstStyle/>
          <a:p>
            <a:pPr defTabSz="430748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30748"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7201" y="295800"/>
            <a:ext cx="7429599" cy="545959"/>
          </a:xfrm>
          <a:prstGeom prst="rect">
            <a:avLst/>
          </a:prstGeom>
        </p:spPr>
        <p:txBody>
          <a:bodyPr vert="horz" lIns="86141" tIns="43070" rIns="86141" bIns="4307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61494">
              <a:defRPr/>
            </a:pPr>
            <a:r>
              <a:rPr lang="en-US" sz="2638" dirty="0">
                <a:latin typeface="Myriad Pro" panose="020B0503030403020204" pitchFamily="34" charset="0"/>
              </a:rPr>
              <a:t>iReady Fall 2018 Math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EF929B-8B51-45DD-992F-B3587F70BD72}"/>
              </a:ext>
            </a:extLst>
          </p:cNvPr>
          <p:cNvGrpSpPr>
            <a:grpSpLocks noChangeAspect="1"/>
          </p:cNvGrpSpPr>
          <p:nvPr/>
        </p:nvGrpSpPr>
        <p:grpSpPr>
          <a:xfrm>
            <a:off x="699247" y="1371600"/>
            <a:ext cx="7745506" cy="3016189"/>
            <a:chOff x="1523511" y="3457515"/>
            <a:chExt cx="7045468" cy="27435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AAB395-AEEB-4756-942C-B32F6DBC0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11" y="3457515"/>
              <a:ext cx="7011378" cy="85737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B58576-FC24-4C7E-BED0-6CDC2FF59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85" y="4314885"/>
              <a:ext cx="6944694" cy="1886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09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ELA Equity Target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D5270-78BC-4D19-8DEE-B97858981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766483"/>
            <a:ext cx="6055923" cy="4679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199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Math Equity Target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F52EB-5021-4AB3-8275-FCA8A9B8F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766483"/>
            <a:ext cx="6055923" cy="4679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6550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ELA Equity Target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C550D-A87A-41FB-8C16-D88EA3546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766483"/>
            <a:ext cx="6055923" cy="4679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1570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Math Equity Target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3251F-E08B-4B16-9847-F5A80F7FD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766483"/>
            <a:ext cx="6055923" cy="4679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3612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ELA Equity Target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F9466-CC9A-42B2-8E93-061570E9C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766483"/>
            <a:ext cx="6055923" cy="4679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2352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Math Equity Target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7555A-9DB4-4C43-9275-156A75DCF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766483"/>
            <a:ext cx="6055923" cy="46795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2726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Attendance Data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" y="782619"/>
            <a:ext cx="6995160" cy="4784464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31760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40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Social Emotional Learning Fall 2018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BFFA-90A6-4F22-BBCC-C90723710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1210236"/>
            <a:ext cx="4185502" cy="33079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48F0C-900B-46A7-A33E-434E8D665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70" y="1210235"/>
            <a:ext cx="4105213" cy="43568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7985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41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87553">
              <a:defRPr/>
            </a:pPr>
            <a:r>
              <a:rPr lang="en-US" sz="2718" dirty="0">
                <a:latin typeface="Myriad Pro" panose="020B0503030403020204" pitchFamily="34" charset="0"/>
              </a:rPr>
              <a:t>Initial Special Education Testing by Year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" y="782619"/>
            <a:ext cx="6995160" cy="4784464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3746389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309" y="5563389"/>
            <a:ext cx="7906061" cy="601744"/>
            <a:chOff x="369711" y="5628068"/>
            <a:chExt cx="8145639" cy="6199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9711" y="5628068"/>
              <a:ext cx="2007997" cy="619978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628650" y="6152972"/>
              <a:ext cx="7886700" cy="0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48000">
                    <a:schemeClr val="accent5">
                      <a:lumMod val="60000"/>
                      <a:lumOff val="40000"/>
                    </a:schemeClr>
                  </a:gs>
                  <a:gs pos="25000">
                    <a:schemeClr val="accent5">
                      <a:lumMod val="75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  <a:gs pos="74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44631" y="6082019"/>
            <a:ext cx="7615117" cy="324409"/>
          </a:xfrm>
        </p:spPr>
        <p:txBody>
          <a:bodyPr/>
          <a:lstStyle/>
          <a:p>
            <a:pPr defTabSz="443777">
              <a:defRPr/>
            </a:pPr>
            <a:r>
              <a:rPr lang="en-US" sz="1068" dirty="0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Compiled by Everett Public Schools - Assessment &amp; Research Department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02481" y="6082019"/>
            <a:ext cx="1996888" cy="324409"/>
          </a:xfrm>
        </p:spPr>
        <p:txBody>
          <a:bodyPr/>
          <a:lstStyle/>
          <a:p>
            <a:pPr defTabSz="443777">
              <a:defRPr/>
            </a:pPr>
            <a:fld id="{721C7FD3-8CE4-431F-AA9D-736C2D7141FF}" type="slidenum">
              <a:rPr lang="en-US">
                <a:solidFill>
                  <a:prstClr val="black">
                    <a:tint val="75000"/>
                  </a:prstClr>
                </a:solidFill>
                <a:latin typeface="Myriad Pro" panose="020B0503030403020204" pitchFamily="34" charset="0"/>
              </a:rPr>
              <a:pPr defTabSz="443777">
                <a:defRPr/>
              </a:pPr>
              <a:t>42</a:t>
            </a:fld>
            <a:endParaRPr lang="en-US" dirty="0">
              <a:solidFill>
                <a:prstClr val="black">
                  <a:tint val="75000"/>
                </a:prstClr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4631" y="200854"/>
            <a:ext cx="7654738" cy="562504"/>
          </a:xfrm>
          <a:prstGeom prst="rect">
            <a:avLst/>
          </a:prstGeom>
        </p:spPr>
        <p:txBody>
          <a:bodyPr vert="horz" lIns="88751" tIns="44375" rIns="88751" bIns="4437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4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806867">
              <a:defRPr/>
            </a:pPr>
            <a:r>
              <a:rPr lang="en-US" sz="2718" dirty="0">
                <a:latin typeface="Myriad Pro" panose="020B0503030403020204" pitchFamily="34" charset="0"/>
              </a:rPr>
              <a:t>Initial Special Education Testing by Year</a:t>
            </a:r>
            <a:endParaRPr lang="en-US" sz="3883" dirty="0">
              <a:latin typeface="Myriad Pro" panose="020B0503030403020204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" y="782619"/>
            <a:ext cx="6995160" cy="4784464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52287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70C54-4BFA-4919-B8C9-C0328617BFDE}"/>
              </a:ext>
            </a:extLst>
          </p:cNvPr>
          <p:cNvSpPr txBox="1"/>
          <p:nvPr/>
        </p:nvSpPr>
        <p:spPr>
          <a:xfrm>
            <a:off x="4724400" y="4114800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995484-291C-4A2A-B87A-63BA6E8AE315}"/>
              </a:ext>
            </a:extLst>
          </p:cNvPr>
          <p:cNvSpPr txBox="1"/>
          <p:nvPr/>
        </p:nvSpPr>
        <p:spPr>
          <a:xfrm>
            <a:off x="4724400" y="4114800"/>
            <a:ext cx="3722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Enter comments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est View Elem-SOSR-Nov Final-2018_Page_09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R PPT Template.potx" id="{B22DD18C-DF65-425E-BB48-914BB5753325}" vid="{18730E0C-E749-4CD0-898A-2DD33EE8816B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R PPT Template.potx" id="{B22DD18C-DF65-425E-BB48-914BB5753325}" vid="{18730E0C-E749-4CD0-898A-2DD33EE881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270</Words>
  <Application>Microsoft Office PowerPoint</Application>
  <PresentationFormat>On-screen Show (4:3)</PresentationFormat>
  <Paragraphs>55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Myriad Pro</vt:lpstr>
      <vt:lpstr>Tahoma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Lloyd Lieske</dc:creator>
  <cp:lastModifiedBy>Schiessl, Annalise</cp:lastModifiedBy>
  <cp:revision>3</cp:revision>
  <dcterms:created xsi:type="dcterms:W3CDTF">2018-11-27T20:36:23Z</dcterms:created>
  <dcterms:modified xsi:type="dcterms:W3CDTF">2018-11-28T17:47:13Z</dcterms:modified>
</cp:coreProperties>
</file>