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Poppins" pitchFamily="2" charset="77"/>
      <p:regular r:id="rId28"/>
      <p:bold r:id="rId29"/>
      <p:italic r:id="rId30"/>
      <p:boldItalic r:id="rId31"/>
    </p:embeddedFont>
    <p:embeddedFont>
      <p:font typeface="Raleway" panose="020B0503030101060003" pitchFamily="34" charset="77"/>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Source Sans Pro" panose="020B0503030403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237A16-D7B8-475D-83C4-67D18FFF68C4}">
  <a:tblStyle styleId="{BF237A16-D7B8-475D-83C4-67D18FFF68C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p:restoredTop sz="67241"/>
  </p:normalViewPr>
  <p:slideViewPr>
    <p:cSldViewPr snapToGrid="0" snapToObjects="1">
      <p:cViewPr varScale="1">
        <p:scale>
          <a:sx n="81" d="100"/>
          <a:sy n="81" d="100"/>
        </p:scale>
        <p:origin x="18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d3f71e7e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2d3f71e7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Calibri"/>
                <a:ea typeface="Calibri"/>
                <a:cs typeface="Calibri"/>
                <a:sym typeface="Calibri"/>
              </a:rPr>
              <a:t>Bruce opening.</a:t>
            </a:r>
            <a:endParaRPr sz="14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d313ec96c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d313ec96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libri"/>
              <a:buChar char="●"/>
            </a:pPr>
            <a:r>
              <a:rPr lang="en" sz="1400">
                <a:latin typeface="Calibri"/>
                <a:ea typeface="Calibri"/>
                <a:cs typeface="Calibri"/>
                <a:sym typeface="Calibri"/>
              </a:rPr>
              <a:t>On this slide, we have our math cadre’s ongoing work this year with balance math and math workshop.</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5 secs.</a:t>
            </a:r>
            <a:endParaRPr sz="14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b30577f3b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b30577f3b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Calibri"/>
              <a:buChar char="●"/>
            </a:pPr>
            <a:r>
              <a:rPr lang="en" sz="1400">
                <a:latin typeface="Calibri"/>
                <a:ea typeface="Calibri"/>
                <a:cs typeface="Calibri"/>
                <a:sym typeface="Calibri"/>
              </a:rPr>
              <a:t>Here, we have our writing cadre’s work on aligning best practices between grade levels.</a:t>
            </a:r>
            <a:endParaRPr sz="1400">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 sz="1400">
                <a:latin typeface="Calibri"/>
                <a:ea typeface="Calibri"/>
                <a:cs typeface="Calibri"/>
                <a:sym typeface="Calibri"/>
              </a:rPr>
              <a:t>5 secs.</a:t>
            </a:r>
            <a:endParaRPr sz="140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5750aab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d5750aab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libri"/>
              <a:buChar char="●"/>
            </a:pPr>
            <a:r>
              <a:rPr lang="en" sz="1400">
                <a:latin typeface="Calibri"/>
                <a:ea typeface="Calibri"/>
                <a:cs typeface="Calibri"/>
                <a:sym typeface="Calibri"/>
              </a:rPr>
              <a:t>This is the science cadre’s current work for the year on the integration of NGSS skills.</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5 secs.</a:t>
            </a:r>
            <a:endParaRPr sz="14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dfa59d3d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dfa59d3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libri"/>
              <a:buChar char="●"/>
            </a:pPr>
            <a:r>
              <a:rPr lang="en" sz="1400">
                <a:latin typeface="Calibri"/>
                <a:ea typeface="Calibri"/>
                <a:cs typeface="Calibri"/>
                <a:sym typeface="Calibri"/>
              </a:rPr>
              <a:t>Next, here’s our PBIS cadre’s implementation plan for the year.</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5 secs.</a:t>
            </a:r>
            <a:endParaRPr sz="140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dfa59d3d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dfa59d3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libri"/>
              <a:buChar char="●"/>
            </a:pPr>
            <a:r>
              <a:rPr lang="en" sz="1400">
                <a:latin typeface="Calibri"/>
                <a:ea typeface="Calibri"/>
                <a:cs typeface="Calibri"/>
                <a:sym typeface="Calibri"/>
              </a:rPr>
              <a:t>Finally, here is our special education team’s timeline.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This year we have been intentional in building our teacher’s capacity to increase the rigor and supports for special education students.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Working as a cadre team, our special education department has provided several professional development opportunities and workshops to our general education teachers and para-educators to increase the strategies in their instructional toolboxes.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Additionally, our resource room and Achieve teachers have engaged in several professional development workshops to strengthen their own practices and effectiveness. </a:t>
            </a:r>
            <a:endParaRPr sz="140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cdeb84e9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cdeb84e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libri"/>
              <a:buChar char="●"/>
            </a:pPr>
            <a:r>
              <a:rPr lang="en" sz="1400">
                <a:latin typeface="Calibri"/>
                <a:ea typeface="Calibri"/>
                <a:cs typeface="Calibri"/>
                <a:sym typeface="Calibri"/>
              </a:rPr>
              <a:t>As shared by our math specialist, our third grade team, second Highly-capable team, resource room teacher, and Achieve teacher have been participating in the OEL- Number strings coaching cycles.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In the following video, you will see our resource room teacher engaging her class with a number strings lesson.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What I want you to notice is that  2 of our Achieve students can be seen engaging in academic discourse with this resource room class.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This type of math-focused conversation is usually found in effective general education classes.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Prior to this lesson, these two students rarely showed confidence in their math abilities and very seldom participate.</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At the end of the video, you will see the whole team (3rd grade, 2nd grade Hi-cap, our resource room teacher, and our Achieve teacher) engaging in a debrief of their experiences after the second coaching cycle of the OEL. </a:t>
            </a:r>
            <a:endParaRPr sz="140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d5750aab7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d5750aab7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libri"/>
              <a:buChar char="●"/>
            </a:pPr>
            <a:r>
              <a:rPr lang="en" sz="1400">
                <a:latin typeface="Calibri"/>
                <a:ea typeface="Calibri"/>
                <a:cs typeface="Calibri"/>
                <a:sym typeface="Calibri"/>
              </a:rPr>
              <a:t>As seen in the timeline and demonstrated in the videos, our cadre teams have been impactful on student learning with their instructional focus.</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Listed on this slide is a summary of each team’s overall focus and their impact on learning.</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In reading, we have provided integrated literacy instruction to our diverse students.</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In math, we have increased academic discourse in the classroom.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In science, we have been intentional with using 21st century skills in our daily practice.</a:t>
            </a:r>
            <a:endParaRPr sz="1400">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b30577f3b_8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b30577f3b_8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libri"/>
              <a:buChar char="●"/>
            </a:pPr>
            <a:r>
              <a:rPr lang="en" sz="1400">
                <a:latin typeface="Calibri"/>
                <a:ea typeface="Calibri"/>
                <a:cs typeface="Calibri"/>
                <a:sym typeface="Calibri"/>
              </a:rPr>
              <a:t>In writing, we are aligning our high impact strategies throughout the building.</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In special education, we have been intentional in meeting the needs of our most at-risk students. </a:t>
            </a:r>
            <a:endParaRPr sz="140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d5750aab7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d5750aab7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libri"/>
              <a:buChar char="●"/>
            </a:pPr>
            <a:r>
              <a:rPr lang="en" sz="1400">
                <a:latin typeface="Calibri"/>
                <a:ea typeface="Calibri"/>
                <a:cs typeface="Calibri"/>
                <a:sym typeface="Calibri"/>
              </a:rPr>
              <a:t>The basis for the ongoing academic success at Cedar Wood is the work of many high-performing teams. Our role as administrators is to establish, empower, and support those teams.</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In turn, each of those teams supports the high performance of each and every staff member.</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Thank you for listening and here’s Bruce to speak about the impact of previous district support on our achievements. </a:t>
            </a:r>
            <a:endParaRPr sz="1400">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fa4880ce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fa4880ce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Bruce slides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ee8f4aaf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ee8f4aa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libri"/>
              <a:buChar char="●"/>
            </a:pPr>
            <a:r>
              <a:rPr lang="en" sz="1400">
                <a:latin typeface="Calibri"/>
                <a:ea typeface="Calibri"/>
                <a:cs typeface="Calibri"/>
                <a:sym typeface="Calibri"/>
              </a:rPr>
              <a:t>Good morning, everyone.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For the next 30 minutes, we will be engaging you in 3 rotations. </a:t>
            </a:r>
            <a:endParaRPr sz="1400">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sz="1400">
                <a:latin typeface="Calibri"/>
                <a:ea typeface="Calibri"/>
                <a:cs typeface="Calibri"/>
                <a:sym typeface="Calibri"/>
              </a:rPr>
              <a:t>Math &amp; ELA- (Main library)</a:t>
            </a:r>
            <a:endParaRPr sz="1400">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sz="1400">
                <a:latin typeface="Calibri"/>
                <a:ea typeface="Calibri"/>
                <a:cs typeface="Calibri"/>
                <a:sym typeface="Calibri"/>
              </a:rPr>
              <a:t>Writing &amp; Science- (D-2 classroom)</a:t>
            </a:r>
            <a:endParaRPr sz="1400">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sz="1400">
                <a:latin typeface="Calibri"/>
                <a:ea typeface="Calibri"/>
                <a:cs typeface="Calibri"/>
                <a:sym typeface="Calibri"/>
              </a:rPr>
              <a:t>MTSS- Multi-Tiered System of Supports- (Front of the library)</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Each rotation will last 7 minutes.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Once the 7 minutes is over, we will ask you to move clockwise to the next rotation. Both Mr. Smith and I will be helping with the time keeping and the transition. </a:t>
            </a:r>
            <a:endParaRPr sz="1400">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fa4880ce4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fa4880ce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Bruce slides</a:t>
            </a:r>
            <a:endParaRPr>
              <a:solidFill>
                <a:schemeClr val="dk2"/>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21384de3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21384de3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ee8f4aaf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ee8f4aa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libri"/>
              <a:buChar char="●"/>
            </a:pPr>
            <a:r>
              <a:rPr lang="en" sz="1400">
                <a:latin typeface="Calibri"/>
                <a:ea typeface="Calibri"/>
                <a:cs typeface="Calibri"/>
                <a:sym typeface="Calibri"/>
              </a:rPr>
              <a:t>Good morning everyone. Thank you for being here to learn about the great work of our staff and our various High Performing Teams.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Leading this school, Bruce and I have been extremely fortunate to see and experience our staff’s reflective practices and their commitment to student achievement that is woven in every classroom of our building. </a:t>
            </a:r>
            <a:endParaRPr sz="140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b30577f3b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b30577f3b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libri"/>
              <a:buChar char="●"/>
            </a:pPr>
            <a:r>
              <a:rPr lang="en" sz="1400">
                <a:latin typeface="Calibri"/>
                <a:ea typeface="Calibri"/>
                <a:cs typeface="Calibri"/>
                <a:sym typeface="Calibri"/>
              </a:rPr>
              <a:t>Due to various changes at Cedar Wood, our theme for the year is “Refresh.”</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Refresh of staff, a refresh of expectations, and a refresh of our vision.</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On the screen is a list of changes that has led to our refresh.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Some of the big highlights are:</a:t>
            </a:r>
            <a:endParaRPr sz="1400">
              <a:latin typeface="Calibri"/>
              <a:ea typeface="Calibri"/>
              <a:cs typeface="Calibri"/>
              <a:sym typeface="Calibri"/>
            </a:endParaRPr>
          </a:p>
          <a:p>
            <a:pPr marL="914400" lvl="1" indent="-317500" algn="l" rtl="0">
              <a:spcBef>
                <a:spcPts val="0"/>
              </a:spcBef>
              <a:spcAft>
                <a:spcPts val="0"/>
              </a:spcAft>
              <a:buSzPts val="1400"/>
              <a:buFont typeface="Calibri"/>
              <a:buChar char="o"/>
            </a:pPr>
            <a:r>
              <a:rPr lang="en" sz="1400">
                <a:latin typeface="Calibri"/>
                <a:ea typeface="Calibri"/>
                <a:cs typeface="Calibri"/>
                <a:sym typeface="Calibri"/>
              </a:rPr>
              <a:t>2 New portables</a:t>
            </a:r>
            <a:endParaRPr sz="1400">
              <a:latin typeface="Calibri"/>
              <a:ea typeface="Calibri"/>
              <a:cs typeface="Calibri"/>
              <a:sym typeface="Calibri"/>
            </a:endParaRPr>
          </a:p>
          <a:p>
            <a:pPr marL="914400" lvl="1" indent="-317500" algn="l" rtl="0">
              <a:spcBef>
                <a:spcPts val="0"/>
              </a:spcBef>
              <a:spcAft>
                <a:spcPts val="0"/>
              </a:spcAft>
              <a:buSzPts val="1400"/>
              <a:buFont typeface="Calibri"/>
              <a:buChar char="o"/>
            </a:pPr>
            <a:r>
              <a:rPr lang="en" sz="1400">
                <a:latin typeface="Calibri"/>
                <a:ea typeface="Calibri"/>
                <a:cs typeface="Calibri"/>
                <a:sym typeface="Calibri"/>
              </a:rPr>
              <a:t>Office Renovation</a:t>
            </a:r>
            <a:endParaRPr sz="1400">
              <a:latin typeface="Calibri"/>
              <a:ea typeface="Calibri"/>
              <a:cs typeface="Calibri"/>
              <a:sym typeface="Calibri"/>
            </a:endParaRPr>
          </a:p>
          <a:p>
            <a:pPr marL="914400" lvl="1" indent="-317500" algn="l" rtl="0">
              <a:spcBef>
                <a:spcPts val="0"/>
              </a:spcBef>
              <a:spcAft>
                <a:spcPts val="0"/>
              </a:spcAft>
              <a:buSzPts val="1400"/>
              <a:buFont typeface="Calibri"/>
              <a:buChar char="o"/>
            </a:pPr>
            <a:r>
              <a:rPr lang="en" sz="1400">
                <a:latin typeface="Calibri"/>
                <a:ea typeface="Calibri"/>
                <a:cs typeface="Calibri"/>
                <a:sym typeface="Calibri"/>
              </a:rPr>
              <a:t>The largest student and staff population in our building’ history.</a:t>
            </a:r>
            <a:endParaRPr sz="14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b30577f3b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b30577f3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libri"/>
              <a:buChar char="●"/>
            </a:pPr>
            <a:r>
              <a:rPr lang="en" sz="1400">
                <a:latin typeface="Calibri"/>
                <a:ea typeface="Calibri"/>
                <a:cs typeface="Calibri"/>
                <a:sym typeface="Calibri"/>
              </a:rPr>
              <a:t>A big part of our Refresh was the hiring of 21 new staff members since this this past summer.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Every grade level and department had at least one new staff member added to their team.</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We’ve added a new math specialist, added 2 new counselors, a new head custodian, and a new principal.</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Due to all these staff additions, there was a need to realign our work and seek clarity in our school’s vision.</a:t>
            </a:r>
            <a:endParaRPr sz="14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d3f71e7e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d3f71e7e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libri"/>
              <a:buChar char="●"/>
            </a:pPr>
            <a:r>
              <a:rPr lang="en" sz="1400">
                <a:latin typeface="Calibri"/>
                <a:ea typeface="Calibri"/>
                <a:cs typeface="Calibri"/>
                <a:sym typeface="Calibri"/>
              </a:rPr>
              <a:t>With these changes, our various high performing teams have focused on fostering clarity in our professional learning goals.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As demonstrated from our 3 rotations today, our entire staff have been working hard with ongoing improvement in every aspect of Cedar Wood from our instructional focus, our real-time assessments, and our building’s culture.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Listed on the screen are several of the professional learning initiatives we have been engaging in to enhance student learning.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One thing I want to call out is how we are trying to strengthen our collective understanding as we support our new staff by looking deeper with year 2 of Reach for Reading, Balanced Math, PBIS implementation, and Next Generation Science Standards  practices.</a:t>
            </a:r>
            <a:endParaRPr sz="14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d5750aab7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d5750aab7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libri"/>
              <a:buChar char="●"/>
            </a:pPr>
            <a:r>
              <a:rPr lang="en" sz="1400">
                <a:latin typeface="Calibri"/>
                <a:ea typeface="Calibri"/>
                <a:cs typeface="Calibri"/>
                <a:sym typeface="Calibri"/>
              </a:rPr>
              <a:t>If you ever have the chance to walk through our classrooms on a regular basis, you can feel a sense of urgency for student achievement.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When you talk to any of our staff members, they will tell you how precious our time is; our instructional time with students and our time together with our colleagues.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As you can see in this professional development calendar, every collaborative opportunity is purposeful and is aligned to our school improvement plan and our professional learning goals.</a:t>
            </a:r>
            <a:endParaRPr sz="14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d5750aab7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d5750aab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libri"/>
              <a:buChar char="●"/>
            </a:pPr>
            <a:r>
              <a:rPr lang="en" sz="1400">
                <a:latin typeface="Calibri"/>
                <a:ea typeface="Calibri"/>
                <a:cs typeface="Calibri"/>
                <a:sym typeface="Calibri"/>
              </a:rPr>
              <a:t>A positive attribute of our various teams is how extremely intentional they are with their collaborative time and the use of available resources.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Here’s an example of one of our teams demonstrating this attribute.</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In an ALIF organized by our writing cadre and reading specialist, a coach from Early Learning engaged our primary grades in several writing units and strategies that are aligned to the Reach for Reading curriculum.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During their first available collaboration time, our first grade team immediately re-connected and re-aligned their writing unit plan in response to this ALIF training.</a:t>
            </a:r>
            <a:endParaRPr>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d5750aab7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d5750aab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libri"/>
              <a:buChar char="●"/>
            </a:pPr>
            <a:r>
              <a:rPr lang="en" sz="1400">
                <a:latin typeface="Calibri"/>
                <a:ea typeface="Calibri"/>
                <a:cs typeface="Calibri"/>
                <a:sym typeface="Calibri"/>
              </a:rPr>
              <a:t>Working with our grade level teams, our various cadres have led the professional learning in our building.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Their intentional and focused work have guided us in implementing our various SIP action items into our instructional practices that impact achievement.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sz="1400">
                <a:latin typeface="Calibri"/>
                <a:ea typeface="Calibri"/>
                <a:cs typeface="Calibri"/>
                <a:sym typeface="Calibri"/>
              </a:rPr>
              <a:t>On the screen is our reading cadre’s timeline for the year, as you can see, this cadre has been has been supporting our teams with aligning best practices with Reach for Reading to support all our student’s needs. </a:t>
            </a:r>
            <a:endParaRPr sz="14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lstStyle>
            <a:lvl1pPr lvl="0" algn="ctr" rtl="0">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rtl="0">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rtl="0">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rtl="0">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rtl="0">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rtl="0">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rtl="0">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rtl="0">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rtl="0">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1600"/>
              </a:spcBef>
              <a:spcAft>
                <a:spcPts val="0"/>
              </a:spcAft>
              <a:buClr>
                <a:schemeClr val="lt1"/>
              </a:buClr>
              <a:buSzPts val="1400"/>
              <a:buChar char="○"/>
              <a:defRPr>
                <a:solidFill>
                  <a:schemeClr val="lt1"/>
                </a:solidFill>
              </a:defRPr>
            </a:lvl2pPr>
            <a:lvl3pPr marL="1371600" lvl="2" indent="-317500" algn="ctr" rtl="0">
              <a:spcBef>
                <a:spcPts val="1600"/>
              </a:spcBef>
              <a:spcAft>
                <a:spcPts val="0"/>
              </a:spcAft>
              <a:buClr>
                <a:schemeClr val="lt1"/>
              </a:buClr>
              <a:buSzPts val="1400"/>
              <a:buChar char="■"/>
              <a:defRPr>
                <a:solidFill>
                  <a:schemeClr val="lt1"/>
                </a:solidFill>
              </a:defRPr>
            </a:lvl3pPr>
            <a:lvl4pPr marL="1828800" lvl="3" indent="-317500" algn="ctr" rtl="0">
              <a:spcBef>
                <a:spcPts val="1600"/>
              </a:spcBef>
              <a:spcAft>
                <a:spcPts val="0"/>
              </a:spcAft>
              <a:buClr>
                <a:schemeClr val="lt1"/>
              </a:buClr>
              <a:buSzPts val="1400"/>
              <a:buChar char="●"/>
              <a:defRPr>
                <a:solidFill>
                  <a:schemeClr val="lt1"/>
                </a:solidFill>
              </a:defRPr>
            </a:lvl4pPr>
            <a:lvl5pPr marL="2286000" lvl="4" indent="-317500" algn="ctr" rtl="0">
              <a:spcBef>
                <a:spcPts val="1600"/>
              </a:spcBef>
              <a:spcAft>
                <a:spcPts val="0"/>
              </a:spcAft>
              <a:buClr>
                <a:schemeClr val="lt1"/>
              </a:buClr>
              <a:buSzPts val="1400"/>
              <a:buChar char="○"/>
              <a:defRPr>
                <a:solidFill>
                  <a:schemeClr val="lt1"/>
                </a:solidFill>
              </a:defRPr>
            </a:lvl5pPr>
            <a:lvl6pPr marL="2743200" lvl="5" indent="-317500" algn="ctr" rtl="0">
              <a:spcBef>
                <a:spcPts val="1600"/>
              </a:spcBef>
              <a:spcAft>
                <a:spcPts val="0"/>
              </a:spcAft>
              <a:buClr>
                <a:schemeClr val="lt1"/>
              </a:buClr>
              <a:buSzPts val="1400"/>
              <a:buChar char="■"/>
              <a:defRPr>
                <a:solidFill>
                  <a:schemeClr val="lt1"/>
                </a:solidFill>
              </a:defRPr>
            </a:lvl6pPr>
            <a:lvl7pPr marL="3200400" lvl="6" indent="-317500" algn="ctr" rtl="0">
              <a:spcBef>
                <a:spcPts val="1600"/>
              </a:spcBef>
              <a:spcAft>
                <a:spcPts val="0"/>
              </a:spcAft>
              <a:buClr>
                <a:schemeClr val="lt1"/>
              </a:buClr>
              <a:buSzPts val="1400"/>
              <a:buChar char="●"/>
              <a:defRPr>
                <a:solidFill>
                  <a:schemeClr val="lt1"/>
                </a:solidFill>
              </a:defRPr>
            </a:lvl7pPr>
            <a:lvl8pPr marL="3657600" lvl="7" indent="-317500" algn="ctr" rtl="0">
              <a:spcBef>
                <a:spcPts val="1600"/>
              </a:spcBef>
              <a:spcAft>
                <a:spcPts val="0"/>
              </a:spcAft>
              <a:buClr>
                <a:schemeClr val="lt1"/>
              </a:buClr>
              <a:buSzPts val="1400"/>
              <a:buChar char="○"/>
              <a:defRPr>
                <a:solidFill>
                  <a:schemeClr val="lt1"/>
                </a:solidFill>
              </a:defRPr>
            </a:lvl8pPr>
            <a:lvl9pPr marL="4114800" lvl="8" indent="-317500" algn="ctr" rtl="0">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rtl="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Source Sans Pro"/>
                <a:ea typeface="Source Sans Pro"/>
                <a:cs typeface="Source Sans Pro"/>
                <a:sym typeface="Source Sans Pro"/>
              </a:defRPr>
            </a:lvl1pPr>
            <a:lvl2pPr lvl="1" algn="r" rtl="0">
              <a:buNone/>
              <a:defRPr sz="1000">
                <a:solidFill>
                  <a:schemeClr val="lt2"/>
                </a:solidFill>
                <a:latin typeface="Source Sans Pro"/>
                <a:ea typeface="Source Sans Pro"/>
                <a:cs typeface="Source Sans Pro"/>
                <a:sym typeface="Source Sans Pro"/>
              </a:defRPr>
            </a:lvl2pPr>
            <a:lvl3pPr lvl="2" algn="r" rtl="0">
              <a:buNone/>
              <a:defRPr sz="1000">
                <a:solidFill>
                  <a:schemeClr val="lt2"/>
                </a:solidFill>
                <a:latin typeface="Source Sans Pro"/>
                <a:ea typeface="Source Sans Pro"/>
                <a:cs typeface="Source Sans Pro"/>
                <a:sym typeface="Source Sans Pro"/>
              </a:defRPr>
            </a:lvl3pPr>
            <a:lvl4pPr lvl="3" algn="r" rtl="0">
              <a:buNone/>
              <a:defRPr sz="1000">
                <a:solidFill>
                  <a:schemeClr val="lt2"/>
                </a:solidFill>
                <a:latin typeface="Source Sans Pro"/>
                <a:ea typeface="Source Sans Pro"/>
                <a:cs typeface="Source Sans Pro"/>
                <a:sym typeface="Source Sans Pro"/>
              </a:defRPr>
            </a:lvl4pPr>
            <a:lvl5pPr lvl="4" algn="r" rtl="0">
              <a:buNone/>
              <a:defRPr sz="1000">
                <a:solidFill>
                  <a:schemeClr val="lt2"/>
                </a:solidFill>
                <a:latin typeface="Source Sans Pro"/>
                <a:ea typeface="Source Sans Pro"/>
                <a:cs typeface="Source Sans Pro"/>
                <a:sym typeface="Source Sans Pro"/>
              </a:defRPr>
            </a:lvl5pPr>
            <a:lvl6pPr lvl="5" algn="r" rtl="0">
              <a:buNone/>
              <a:defRPr sz="1000">
                <a:solidFill>
                  <a:schemeClr val="lt2"/>
                </a:solidFill>
                <a:latin typeface="Source Sans Pro"/>
                <a:ea typeface="Source Sans Pro"/>
                <a:cs typeface="Source Sans Pro"/>
                <a:sym typeface="Source Sans Pro"/>
              </a:defRPr>
            </a:lvl6pPr>
            <a:lvl7pPr lvl="6" algn="r" rtl="0">
              <a:buNone/>
              <a:defRPr sz="1000">
                <a:solidFill>
                  <a:schemeClr val="lt2"/>
                </a:solidFill>
                <a:latin typeface="Source Sans Pro"/>
                <a:ea typeface="Source Sans Pro"/>
                <a:cs typeface="Source Sans Pro"/>
                <a:sym typeface="Source Sans Pro"/>
              </a:defRPr>
            </a:lvl7pPr>
            <a:lvl8pPr lvl="7" algn="r" rtl="0">
              <a:buNone/>
              <a:defRPr sz="1000">
                <a:solidFill>
                  <a:schemeClr val="lt2"/>
                </a:solidFill>
                <a:latin typeface="Source Sans Pro"/>
                <a:ea typeface="Source Sans Pro"/>
                <a:cs typeface="Source Sans Pro"/>
                <a:sym typeface="Source Sans Pro"/>
              </a:defRPr>
            </a:lvl8pPr>
            <a:lvl9pPr lvl="8" algn="r" rtl="0">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presentation/d/1e0-DTkAvw8Ys-_cFpolGV6bPw_fKCxj0XMHPIN5KpzM/edit#slide=id.p"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drive.google.com/file/d/1JQQ8CHQ54NZoU0kAZ68UiMc_vNFPKDE7/view"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docs.google.com/presentation/d/10kHE5e3LEv0WWN9JcqDvr4fILM-0N76aVnOcKfnHFUE/edit#slide=id.p" TargetMode="External"/><Relationship Id="rId7" Type="http://schemas.openxmlformats.org/officeDocument/2006/relationships/hyperlink" Target="https://docs.google.com/presentation/d/1LfbSptofyhekwoqA5Y5YD-RqDvLCQvumB9p3h6kRkOk/edi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docs.google.com/presentation/d/1f5TVIUVzU6D5mT5CSsJ6cRUkTDPLScqzvAKeE58nCP0/edit" TargetMode="External"/><Relationship Id="rId5" Type="http://schemas.openxmlformats.org/officeDocument/2006/relationships/hyperlink" Target="https://docs.google.com/presentation/d/1rVlpC4nihzupyCm1TF3OnTWljLEgrUT4BJ1ni8eJNqA/edit" TargetMode="External"/><Relationship Id="rId4" Type="http://schemas.openxmlformats.org/officeDocument/2006/relationships/hyperlink" Target="https://drive.google.com/file/d/1DYX8K_w_IuJsDME-W3JYOWwbdPaN32kP/view?usp=sharin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drive.google.com/file/d/1Cl84-omoMstx5ei6dW_f6lZHiKFtCPCK/view"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hyperlink" Target="http://drive.google.com/file/d/1RjZM_lEST1QVqiA1QPECvmS__WsdO5mY/view"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265500" y="1121725"/>
            <a:ext cx="4153500" cy="2376900"/>
          </a:xfrm>
          <a:prstGeom prst="rect">
            <a:avLst/>
          </a:prstGeom>
          <a:effectLst>
            <a:outerShdw blurRad="57150" dist="19050" dir="5400000" algn="bl" rotWithShape="0">
              <a:srgbClr val="FFFFFF">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2400">
                <a:solidFill>
                  <a:srgbClr val="20124D"/>
                </a:solidFill>
              </a:rPr>
              <a:t>Welcome To Cedar Wood.</a:t>
            </a:r>
            <a:endParaRPr sz="2400" b="0">
              <a:solidFill>
                <a:srgbClr val="20124D"/>
              </a:solidFill>
            </a:endParaRPr>
          </a:p>
          <a:p>
            <a:pPr marL="457200" lvl="0" indent="-381000" algn="l" rtl="0">
              <a:spcBef>
                <a:spcPts val="0"/>
              </a:spcBef>
              <a:spcAft>
                <a:spcPts val="0"/>
              </a:spcAft>
              <a:buClr>
                <a:srgbClr val="20124D"/>
              </a:buClr>
              <a:buSzPts val="2400"/>
              <a:buChar char="●"/>
            </a:pPr>
            <a:r>
              <a:rPr lang="en" sz="2400" b="0">
                <a:solidFill>
                  <a:srgbClr val="20124D"/>
                </a:solidFill>
              </a:rPr>
              <a:t>Open Google Classroom to access all </a:t>
            </a:r>
            <a:r>
              <a:rPr lang="en" sz="2400">
                <a:solidFill>
                  <a:srgbClr val="20124D"/>
                </a:solidFill>
              </a:rPr>
              <a:t>PDF</a:t>
            </a:r>
            <a:r>
              <a:rPr lang="en" sz="2400" b="0">
                <a:solidFill>
                  <a:srgbClr val="20124D"/>
                </a:solidFill>
              </a:rPr>
              <a:t> handouts.</a:t>
            </a:r>
            <a:endParaRPr sz="2400" b="0">
              <a:solidFill>
                <a:srgbClr val="20124D"/>
              </a:solidFill>
            </a:endParaRPr>
          </a:p>
          <a:p>
            <a:pPr marL="457200" lvl="0" indent="-381000" algn="l" rtl="0">
              <a:spcBef>
                <a:spcPts val="0"/>
              </a:spcBef>
              <a:spcAft>
                <a:spcPts val="0"/>
              </a:spcAft>
              <a:buClr>
                <a:srgbClr val="20124D"/>
              </a:buClr>
              <a:buSzPts val="2400"/>
              <a:buChar char="●"/>
            </a:pPr>
            <a:r>
              <a:rPr lang="en" sz="2400" b="0">
                <a:solidFill>
                  <a:srgbClr val="20124D"/>
                </a:solidFill>
              </a:rPr>
              <a:t>Grab a cup of coffee.</a:t>
            </a:r>
            <a:endParaRPr sz="2400" b="0">
              <a:solidFill>
                <a:srgbClr val="20124D"/>
              </a:solidFill>
            </a:endParaRPr>
          </a:p>
          <a:p>
            <a:pPr marL="457200" lvl="0" indent="-381000" algn="l" rtl="0">
              <a:spcBef>
                <a:spcPts val="0"/>
              </a:spcBef>
              <a:spcAft>
                <a:spcPts val="0"/>
              </a:spcAft>
              <a:buClr>
                <a:srgbClr val="20124D"/>
              </a:buClr>
              <a:buSzPts val="2400"/>
              <a:buChar char="●"/>
            </a:pPr>
            <a:r>
              <a:rPr lang="en" sz="2400" b="0">
                <a:solidFill>
                  <a:srgbClr val="20124D"/>
                </a:solidFill>
              </a:rPr>
              <a:t>Enjoy our story. </a:t>
            </a:r>
            <a:endParaRPr sz="2400" b="0">
              <a:solidFill>
                <a:srgbClr val="20124D"/>
              </a:solidFill>
            </a:endParaRPr>
          </a:p>
        </p:txBody>
      </p:sp>
      <p:pic>
        <p:nvPicPr>
          <p:cNvPr id="59" name="Google Shape;59;p13"/>
          <p:cNvPicPr preferRelativeResize="0"/>
          <p:nvPr/>
        </p:nvPicPr>
        <p:blipFill>
          <a:blip r:embed="rId3">
            <a:alphaModFix/>
          </a:blip>
          <a:stretch>
            <a:fillRect/>
          </a:stretch>
        </p:blipFill>
        <p:spPr>
          <a:xfrm>
            <a:off x="5147593" y="1438838"/>
            <a:ext cx="3407058" cy="2265825"/>
          </a:xfrm>
          <a:prstGeom prst="rect">
            <a:avLst/>
          </a:prstGeom>
          <a:noFill/>
          <a:ln>
            <a:noFill/>
          </a:ln>
        </p:spPr>
      </p:pic>
      <p:sp>
        <p:nvSpPr>
          <p:cNvPr id="60" name="Google Shape;60;p1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0"/>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20124D"/>
                </a:solidFill>
              </a:rPr>
              <a:t>Math Cadre- PLC Timeline </a:t>
            </a:r>
            <a:endParaRPr sz="1800">
              <a:solidFill>
                <a:srgbClr val="20124D"/>
              </a:solidFill>
            </a:endParaRPr>
          </a:p>
        </p:txBody>
      </p:sp>
      <p:graphicFrame>
        <p:nvGraphicFramePr>
          <p:cNvPr id="129" name="Google Shape;129;p22"/>
          <p:cNvGraphicFramePr/>
          <p:nvPr/>
        </p:nvGraphicFramePr>
        <p:xfrm>
          <a:off x="132475" y="338350"/>
          <a:ext cx="8879050" cy="4749715"/>
        </p:xfrm>
        <a:graphic>
          <a:graphicData uri="http://schemas.openxmlformats.org/drawingml/2006/table">
            <a:tbl>
              <a:tblPr>
                <a:noFill/>
                <a:tableStyleId>{BF237A16-D7B8-475D-83C4-67D18FFF68C4}</a:tableStyleId>
              </a:tblPr>
              <a:tblGrid>
                <a:gridCol w="967700">
                  <a:extLst>
                    <a:ext uri="{9D8B030D-6E8A-4147-A177-3AD203B41FA5}">
                      <a16:colId xmlns:a16="http://schemas.microsoft.com/office/drawing/2014/main" val="20000"/>
                    </a:ext>
                  </a:extLst>
                </a:gridCol>
                <a:gridCol w="7911350">
                  <a:extLst>
                    <a:ext uri="{9D8B030D-6E8A-4147-A177-3AD203B41FA5}">
                      <a16:colId xmlns:a16="http://schemas.microsoft.com/office/drawing/2014/main" val="20001"/>
                    </a:ext>
                  </a:extLst>
                </a:gridCol>
              </a:tblGrid>
              <a:tr h="359975">
                <a:tc>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2018-2019</a:t>
                      </a:r>
                      <a:endParaRPr sz="1200" b="1">
                        <a:solidFill>
                          <a:srgbClr val="FFFFFF"/>
                        </a:solidFill>
                        <a:latin typeface="Calibri"/>
                        <a:ea typeface="Calibri"/>
                        <a:cs typeface="Calibri"/>
                        <a:sym typeface="Calibri"/>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000" b="1">
                          <a:solidFill>
                            <a:srgbClr val="20124D"/>
                          </a:solidFill>
                        </a:rPr>
                        <a:t>Study and Implementation of Math Workshop Model in conjunction with District Detailed Math Maps.</a:t>
                      </a:r>
                      <a:endParaRPr sz="1000" b="1">
                        <a:solidFill>
                          <a:srgbClr val="20124D"/>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520175">
                <a:tc>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Aug 2018</a:t>
                      </a:r>
                      <a:endParaRPr sz="1200" b="1">
                        <a:solidFill>
                          <a:srgbClr val="FFFFFF"/>
                        </a:solidFill>
                        <a:latin typeface="Calibri"/>
                        <a:ea typeface="Calibri"/>
                        <a:cs typeface="Calibri"/>
                        <a:sym typeface="Calibri"/>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000">
                          <a:solidFill>
                            <a:srgbClr val="20124D"/>
                          </a:solidFill>
                        </a:rPr>
                        <a:t>Reviewed, reflected, and provided feedback on 2017 - 2018 math data focusing on demographics such as gender, race, socio-economic status, special education students, English learners, 504 students, and Achieve students.</a:t>
                      </a:r>
                      <a:endParaRPr sz="1000" b="1">
                        <a:solidFill>
                          <a:srgbClr val="20124D"/>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59975">
                <a:tc>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Sept 2018</a:t>
                      </a:r>
                      <a:endParaRPr sz="1200" b="1">
                        <a:solidFill>
                          <a:srgbClr val="FFFFFF"/>
                        </a:solidFill>
                        <a:latin typeface="Calibri"/>
                        <a:ea typeface="Calibri"/>
                        <a:cs typeface="Calibri"/>
                        <a:sym typeface="Calibri"/>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000">
                          <a:solidFill>
                            <a:srgbClr val="20124D"/>
                          </a:solidFill>
                        </a:rPr>
                        <a:t>Drafted 2018-2019 SIP, Reviewed grade level SIP feedback, gathered staff feedback on discourse rubric.</a:t>
                      </a:r>
                      <a:endParaRPr sz="1000" b="1">
                        <a:solidFill>
                          <a:srgbClr val="20124D"/>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50550">
                <a:tc rowSpan="3">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Oct 2018</a:t>
                      </a:r>
                      <a:endParaRPr sz="1200" b="1">
                        <a:solidFill>
                          <a:srgbClr val="FFFFFF"/>
                        </a:solidFill>
                        <a:latin typeface="Calibri"/>
                        <a:ea typeface="Calibri"/>
                        <a:cs typeface="Calibri"/>
                        <a:sym typeface="Calibri"/>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000">
                          <a:solidFill>
                            <a:srgbClr val="20124D"/>
                          </a:solidFill>
                        </a:rPr>
                        <a:t>Finalized 2018-2019 SIP.</a:t>
                      </a:r>
                      <a:endParaRPr sz="1000">
                        <a:solidFill>
                          <a:srgbClr val="20124D"/>
                        </a:solidFill>
                      </a:endParaRPr>
                    </a:p>
                  </a:txBody>
                  <a:tcPr marL="91425" marR="91425" marT="91425" marB="91425">
                    <a:lnL w="9525" cap="flat" cmpd="sng">
                      <a:solidFill>
                        <a:srgbClr val="B7B7B7"/>
                      </a:solidFill>
                      <a:prstDash val="solid"/>
                      <a:round/>
                      <a:headEnd type="none" w="sm" len="sm"/>
                      <a:tailEnd type="none" w="sm" len="sm"/>
                    </a:lnL>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3"/>
                  </a:ext>
                </a:extLst>
              </a:tr>
              <a:tr h="350550">
                <a:tc vMerge="1">
                  <a:txBody>
                    <a:bodyPr/>
                    <a:lstStyle/>
                    <a:p>
                      <a:endParaRPr lang="en-US"/>
                    </a:p>
                  </a:txBody>
                  <a:tcPr/>
                </a:tc>
                <a:tc>
                  <a:txBody>
                    <a:bodyPr/>
                    <a:lstStyle/>
                    <a:p>
                      <a:pPr marL="0" lvl="0" indent="0" algn="l" rtl="0">
                        <a:spcBef>
                          <a:spcPts val="0"/>
                        </a:spcBef>
                        <a:spcAft>
                          <a:spcPts val="0"/>
                        </a:spcAft>
                        <a:buNone/>
                      </a:pPr>
                      <a:r>
                        <a:rPr lang="en" sz="1000">
                          <a:solidFill>
                            <a:srgbClr val="20124D"/>
                          </a:solidFill>
                        </a:rPr>
                        <a:t>Professional Development: Understanding Teacher Clarity Through Visible Learning.   </a:t>
                      </a:r>
                      <a:endParaRPr sz="1000">
                        <a:solidFill>
                          <a:srgbClr val="20124D"/>
                        </a:solidFill>
                      </a:endParaRPr>
                    </a:p>
                  </a:txBody>
                  <a:tcPr marL="91425" marR="91425" marT="91425" marB="91425">
                    <a:lnL w="9525" cap="flat" cmpd="sng">
                      <a:solidFill>
                        <a:srgbClr val="B7B7B7"/>
                      </a:solidFill>
                      <a:prstDash val="solid"/>
                      <a:round/>
                      <a:headEnd type="none" w="sm" len="sm"/>
                      <a:tailEnd type="none" w="sm" len="sm"/>
                    </a:lnL>
                  </a:tcPr>
                </a:tc>
                <a:extLst>
                  <a:ext uri="{0D108BD9-81ED-4DB2-BD59-A6C34878D82A}">
                    <a16:rowId xmlns:a16="http://schemas.microsoft.com/office/drawing/2014/main" val="10004"/>
                  </a:ext>
                </a:extLst>
              </a:tr>
              <a:tr h="520175">
                <a:tc vMerge="1">
                  <a:txBody>
                    <a:bodyPr/>
                    <a:lstStyle/>
                    <a:p>
                      <a:endParaRPr lang="en-US"/>
                    </a:p>
                  </a:txBody>
                  <a:tcPr/>
                </a:tc>
                <a:tc>
                  <a:txBody>
                    <a:bodyPr/>
                    <a:lstStyle/>
                    <a:p>
                      <a:pPr marL="0" lvl="0" indent="0" algn="l" rtl="0">
                        <a:spcBef>
                          <a:spcPts val="0"/>
                        </a:spcBef>
                        <a:spcAft>
                          <a:spcPts val="0"/>
                        </a:spcAft>
                        <a:buNone/>
                      </a:pPr>
                      <a:r>
                        <a:rPr lang="en" sz="1000">
                          <a:solidFill>
                            <a:srgbClr val="20124D"/>
                          </a:solidFill>
                        </a:rPr>
                        <a:t>Book study:  Math Workshop Five Steps to Implementing Guided Math, Learning Stations, Reflection, and More by Jennifer Lemp.</a:t>
                      </a:r>
                      <a:endParaRPr sz="1000">
                        <a:solidFill>
                          <a:srgbClr val="20124D"/>
                        </a:solidFill>
                      </a:endParaRPr>
                    </a:p>
                  </a:txBody>
                  <a:tcPr marL="91425" marR="91425" marT="91425" marB="91425">
                    <a:lnL w="9525" cap="flat" cmpd="sng">
                      <a:solidFill>
                        <a:srgbClr val="B7B7B7"/>
                      </a:solidFill>
                      <a:prstDash val="solid"/>
                      <a:round/>
                      <a:headEnd type="none" w="sm" len="sm"/>
                      <a:tailEnd type="none" w="sm" len="sm"/>
                    </a:lnL>
                  </a:tcPr>
                </a:tc>
                <a:extLst>
                  <a:ext uri="{0D108BD9-81ED-4DB2-BD59-A6C34878D82A}">
                    <a16:rowId xmlns:a16="http://schemas.microsoft.com/office/drawing/2014/main" val="10005"/>
                  </a:ext>
                </a:extLst>
              </a:tr>
              <a:tr h="359975">
                <a:tc>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Nov 2018</a:t>
                      </a:r>
                      <a:endParaRPr sz="1200" b="1">
                        <a:solidFill>
                          <a:srgbClr val="FFFFFF"/>
                        </a:solidFill>
                        <a:latin typeface="Calibri"/>
                        <a:ea typeface="Calibri"/>
                        <a:cs typeface="Calibri"/>
                        <a:sym typeface="Calibri"/>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000" b="1">
                          <a:solidFill>
                            <a:srgbClr val="20124D"/>
                          </a:solidFill>
                        </a:rPr>
                        <a:t>Using district Balanced Math Maps in a Math Workshop Model, iReady instructional tools as an intervention. </a:t>
                      </a:r>
                      <a:endParaRPr sz="1000" b="1">
                        <a:solidFill>
                          <a:srgbClr val="20124D"/>
                        </a:solidFill>
                      </a:endParaRPr>
                    </a:p>
                  </a:txBody>
                  <a:tcPr marL="91425" marR="91425" marT="91425" marB="91425">
                    <a:lnL w="9525" cap="flat" cmpd="sng">
                      <a:solidFill>
                        <a:srgbClr val="B7B7B7"/>
                      </a:solidFill>
                      <a:prstDash val="solid"/>
                      <a:round/>
                      <a:headEnd type="none" w="sm" len="sm"/>
                      <a:tailEnd type="none" w="sm" len="sm"/>
                    </a:lnL>
                  </a:tcPr>
                </a:tc>
                <a:extLst>
                  <a:ext uri="{0D108BD9-81ED-4DB2-BD59-A6C34878D82A}">
                    <a16:rowId xmlns:a16="http://schemas.microsoft.com/office/drawing/2014/main" val="10006"/>
                  </a:ext>
                </a:extLst>
              </a:tr>
              <a:tr h="520175">
                <a:tc rowSpan="2">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Dec 2018</a:t>
                      </a:r>
                      <a:endParaRPr sz="1200" b="1">
                        <a:solidFill>
                          <a:srgbClr val="FFFFFF"/>
                        </a:solidFill>
                        <a:latin typeface="Calibri"/>
                        <a:ea typeface="Calibri"/>
                        <a:cs typeface="Calibri"/>
                        <a:sym typeface="Calibri"/>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000">
                          <a:solidFill>
                            <a:srgbClr val="20124D"/>
                          </a:solidFill>
                        </a:rPr>
                        <a:t>Investigating Number Strings through the OEL process with 3rd grade, 2nd grade HC, Intermediate Achieve, and Special Education instructors. </a:t>
                      </a:r>
                      <a:endParaRPr sz="1000">
                        <a:solidFill>
                          <a:srgbClr val="20124D"/>
                        </a:solidFill>
                      </a:endParaRPr>
                    </a:p>
                  </a:txBody>
                  <a:tcPr marL="91425" marR="91425" marT="91425" marB="91425">
                    <a:lnL w="9525" cap="flat" cmpd="sng">
                      <a:solidFill>
                        <a:srgbClr val="B7B7B7"/>
                      </a:solidFill>
                      <a:prstDash val="solid"/>
                      <a:round/>
                      <a:headEnd type="none" w="sm" len="sm"/>
                      <a:tailEnd type="none" w="sm" len="sm"/>
                    </a:lnL>
                  </a:tcPr>
                </a:tc>
                <a:extLst>
                  <a:ext uri="{0D108BD9-81ED-4DB2-BD59-A6C34878D82A}">
                    <a16:rowId xmlns:a16="http://schemas.microsoft.com/office/drawing/2014/main" val="10007"/>
                  </a:ext>
                </a:extLst>
              </a:tr>
              <a:tr h="350550">
                <a:tc vMerge="1">
                  <a:txBody>
                    <a:bodyPr/>
                    <a:lstStyle/>
                    <a:p>
                      <a:endParaRPr lang="en-US"/>
                    </a:p>
                  </a:txBody>
                  <a:tcPr/>
                </a:tc>
                <a:tc>
                  <a:txBody>
                    <a:bodyPr/>
                    <a:lstStyle/>
                    <a:p>
                      <a:pPr marL="0" lvl="0" indent="0" algn="l" rtl="0">
                        <a:spcBef>
                          <a:spcPts val="0"/>
                        </a:spcBef>
                        <a:spcAft>
                          <a:spcPts val="0"/>
                        </a:spcAft>
                        <a:buNone/>
                      </a:pPr>
                      <a:r>
                        <a:rPr lang="en" sz="1000">
                          <a:solidFill>
                            <a:srgbClr val="20124D"/>
                          </a:solidFill>
                        </a:rPr>
                        <a:t>Productive Math Routines:  3-Act Tasks, Choral Counting, </a:t>
                      </a:r>
                      <a:endParaRPr sz="1000">
                        <a:solidFill>
                          <a:srgbClr val="20124D"/>
                        </a:solidFill>
                      </a:endParaRPr>
                    </a:p>
                  </a:txBody>
                  <a:tcPr marL="91425" marR="91425" marT="91425" marB="91425">
                    <a:lnL w="9525" cap="flat" cmpd="sng">
                      <a:solidFill>
                        <a:srgbClr val="B7B7B7"/>
                      </a:solidFill>
                      <a:prstDash val="solid"/>
                      <a:round/>
                      <a:headEnd type="none" w="sm" len="sm"/>
                      <a:tailEnd type="none" w="sm" len="sm"/>
                    </a:lnL>
                  </a:tcPr>
                </a:tc>
                <a:extLst>
                  <a:ext uri="{0D108BD9-81ED-4DB2-BD59-A6C34878D82A}">
                    <a16:rowId xmlns:a16="http://schemas.microsoft.com/office/drawing/2014/main" val="10008"/>
                  </a:ext>
                </a:extLst>
              </a:tr>
              <a:tr h="520175">
                <a:tc>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Jan 2019</a:t>
                      </a:r>
                      <a:endParaRPr sz="1200" b="1">
                        <a:solidFill>
                          <a:srgbClr val="FFFFFF"/>
                        </a:solidFill>
                        <a:latin typeface="Calibri"/>
                        <a:ea typeface="Calibri"/>
                        <a:cs typeface="Calibri"/>
                        <a:sym typeface="Calibri"/>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000">
                          <a:solidFill>
                            <a:srgbClr val="20124D"/>
                          </a:solidFill>
                        </a:rPr>
                        <a:t>Using Balanced Math Maps and guided math groups to support in class intervention, using iReady data and classroom assessments to determine groups for extended day support.</a:t>
                      </a:r>
                      <a:endParaRPr sz="1000">
                        <a:solidFill>
                          <a:srgbClr val="20124D"/>
                        </a:solidFill>
                      </a:endParaRPr>
                    </a:p>
                  </a:txBody>
                  <a:tcPr marL="91425" marR="91425" marT="91425" marB="91425">
                    <a:lnL w="9525" cap="flat" cmpd="sng">
                      <a:solidFill>
                        <a:srgbClr val="B7B7B7"/>
                      </a:solidFill>
                      <a:prstDash val="solid"/>
                      <a:round/>
                      <a:headEnd type="none" w="sm" len="sm"/>
                      <a:tailEnd type="none" w="sm" len="sm"/>
                    </a:lnL>
                  </a:tcPr>
                </a:tc>
                <a:extLst>
                  <a:ext uri="{0D108BD9-81ED-4DB2-BD59-A6C34878D82A}">
                    <a16:rowId xmlns:a16="http://schemas.microsoft.com/office/drawing/2014/main" val="10009"/>
                  </a:ext>
                </a:extLst>
              </a:tr>
              <a:tr h="520175">
                <a:tc>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2019</a:t>
                      </a:r>
                      <a:endParaRPr sz="1200" b="1">
                        <a:solidFill>
                          <a:srgbClr val="FFFFFF"/>
                        </a:solidFill>
                        <a:latin typeface="Calibri"/>
                        <a:ea typeface="Calibri"/>
                        <a:cs typeface="Calibri"/>
                        <a:sym typeface="Calibri"/>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000" b="1">
                          <a:solidFill>
                            <a:srgbClr val="20124D"/>
                          </a:solidFill>
                        </a:rPr>
                        <a:t>Five Practices for Orchestrating Productive Mathematical Discussions, Revisiting the Discourse Rubric, continuing book study, planning and attending LAP Parent Intervention/Strategy Night. Capturing Quantities Routine. </a:t>
                      </a:r>
                      <a:endParaRPr sz="1000" b="1">
                        <a:solidFill>
                          <a:srgbClr val="20124D"/>
                        </a:solidFill>
                      </a:endParaRPr>
                    </a:p>
                  </a:txBody>
                  <a:tcPr marL="91425" marR="91425" marT="91425" marB="91425">
                    <a:lnL w="9525" cap="flat" cmpd="sng">
                      <a:solidFill>
                        <a:srgbClr val="B7B7B7"/>
                      </a:solidFill>
                      <a:prstDash val="solid"/>
                      <a:round/>
                      <a:headEnd type="none" w="sm" len="sm"/>
                      <a:tailEnd type="none" w="sm" len="sm"/>
                    </a:lnL>
                  </a:tcPr>
                </a:tc>
                <a:extLst>
                  <a:ext uri="{0D108BD9-81ED-4DB2-BD59-A6C34878D82A}">
                    <a16:rowId xmlns:a16="http://schemas.microsoft.com/office/drawing/2014/main" val="10010"/>
                  </a:ext>
                </a:extLst>
              </a:tr>
            </a:tbl>
          </a:graphicData>
        </a:graphic>
      </p:graphicFrame>
      <p:sp>
        <p:nvSpPr>
          <p:cNvPr id="130" name="Google Shape;130;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131" name="Google Shape;131;p22"/>
          <p:cNvPicPr preferRelativeResize="0"/>
          <p:nvPr/>
        </p:nvPicPr>
        <p:blipFill>
          <a:blip r:embed="rId3">
            <a:alphaModFix/>
          </a:blip>
          <a:stretch>
            <a:fillRect/>
          </a:stretch>
        </p:blipFill>
        <p:spPr>
          <a:xfrm>
            <a:off x="7464024" y="1102200"/>
            <a:ext cx="1469573" cy="11021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20124D"/>
                </a:solidFill>
              </a:rPr>
              <a:t>Writing Cadre- PLC Timeline </a:t>
            </a:r>
            <a:endParaRPr sz="1800">
              <a:solidFill>
                <a:srgbClr val="20124D"/>
              </a:solidFill>
            </a:endParaRPr>
          </a:p>
        </p:txBody>
      </p:sp>
      <p:graphicFrame>
        <p:nvGraphicFramePr>
          <p:cNvPr id="137" name="Google Shape;137;p23"/>
          <p:cNvGraphicFramePr/>
          <p:nvPr/>
        </p:nvGraphicFramePr>
        <p:xfrm>
          <a:off x="235500" y="468375"/>
          <a:ext cx="8758900" cy="4259195"/>
        </p:xfrm>
        <a:graphic>
          <a:graphicData uri="http://schemas.openxmlformats.org/drawingml/2006/table">
            <a:tbl>
              <a:tblPr>
                <a:noFill/>
                <a:tableStyleId>{BF237A16-D7B8-475D-83C4-67D18FFF68C4}</a:tableStyleId>
              </a:tblPr>
              <a:tblGrid>
                <a:gridCol w="954600">
                  <a:extLst>
                    <a:ext uri="{9D8B030D-6E8A-4147-A177-3AD203B41FA5}">
                      <a16:colId xmlns:a16="http://schemas.microsoft.com/office/drawing/2014/main" val="20000"/>
                    </a:ext>
                  </a:extLst>
                </a:gridCol>
                <a:gridCol w="7804300">
                  <a:extLst>
                    <a:ext uri="{9D8B030D-6E8A-4147-A177-3AD203B41FA5}">
                      <a16:colId xmlns:a16="http://schemas.microsoft.com/office/drawing/2014/main" val="20001"/>
                    </a:ext>
                  </a:extLst>
                </a:gridCol>
              </a:tblGrid>
              <a:tr h="340400">
                <a:tc>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2018-2019</a:t>
                      </a:r>
                      <a:endParaRPr sz="1200" b="1">
                        <a:solidFill>
                          <a:srgbClr val="FFFFFF"/>
                        </a:solidFill>
                        <a:latin typeface="Calibri"/>
                        <a:ea typeface="Calibri"/>
                        <a:cs typeface="Calibri"/>
                        <a:sym typeface="Calibri"/>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200" b="1">
                          <a:solidFill>
                            <a:srgbClr val="20124D"/>
                          </a:solidFill>
                        </a:rPr>
                        <a:t>Strategic use of common graphic organizers, including a placeholder for sources.</a:t>
                      </a:r>
                      <a:endParaRPr sz="1200" b="1">
                        <a:solidFill>
                          <a:srgbClr val="20124D"/>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40400">
                <a:tc>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May 2018</a:t>
                      </a:r>
                      <a:endParaRPr sz="1200" b="1">
                        <a:solidFill>
                          <a:srgbClr val="FFFFFF"/>
                        </a:solidFill>
                        <a:latin typeface="Calibri"/>
                        <a:ea typeface="Calibri"/>
                        <a:cs typeface="Calibri"/>
                        <a:sym typeface="Calibri"/>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200">
                          <a:solidFill>
                            <a:srgbClr val="20124D"/>
                          </a:solidFill>
                        </a:rPr>
                        <a:t>Review effectiveness of work, discuss needs for upcoming year.</a:t>
                      </a:r>
                      <a:endParaRPr sz="1200">
                        <a:solidFill>
                          <a:srgbClr val="20124D"/>
                        </a:solidFill>
                      </a:endParaRPr>
                    </a:p>
                  </a:txBody>
                  <a:tcPr marL="91425" marR="91425" marT="91425" marB="91425">
                    <a:lnL w="9525" cap="flat" cmpd="sng">
                      <a:solidFill>
                        <a:srgbClr val="B7B7B7"/>
                      </a:solidFill>
                      <a:prstDash val="solid"/>
                      <a:round/>
                      <a:headEnd type="none" w="sm" len="sm"/>
                      <a:tailEnd type="none" w="sm" len="sm"/>
                    </a:lnL>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378275">
                <a:tc rowSpan="2">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Aug 2018</a:t>
                      </a:r>
                      <a:endParaRPr sz="1200" b="1">
                        <a:solidFill>
                          <a:srgbClr val="FFFFFF"/>
                        </a:solidFill>
                        <a:latin typeface="Calibri"/>
                        <a:ea typeface="Calibri"/>
                        <a:cs typeface="Calibri"/>
                        <a:sym typeface="Calibri"/>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Clr>
                          <a:schemeClr val="dk2"/>
                        </a:buClr>
                        <a:buSzPts val="1100"/>
                        <a:buFont typeface="Arial"/>
                        <a:buNone/>
                      </a:pPr>
                      <a:r>
                        <a:rPr lang="en" sz="1200">
                          <a:solidFill>
                            <a:srgbClr val="20124D"/>
                          </a:solidFill>
                        </a:rPr>
                        <a:t>Reviewed, reflected, and provided feedback on 2017 - 2018 SBA writing data. </a:t>
                      </a:r>
                      <a:endParaRPr sz="1200" b="1">
                        <a:solidFill>
                          <a:srgbClr val="20124D"/>
                        </a:solidFill>
                      </a:endParaRPr>
                    </a:p>
                  </a:txBody>
                  <a:tcPr marL="91425" marR="91425" marT="91425" marB="91425">
                    <a:lnL w="9525" cap="flat" cmpd="sng">
                      <a:solidFill>
                        <a:srgbClr val="B7B7B7"/>
                      </a:solidFill>
                      <a:prstDash val="solid"/>
                      <a:round/>
                      <a:headEnd type="none" w="sm" len="sm"/>
                      <a:tailEnd type="none" w="sm" len="sm"/>
                    </a:lnL>
                  </a:tcPr>
                </a:tc>
                <a:extLst>
                  <a:ext uri="{0D108BD9-81ED-4DB2-BD59-A6C34878D82A}">
                    <a16:rowId xmlns:a16="http://schemas.microsoft.com/office/drawing/2014/main" val="10002"/>
                  </a:ext>
                </a:extLst>
              </a:tr>
              <a:tr h="359775">
                <a:tc vMerge="1">
                  <a:txBody>
                    <a:bodyPr/>
                    <a:lstStyle/>
                    <a:p>
                      <a:endParaRPr lang="en-US"/>
                    </a:p>
                  </a:txBody>
                  <a:tcPr/>
                </a:tc>
                <a:tc>
                  <a:txBody>
                    <a:bodyPr/>
                    <a:lstStyle/>
                    <a:p>
                      <a:pPr marL="0" lvl="0" indent="0" algn="l" rtl="0">
                        <a:spcBef>
                          <a:spcPts val="0"/>
                        </a:spcBef>
                        <a:spcAft>
                          <a:spcPts val="0"/>
                        </a:spcAft>
                        <a:buNone/>
                      </a:pPr>
                      <a:r>
                        <a:rPr lang="en" sz="1200">
                          <a:solidFill>
                            <a:srgbClr val="20124D"/>
                          </a:solidFill>
                        </a:rPr>
                        <a:t>Determined needs for current year, with particular emphasis on new staff, best practices and visible learning.</a:t>
                      </a:r>
                      <a:endParaRPr sz="1200">
                        <a:solidFill>
                          <a:srgbClr val="20124D"/>
                        </a:solidFill>
                      </a:endParaRPr>
                    </a:p>
                  </a:txBody>
                  <a:tcPr marL="91425" marR="91425" marT="91425" marB="91425">
                    <a:lnL w="9525" cap="flat" cmpd="sng">
                      <a:solidFill>
                        <a:srgbClr val="B7B7B7"/>
                      </a:solidFill>
                      <a:prstDash val="solid"/>
                      <a:round/>
                      <a:headEnd type="none" w="sm" len="sm"/>
                      <a:tailEnd type="none" w="sm" len="sm"/>
                    </a:lnL>
                  </a:tcPr>
                </a:tc>
                <a:extLst>
                  <a:ext uri="{0D108BD9-81ED-4DB2-BD59-A6C34878D82A}">
                    <a16:rowId xmlns:a16="http://schemas.microsoft.com/office/drawing/2014/main" val="10003"/>
                  </a:ext>
                </a:extLst>
              </a:tr>
              <a:tr h="340400">
                <a:tc>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Sept 2018</a:t>
                      </a:r>
                      <a:endParaRPr sz="1200" b="1">
                        <a:solidFill>
                          <a:srgbClr val="FFFFFF"/>
                        </a:solidFill>
                        <a:latin typeface="Calibri"/>
                        <a:ea typeface="Calibri"/>
                        <a:cs typeface="Calibri"/>
                        <a:sym typeface="Calibri"/>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200">
                          <a:solidFill>
                            <a:srgbClr val="20124D"/>
                          </a:solidFill>
                        </a:rPr>
                        <a:t>Drafted 2018-2019 SIP, based on August work.</a:t>
                      </a:r>
                      <a:endParaRPr sz="1200">
                        <a:solidFill>
                          <a:srgbClr val="20124D"/>
                        </a:solidFill>
                      </a:endParaRPr>
                    </a:p>
                  </a:txBody>
                  <a:tcPr marL="91425" marR="91425" marT="91425" marB="91425">
                    <a:lnL w="9525" cap="flat" cmpd="sng">
                      <a:solidFill>
                        <a:srgbClr val="B7B7B7"/>
                      </a:solidFill>
                      <a:prstDash val="solid"/>
                      <a:round/>
                      <a:headEnd type="none" w="sm" len="sm"/>
                      <a:tailEnd type="none" w="sm" len="sm"/>
                    </a:lnL>
                  </a:tcPr>
                </a:tc>
                <a:extLst>
                  <a:ext uri="{0D108BD9-81ED-4DB2-BD59-A6C34878D82A}">
                    <a16:rowId xmlns:a16="http://schemas.microsoft.com/office/drawing/2014/main" val="10004"/>
                  </a:ext>
                </a:extLst>
              </a:tr>
              <a:tr h="304925">
                <a:tc rowSpan="2">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Oct 2018</a:t>
                      </a:r>
                      <a:endParaRPr sz="1200" b="1">
                        <a:solidFill>
                          <a:srgbClr val="FFFFFF"/>
                        </a:solidFill>
                        <a:latin typeface="Calibri"/>
                        <a:ea typeface="Calibri"/>
                        <a:cs typeface="Calibri"/>
                        <a:sym typeface="Calibri"/>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rowSpan="2">
                  <a:txBody>
                    <a:bodyPr/>
                    <a:lstStyle/>
                    <a:p>
                      <a:pPr marL="0" lvl="0" indent="0" algn="l" rtl="0">
                        <a:spcBef>
                          <a:spcPts val="0"/>
                        </a:spcBef>
                        <a:spcAft>
                          <a:spcPts val="0"/>
                        </a:spcAft>
                        <a:buNone/>
                      </a:pPr>
                      <a:r>
                        <a:rPr lang="en" sz="1200" b="1">
                          <a:solidFill>
                            <a:srgbClr val="20124D"/>
                          </a:solidFill>
                        </a:rPr>
                        <a:t>Vertical alignment of best practice with emphasis on student discourse and rehearsal before writing.</a:t>
                      </a:r>
                      <a:endParaRPr sz="1200" b="1">
                        <a:solidFill>
                          <a:srgbClr val="20124D"/>
                        </a:solidFill>
                      </a:endParaRPr>
                    </a:p>
                  </a:txBody>
                  <a:tcPr marL="91425" marR="91425" marT="91425" marB="91425">
                    <a:lnL w="9525" cap="flat" cmpd="sng">
                      <a:solidFill>
                        <a:srgbClr val="B7B7B7"/>
                      </a:solidFill>
                      <a:prstDash val="solid"/>
                      <a:round/>
                      <a:headEnd type="none" w="sm" len="sm"/>
                      <a:tailEnd type="none" w="sm" len="sm"/>
                    </a:lnL>
                  </a:tcPr>
                </a:tc>
                <a:extLst>
                  <a:ext uri="{0D108BD9-81ED-4DB2-BD59-A6C34878D82A}">
                    <a16:rowId xmlns:a16="http://schemas.microsoft.com/office/drawing/2014/main" val="10005"/>
                  </a:ext>
                </a:extLst>
              </a:tr>
              <a:tr h="173525">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40400">
                <a:tc>
                  <a:txBody>
                    <a:bodyPr/>
                    <a:lstStyle/>
                    <a:p>
                      <a:pPr marL="0" lvl="0" indent="0" algn="ctr" rtl="0">
                        <a:spcBef>
                          <a:spcPts val="0"/>
                        </a:spcBef>
                        <a:spcAft>
                          <a:spcPts val="0"/>
                        </a:spcAft>
                        <a:buNone/>
                      </a:pPr>
                      <a:r>
                        <a:rPr lang="en" sz="1200">
                          <a:solidFill>
                            <a:srgbClr val="FFFFFF"/>
                          </a:solidFill>
                          <a:latin typeface="Calibri"/>
                          <a:ea typeface="Calibri"/>
                          <a:cs typeface="Calibri"/>
                          <a:sym typeface="Calibri"/>
                        </a:rPr>
                        <a:t>Nov 2018</a:t>
                      </a:r>
                      <a:endParaRPr sz="1200">
                        <a:solidFill>
                          <a:srgbClr val="FFFFFF"/>
                        </a:solidFill>
                        <a:latin typeface="Calibri"/>
                        <a:ea typeface="Calibri"/>
                        <a:cs typeface="Calibri"/>
                        <a:sym typeface="Calibri"/>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200">
                          <a:solidFill>
                            <a:srgbClr val="20124D"/>
                          </a:solidFill>
                        </a:rPr>
                        <a:t>Cadre work with grade-level teams.</a:t>
                      </a:r>
                      <a:endParaRPr sz="1200">
                        <a:solidFill>
                          <a:srgbClr val="20124D"/>
                        </a:solidFill>
                      </a:endParaRPr>
                    </a:p>
                  </a:txBody>
                  <a:tcPr marL="91425" marR="91425" marT="91425" marB="91425">
                    <a:lnL w="9525" cap="flat" cmpd="sng">
                      <a:solidFill>
                        <a:srgbClr val="B7B7B7"/>
                      </a:solidFill>
                      <a:prstDash val="solid"/>
                      <a:round/>
                      <a:headEnd type="none" w="sm" len="sm"/>
                      <a:tailEnd type="none" w="sm" len="sm"/>
                    </a:lnL>
                  </a:tcPr>
                </a:tc>
                <a:extLst>
                  <a:ext uri="{0D108BD9-81ED-4DB2-BD59-A6C34878D82A}">
                    <a16:rowId xmlns:a16="http://schemas.microsoft.com/office/drawing/2014/main" val="10007"/>
                  </a:ext>
                </a:extLst>
              </a:tr>
              <a:tr h="359775">
                <a:tc rowSpan="2">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Dec 2018</a:t>
                      </a:r>
                      <a:endParaRPr sz="1200" b="1">
                        <a:solidFill>
                          <a:srgbClr val="FFFFFF"/>
                        </a:solidFill>
                        <a:latin typeface="Calibri"/>
                        <a:ea typeface="Calibri"/>
                        <a:cs typeface="Calibri"/>
                        <a:sym typeface="Calibri"/>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rowSpan="2">
                  <a:txBody>
                    <a:bodyPr/>
                    <a:lstStyle/>
                    <a:p>
                      <a:pPr marL="0" lvl="0" indent="0" algn="l" rtl="0">
                        <a:spcBef>
                          <a:spcPts val="0"/>
                        </a:spcBef>
                        <a:spcAft>
                          <a:spcPts val="0"/>
                        </a:spcAft>
                        <a:buNone/>
                      </a:pPr>
                      <a:r>
                        <a:rPr lang="en" sz="1200">
                          <a:solidFill>
                            <a:srgbClr val="20124D"/>
                          </a:solidFill>
                        </a:rPr>
                        <a:t>Cadre  work with grade-level teams.</a:t>
                      </a:r>
                      <a:endParaRPr sz="1200">
                        <a:solidFill>
                          <a:srgbClr val="20124D"/>
                        </a:solidFill>
                      </a:endParaRPr>
                    </a:p>
                  </a:txBody>
                  <a:tcPr marL="91425" marR="91425" marT="91425" marB="91425">
                    <a:lnL w="9525" cap="flat" cmpd="sng">
                      <a:solidFill>
                        <a:srgbClr val="B7B7B7"/>
                      </a:solidFill>
                      <a:prstDash val="solid"/>
                      <a:round/>
                      <a:headEnd type="none" w="sm" len="sm"/>
                      <a:tailEnd type="none" w="sm" len="sm"/>
                    </a:lnL>
                  </a:tcPr>
                </a:tc>
                <a:extLst>
                  <a:ext uri="{0D108BD9-81ED-4DB2-BD59-A6C34878D82A}">
                    <a16:rowId xmlns:a16="http://schemas.microsoft.com/office/drawing/2014/main" val="10008"/>
                  </a:ext>
                </a:extLst>
              </a:tr>
              <a:tr h="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40400">
                <a:tc>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Jan 2018</a:t>
                      </a:r>
                      <a:endParaRPr sz="1200" b="1">
                        <a:solidFill>
                          <a:srgbClr val="FFFFFF"/>
                        </a:solidFill>
                        <a:latin typeface="Calibri"/>
                        <a:ea typeface="Calibri"/>
                        <a:cs typeface="Calibri"/>
                        <a:sym typeface="Calibri"/>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Clr>
                          <a:schemeClr val="dk2"/>
                        </a:buClr>
                        <a:buSzPts val="1100"/>
                        <a:buFont typeface="Arial"/>
                        <a:buNone/>
                      </a:pPr>
                      <a:r>
                        <a:rPr lang="en" sz="1200">
                          <a:solidFill>
                            <a:srgbClr val="20124D"/>
                          </a:solidFill>
                        </a:rPr>
                        <a:t>Staff Meeting: shared article “15 Practices Proven Effective for Teaching Writing”, initial review of 3-5 SBA writing data.</a:t>
                      </a:r>
                      <a:endParaRPr sz="1200" b="1">
                        <a:solidFill>
                          <a:srgbClr val="20124D"/>
                        </a:solidFill>
                      </a:endParaRPr>
                    </a:p>
                  </a:txBody>
                  <a:tcPr marL="91425" marR="91425" marT="91425" marB="91425">
                    <a:lnL w="9525" cap="flat" cmpd="sng">
                      <a:solidFill>
                        <a:srgbClr val="B7B7B7"/>
                      </a:solidFill>
                      <a:prstDash val="solid"/>
                      <a:round/>
                      <a:headEnd type="none" w="sm" len="sm"/>
                      <a:tailEnd type="none" w="sm" len="sm"/>
                    </a:lnL>
                  </a:tcPr>
                </a:tc>
                <a:extLst>
                  <a:ext uri="{0D108BD9-81ED-4DB2-BD59-A6C34878D82A}">
                    <a16:rowId xmlns:a16="http://schemas.microsoft.com/office/drawing/2014/main" val="10010"/>
                  </a:ext>
                </a:extLst>
              </a:tr>
              <a:tr h="509700">
                <a:tc>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Feb and beyond</a:t>
                      </a:r>
                      <a:endParaRPr sz="1200" b="1">
                        <a:solidFill>
                          <a:srgbClr val="FFFFFF"/>
                        </a:solidFill>
                        <a:latin typeface="Calibri"/>
                        <a:ea typeface="Calibri"/>
                        <a:cs typeface="Calibri"/>
                        <a:sym typeface="Calibri"/>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200" b="1">
                          <a:solidFill>
                            <a:srgbClr val="20124D"/>
                          </a:solidFill>
                        </a:rPr>
                        <a:t>K-2: work with Jaime and Mary Kay, aligning BFTL with Reach, planning.</a:t>
                      </a:r>
                      <a:endParaRPr sz="1200" b="1">
                        <a:solidFill>
                          <a:srgbClr val="20124D"/>
                        </a:solidFill>
                      </a:endParaRPr>
                    </a:p>
                    <a:p>
                      <a:pPr marL="0" lvl="0" indent="0" algn="l" rtl="0">
                        <a:spcBef>
                          <a:spcPts val="0"/>
                        </a:spcBef>
                        <a:spcAft>
                          <a:spcPts val="0"/>
                        </a:spcAft>
                        <a:buNone/>
                      </a:pPr>
                      <a:r>
                        <a:rPr lang="en" sz="1200" b="1">
                          <a:solidFill>
                            <a:srgbClr val="20124D"/>
                          </a:solidFill>
                        </a:rPr>
                        <a:t>3 - 5: Analyze SBA writing data using “Here’s What, So What, Now What” protocol.</a:t>
                      </a:r>
                      <a:endParaRPr sz="1200" b="1">
                        <a:solidFill>
                          <a:srgbClr val="20124D"/>
                        </a:solidFill>
                      </a:endParaRPr>
                    </a:p>
                  </a:txBody>
                  <a:tcPr marL="91425" marR="91425" marT="91425" marB="91425">
                    <a:lnL w="9525" cap="flat" cmpd="sng">
                      <a:solidFill>
                        <a:srgbClr val="B7B7B7"/>
                      </a:solidFill>
                      <a:prstDash val="solid"/>
                      <a:round/>
                      <a:headEnd type="none" w="sm" len="sm"/>
                      <a:tailEnd type="none" w="sm" len="sm"/>
                    </a:lnL>
                  </a:tcPr>
                </a:tc>
                <a:extLst>
                  <a:ext uri="{0D108BD9-81ED-4DB2-BD59-A6C34878D82A}">
                    <a16:rowId xmlns:a16="http://schemas.microsoft.com/office/drawing/2014/main" val="10011"/>
                  </a:ext>
                </a:extLst>
              </a:tr>
            </a:tbl>
          </a:graphicData>
        </a:graphic>
      </p:graphicFrame>
      <p:sp>
        <p:nvSpPr>
          <p:cNvPr id="138" name="Google Shape;138;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139" name="Google Shape;139;p23"/>
          <p:cNvPicPr preferRelativeResize="0"/>
          <p:nvPr/>
        </p:nvPicPr>
        <p:blipFill>
          <a:blip r:embed="rId3">
            <a:alphaModFix/>
          </a:blip>
          <a:stretch>
            <a:fillRect/>
          </a:stretch>
        </p:blipFill>
        <p:spPr>
          <a:xfrm>
            <a:off x="7587624" y="468375"/>
            <a:ext cx="1406776" cy="1055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20124D"/>
                </a:solidFill>
              </a:rPr>
              <a:t>Science Cadre - PLC Timeline</a:t>
            </a:r>
            <a:endParaRPr sz="1800">
              <a:solidFill>
                <a:srgbClr val="20124D"/>
              </a:solidFill>
            </a:endParaRPr>
          </a:p>
        </p:txBody>
      </p:sp>
      <p:graphicFrame>
        <p:nvGraphicFramePr>
          <p:cNvPr id="145" name="Google Shape;145;p24"/>
          <p:cNvGraphicFramePr/>
          <p:nvPr/>
        </p:nvGraphicFramePr>
        <p:xfrm>
          <a:off x="192550" y="758150"/>
          <a:ext cx="8758900" cy="4077460"/>
        </p:xfrm>
        <a:graphic>
          <a:graphicData uri="http://schemas.openxmlformats.org/drawingml/2006/table">
            <a:tbl>
              <a:tblPr>
                <a:noFill/>
                <a:tableStyleId>{BF237A16-D7B8-475D-83C4-67D18FFF68C4}</a:tableStyleId>
              </a:tblPr>
              <a:tblGrid>
                <a:gridCol w="954600">
                  <a:extLst>
                    <a:ext uri="{9D8B030D-6E8A-4147-A177-3AD203B41FA5}">
                      <a16:colId xmlns:a16="http://schemas.microsoft.com/office/drawing/2014/main" val="20000"/>
                    </a:ext>
                  </a:extLst>
                </a:gridCol>
                <a:gridCol w="7804300">
                  <a:extLst>
                    <a:ext uri="{9D8B030D-6E8A-4147-A177-3AD203B41FA5}">
                      <a16:colId xmlns:a16="http://schemas.microsoft.com/office/drawing/2014/main" val="20001"/>
                    </a:ext>
                  </a:extLst>
                </a:gridCol>
              </a:tblGrid>
              <a:tr h="333725">
                <a:tc>
                  <a:txBody>
                    <a:bodyPr/>
                    <a:lstStyle/>
                    <a:p>
                      <a:pPr marL="0" lvl="0" indent="0" algn="l" rtl="0">
                        <a:spcBef>
                          <a:spcPts val="0"/>
                        </a:spcBef>
                        <a:spcAft>
                          <a:spcPts val="0"/>
                        </a:spcAft>
                        <a:buNone/>
                      </a:pPr>
                      <a:r>
                        <a:rPr lang="en" sz="1200" b="1">
                          <a:solidFill>
                            <a:srgbClr val="FFFFFF"/>
                          </a:solidFill>
                        </a:rPr>
                        <a:t>2018-2019</a:t>
                      </a:r>
                      <a:endParaRPr sz="1200" b="1">
                        <a:solidFill>
                          <a:srgbClr val="FFFFFF"/>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a:solidFill>
                            <a:srgbClr val="351C75"/>
                          </a:solidFill>
                        </a:rPr>
                        <a:t>Integrate NGSS and 21st century skills in building science instruction.</a:t>
                      </a:r>
                      <a:endParaRPr>
                        <a:solidFill>
                          <a:srgbClr val="351C75"/>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33725">
                <a:tc>
                  <a:txBody>
                    <a:bodyPr/>
                    <a:lstStyle/>
                    <a:p>
                      <a:pPr marL="0" lvl="0" indent="0" algn="l" rtl="0">
                        <a:spcBef>
                          <a:spcPts val="0"/>
                        </a:spcBef>
                        <a:spcAft>
                          <a:spcPts val="0"/>
                        </a:spcAft>
                        <a:buNone/>
                      </a:pPr>
                      <a:r>
                        <a:rPr lang="en" sz="1200" b="1">
                          <a:solidFill>
                            <a:srgbClr val="FFFFFF"/>
                          </a:solidFill>
                        </a:rPr>
                        <a:t>Sept 2018</a:t>
                      </a:r>
                      <a:endParaRPr sz="1200" b="1">
                        <a:solidFill>
                          <a:srgbClr val="FFFFFF"/>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a:solidFill>
                            <a:srgbClr val="351C75"/>
                          </a:solidFill>
                        </a:rPr>
                        <a:t>Cadre team determine learning goals and timeline for implementation.</a:t>
                      </a:r>
                      <a:endParaRPr>
                        <a:solidFill>
                          <a:srgbClr val="351C75"/>
                        </a:solidFill>
                      </a:endParaRPr>
                    </a:p>
                  </a:txBody>
                  <a:tcPr marL="91425" marR="91425" marT="91425" marB="91425">
                    <a:lnL w="9525" cap="flat" cmpd="sng">
                      <a:solidFill>
                        <a:srgbClr val="000000"/>
                      </a:solidFill>
                      <a:prstDash val="solid"/>
                      <a:round/>
                      <a:headEnd type="none" w="sm" len="sm"/>
                      <a:tailEnd type="none" w="sm" len="sm"/>
                    </a:lnL>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333725">
                <a:tc rowSpan="2">
                  <a:txBody>
                    <a:bodyPr/>
                    <a:lstStyle/>
                    <a:p>
                      <a:pPr marL="0" lvl="0" indent="0" algn="l" rtl="0">
                        <a:spcBef>
                          <a:spcPts val="0"/>
                        </a:spcBef>
                        <a:spcAft>
                          <a:spcPts val="0"/>
                        </a:spcAft>
                        <a:buNone/>
                      </a:pPr>
                      <a:r>
                        <a:rPr lang="en" sz="1200" b="1">
                          <a:solidFill>
                            <a:srgbClr val="FFFFFF"/>
                          </a:solidFill>
                        </a:rPr>
                        <a:t>Oct 2018</a:t>
                      </a:r>
                      <a:endParaRPr sz="1200" b="1">
                        <a:solidFill>
                          <a:srgbClr val="FFFFFF"/>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rowSpan="2">
                  <a:txBody>
                    <a:bodyPr/>
                    <a:lstStyle/>
                    <a:p>
                      <a:pPr marL="0" lvl="0" indent="0" algn="l" rtl="0">
                        <a:spcBef>
                          <a:spcPts val="0"/>
                        </a:spcBef>
                        <a:spcAft>
                          <a:spcPts val="0"/>
                        </a:spcAft>
                        <a:buNone/>
                      </a:pPr>
                      <a:r>
                        <a:rPr lang="en">
                          <a:solidFill>
                            <a:srgbClr val="351C75"/>
                          </a:solidFill>
                        </a:rPr>
                        <a:t>Collaborate with administrator to align work with SIP.</a:t>
                      </a:r>
                      <a:endParaRPr>
                        <a:solidFill>
                          <a:srgbClr val="351C75"/>
                        </a:solidFill>
                      </a:endParaRPr>
                    </a:p>
                  </a:txBody>
                  <a:tcPr marL="91425" marR="91425" marT="91425" marB="91425">
                    <a:lnL w="9525" cap="flat" cmpd="sng">
                      <a:solidFill>
                        <a:srgbClr val="000000"/>
                      </a:solidFill>
                      <a:prstDash val="solid"/>
                      <a:round/>
                      <a:headEnd type="none" w="sm" len="sm"/>
                      <a:tailEnd type="none" w="sm" len="sm"/>
                    </a:lnL>
                  </a:tcPr>
                </a:tc>
                <a:extLst>
                  <a:ext uri="{0D108BD9-81ED-4DB2-BD59-A6C34878D82A}">
                    <a16:rowId xmlns:a16="http://schemas.microsoft.com/office/drawing/2014/main" val="10002"/>
                  </a:ext>
                </a:extLst>
              </a:tr>
              <a:tr h="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33725">
                <a:tc>
                  <a:txBody>
                    <a:bodyPr/>
                    <a:lstStyle/>
                    <a:p>
                      <a:pPr marL="0" lvl="0" indent="0" algn="l" rtl="0">
                        <a:spcBef>
                          <a:spcPts val="0"/>
                        </a:spcBef>
                        <a:spcAft>
                          <a:spcPts val="0"/>
                        </a:spcAft>
                        <a:buNone/>
                      </a:pPr>
                      <a:r>
                        <a:rPr lang="en" sz="1200" b="1">
                          <a:solidFill>
                            <a:srgbClr val="FFFFFF"/>
                          </a:solidFill>
                        </a:rPr>
                        <a:t>Nov 2018</a:t>
                      </a:r>
                      <a:endParaRPr sz="1200" b="1">
                        <a:solidFill>
                          <a:srgbClr val="FFFFFF"/>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a:solidFill>
                            <a:srgbClr val="351C75"/>
                          </a:solidFill>
                        </a:rPr>
                        <a:t>Cadre training by Allison Greenberg on two science practices focused on this year.</a:t>
                      </a:r>
                      <a:endParaRPr>
                        <a:solidFill>
                          <a:srgbClr val="351C75"/>
                        </a:solidFill>
                      </a:endParaRPr>
                    </a:p>
                    <a:p>
                      <a:pPr marL="0" lvl="0" indent="0" algn="l" rtl="0">
                        <a:spcBef>
                          <a:spcPts val="0"/>
                        </a:spcBef>
                        <a:spcAft>
                          <a:spcPts val="0"/>
                        </a:spcAft>
                        <a:buNone/>
                      </a:pPr>
                      <a:r>
                        <a:rPr lang="en">
                          <a:solidFill>
                            <a:srgbClr val="351C75"/>
                          </a:solidFill>
                        </a:rPr>
                        <a:t>Staff meeting training on two science practices focused on this year.</a:t>
                      </a:r>
                      <a:endParaRPr>
                        <a:solidFill>
                          <a:srgbClr val="351C75"/>
                        </a:solidFill>
                      </a:endParaRPr>
                    </a:p>
                  </a:txBody>
                  <a:tcPr marL="91425" marR="91425" marT="91425" marB="91425">
                    <a:lnL w="9525" cap="flat" cmpd="sng">
                      <a:solidFill>
                        <a:srgbClr val="000000"/>
                      </a:solidFill>
                      <a:prstDash val="solid"/>
                      <a:round/>
                      <a:headEnd type="none" w="sm" len="sm"/>
                      <a:tailEnd type="none" w="sm" len="sm"/>
                    </a:lnL>
                  </a:tcPr>
                </a:tc>
                <a:extLst>
                  <a:ext uri="{0D108BD9-81ED-4DB2-BD59-A6C34878D82A}">
                    <a16:rowId xmlns:a16="http://schemas.microsoft.com/office/drawing/2014/main" val="10004"/>
                  </a:ext>
                </a:extLst>
              </a:tr>
              <a:tr h="393775">
                <a:tc>
                  <a:txBody>
                    <a:bodyPr/>
                    <a:lstStyle/>
                    <a:p>
                      <a:pPr marL="0" lvl="0" indent="0" algn="l" rtl="0">
                        <a:spcBef>
                          <a:spcPts val="0"/>
                        </a:spcBef>
                        <a:spcAft>
                          <a:spcPts val="0"/>
                        </a:spcAft>
                        <a:buClr>
                          <a:schemeClr val="dk2"/>
                        </a:buClr>
                        <a:buSzPts val="1100"/>
                        <a:buFont typeface="Arial"/>
                        <a:buNone/>
                      </a:pPr>
                      <a:r>
                        <a:rPr lang="en" sz="1200" b="1">
                          <a:solidFill>
                            <a:srgbClr val="FFFFFF"/>
                          </a:solidFill>
                        </a:rPr>
                        <a:t>Dec 2018</a:t>
                      </a:r>
                      <a:endParaRPr sz="1200" b="1">
                        <a:solidFill>
                          <a:srgbClr val="FFFFFF"/>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a:solidFill>
                            <a:srgbClr val="351C75"/>
                          </a:solidFill>
                        </a:rPr>
                        <a:t>Revise original plan to accommodate the direct need of supporting 5th grade teachers through vertical alignment.</a:t>
                      </a:r>
                      <a:endParaRPr>
                        <a:solidFill>
                          <a:srgbClr val="351C75"/>
                        </a:solidFill>
                      </a:endParaRPr>
                    </a:p>
                  </a:txBody>
                  <a:tcPr marL="91425" marR="91425" marT="91425" marB="91425">
                    <a:lnL w="9525" cap="flat" cmpd="sng">
                      <a:solidFill>
                        <a:srgbClr val="000000"/>
                      </a:solidFill>
                      <a:prstDash val="solid"/>
                      <a:round/>
                      <a:headEnd type="none" w="sm" len="sm"/>
                      <a:tailEnd type="none" w="sm" len="sm"/>
                    </a:lnL>
                  </a:tcPr>
                </a:tc>
                <a:extLst>
                  <a:ext uri="{0D108BD9-81ED-4DB2-BD59-A6C34878D82A}">
                    <a16:rowId xmlns:a16="http://schemas.microsoft.com/office/drawing/2014/main" val="10005"/>
                  </a:ext>
                </a:extLst>
              </a:tr>
              <a:tr h="333725">
                <a:tc>
                  <a:txBody>
                    <a:bodyPr/>
                    <a:lstStyle/>
                    <a:p>
                      <a:pPr marL="0" lvl="0" indent="0" algn="l" rtl="0">
                        <a:spcBef>
                          <a:spcPts val="0"/>
                        </a:spcBef>
                        <a:spcAft>
                          <a:spcPts val="0"/>
                        </a:spcAft>
                        <a:buNone/>
                      </a:pPr>
                      <a:r>
                        <a:rPr lang="en" sz="1200" b="1">
                          <a:solidFill>
                            <a:srgbClr val="FFFFFF"/>
                          </a:solidFill>
                        </a:rPr>
                        <a:t>Jan 2019</a:t>
                      </a:r>
                      <a:endParaRPr sz="1200" b="1">
                        <a:solidFill>
                          <a:srgbClr val="FFFFFF"/>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a:solidFill>
                            <a:srgbClr val="351C75"/>
                          </a:solidFill>
                        </a:rPr>
                        <a:t>Staff meeting training on SBA with Allison Greenberg, followed by 5th grade specific SBA training and support.</a:t>
                      </a:r>
                      <a:endParaRPr>
                        <a:solidFill>
                          <a:srgbClr val="351C75"/>
                        </a:solidFill>
                      </a:endParaRPr>
                    </a:p>
                  </a:txBody>
                  <a:tcPr marL="91425" marR="91425" marT="91425" marB="91425">
                    <a:lnL w="9525" cap="flat" cmpd="sng">
                      <a:solidFill>
                        <a:srgbClr val="000000"/>
                      </a:solidFill>
                      <a:prstDash val="solid"/>
                      <a:round/>
                      <a:headEnd type="none" w="sm" len="sm"/>
                      <a:tailEnd type="none" w="sm" len="sm"/>
                    </a:lnL>
                  </a:tcPr>
                </a:tc>
                <a:extLst>
                  <a:ext uri="{0D108BD9-81ED-4DB2-BD59-A6C34878D82A}">
                    <a16:rowId xmlns:a16="http://schemas.microsoft.com/office/drawing/2014/main" val="10006"/>
                  </a:ext>
                </a:extLst>
              </a:tr>
              <a:tr h="408100">
                <a:tc>
                  <a:txBody>
                    <a:bodyPr/>
                    <a:lstStyle/>
                    <a:p>
                      <a:pPr marL="0" lvl="0" indent="0" algn="l" rtl="0">
                        <a:spcBef>
                          <a:spcPts val="0"/>
                        </a:spcBef>
                        <a:spcAft>
                          <a:spcPts val="0"/>
                        </a:spcAft>
                        <a:buNone/>
                      </a:pPr>
                      <a:r>
                        <a:rPr lang="en" sz="1200" b="1">
                          <a:solidFill>
                            <a:srgbClr val="FFFFFF"/>
                          </a:solidFill>
                        </a:rPr>
                        <a:t>March 2019</a:t>
                      </a:r>
                      <a:endParaRPr sz="1200" b="1">
                        <a:solidFill>
                          <a:srgbClr val="FFFFFF"/>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Clr>
                          <a:schemeClr val="dk2"/>
                        </a:buClr>
                        <a:buSzPts val="1100"/>
                        <a:buFont typeface="Arial"/>
                        <a:buNone/>
                      </a:pPr>
                      <a:r>
                        <a:rPr lang="en">
                          <a:solidFill>
                            <a:srgbClr val="351C75"/>
                          </a:solidFill>
                        </a:rPr>
                        <a:t>SBA Science Interims.</a:t>
                      </a:r>
                      <a:endParaRPr>
                        <a:solidFill>
                          <a:srgbClr val="351C75"/>
                        </a:solidFill>
                      </a:endParaRPr>
                    </a:p>
                    <a:p>
                      <a:pPr marL="0" lvl="0" indent="0" algn="l" rtl="0">
                        <a:spcBef>
                          <a:spcPts val="0"/>
                        </a:spcBef>
                        <a:spcAft>
                          <a:spcPts val="0"/>
                        </a:spcAft>
                        <a:buClr>
                          <a:schemeClr val="dk2"/>
                        </a:buClr>
                        <a:buSzPts val="1100"/>
                        <a:buFont typeface="Arial"/>
                        <a:buNone/>
                      </a:pPr>
                      <a:r>
                        <a:rPr lang="en">
                          <a:solidFill>
                            <a:srgbClr val="351C75"/>
                          </a:solidFill>
                        </a:rPr>
                        <a:t>SBA Science Training for Fifth Grade Teachers at Woodside ES. </a:t>
                      </a:r>
                      <a:endParaRPr>
                        <a:solidFill>
                          <a:srgbClr val="351C75"/>
                        </a:solidFill>
                      </a:endParaRPr>
                    </a:p>
                  </a:txBody>
                  <a:tcPr marL="91425" marR="91425" marT="91425" marB="91425">
                    <a:lnL w="9525" cap="flat" cmpd="sng">
                      <a:solidFill>
                        <a:srgbClr val="000000"/>
                      </a:solidFill>
                      <a:prstDash val="solid"/>
                      <a:round/>
                      <a:headEnd type="none" w="sm" len="sm"/>
                      <a:tailEnd type="none" w="sm" len="sm"/>
                    </a:lnL>
                  </a:tcPr>
                </a:tc>
                <a:extLst>
                  <a:ext uri="{0D108BD9-81ED-4DB2-BD59-A6C34878D82A}">
                    <a16:rowId xmlns:a16="http://schemas.microsoft.com/office/drawing/2014/main" val="10007"/>
                  </a:ext>
                </a:extLst>
              </a:tr>
              <a:tr h="333725">
                <a:tc>
                  <a:txBody>
                    <a:bodyPr/>
                    <a:lstStyle/>
                    <a:p>
                      <a:pPr marL="0" lvl="0" indent="0" algn="l" rtl="0">
                        <a:spcBef>
                          <a:spcPts val="0"/>
                        </a:spcBef>
                        <a:spcAft>
                          <a:spcPts val="0"/>
                        </a:spcAft>
                        <a:buClr>
                          <a:schemeClr val="dk2"/>
                        </a:buClr>
                        <a:buSzPts val="1100"/>
                        <a:buFont typeface="Arial"/>
                        <a:buNone/>
                      </a:pPr>
                      <a:r>
                        <a:rPr lang="en" sz="1200" b="1">
                          <a:solidFill>
                            <a:srgbClr val="FFFFFF"/>
                          </a:solidFill>
                        </a:rPr>
                        <a:t>May 2019</a:t>
                      </a:r>
                      <a:endParaRPr sz="1200" b="1">
                        <a:solidFill>
                          <a:srgbClr val="FFFFFF"/>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Clr>
                          <a:schemeClr val="dk2"/>
                        </a:buClr>
                        <a:buSzPts val="1100"/>
                        <a:buFont typeface="Arial"/>
                        <a:buNone/>
                      </a:pPr>
                      <a:r>
                        <a:rPr lang="en">
                          <a:solidFill>
                            <a:srgbClr val="351C75"/>
                          </a:solidFill>
                        </a:rPr>
                        <a:t>STEM Day &amp; Science Board Display.</a:t>
                      </a:r>
                      <a:endParaRPr>
                        <a:solidFill>
                          <a:srgbClr val="351C75"/>
                        </a:solidFill>
                      </a:endParaRPr>
                    </a:p>
                  </a:txBody>
                  <a:tcPr marL="91425" marR="91425" marT="91425" marB="91425">
                    <a:lnL w="9525" cap="flat" cmpd="sng">
                      <a:solidFill>
                        <a:srgbClr val="000000"/>
                      </a:solidFill>
                      <a:prstDash val="solid"/>
                      <a:round/>
                      <a:headEnd type="none" w="sm" len="sm"/>
                      <a:tailEnd type="none" w="sm" len="sm"/>
                    </a:lnL>
                  </a:tcPr>
                </a:tc>
                <a:extLst>
                  <a:ext uri="{0D108BD9-81ED-4DB2-BD59-A6C34878D82A}">
                    <a16:rowId xmlns:a16="http://schemas.microsoft.com/office/drawing/2014/main" val="10008"/>
                  </a:ext>
                </a:extLst>
              </a:tr>
            </a:tbl>
          </a:graphicData>
        </a:graphic>
      </p:graphicFrame>
      <p:sp>
        <p:nvSpPr>
          <p:cNvPr id="146" name="Google Shape;146;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147" name="Google Shape;147;p24"/>
          <p:cNvPicPr preferRelativeResize="0"/>
          <p:nvPr/>
        </p:nvPicPr>
        <p:blipFill>
          <a:blip r:embed="rId3">
            <a:alphaModFix/>
          </a:blip>
          <a:stretch>
            <a:fillRect/>
          </a:stretch>
        </p:blipFill>
        <p:spPr>
          <a:xfrm>
            <a:off x="7042250" y="111050"/>
            <a:ext cx="1909202" cy="14319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311700" y="-72650"/>
            <a:ext cx="28443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20124D"/>
                </a:solidFill>
              </a:rPr>
              <a:t>PBIS Cadre - PLC Timeline</a:t>
            </a:r>
            <a:endParaRPr sz="1600">
              <a:solidFill>
                <a:srgbClr val="20124D"/>
              </a:solidFill>
            </a:endParaRPr>
          </a:p>
        </p:txBody>
      </p:sp>
      <p:graphicFrame>
        <p:nvGraphicFramePr>
          <p:cNvPr id="153" name="Google Shape;153;p25"/>
          <p:cNvGraphicFramePr/>
          <p:nvPr/>
        </p:nvGraphicFramePr>
        <p:xfrm>
          <a:off x="98000" y="445100"/>
          <a:ext cx="8697450" cy="4494225"/>
        </p:xfrm>
        <a:graphic>
          <a:graphicData uri="http://schemas.openxmlformats.org/drawingml/2006/table">
            <a:tbl>
              <a:tblPr>
                <a:noFill/>
                <a:tableStyleId>{BF237A16-D7B8-475D-83C4-67D18FFF68C4}</a:tableStyleId>
              </a:tblPr>
              <a:tblGrid>
                <a:gridCol w="947900">
                  <a:extLst>
                    <a:ext uri="{9D8B030D-6E8A-4147-A177-3AD203B41FA5}">
                      <a16:colId xmlns:a16="http://schemas.microsoft.com/office/drawing/2014/main" val="20000"/>
                    </a:ext>
                  </a:extLst>
                </a:gridCol>
                <a:gridCol w="7749550">
                  <a:extLst>
                    <a:ext uri="{9D8B030D-6E8A-4147-A177-3AD203B41FA5}">
                      <a16:colId xmlns:a16="http://schemas.microsoft.com/office/drawing/2014/main" val="20001"/>
                    </a:ext>
                  </a:extLst>
                </a:gridCol>
              </a:tblGrid>
              <a:tr h="405000">
                <a:tc>
                  <a:txBody>
                    <a:bodyPr/>
                    <a:lstStyle/>
                    <a:p>
                      <a:pPr marL="0" lvl="0" indent="0" algn="l" rtl="0">
                        <a:spcBef>
                          <a:spcPts val="0"/>
                        </a:spcBef>
                        <a:spcAft>
                          <a:spcPts val="0"/>
                        </a:spcAft>
                        <a:buNone/>
                      </a:pPr>
                      <a:r>
                        <a:rPr lang="en" sz="1100" b="1">
                          <a:solidFill>
                            <a:srgbClr val="FFFFFF"/>
                          </a:solidFill>
                          <a:latin typeface="Calibri"/>
                          <a:ea typeface="Calibri"/>
                          <a:cs typeface="Calibri"/>
                          <a:sym typeface="Calibri"/>
                        </a:rPr>
                        <a:t>2018-2019</a:t>
                      </a:r>
                      <a:endParaRPr sz="11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100">
                          <a:solidFill>
                            <a:srgbClr val="351C75"/>
                          </a:solidFill>
                        </a:rPr>
                        <a:t>Implementing 2nd year of PBIS throughout the school</a:t>
                      </a:r>
                      <a:endParaRPr sz="1100">
                        <a:solidFill>
                          <a:srgbClr val="351C75"/>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600975">
                <a:tc>
                  <a:txBody>
                    <a:bodyPr/>
                    <a:lstStyle/>
                    <a:p>
                      <a:pPr marL="0" lvl="0" indent="0" algn="l" rtl="0">
                        <a:spcBef>
                          <a:spcPts val="0"/>
                        </a:spcBef>
                        <a:spcAft>
                          <a:spcPts val="0"/>
                        </a:spcAft>
                        <a:buNone/>
                      </a:pPr>
                      <a:r>
                        <a:rPr lang="en" sz="1100" b="1">
                          <a:solidFill>
                            <a:srgbClr val="FFFFFF"/>
                          </a:solidFill>
                          <a:latin typeface="Calibri"/>
                          <a:ea typeface="Calibri"/>
                          <a:cs typeface="Calibri"/>
                          <a:sym typeface="Calibri"/>
                        </a:rPr>
                        <a:t>June-Aug 2018</a:t>
                      </a:r>
                      <a:endParaRPr sz="11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000">
                          <a:solidFill>
                            <a:srgbClr val="351C75"/>
                          </a:solidFill>
                        </a:rPr>
                        <a:t>Cadre members attended PBIS conference in June. Team came up with ideas and drafts for Behavior Flowchart and Think Sheets.</a:t>
                      </a:r>
                      <a:endParaRPr sz="1000">
                        <a:solidFill>
                          <a:srgbClr val="351C75"/>
                        </a:solidFill>
                      </a:endParaRPr>
                    </a:p>
                    <a:p>
                      <a:pPr marL="0" lvl="0" indent="0" algn="l" rtl="0">
                        <a:spcBef>
                          <a:spcPts val="0"/>
                        </a:spcBef>
                        <a:spcAft>
                          <a:spcPts val="0"/>
                        </a:spcAft>
                        <a:buNone/>
                      </a:pPr>
                      <a:r>
                        <a:rPr lang="en" sz="1000">
                          <a:solidFill>
                            <a:srgbClr val="351C75"/>
                          </a:solidFill>
                        </a:rPr>
                        <a:t>Cadre met and planned our September LID day.</a:t>
                      </a:r>
                      <a:endParaRPr sz="1000">
                        <a:solidFill>
                          <a:srgbClr val="351C75"/>
                        </a:solidFill>
                      </a:endParaRPr>
                    </a:p>
                  </a:txBody>
                  <a:tcPr marL="91425" marR="91425" marT="91425" marB="91425">
                    <a:lnL w="9525" cap="flat" cmpd="sng">
                      <a:solidFill>
                        <a:srgbClr val="000000"/>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57425">
                <a:tc>
                  <a:txBody>
                    <a:bodyPr/>
                    <a:lstStyle/>
                    <a:p>
                      <a:pPr marL="0" lvl="0" indent="0" algn="l" rtl="0">
                        <a:spcBef>
                          <a:spcPts val="0"/>
                        </a:spcBef>
                        <a:spcAft>
                          <a:spcPts val="0"/>
                        </a:spcAft>
                        <a:buNone/>
                      </a:pPr>
                      <a:r>
                        <a:rPr lang="en" sz="1100" b="1">
                          <a:solidFill>
                            <a:srgbClr val="FFFFFF"/>
                          </a:solidFill>
                          <a:latin typeface="Calibri"/>
                          <a:ea typeface="Calibri"/>
                          <a:cs typeface="Calibri"/>
                          <a:sym typeface="Calibri"/>
                        </a:rPr>
                        <a:t>Sept 2018</a:t>
                      </a:r>
                      <a:endParaRPr sz="11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000">
                          <a:solidFill>
                            <a:srgbClr val="351C75"/>
                          </a:solidFill>
                        </a:rPr>
                        <a:t>Staff meeting reviewing and revising our matrix. All classrooms taught and implemented Matrix. Rotations used to teach expectations in common areas</a:t>
                      </a:r>
                      <a:endParaRPr sz="1000">
                        <a:solidFill>
                          <a:srgbClr val="351C75"/>
                        </a:solidFill>
                      </a:endParaRPr>
                    </a:p>
                  </a:txBody>
                  <a:tcPr marL="91425" marR="91425" marT="91425" marB="91425">
                    <a:lnL w="9525" cap="flat" cmpd="sng">
                      <a:solidFill>
                        <a:srgbClr val="000000"/>
                      </a:solidFill>
                      <a:prstDash val="solid"/>
                      <a:round/>
                      <a:headEnd type="none" w="sm" len="sm"/>
                      <a:tailEnd type="none" w="sm" len="sm"/>
                    </a:lnL>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381475">
                <a:tc rowSpan="2">
                  <a:txBody>
                    <a:bodyPr/>
                    <a:lstStyle/>
                    <a:p>
                      <a:pPr marL="0" lvl="0" indent="0" algn="l" rtl="0">
                        <a:spcBef>
                          <a:spcPts val="0"/>
                        </a:spcBef>
                        <a:spcAft>
                          <a:spcPts val="0"/>
                        </a:spcAft>
                        <a:buNone/>
                      </a:pPr>
                      <a:r>
                        <a:rPr lang="en" sz="1100" b="1">
                          <a:solidFill>
                            <a:srgbClr val="FFFFFF"/>
                          </a:solidFill>
                          <a:latin typeface="Calibri"/>
                          <a:ea typeface="Calibri"/>
                          <a:cs typeface="Calibri"/>
                          <a:sym typeface="Calibri"/>
                        </a:rPr>
                        <a:t>Oct 2018</a:t>
                      </a:r>
                      <a:endParaRPr sz="11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rowSpan="2">
                  <a:txBody>
                    <a:bodyPr/>
                    <a:lstStyle/>
                    <a:p>
                      <a:pPr marL="0" lvl="0" indent="0" algn="l" rtl="0">
                        <a:spcBef>
                          <a:spcPts val="0"/>
                        </a:spcBef>
                        <a:spcAft>
                          <a:spcPts val="0"/>
                        </a:spcAft>
                        <a:buNone/>
                      </a:pPr>
                      <a:r>
                        <a:rPr lang="en" sz="1000">
                          <a:solidFill>
                            <a:srgbClr val="351C75"/>
                          </a:solidFill>
                        </a:rPr>
                        <a:t>Staff meeting sharing lessons, begin Pride recognitions, and cadre began creating drafts of Flowchart, Office Referral, and Think Sheets.</a:t>
                      </a:r>
                      <a:endParaRPr sz="1000">
                        <a:solidFill>
                          <a:srgbClr val="351C75"/>
                        </a:solidFill>
                      </a:endParaRPr>
                    </a:p>
                  </a:txBody>
                  <a:tcPr marL="91425" marR="91425" marT="91425" marB="91425">
                    <a:lnL w="9525" cap="flat" cmpd="sng">
                      <a:solidFill>
                        <a:srgbClr val="000000"/>
                      </a:solidFill>
                      <a:prstDash val="solid"/>
                      <a:round/>
                      <a:headEnd type="none" w="sm" len="sm"/>
                      <a:tailEnd type="none" w="sm" len="sm"/>
                    </a:lnL>
                  </a:tcPr>
                </a:tc>
                <a:extLst>
                  <a:ext uri="{0D108BD9-81ED-4DB2-BD59-A6C34878D82A}">
                    <a16:rowId xmlns:a16="http://schemas.microsoft.com/office/drawing/2014/main" val="10003"/>
                  </a:ext>
                </a:extLst>
              </a:tr>
              <a:tr h="17595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405000">
                <a:tc>
                  <a:txBody>
                    <a:bodyPr/>
                    <a:lstStyle/>
                    <a:p>
                      <a:pPr marL="0" lvl="0" indent="0" algn="l" rtl="0">
                        <a:spcBef>
                          <a:spcPts val="0"/>
                        </a:spcBef>
                        <a:spcAft>
                          <a:spcPts val="0"/>
                        </a:spcAft>
                        <a:buNone/>
                      </a:pPr>
                      <a:r>
                        <a:rPr lang="en" sz="1100" b="1">
                          <a:solidFill>
                            <a:srgbClr val="FFFFFF"/>
                          </a:solidFill>
                          <a:latin typeface="Calibri"/>
                          <a:ea typeface="Calibri"/>
                          <a:cs typeface="Calibri"/>
                          <a:sym typeface="Calibri"/>
                        </a:rPr>
                        <a:t>Nov 2018</a:t>
                      </a:r>
                      <a:endParaRPr sz="11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000">
                          <a:solidFill>
                            <a:srgbClr val="351C75"/>
                          </a:solidFill>
                        </a:rPr>
                        <a:t>Met with district coach Lori Lynass who analyzed current implementation using a TFI assessment.</a:t>
                      </a:r>
                      <a:endParaRPr sz="1000">
                        <a:solidFill>
                          <a:srgbClr val="351C75"/>
                        </a:solidFill>
                      </a:endParaRPr>
                    </a:p>
                  </a:txBody>
                  <a:tcPr marL="91425" marR="91425" marT="91425" marB="91425">
                    <a:lnL w="9525" cap="flat" cmpd="sng">
                      <a:solidFill>
                        <a:srgbClr val="000000"/>
                      </a:solidFill>
                      <a:prstDash val="solid"/>
                      <a:round/>
                      <a:headEnd type="none" w="sm" len="sm"/>
                      <a:tailEnd type="none" w="sm" len="sm"/>
                    </a:lnL>
                  </a:tcPr>
                </a:tc>
                <a:extLst>
                  <a:ext uri="{0D108BD9-81ED-4DB2-BD59-A6C34878D82A}">
                    <a16:rowId xmlns:a16="http://schemas.microsoft.com/office/drawing/2014/main" val="10005"/>
                  </a:ext>
                </a:extLst>
              </a:tr>
              <a:tr h="405000">
                <a:tc>
                  <a:txBody>
                    <a:bodyPr/>
                    <a:lstStyle/>
                    <a:p>
                      <a:pPr marL="0" lvl="0" indent="0" algn="l" rtl="0">
                        <a:spcBef>
                          <a:spcPts val="0"/>
                        </a:spcBef>
                        <a:spcAft>
                          <a:spcPts val="0"/>
                        </a:spcAft>
                        <a:buClr>
                          <a:schemeClr val="dk2"/>
                        </a:buClr>
                        <a:buSzPts val="1100"/>
                        <a:buFont typeface="Arial"/>
                        <a:buNone/>
                      </a:pPr>
                      <a:r>
                        <a:rPr lang="en" sz="1100" b="1">
                          <a:solidFill>
                            <a:srgbClr val="FFFFFF"/>
                          </a:solidFill>
                          <a:latin typeface="Calibri"/>
                          <a:ea typeface="Calibri"/>
                          <a:cs typeface="Calibri"/>
                          <a:sym typeface="Calibri"/>
                        </a:rPr>
                        <a:t>Dec 2018</a:t>
                      </a:r>
                      <a:endParaRPr sz="11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lnSpc>
                          <a:spcPct val="115000"/>
                        </a:lnSpc>
                        <a:spcBef>
                          <a:spcPts val="0"/>
                        </a:spcBef>
                        <a:spcAft>
                          <a:spcPts val="0"/>
                        </a:spcAft>
                        <a:buClr>
                          <a:schemeClr val="dk2"/>
                        </a:buClr>
                        <a:buSzPts val="1100"/>
                        <a:buFont typeface="Arial"/>
                        <a:buNone/>
                      </a:pPr>
                      <a:r>
                        <a:rPr lang="en" sz="1000">
                          <a:solidFill>
                            <a:srgbClr val="351C75"/>
                          </a:solidFill>
                        </a:rPr>
                        <a:t>Finalized Flowchart, Office Referral, and Think Sheets during staff meeting.</a:t>
                      </a:r>
                      <a:endParaRPr sz="1000">
                        <a:solidFill>
                          <a:srgbClr val="351C75"/>
                        </a:solidFill>
                      </a:endParaRPr>
                    </a:p>
                  </a:txBody>
                  <a:tcPr marL="91425" marR="91425" marT="91425" marB="91425">
                    <a:lnL w="9525" cap="flat" cmpd="sng">
                      <a:solidFill>
                        <a:srgbClr val="000000"/>
                      </a:solidFill>
                      <a:prstDash val="solid"/>
                      <a:round/>
                      <a:headEnd type="none" w="sm" len="sm"/>
                      <a:tailEnd type="none" w="sm" len="sm"/>
                    </a:lnL>
                  </a:tcPr>
                </a:tc>
                <a:extLst>
                  <a:ext uri="{0D108BD9-81ED-4DB2-BD59-A6C34878D82A}">
                    <a16:rowId xmlns:a16="http://schemas.microsoft.com/office/drawing/2014/main" val="10006"/>
                  </a:ext>
                </a:extLst>
              </a:tr>
              <a:tr h="557425">
                <a:tc>
                  <a:txBody>
                    <a:bodyPr/>
                    <a:lstStyle/>
                    <a:p>
                      <a:pPr marL="0" lvl="0" indent="0" algn="l" rtl="0">
                        <a:spcBef>
                          <a:spcPts val="0"/>
                        </a:spcBef>
                        <a:spcAft>
                          <a:spcPts val="0"/>
                        </a:spcAft>
                        <a:buNone/>
                      </a:pPr>
                      <a:r>
                        <a:rPr lang="en" sz="1100" b="1">
                          <a:solidFill>
                            <a:srgbClr val="FFFFFF"/>
                          </a:solidFill>
                          <a:latin typeface="Calibri"/>
                          <a:ea typeface="Calibri"/>
                          <a:cs typeface="Calibri"/>
                          <a:sym typeface="Calibri"/>
                        </a:rPr>
                        <a:t>Jan 2019</a:t>
                      </a:r>
                      <a:endParaRPr sz="11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Clr>
                          <a:schemeClr val="dk2"/>
                        </a:buClr>
                        <a:buSzPts val="1100"/>
                        <a:buFont typeface="Arial"/>
                        <a:buNone/>
                      </a:pPr>
                      <a:r>
                        <a:rPr lang="en" sz="1000">
                          <a:solidFill>
                            <a:srgbClr val="351C75"/>
                          </a:solidFill>
                        </a:rPr>
                        <a:t>Follow-up staff meeting that reviewed survey results PBIS coach, revised  Flowchart, Office Referral, and Think Sheets. All staff agreed to implementing forms.  Classroom behavior data is now tracked on SWIS.</a:t>
                      </a:r>
                      <a:endParaRPr sz="1000">
                        <a:solidFill>
                          <a:srgbClr val="351C75"/>
                        </a:solidFill>
                      </a:endParaRPr>
                    </a:p>
                  </a:txBody>
                  <a:tcPr marL="91425" marR="91425" marT="91425" marB="91425">
                    <a:lnL w="9525" cap="flat" cmpd="sng">
                      <a:solidFill>
                        <a:srgbClr val="000000"/>
                      </a:solidFill>
                      <a:prstDash val="solid"/>
                      <a:round/>
                      <a:headEnd type="none" w="sm" len="sm"/>
                      <a:tailEnd type="none" w="sm" len="sm"/>
                    </a:lnL>
                  </a:tcPr>
                </a:tc>
                <a:extLst>
                  <a:ext uri="{0D108BD9-81ED-4DB2-BD59-A6C34878D82A}">
                    <a16:rowId xmlns:a16="http://schemas.microsoft.com/office/drawing/2014/main" val="10007"/>
                  </a:ext>
                </a:extLst>
              </a:tr>
              <a:tr h="405000">
                <a:tc>
                  <a:txBody>
                    <a:bodyPr/>
                    <a:lstStyle/>
                    <a:p>
                      <a:pPr marL="0" lvl="0" indent="0" algn="l" rtl="0">
                        <a:spcBef>
                          <a:spcPts val="0"/>
                        </a:spcBef>
                        <a:spcAft>
                          <a:spcPts val="0"/>
                        </a:spcAft>
                        <a:buClr>
                          <a:schemeClr val="dk2"/>
                        </a:buClr>
                        <a:buSzPts val="1100"/>
                        <a:buFont typeface="Arial"/>
                        <a:buNone/>
                      </a:pPr>
                      <a:r>
                        <a:rPr lang="en" sz="1100" b="1">
                          <a:solidFill>
                            <a:srgbClr val="FFFFFF"/>
                          </a:solidFill>
                          <a:latin typeface="Calibri"/>
                          <a:ea typeface="Calibri"/>
                          <a:cs typeface="Calibri"/>
                          <a:sym typeface="Calibri"/>
                        </a:rPr>
                        <a:t>March 2018</a:t>
                      </a:r>
                      <a:endParaRPr sz="11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Clr>
                          <a:schemeClr val="dk2"/>
                        </a:buClr>
                        <a:buSzPts val="1100"/>
                        <a:buFont typeface="Arial"/>
                        <a:buNone/>
                      </a:pPr>
                      <a:r>
                        <a:rPr lang="en" sz="1000">
                          <a:solidFill>
                            <a:srgbClr val="351C75"/>
                          </a:solidFill>
                        </a:rPr>
                        <a:t>PRIDE team will begin address phase 2 of coach’s TFI recommendations.</a:t>
                      </a:r>
                      <a:endParaRPr sz="1000">
                        <a:solidFill>
                          <a:srgbClr val="351C75"/>
                        </a:solidFill>
                      </a:endParaRPr>
                    </a:p>
                  </a:txBody>
                  <a:tcPr marL="91425" marR="91425" marT="91425" marB="91425">
                    <a:lnL w="9525" cap="flat" cmpd="sng">
                      <a:solidFill>
                        <a:srgbClr val="000000"/>
                      </a:solidFill>
                      <a:prstDash val="solid"/>
                      <a:round/>
                      <a:headEnd type="none" w="sm" len="sm"/>
                      <a:tailEnd type="none" w="sm" len="sm"/>
                    </a:lnL>
                  </a:tcPr>
                </a:tc>
                <a:extLst>
                  <a:ext uri="{0D108BD9-81ED-4DB2-BD59-A6C34878D82A}">
                    <a16:rowId xmlns:a16="http://schemas.microsoft.com/office/drawing/2014/main" val="10008"/>
                  </a:ext>
                </a:extLst>
              </a:tr>
              <a:tr h="600975">
                <a:tc>
                  <a:txBody>
                    <a:bodyPr/>
                    <a:lstStyle/>
                    <a:p>
                      <a:pPr marL="0" lvl="0" indent="0" algn="l" rtl="0">
                        <a:spcBef>
                          <a:spcPts val="0"/>
                        </a:spcBef>
                        <a:spcAft>
                          <a:spcPts val="0"/>
                        </a:spcAft>
                        <a:buNone/>
                      </a:pPr>
                      <a:r>
                        <a:rPr lang="en" sz="1100" b="1">
                          <a:solidFill>
                            <a:srgbClr val="FFFFFF"/>
                          </a:solidFill>
                          <a:latin typeface="Calibri"/>
                          <a:ea typeface="Calibri"/>
                          <a:cs typeface="Calibri"/>
                          <a:sym typeface="Calibri"/>
                        </a:rPr>
                        <a:t>April and Beyond</a:t>
                      </a:r>
                      <a:endParaRPr sz="11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000">
                          <a:solidFill>
                            <a:srgbClr val="351C75"/>
                          </a:solidFill>
                        </a:rPr>
                        <a:t>Follow-up meeting with PBIS coach, Review student expectations after spring break, add a parent to be a member of our PRIDE Team, revisit the use of PRIDE cards, begin using SWIS data to drive next steps of team, and finalize PRIDE lesson folders.</a:t>
                      </a:r>
                      <a:endParaRPr sz="1000">
                        <a:solidFill>
                          <a:srgbClr val="351C75"/>
                        </a:solidFill>
                      </a:endParaRPr>
                    </a:p>
                  </a:txBody>
                  <a:tcPr marL="91425" marR="91425" marT="91425" marB="91425">
                    <a:lnL w="9525" cap="flat" cmpd="sng">
                      <a:solidFill>
                        <a:srgbClr val="000000"/>
                      </a:solidFill>
                      <a:prstDash val="solid"/>
                      <a:round/>
                      <a:headEnd type="none" w="sm" len="sm"/>
                      <a:tailEnd type="none" w="sm" len="sm"/>
                    </a:lnL>
                  </a:tcPr>
                </a:tc>
                <a:extLst>
                  <a:ext uri="{0D108BD9-81ED-4DB2-BD59-A6C34878D82A}">
                    <a16:rowId xmlns:a16="http://schemas.microsoft.com/office/drawing/2014/main" val="10009"/>
                  </a:ext>
                </a:extLst>
              </a:tr>
            </a:tbl>
          </a:graphicData>
        </a:graphic>
      </p:graphicFrame>
      <p:sp>
        <p:nvSpPr>
          <p:cNvPr id="154" name="Google Shape;154;p2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155" name="Google Shape;155;p25"/>
          <p:cNvPicPr preferRelativeResize="0"/>
          <p:nvPr/>
        </p:nvPicPr>
        <p:blipFill>
          <a:blip r:embed="rId3">
            <a:alphaModFix/>
          </a:blip>
          <a:stretch>
            <a:fillRect/>
          </a:stretch>
        </p:blipFill>
        <p:spPr>
          <a:xfrm>
            <a:off x="7790626" y="56525"/>
            <a:ext cx="1004826" cy="7536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311688" y="-7127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Special Education Team - PLC Timeline</a:t>
            </a:r>
            <a:endParaRPr sz="1800"/>
          </a:p>
        </p:txBody>
      </p:sp>
      <p:graphicFrame>
        <p:nvGraphicFramePr>
          <p:cNvPr id="161" name="Google Shape;161;p26"/>
          <p:cNvGraphicFramePr/>
          <p:nvPr/>
        </p:nvGraphicFramePr>
        <p:xfrm>
          <a:off x="109200" y="347388"/>
          <a:ext cx="8925575" cy="4666370"/>
        </p:xfrm>
        <a:graphic>
          <a:graphicData uri="http://schemas.openxmlformats.org/drawingml/2006/table">
            <a:tbl>
              <a:tblPr>
                <a:noFill/>
                <a:tableStyleId>{BF237A16-D7B8-475D-83C4-67D18FFF68C4}</a:tableStyleId>
              </a:tblPr>
              <a:tblGrid>
                <a:gridCol w="1072550">
                  <a:extLst>
                    <a:ext uri="{9D8B030D-6E8A-4147-A177-3AD203B41FA5}">
                      <a16:colId xmlns:a16="http://schemas.microsoft.com/office/drawing/2014/main" val="20000"/>
                    </a:ext>
                  </a:extLst>
                </a:gridCol>
                <a:gridCol w="7853025">
                  <a:extLst>
                    <a:ext uri="{9D8B030D-6E8A-4147-A177-3AD203B41FA5}">
                      <a16:colId xmlns:a16="http://schemas.microsoft.com/office/drawing/2014/main" val="20001"/>
                    </a:ext>
                  </a:extLst>
                </a:gridCol>
              </a:tblGrid>
              <a:tr h="368900">
                <a:tc>
                  <a:txBody>
                    <a:bodyPr/>
                    <a:lstStyle/>
                    <a:p>
                      <a:pPr marL="0" lvl="0" indent="0" algn="l" rtl="0">
                        <a:spcBef>
                          <a:spcPts val="0"/>
                        </a:spcBef>
                        <a:spcAft>
                          <a:spcPts val="0"/>
                        </a:spcAft>
                        <a:buNone/>
                      </a:pPr>
                      <a:r>
                        <a:rPr lang="en" sz="1100" b="1">
                          <a:solidFill>
                            <a:srgbClr val="FFFFFF"/>
                          </a:solidFill>
                          <a:latin typeface="Calibri"/>
                          <a:ea typeface="Calibri"/>
                          <a:cs typeface="Calibri"/>
                          <a:sym typeface="Calibri"/>
                        </a:rPr>
                        <a:t>2018-2019</a:t>
                      </a:r>
                      <a:endParaRPr sz="11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100">
                          <a:solidFill>
                            <a:srgbClr val="351C75"/>
                          </a:solidFill>
                        </a:rPr>
                        <a:t>Building teacher capacity to increase the rigor of student learning and supports</a:t>
                      </a:r>
                      <a:endParaRPr sz="1100">
                        <a:solidFill>
                          <a:srgbClr val="351C75"/>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40925">
                <a:tc>
                  <a:txBody>
                    <a:bodyPr/>
                    <a:lstStyle/>
                    <a:p>
                      <a:pPr marL="0" lvl="0" indent="0" algn="l" rtl="0">
                        <a:spcBef>
                          <a:spcPts val="0"/>
                        </a:spcBef>
                        <a:spcAft>
                          <a:spcPts val="0"/>
                        </a:spcAft>
                        <a:buNone/>
                      </a:pPr>
                      <a:r>
                        <a:rPr lang="en" sz="1100" b="1">
                          <a:solidFill>
                            <a:srgbClr val="FFFFFF"/>
                          </a:solidFill>
                          <a:latin typeface="Calibri"/>
                          <a:ea typeface="Calibri"/>
                          <a:cs typeface="Calibri"/>
                          <a:sym typeface="Calibri"/>
                        </a:rPr>
                        <a:t>Aug 2018</a:t>
                      </a:r>
                      <a:endParaRPr sz="11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100">
                          <a:solidFill>
                            <a:srgbClr val="351C75"/>
                          </a:solidFill>
                        </a:rPr>
                        <a:t>Kristin Anderson Professional Development- Fostering Clarity</a:t>
                      </a:r>
                      <a:endParaRPr sz="1100">
                        <a:solidFill>
                          <a:srgbClr val="351C75"/>
                        </a:solidFill>
                      </a:endParaRPr>
                    </a:p>
                  </a:txBody>
                  <a:tcPr marL="91425" marR="91425" marT="91425" marB="91425">
                    <a:lnL w="9525" cap="flat" cmpd="sng">
                      <a:solidFill>
                        <a:srgbClr val="000000"/>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40925">
                <a:tc>
                  <a:txBody>
                    <a:bodyPr/>
                    <a:lstStyle/>
                    <a:p>
                      <a:pPr marL="0" lvl="0" indent="0" algn="l" rtl="0">
                        <a:spcBef>
                          <a:spcPts val="0"/>
                        </a:spcBef>
                        <a:spcAft>
                          <a:spcPts val="0"/>
                        </a:spcAft>
                        <a:buNone/>
                      </a:pPr>
                      <a:r>
                        <a:rPr lang="en" sz="1100" b="1">
                          <a:solidFill>
                            <a:srgbClr val="FFFFFF"/>
                          </a:solidFill>
                          <a:latin typeface="Calibri"/>
                          <a:ea typeface="Calibri"/>
                          <a:cs typeface="Calibri"/>
                          <a:sym typeface="Calibri"/>
                        </a:rPr>
                        <a:t>Oct 2018</a:t>
                      </a:r>
                      <a:endParaRPr sz="11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100">
                          <a:solidFill>
                            <a:srgbClr val="351C75"/>
                          </a:solidFill>
                        </a:rPr>
                        <a:t>Simplifying Behavioral Intervention Plans and aligning classroom expectations- Achieve</a:t>
                      </a:r>
                      <a:endParaRPr sz="1100">
                        <a:solidFill>
                          <a:srgbClr val="351C75"/>
                        </a:solidFill>
                      </a:endParaRPr>
                    </a:p>
                  </a:txBody>
                  <a:tcPr marL="91425" marR="91425" marT="91425" marB="91425">
                    <a:lnL w="9525" cap="flat" cmpd="sng">
                      <a:solidFill>
                        <a:srgbClr val="000000"/>
                      </a:solidFill>
                      <a:prstDash val="solid"/>
                      <a:round/>
                      <a:headEnd type="none" w="sm" len="sm"/>
                      <a:tailEnd type="none" w="sm" len="sm"/>
                    </a:lnL>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505925">
                <a:tc>
                  <a:txBody>
                    <a:bodyPr/>
                    <a:lstStyle/>
                    <a:p>
                      <a:pPr marL="0" lvl="0" indent="0" algn="l" rtl="0">
                        <a:spcBef>
                          <a:spcPts val="0"/>
                        </a:spcBef>
                        <a:spcAft>
                          <a:spcPts val="0"/>
                        </a:spcAft>
                        <a:buNone/>
                      </a:pPr>
                      <a:r>
                        <a:rPr lang="en" sz="1100" b="1">
                          <a:solidFill>
                            <a:srgbClr val="FFFFFF"/>
                          </a:solidFill>
                          <a:latin typeface="Calibri"/>
                          <a:ea typeface="Calibri"/>
                          <a:cs typeface="Calibri"/>
                          <a:sym typeface="Calibri"/>
                        </a:rPr>
                        <a:t>Nov 2018</a:t>
                      </a:r>
                      <a:endParaRPr sz="11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100" b="1">
                          <a:solidFill>
                            <a:srgbClr val="351C75"/>
                          </a:solidFill>
                        </a:rPr>
                        <a:t>Aligning Para-educator roles in supporting behavior management and social skills instruction through understanding student IEPs and BIPs (Training provided by Building Psychologist)</a:t>
                      </a:r>
                      <a:endParaRPr sz="1100" b="1">
                        <a:solidFill>
                          <a:srgbClr val="351C75"/>
                        </a:solidFill>
                      </a:endParaRPr>
                    </a:p>
                  </a:txBody>
                  <a:tcPr marL="91425" marR="91425" marT="91425" marB="91425">
                    <a:lnL w="9525" cap="flat" cmpd="sng">
                      <a:solidFill>
                        <a:srgbClr val="000000"/>
                      </a:solidFill>
                      <a:prstDash val="solid"/>
                      <a:round/>
                      <a:headEnd type="none" w="sm" len="sm"/>
                      <a:tailEnd type="none" w="sm" len="sm"/>
                    </a:lnL>
                  </a:tcPr>
                </a:tc>
                <a:extLst>
                  <a:ext uri="{0D108BD9-81ED-4DB2-BD59-A6C34878D82A}">
                    <a16:rowId xmlns:a16="http://schemas.microsoft.com/office/drawing/2014/main" val="10003"/>
                  </a:ext>
                </a:extLst>
              </a:tr>
              <a:tr h="620725">
                <a:tc>
                  <a:txBody>
                    <a:bodyPr/>
                    <a:lstStyle/>
                    <a:p>
                      <a:pPr marL="0" lvl="0" indent="0" algn="l" rtl="0">
                        <a:spcBef>
                          <a:spcPts val="0"/>
                        </a:spcBef>
                        <a:spcAft>
                          <a:spcPts val="0"/>
                        </a:spcAft>
                        <a:buClr>
                          <a:schemeClr val="dk2"/>
                        </a:buClr>
                        <a:buSzPts val="1100"/>
                        <a:buFont typeface="Arial"/>
                        <a:buNone/>
                      </a:pPr>
                      <a:r>
                        <a:rPr lang="en" sz="1100" b="1">
                          <a:solidFill>
                            <a:srgbClr val="FFFFFF"/>
                          </a:solidFill>
                          <a:latin typeface="Calibri"/>
                          <a:ea typeface="Calibri"/>
                          <a:cs typeface="Calibri"/>
                          <a:sym typeface="Calibri"/>
                        </a:rPr>
                        <a:t>Dec 2018</a:t>
                      </a:r>
                      <a:endParaRPr sz="11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100" b="1">
                          <a:solidFill>
                            <a:srgbClr val="351C75"/>
                          </a:solidFill>
                        </a:rPr>
                        <a:t>Positive Action and Social Thinking/Zones of Regulation- Resource Room </a:t>
                      </a:r>
                      <a:endParaRPr sz="1100" b="1">
                        <a:solidFill>
                          <a:srgbClr val="351C75"/>
                        </a:solidFill>
                      </a:endParaRPr>
                    </a:p>
                    <a:p>
                      <a:pPr marL="0" lvl="0" indent="0" algn="l" rtl="0">
                        <a:spcBef>
                          <a:spcPts val="0"/>
                        </a:spcBef>
                        <a:spcAft>
                          <a:spcPts val="0"/>
                        </a:spcAft>
                        <a:buNone/>
                      </a:pPr>
                      <a:r>
                        <a:rPr lang="en" sz="1100" b="1" u="sng">
                          <a:solidFill>
                            <a:srgbClr val="351C75"/>
                          </a:solidFill>
                          <a:hlinkClick r:id="rId3"/>
                        </a:rPr>
                        <a:t>ACES </a:t>
                      </a:r>
                      <a:r>
                        <a:rPr lang="en" sz="1100" b="1">
                          <a:solidFill>
                            <a:srgbClr val="351C75"/>
                          </a:solidFill>
                        </a:rPr>
                        <a:t>and Trauma Informed Practices by Spe Edu dept- Certificated staff (Training provided by Building Psychologist)</a:t>
                      </a:r>
                      <a:endParaRPr sz="1100" b="1">
                        <a:solidFill>
                          <a:srgbClr val="351C75"/>
                        </a:solidFill>
                      </a:endParaRPr>
                    </a:p>
                    <a:p>
                      <a:pPr marL="0" lvl="0" indent="0" algn="l" rtl="0">
                        <a:spcBef>
                          <a:spcPts val="0"/>
                        </a:spcBef>
                        <a:spcAft>
                          <a:spcPts val="0"/>
                        </a:spcAft>
                        <a:buNone/>
                      </a:pPr>
                      <a:r>
                        <a:rPr lang="en" sz="1100" b="1">
                          <a:solidFill>
                            <a:srgbClr val="351C75"/>
                          </a:solidFill>
                        </a:rPr>
                        <a:t>District facilitated Observing Evidence of Learning (OEL) with Number Strings- Resource Room/ Intermediate Achieve</a:t>
                      </a:r>
                      <a:endParaRPr sz="1100" b="1">
                        <a:solidFill>
                          <a:srgbClr val="351C75"/>
                        </a:solidFill>
                      </a:endParaRPr>
                    </a:p>
                  </a:txBody>
                  <a:tcPr marL="91425" marR="91425" marT="91425" marB="91425">
                    <a:lnL w="9525" cap="flat" cmpd="sng">
                      <a:solidFill>
                        <a:srgbClr val="000000"/>
                      </a:solidFill>
                      <a:prstDash val="solid"/>
                      <a:round/>
                      <a:headEnd type="none" w="sm" len="sm"/>
                      <a:tailEnd type="none" w="sm" len="sm"/>
                    </a:lnL>
                  </a:tcPr>
                </a:tc>
                <a:extLst>
                  <a:ext uri="{0D108BD9-81ED-4DB2-BD59-A6C34878D82A}">
                    <a16:rowId xmlns:a16="http://schemas.microsoft.com/office/drawing/2014/main" val="10004"/>
                  </a:ext>
                </a:extLst>
              </a:tr>
              <a:tr h="610200">
                <a:tc>
                  <a:txBody>
                    <a:bodyPr/>
                    <a:lstStyle/>
                    <a:p>
                      <a:pPr marL="0" lvl="0" indent="0" algn="l" rtl="0">
                        <a:spcBef>
                          <a:spcPts val="0"/>
                        </a:spcBef>
                        <a:spcAft>
                          <a:spcPts val="0"/>
                        </a:spcAft>
                        <a:buNone/>
                      </a:pPr>
                      <a:r>
                        <a:rPr lang="en" sz="1100" b="1">
                          <a:solidFill>
                            <a:srgbClr val="FFFFFF"/>
                          </a:solidFill>
                          <a:latin typeface="Calibri"/>
                          <a:ea typeface="Calibri"/>
                          <a:cs typeface="Calibri"/>
                          <a:sym typeface="Calibri"/>
                        </a:rPr>
                        <a:t>Jan 2019</a:t>
                      </a:r>
                      <a:endParaRPr sz="11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100" b="1">
                          <a:solidFill>
                            <a:srgbClr val="351C75"/>
                          </a:solidFill>
                        </a:rPr>
                        <a:t>Understanding disabilities and aligning supports for inclusion- Specialist Staff(Training provided by Building Psychologist)</a:t>
                      </a:r>
                      <a:endParaRPr sz="1100" b="1">
                        <a:solidFill>
                          <a:srgbClr val="351C75"/>
                        </a:solidFill>
                      </a:endParaRPr>
                    </a:p>
                    <a:p>
                      <a:pPr marL="0" lvl="0" indent="0" algn="l" rtl="0">
                        <a:spcBef>
                          <a:spcPts val="0"/>
                        </a:spcBef>
                        <a:spcAft>
                          <a:spcPts val="0"/>
                        </a:spcAft>
                        <a:buNone/>
                      </a:pPr>
                      <a:r>
                        <a:rPr lang="en" sz="1100" b="1">
                          <a:solidFill>
                            <a:srgbClr val="351C75"/>
                          </a:solidFill>
                        </a:rPr>
                        <a:t>Wired for Reading Professional Development- Resource Room</a:t>
                      </a:r>
                      <a:endParaRPr sz="1100" b="1">
                        <a:solidFill>
                          <a:srgbClr val="351C75"/>
                        </a:solidFill>
                      </a:endParaRPr>
                    </a:p>
                    <a:p>
                      <a:pPr marL="0" lvl="0" indent="0" algn="l" rtl="0">
                        <a:spcBef>
                          <a:spcPts val="0"/>
                        </a:spcBef>
                        <a:spcAft>
                          <a:spcPts val="0"/>
                        </a:spcAft>
                        <a:buNone/>
                      </a:pPr>
                      <a:r>
                        <a:rPr lang="en" sz="1100" b="1">
                          <a:solidFill>
                            <a:srgbClr val="351C75"/>
                          </a:solidFill>
                        </a:rPr>
                        <a:t>OEL- Number Strings in Resource Room/ Intermediate Achieve</a:t>
                      </a:r>
                      <a:endParaRPr sz="1100" b="1">
                        <a:solidFill>
                          <a:srgbClr val="351C75"/>
                        </a:solidFill>
                      </a:endParaRPr>
                    </a:p>
                  </a:txBody>
                  <a:tcPr marL="91425" marR="91425" marT="91425" marB="91425">
                    <a:lnL w="9525" cap="flat" cmpd="sng">
                      <a:solidFill>
                        <a:srgbClr val="000000"/>
                      </a:solidFill>
                      <a:prstDash val="solid"/>
                      <a:round/>
                      <a:headEnd type="none" w="sm" len="sm"/>
                      <a:tailEnd type="none" w="sm" len="sm"/>
                    </a:lnL>
                  </a:tcPr>
                </a:tc>
                <a:extLst>
                  <a:ext uri="{0D108BD9-81ED-4DB2-BD59-A6C34878D82A}">
                    <a16:rowId xmlns:a16="http://schemas.microsoft.com/office/drawing/2014/main" val="10005"/>
                  </a:ext>
                </a:extLst>
              </a:tr>
              <a:tr h="670900">
                <a:tc>
                  <a:txBody>
                    <a:bodyPr/>
                    <a:lstStyle/>
                    <a:p>
                      <a:pPr marL="0" lvl="0" indent="0" algn="l" rtl="0">
                        <a:spcBef>
                          <a:spcPts val="0"/>
                        </a:spcBef>
                        <a:spcAft>
                          <a:spcPts val="0"/>
                        </a:spcAft>
                        <a:buNone/>
                      </a:pPr>
                      <a:r>
                        <a:rPr lang="en" sz="1100" b="1">
                          <a:solidFill>
                            <a:srgbClr val="FFFFFF"/>
                          </a:solidFill>
                          <a:latin typeface="Calibri"/>
                          <a:ea typeface="Calibri"/>
                          <a:cs typeface="Calibri"/>
                          <a:sym typeface="Calibri"/>
                        </a:rPr>
                        <a:t>Feb 2019</a:t>
                      </a:r>
                      <a:endParaRPr sz="11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100">
                          <a:solidFill>
                            <a:srgbClr val="351C75"/>
                          </a:solidFill>
                        </a:rPr>
                        <a:t>OEL- Number Strings in Resource Room/ Intermediate Achieve</a:t>
                      </a:r>
                      <a:endParaRPr sz="1100">
                        <a:solidFill>
                          <a:srgbClr val="351C75"/>
                        </a:solidFill>
                      </a:endParaRPr>
                    </a:p>
                    <a:p>
                      <a:pPr marL="0" lvl="0" indent="0" algn="l" rtl="0">
                        <a:spcBef>
                          <a:spcPts val="0"/>
                        </a:spcBef>
                        <a:spcAft>
                          <a:spcPts val="0"/>
                        </a:spcAft>
                        <a:buNone/>
                      </a:pPr>
                      <a:r>
                        <a:rPr lang="en" sz="1100">
                          <a:solidFill>
                            <a:srgbClr val="351C75"/>
                          </a:solidFill>
                        </a:rPr>
                        <a:t>Math and Reading Coach release time for unit planning Intermediate Achieve</a:t>
                      </a:r>
                      <a:endParaRPr sz="1100">
                        <a:solidFill>
                          <a:srgbClr val="351C75"/>
                        </a:solidFill>
                      </a:endParaRPr>
                    </a:p>
                    <a:p>
                      <a:pPr marL="0" lvl="0" indent="0" algn="l" rtl="0">
                        <a:spcBef>
                          <a:spcPts val="0"/>
                        </a:spcBef>
                        <a:spcAft>
                          <a:spcPts val="0"/>
                        </a:spcAft>
                        <a:buNone/>
                      </a:pPr>
                      <a:r>
                        <a:rPr lang="en" sz="1100">
                          <a:solidFill>
                            <a:srgbClr val="351C75"/>
                          </a:solidFill>
                        </a:rPr>
                        <a:t>SBA interim Training and Support for Intermediate Achieve</a:t>
                      </a:r>
                      <a:endParaRPr sz="1100">
                        <a:solidFill>
                          <a:srgbClr val="351C75"/>
                        </a:solidFill>
                      </a:endParaRPr>
                    </a:p>
                  </a:txBody>
                  <a:tcPr marL="91425" marR="91425" marT="91425" marB="91425">
                    <a:lnL w="9525" cap="flat" cmpd="sng">
                      <a:solidFill>
                        <a:srgbClr val="000000"/>
                      </a:solidFill>
                      <a:prstDash val="solid"/>
                      <a:round/>
                      <a:headEnd type="none" w="sm" len="sm"/>
                      <a:tailEnd type="none" w="sm" len="sm"/>
                    </a:lnL>
                  </a:tcPr>
                </a:tc>
                <a:extLst>
                  <a:ext uri="{0D108BD9-81ED-4DB2-BD59-A6C34878D82A}">
                    <a16:rowId xmlns:a16="http://schemas.microsoft.com/office/drawing/2014/main" val="10006"/>
                  </a:ext>
                </a:extLst>
              </a:tr>
              <a:tr h="505925">
                <a:tc>
                  <a:txBody>
                    <a:bodyPr/>
                    <a:lstStyle/>
                    <a:p>
                      <a:pPr marL="0" lvl="0" indent="0" algn="l" rtl="0">
                        <a:spcBef>
                          <a:spcPts val="0"/>
                        </a:spcBef>
                        <a:spcAft>
                          <a:spcPts val="0"/>
                        </a:spcAft>
                        <a:buClr>
                          <a:schemeClr val="dk2"/>
                        </a:buClr>
                        <a:buSzPts val="1100"/>
                        <a:buFont typeface="Arial"/>
                        <a:buNone/>
                      </a:pPr>
                      <a:r>
                        <a:rPr lang="en" sz="1100" b="1">
                          <a:solidFill>
                            <a:srgbClr val="FFFFFF"/>
                          </a:solidFill>
                          <a:latin typeface="Calibri"/>
                          <a:ea typeface="Calibri"/>
                          <a:cs typeface="Calibri"/>
                          <a:sym typeface="Calibri"/>
                        </a:rPr>
                        <a:t>March </a:t>
                      </a:r>
                      <a:r>
                        <a:rPr lang="en" sz="1100" b="1">
                          <a:solidFill>
                            <a:schemeClr val="lt1"/>
                          </a:solidFill>
                          <a:latin typeface="Calibri"/>
                          <a:ea typeface="Calibri"/>
                          <a:cs typeface="Calibri"/>
                          <a:sym typeface="Calibri"/>
                        </a:rPr>
                        <a:t>and beyond </a:t>
                      </a:r>
                      <a:endParaRPr sz="11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100">
                          <a:solidFill>
                            <a:srgbClr val="351C75"/>
                          </a:solidFill>
                        </a:rPr>
                        <a:t>OEL- Number Strings in Resource Room/ Intermediate Achieve</a:t>
                      </a:r>
                      <a:endParaRPr sz="1100">
                        <a:solidFill>
                          <a:srgbClr val="351C75"/>
                        </a:solidFill>
                      </a:endParaRPr>
                    </a:p>
                  </a:txBody>
                  <a:tcPr marL="91425" marR="91425" marT="91425" marB="91425">
                    <a:lnL w="9525" cap="flat" cmpd="sng">
                      <a:solidFill>
                        <a:srgbClr val="000000"/>
                      </a:solidFill>
                      <a:prstDash val="solid"/>
                      <a:round/>
                      <a:headEnd type="none" w="sm" len="sm"/>
                      <a:tailEnd type="none" w="sm" len="sm"/>
                    </a:lnL>
                  </a:tcPr>
                </a:tc>
                <a:extLst>
                  <a:ext uri="{0D108BD9-81ED-4DB2-BD59-A6C34878D82A}">
                    <a16:rowId xmlns:a16="http://schemas.microsoft.com/office/drawing/2014/main" val="10007"/>
                  </a:ext>
                </a:extLst>
              </a:tr>
            </a:tbl>
          </a:graphicData>
        </a:graphic>
      </p:graphicFrame>
      <p:sp>
        <p:nvSpPr>
          <p:cNvPr id="162" name="Google Shape;162;p2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311700" y="16287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0">
                <a:solidFill>
                  <a:srgbClr val="20124D"/>
                </a:solidFill>
              </a:rPr>
              <a:t>Building teacher capacity to increase the rigor of student learning and supports- Special Education and Math</a:t>
            </a:r>
            <a:endParaRPr sz="2400" b="0">
              <a:solidFill>
                <a:srgbClr val="20124D"/>
              </a:solidFill>
            </a:endParaRPr>
          </a:p>
          <a:p>
            <a:pPr marL="0" lvl="0" indent="0" algn="ctr" rtl="0">
              <a:spcBef>
                <a:spcPts val="0"/>
              </a:spcBef>
              <a:spcAft>
                <a:spcPts val="0"/>
              </a:spcAft>
              <a:buNone/>
            </a:pPr>
            <a:endParaRPr sz="2400">
              <a:solidFill>
                <a:srgbClr val="20124D"/>
              </a:solidFill>
            </a:endParaRPr>
          </a:p>
        </p:txBody>
      </p:sp>
      <p:sp>
        <p:nvSpPr>
          <p:cNvPr id="168" name="Google Shape;168;p2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169" name="Google Shape;169;p27" title="Number Strings in Spe Edu Classes.mov">
            <a:hlinkClick r:id="rId3"/>
          </p:cNvPr>
          <p:cNvPicPr preferRelativeResize="0"/>
          <p:nvPr/>
        </p:nvPicPr>
        <p:blipFill>
          <a:blip r:embed="rId4">
            <a:alphaModFix/>
          </a:blip>
          <a:stretch>
            <a:fillRect/>
          </a:stretch>
        </p:blipFill>
        <p:spPr>
          <a:xfrm>
            <a:off x="1985550" y="1089900"/>
            <a:ext cx="5172900" cy="3879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aphicFrame>
        <p:nvGraphicFramePr>
          <p:cNvPr id="174" name="Google Shape;174;p28"/>
          <p:cNvGraphicFramePr/>
          <p:nvPr/>
        </p:nvGraphicFramePr>
        <p:xfrm>
          <a:off x="182975" y="513505"/>
          <a:ext cx="8778050" cy="3870840"/>
        </p:xfrm>
        <a:graphic>
          <a:graphicData uri="http://schemas.openxmlformats.org/drawingml/2006/table">
            <a:tbl>
              <a:tblPr>
                <a:noFill/>
                <a:tableStyleId>{BF237A16-D7B8-475D-83C4-67D18FFF68C4}</a:tableStyleId>
              </a:tblPr>
              <a:tblGrid>
                <a:gridCol w="1135825">
                  <a:extLst>
                    <a:ext uri="{9D8B030D-6E8A-4147-A177-3AD203B41FA5}">
                      <a16:colId xmlns:a16="http://schemas.microsoft.com/office/drawing/2014/main" val="20000"/>
                    </a:ext>
                  </a:extLst>
                </a:gridCol>
                <a:gridCol w="3813675">
                  <a:extLst>
                    <a:ext uri="{9D8B030D-6E8A-4147-A177-3AD203B41FA5}">
                      <a16:colId xmlns:a16="http://schemas.microsoft.com/office/drawing/2014/main" val="20001"/>
                    </a:ext>
                  </a:extLst>
                </a:gridCol>
                <a:gridCol w="3828550">
                  <a:extLst>
                    <a:ext uri="{9D8B030D-6E8A-4147-A177-3AD203B41FA5}">
                      <a16:colId xmlns:a16="http://schemas.microsoft.com/office/drawing/2014/main" val="20002"/>
                    </a:ext>
                  </a:extLst>
                </a:gridCol>
              </a:tblGrid>
              <a:tr h="269400">
                <a:tc>
                  <a:txBody>
                    <a:bodyPr/>
                    <a:lstStyle/>
                    <a:p>
                      <a:pPr marL="0" lvl="0" indent="0" algn="l" rtl="0">
                        <a:spcBef>
                          <a:spcPts val="0"/>
                        </a:spcBef>
                        <a:spcAft>
                          <a:spcPts val="0"/>
                        </a:spcAft>
                        <a:buNone/>
                      </a:pPr>
                      <a:r>
                        <a:rPr lang="en">
                          <a:solidFill>
                            <a:srgbClr val="FFFFFF"/>
                          </a:solidFill>
                        </a:rPr>
                        <a:t>Cadre</a:t>
                      </a:r>
                      <a:endParaRPr>
                        <a:solidFill>
                          <a:srgbClr val="FFFFFF"/>
                        </a:solidFill>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a:solidFill>
                            <a:srgbClr val="FFFFFF"/>
                          </a:solidFill>
                        </a:rPr>
                        <a:t>Focus</a:t>
                      </a:r>
                      <a:endParaRPr>
                        <a:solidFill>
                          <a:srgbClr val="FFFFFF"/>
                        </a:solidFill>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a:solidFill>
                            <a:srgbClr val="FFFFFF"/>
                          </a:solidFill>
                        </a:rPr>
                        <a:t>Impact on Instruction</a:t>
                      </a:r>
                      <a:endParaRPr>
                        <a:solidFill>
                          <a:srgbClr val="FFFFFF"/>
                        </a:solidFill>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351C75"/>
                    </a:solidFill>
                  </a:tcPr>
                </a:tc>
                <a:extLst>
                  <a:ext uri="{0D108BD9-81ED-4DB2-BD59-A6C34878D82A}">
                    <a16:rowId xmlns:a16="http://schemas.microsoft.com/office/drawing/2014/main" val="10000"/>
                  </a:ext>
                </a:extLst>
              </a:tr>
              <a:tr h="578100">
                <a:tc>
                  <a:txBody>
                    <a:bodyPr/>
                    <a:lstStyle/>
                    <a:p>
                      <a:pPr marL="0" lvl="0" indent="0" algn="l" rtl="0">
                        <a:spcBef>
                          <a:spcPts val="0"/>
                        </a:spcBef>
                        <a:spcAft>
                          <a:spcPts val="0"/>
                        </a:spcAft>
                        <a:buNone/>
                      </a:pPr>
                      <a:r>
                        <a:rPr lang="en" sz="1200">
                          <a:solidFill>
                            <a:srgbClr val="351C75"/>
                          </a:solidFill>
                          <a:latin typeface="Calibri"/>
                          <a:ea typeface="Calibri"/>
                          <a:cs typeface="Calibri"/>
                          <a:sym typeface="Calibri"/>
                        </a:rPr>
                        <a:t>Reading</a:t>
                      </a:r>
                      <a:endParaRPr sz="1200">
                        <a:solidFill>
                          <a:srgbClr val="351C75"/>
                        </a:solidFill>
                        <a:latin typeface="Calibri"/>
                        <a:ea typeface="Calibri"/>
                        <a:cs typeface="Calibri"/>
                        <a:sym typeface="Calibri"/>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457200" lvl="0" indent="-304800" algn="l" rtl="0">
                        <a:spcBef>
                          <a:spcPts val="0"/>
                        </a:spcBef>
                        <a:spcAft>
                          <a:spcPts val="0"/>
                        </a:spcAft>
                        <a:buClr>
                          <a:srgbClr val="674EA7"/>
                        </a:buClr>
                        <a:buSzPts val="1200"/>
                        <a:buFont typeface="Calibri"/>
                        <a:buChar char="●"/>
                      </a:pPr>
                      <a:r>
                        <a:rPr lang="en" sz="1200" b="1">
                          <a:solidFill>
                            <a:srgbClr val="674EA7"/>
                          </a:solidFill>
                          <a:latin typeface="Calibri"/>
                          <a:ea typeface="Calibri"/>
                          <a:cs typeface="Calibri"/>
                          <a:sym typeface="Calibri"/>
                        </a:rPr>
                        <a:t>Study and Implementation of Year 2 Reach focusing on integrating GLAD, DMA, Cooperative Learning, Accountable Talk, and technology</a:t>
                      </a:r>
                      <a:endParaRPr sz="1200" b="1">
                        <a:solidFill>
                          <a:srgbClr val="674EA7"/>
                        </a:solidFill>
                        <a:latin typeface="Calibri"/>
                        <a:ea typeface="Calibri"/>
                        <a:cs typeface="Calibri"/>
                        <a:sym typeface="Calibri"/>
                      </a:endParaRPr>
                    </a:p>
                    <a:p>
                      <a:pPr marL="457200" lvl="0" indent="-304800" algn="l" rtl="0">
                        <a:spcBef>
                          <a:spcPts val="0"/>
                        </a:spcBef>
                        <a:spcAft>
                          <a:spcPts val="0"/>
                        </a:spcAft>
                        <a:buClr>
                          <a:srgbClr val="674EA7"/>
                        </a:buClr>
                        <a:buSzPts val="1200"/>
                        <a:buFont typeface="Calibri"/>
                        <a:buChar char="●"/>
                      </a:pPr>
                      <a:r>
                        <a:rPr lang="en" sz="1200">
                          <a:solidFill>
                            <a:srgbClr val="674EA7"/>
                          </a:solidFill>
                          <a:latin typeface="Calibri"/>
                          <a:ea typeface="Calibri"/>
                          <a:cs typeface="Calibri"/>
                          <a:sym typeface="Calibri"/>
                        </a:rPr>
                        <a:t>Increasing collaboration with SpEd and Achieve programs</a:t>
                      </a:r>
                      <a:endParaRPr sz="1200">
                        <a:solidFill>
                          <a:srgbClr val="674EA7"/>
                        </a:solidFill>
                        <a:latin typeface="Calibri"/>
                        <a:ea typeface="Calibri"/>
                        <a:cs typeface="Calibri"/>
                        <a:sym typeface="Calibri"/>
                      </a:endParaRPr>
                    </a:p>
                    <a:p>
                      <a:pPr marL="457200" lvl="0" indent="-304800" algn="l" rtl="0">
                        <a:spcBef>
                          <a:spcPts val="0"/>
                        </a:spcBef>
                        <a:spcAft>
                          <a:spcPts val="0"/>
                        </a:spcAft>
                        <a:buClr>
                          <a:srgbClr val="674EA7"/>
                        </a:buClr>
                        <a:buSzPts val="1200"/>
                        <a:buFont typeface="Calibri"/>
                        <a:buChar char="●"/>
                      </a:pPr>
                      <a:r>
                        <a:rPr lang="en" sz="1200">
                          <a:solidFill>
                            <a:srgbClr val="674EA7"/>
                          </a:solidFill>
                          <a:latin typeface="Calibri"/>
                          <a:ea typeface="Calibri"/>
                          <a:cs typeface="Calibri"/>
                          <a:sym typeface="Calibri"/>
                        </a:rPr>
                        <a:t>Increasing family communication in the LAP program</a:t>
                      </a:r>
                      <a:endParaRPr sz="1200">
                        <a:solidFill>
                          <a:srgbClr val="674EA7"/>
                        </a:solidFill>
                        <a:latin typeface="Calibri"/>
                        <a:ea typeface="Calibri"/>
                        <a:cs typeface="Calibri"/>
                        <a:sym typeface="Calibri"/>
                      </a:endParaRPr>
                    </a:p>
                    <a:p>
                      <a:pPr marL="457200" lvl="0" indent="-304800" algn="l" rtl="0">
                        <a:spcBef>
                          <a:spcPts val="0"/>
                        </a:spcBef>
                        <a:spcAft>
                          <a:spcPts val="0"/>
                        </a:spcAft>
                        <a:buClr>
                          <a:srgbClr val="674EA7"/>
                        </a:buClr>
                        <a:buSzPts val="1200"/>
                        <a:buFont typeface="Calibri"/>
                        <a:buChar char="●"/>
                      </a:pPr>
                      <a:r>
                        <a:rPr lang="en" sz="1200">
                          <a:solidFill>
                            <a:srgbClr val="674EA7"/>
                          </a:solidFill>
                          <a:latin typeface="Calibri"/>
                          <a:ea typeface="Calibri"/>
                          <a:cs typeface="Calibri"/>
                          <a:sym typeface="Calibri"/>
                        </a:rPr>
                        <a:t>Increasing the monitoring of “bubble” students</a:t>
                      </a:r>
                      <a:endParaRPr sz="1200">
                        <a:solidFill>
                          <a:srgbClr val="674EA7"/>
                        </a:solidFill>
                        <a:latin typeface="Calibri"/>
                        <a:ea typeface="Calibri"/>
                        <a:cs typeface="Calibri"/>
                        <a:sym typeface="Calibri"/>
                      </a:endParaRPr>
                    </a:p>
                    <a:p>
                      <a:pPr marL="457200" lvl="0" indent="-304800" algn="l" rtl="0">
                        <a:spcBef>
                          <a:spcPts val="0"/>
                        </a:spcBef>
                        <a:spcAft>
                          <a:spcPts val="0"/>
                        </a:spcAft>
                        <a:buClr>
                          <a:srgbClr val="674EA7"/>
                        </a:buClr>
                        <a:buSzPts val="1200"/>
                        <a:buFont typeface="Calibri"/>
                        <a:buChar char="●"/>
                      </a:pPr>
                      <a:r>
                        <a:rPr lang="en" sz="1200">
                          <a:solidFill>
                            <a:srgbClr val="674EA7"/>
                          </a:solidFill>
                          <a:latin typeface="Calibri"/>
                          <a:ea typeface="Calibri"/>
                          <a:cs typeface="Calibri"/>
                          <a:sym typeface="Calibri"/>
                        </a:rPr>
                        <a:t>Ensuring  equitable and appropriate interventions, accommodations, and supports are implemented</a:t>
                      </a:r>
                      <a:endParaRPr sz="1200">
                        <a:solidFill>
                          <a:srgbClr val="674EA7"/>
                        </a:solidFill>
                        <a:latin typeface="Calibri"/>
                        <a:ea typeface="Calibri"/>
                        <a:cs typeface="Calibri"/>
                        <a:sym typeface="Calibri"/>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457200" lvl="0" indent="-304800" algn="l" rtl="0">
                        <a:spcBef>
                          <a:spcPts val="0"/>
                        </a:spcBef>
                        <a:spcAft>
                          <a:spcPts val="0"/>
                        </a:spcAft>
                        <a:buClr>
                          <a:srgbClr val="674EA7"/>
                        </a:buClr>
                        <a:buSzPts val="1200"/>
                        <a:buFont typeface="Calibri"/>
                        <a:buChar char="●"/>
                      </a:pPr>
                      <a:r>
                        <a:rPr lang="en" sz="1200" b="1">
                          <a:solidFill>
                            <a:srgbClr val="674EA7"/>
                          </a:solidFill>
                          <a:latin typeface="Calibri"/>
                          <a:ea typeface="Calibri"/>
                          <a:cs typeface="Calibri"/>
                          <a:sym typeface="Calibri"/>
                        </a:rPr>
                        <a:t>Providing integrated literacy instruction to meet the needs of diverse learners</a:t>
                      </a:r>
                      <a:endParaRPr sz="1200" b="1">
                        <a:solidFill>
                          <a:srgbClr val="674EA7"/>
                        </a:solidFill>
                        <a:latin typeface="Calibri"/>
                        <a:ea typeface="Calibri"/>
                        <a:cs typeface="Calibri"/>
                        <a:sym typeface="Calibri"/>
                      </a:endParaRPr>
                    </a:p>
                    <a:p>
                      <a:pPr marL="457200" lvl="0" indent="-304800" algn="l" rtl="0">
                        <a:spcBef>
                          <a:spcPts val="0"/>
                        </a:spcBef>
                        <a:spcAft>
                          <a:spcPts val="0"/>
                        </a:spcAft>
                        <a:buClr>
                          <a:srgbClr val="674EA7"/>
                        </a:buClr>
                        <a:buSzPts val="1200"/>
                        <a:buFont typeface="Calibri"/>
                        <a:buChar char="●"/>
                      </a:pPr>
                      <a:r>
                        <a:rPr lang="en" sz="1200">
                          <a:solidFill>
                            <a:srgbClr val="674EA7"/>
                          </a:solidFill>
                          <a:latin typeface="Calibri"/>
                          <a:ea typeface="Calibri"/>
                          <a:cs typeface="Calibri"/>
                          <a:sym typeface="Calibri"/>
                        </a:rPr>
                        <a:t>Ensuring special education and achieve students receive rigorous instruction that meets their needs</a:t>
                      </a:r>
                      <a:endParaRPr sz="1200">
                        <a:solidFill>
                          <a:srgbClr val="674EA7"/>
                        </a:solidFill>
                        <a:latin typeface="Calibri"/>
                        <a:ea typeface="Calibri"/>
                        <a:cs typeface="Calibri"/>
                        <a:sym typeface="Calibri"/>
                      </a:endParaRPr>
                    </a:p>
                    <a:p>
                      <a:pPr marL="457200" lvl="0" indent="-304800" algn="l" rtl="0">
                        <a:spcBef>
                          <a:spcPts val="0"/>
                        </a:spcBef>
                        <a:spcAft>
                          <a:spcPts val="0"/>
                        </a:spcAft>
                        <a:buClr>
                          <a:srgbClr val="674EA7"/>
                        </a:buClr>
                        <a:buSzPts val="1200"/>
                        <a:buFont typeface="Calibri"/>
                        <a:buChar char="●"/>
                      </a:pPr>
                      <a:r>
                        <a:rPr lang="en" sz="1200">
                          <a:solidFill>
                            <a:srgbClr val="674EA7"/>
                          </a:solidFill>
                          <a:latin typeface="Calibri"/>
                          <a:ea typeface="Calibri"/>
                          <a:cs typeface="Calibri"/>
                          <a:sym typeface="Calibri"/>
                        </a:rPr>
                        <a:t>Providing clarity for families receiving LAP services </a:t>
                      </a:r>
                      <a:endParaRPr sz="1200">
                        <a:solidFill>
                          <a:srgbClr val="674EA7"/>
                        </a:solidFill>
                        <a:latin typeface="Calibri"/>
                        <a:ea typeface="Calibri"/>
                        <a:cs typeface="Calibri"/>
                        <a:sym typeface="Calibri"/>
                      </a:endParaRPr>
                    </a:p>
                    <a:p>
                      <a:pPr marL="457200" lvl="0" indent="-304800" algn="l" rtl="0">
                        <a:spcBef>
                          <a:spcPts val="0"/>
                        </a:spcBef>
                        <a:spcAft>
                          <a:spcPts val="0"/>
                        </a:spcAft>
                        <a:buClr>
                          <a:srgbClr val="674EA7"/>
                        </a:buClr>
                        <a:buSzPts val="1200"/>
                        <a:buFont typeface="Calibri"/>
                        <a:buChar char="●"/>
                      </a:pPr>
                      <a:r>
                        <a:rPr lang="en" sz="1200">
                          <a:solidFill>
                            <a:srgbClr val="674EA7"/>
                          </a:solidFill>
                          <a:latin typeface="Calibri"/>
                          <a:ea typeface="Calibri"/>
                          <a:cs typeface="Calibri"/>
                          <a:sym typeface="Calibri"/>
                        </a:rPr>
                        <a:t>Frequently progress monitoring “bubble” students enabling appropriate interventions to be implemented sooner as needed</a:t>
                      </a:r>
                      <a:endParaRPr sz="1200">
                        <a:solidFill>
                          <a:srgbClr val="674EA7"/>
                        </a:solidFill>
                        <a:latin typeface="Calibri"/>
                        <a:ea typeface="Calibri"/>
                        <a:cs typeface="Calibri"/>
                        <a:sym typeface="Calibri"/>
                      </a:endParaRPr>
                    </a:p>
                    <a:p>
                      <a:pPr marL="457200" lvl="0" indent="-304800" algn="l" rtl="0">
                        <a:spcBef>
                          <a:spcPts val="0"/>
                        </a:spcBef>
                        <a:spcAft>
                          <a:spcPts val="0"/>
                        </a:spcAft>
                        <a:buClr>
                          <a:srgbClr val="674EA7"/>
                        </a:buClr>
                        <a:buSzPts val="1200"/>
                        <a:buFont typeface="Calibri"/>
                        <a:buChar char="●"/>
                      </a:pPr>
                      <a:r>
                        <a:rPr lang="en" sz="1200">
                          <a:solidFill>
                            <a:srgbClr val="674EA7"/>
                          </a:solidFill>
                          <a:latin typeface="Calibri"/>
                          <a:ea typeface="Calibri"/>
                          <a:cs typeface="Calibri"/>
                          <a:sym typeface="Calibri"/>
                        </a:rPr>
                        <a:t>Providing all qualifying LAP and/or EL students with services and supports that they need</a:t>
                      </a:r>
                      <a:endParaRPr sz="1200">
                        <a:solidFill>
                          <a:srgbClr val="674EA7"/>
                        </a:solidFill>
                        <a:latin typeface="Calibri"/>
                        <a:ea typeface="Calibri"/>
                        <a:cs typeface="Calibri"/>
                        <a:sym typeface="Calibri"/>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418000">
                <a:tc>
                  <a:txBody>
                    <a:bodyPr/>
                    <a:lstStyle/>
                    <a:p>
                      <a:pPr marL="0" lvl="0" indent="0" algn="l" rtl="0">
                        <a:spcBef>
                          <a:spcPts val="0"/>
                        </a:spcBef>
                        <a:spcAft>
                          <a:spcPts val="0"/>
                        </a:spcAft>
                        <a:buNone/>
                      </a:pPr>
                      <a:r>
                        <a:rPr lang="en" sz="1200">
                          <a:solidFill>
                            <a:srgbClr val="351C75"/>
                          </a:solidFill>
                          <a:latin typeface="Calibri"/>
                          <a:ea typeface="Calibri"/>
                          <a:cs typeface="Calibri"/>
                          <a:sym typeface="Calibri"/>
                        </a:rPr>
                        <a:t>Mathematics</a:t>
                      </a:r>
                      <a:endParaRPr sz="1200">
                        <a:solidFill>
                          <a:srgbClr val="351C75"/>
                        </a:solidFill>
                        <a:latin typeface="Calibri"/>
                        <a:ea typeface="Calibri"/>
                        <a:cs typeface="Calibri"/>
                        <a:sym typeface="Calibri"/>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457200" lvl="0" indent="-304800" algn="l" rtl="0">
                        <a:spcBef>
                          <a:spcPts val="0"/>
                        </a:spcBef>
                        <a:spcAft>
                          <a:spcPts val="0"/>
                        </a:spcAft>
                        <a:buClr>
                          <a:srgbClr val="674EA7"/>
                        </a:buClr>
                        <a:buSzPts val="1200"/>
                        <a:buFont typeface="Calibri"/>
                        <a:buChar char="●"/>
                      </a:pPr>
                      <a:r>
                        <a:rPr lang="en" sz="1200" b="1">
                          <a:solidFill>
                            <a:srgbClr val="674EA7"/>
                          </a:solidFill>
                          <a:latin typeface="Calibri"/>
                          <a:ea typeface="Calibri"/>
                          <a:cs typeface="Calibri"/>
                          <a:sym typeface="Calibri"/>
                        </a:rPr>
                        <a:t>Study and Implementation of Math Workshop Model in conjunction with District Detailed Math Maps</a:t>
                      </a:r>
                      <a:endParaRPr sz="1200" b="1">
                        <a:solidFill>
                          <a:srgbClr val="674EA7"/>
                        </a:solidFill>
                        <a:latin typeface="Calibri"/>
                        <a:ea typeface="Calibri"/>
                        <a:cs typeface="Calibri"/>
                        <a:sym typeface="Calibri"/>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457200" lvl="0" indent="-304800" algn="l" rtl="0">
                        <a:spcBef>
                          <a:spcPts val="0"/>
                        </a:spcBef>
                        <a:spcAft>
                          <a:spcPts val="0"/>
                        </a:spcAft>
                        <a:buClr>
                          <a:srgbClr val="674EA7"/>
                        </a:buClr>
                        <a:buSzPts val="1200"/>
                        <a:buFont typeface="Calibri"/>
                        <a:buChar char="●"/>
                      </a:pPr>
                      <a:r>
                        <a:rPr lang="en" sz="1200" b="1">
                          <a:solidFill>
                            <a:srgbClr val="674EA7"/>
                          </a:solidFill>
                          <a:latin typeface="Calibri"/>
                          <a:ea typeface="Calibri"/>
                          <a:cs typeface="Calibri"/>
                          <a:sym typeface="Calibri"/>
                        </a:rPr>
                        <a:t>Providing engaging learning experiences that promote mathematical thinking and discourse</a:t>
                      </a:r>
                      <a:endParaRPr sz="1200" b="1">
                        <a:solidFill>
                          <a:srgbClr val="674EA7"/>
                        </a:solidFill>
                        <a:latin typeface="Calibri"/>
                        <a:ea typeface="Calibri"/>
                        <a:cs typeface="Calibri"/>
                        <a:sym typeface="Calibri"/>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r h="418000">
                <a:tc>
                  <a:txBody>
                    <a:bodyPr/>
                    <a:lstStyle/>
                    <a:p>
                      <a:pPr marL="0" lvl="0" indent="0" algn="l" rtl="0">
                        <a:spcBef>
                          <a:spcPts val="0"/>
                        </a:spcBef>
                        <a:spcAft>
                          <a:spcPts val="0"/>
                        </a:spcAft>
                        <a:buNone/>
                      </a:pPr>
                      <a:r>
                        <a:rPr lang="en" sz="1200">
                          <a:solidFill>
                            <a:srgbClr val="351C75"/>
                          </a:solidFill>
                          <a:latin typeface="Calibri"/>
                          <a:ea typeface="Calibri"/>
                          <a:cs typeface="Calibri"/>
                          <a:sym typeface="Calibri"/>
                        </a:rPr>
                        <a:t>Science</a:t>
                      </a:r>
                      <a:endParaRPr sz="1200">
                        <a:solidFill>
                          <a:srgbClr val="351C75"/>
                        </a:solidFill>
                        <a:latin typeface="Calibri"/>
                        <a:ea typeface="Calibri"/>
                        <a:cs typeface="Calibri"/>
                        <a:sym typeface="Calibri"/>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457200" lvl="0" indent="-304800" algn="l" rtl="0">
                        <a:spcBef>
                          <a:spcPts val="0"/>
                        </a:spcBef>
                        <a:spcAft>
                          <a:spcPts val="0"/>
                        </a:spcAft>
                        <a:buClr>
                          <a:srgbClr val="674EA7"/>
                        </a:buClr>
                        <a:buSzPts val="1200"/>
                        <a:buFont typeface="Calibri"/>
                        <a:buChar char="●"/>
                      </a:pPr>
                      <a:r>
                        <a:rPr lang="en" sz="1200" b="1">
                          <a:solidFill>
                            <a:srgbClr val="674EA7"/>
                          </a:solidFill>
                          <a:latin typeface="Calibri"/>
                          <a:ea typeface="Calibri"/>
                          <a:cs typeface="Calibri"/>
                          <a:sym typeface="Calibri"/>
                        </a:rPr>
                        <a:t>Implementation of 2 science practices</a:t>
                      </a:r>
                      <a:r>
                        <a:rPr lang="en" sz="1200">
                          <a:solidFill>
                            <a:srgbClr val="674EA7"/>
                          </a:solidFill>
                          <a:latin typeface="Calibri"/>
                          <a:ea typeface="Calibri"/>
                          <a:cs typeface="Calibri"/>
                          <a:sym typeface="Calibri"/>
                        </a:rPr>
                        <a:t>:</a:t>
                      </a:r>
                      <a:endParaRPr sz="1200">
                        <a:solidFill>
                          <a:srgbClr val="674EA7"/>
                        </a:solidFill>
                        <a:latin typeface="Calibri"/>
                        <a:ea typeface="Calibri"/>
                        <a:cs typeface="Calibri"/>
                        <a:sym typeface="Calibri"/>
                      </a:endParaRPr>
                    </a:p>
                    <a:p>
                      <a:pPr marL="457200" lvl="0" indent="-304800" algn="l" rtl="0">
                        <a:spcBef>
                          <a:spcPts val="0"/>
                        </a:spcBef>
                        <a:spcAft>
                          <a:spcPts val="0"/>
                        </a:spcAft>
                        <a:buClr>
                          <a:srgbClr val="674EA7"/>
                        </a:buClr>
                        <a:buSzPts val="1200"/>
                        <a:buFont typeface="Calibri"/>
                        <a:buChar char="●"/>
                      </a:pPr>
                      <a:r>
                        <a:rPr lang="en" sz="1200">
                          <a:solidFill>
                            <a:srgbClr val="674EA7"/>
                          </a:solidFill>
                          <a:latin typeface="Calibri"/>
                          <a:ea typeface="Calibri"/>
                          <a:cs typeface="Calibri"/>
                          <a:sym typeface="Calibri"/>
                        </a:rPr>
                        <a:t>Analyzing and Interpreting Data</a:t>
                      </a:r>
                      <a:endParaRPr sz="1200">
                        <a:solidFill>
                          <a:srgbClr val="674EA7"/>
                        </a:solidFill>
                        <a:latin typeface="Calibri"/>
                        <a:ea typeface="Calibri"/>
                        <a:cs typeface="Calibri"/>
                        <a:sym typeface="Calibri"/>
                      </a:endParaRPr>
                    </a:p>
                    <a:p>
                      <a:pPr marL="457200" lvl="0" indent="-304800" algn="l" rtl="0">
                        <a:spcBef>
                          <a:spcPts val="0"/>
                        </a:spcBef>
                        <a:spcAft>
                          <a:spcPts val="0"/>
                        </a:spcAft>
                        <a:buClr>
                          <a:srgbClr val="674EA7"/>
                        </a:buClr>
                        <a:buSzPts val="1200"/>
                        <a:buFont typeface="Calibri"/>
                        <a:buChar char="●"/>
                      </a:pPr>
                      <a:r>
                        <a:rPr lang="en" sz="1200">
                          <a:solidFill>
                            <a:srgbClr val="674EA7"/>
                          </a:solidFill>
                          <a:latin typeface="Calibri"/>
                          <a:ea typeface="Calibri"/>
                          <a:cs typeface="Calibri"/>
                          <a:sym typeface="Calibri"/>
                        </a:rPr>
                        <a:t>Using Mathematics and Computational Data</a:t>
                      </a:r>
                      <a:endParaRPr sz="1200">
                        <a:solidFill>
                          <a:srgbClr val="674EA7"/>
                        </a:solidFill>
                        <a:latin typeface="Calibri"/>
                        <a:ea typeface="Calibri"/>
                        <a:cs typeface="Calibri"/>
                        <a:sym typeface="Calibri"/>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457200" lvl="0" indent="-304800" algn="l" rtl="0">
                        <a:spcBef>
                          <a:spcPts val="0"/>
                        </a:spcBef>
                        <a:spcAft>
                          <a:spcPts val="0"/>
                        </a:spcAft>
                        <a:buClr>
                          <a:srgbClr val="674EA7"/>
                        </a:buClr>
                        <a:buSzPts val="1200"/>
                        <a:buFont typeface="Calibri"/>
                        <a:buChar char="●"/>
                      </a:pPr>
                      <a:r>
                        <a:rPr lang="en" sz="1200" b="1">
                          <a:solidFill>
                            <a:srgbClr val="674EA7"/>
                          </a:solidFill>
                          <a:latin typeface="Calibri"/>
                          <a:ea typeface="Calibri"/>
                          <a:cs typeface="Calibri"/>
                          <a:sym typeface="Calibri"/>
                        </a:rPr>
                        <a:t>Utilizing all components of STEM instructional time to teach the science practices</a:t>
                      </a:r>
                      <a:endParaRPr sz="1200" b="1">
                        <a:solidFill>
                          <a:srgbClr val="674EA7"/>
                        </a:solidFill>
                        <a:latin typeface="Calibri"/>
                        <a:ea typeface="Calibri"/>
                        <a:cs typeface="Calibri"/>
                        <a:sym typeface="Calibri"/>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5" name="Google Shape;175;p28"/>
          <p:cNvSpPr txBox="1">
            <a:spLocks noGrp="1"/>
          </p:cNvSpPr>
          <p:nvPr>
            <p:ph type="title"/>
          </p:nvPr>
        </p:nvSpPr>
        <p:spPr>
          <a:xfrm>
            <a:off x="254050" y="0"/>
            <a:ext cx="8509500" cy="49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20124D"/>
                </a:solidFill>
              </a:rPr>
              <a:t>Cadre Focus and Impacts</a:t>
            </a:r>
            <a:endParaRPr sz="2400">
              <a:solidFill>
                <a:srgbClr val="20124D"/>
              </a:solidFill>
            </a:endParaRPr>
          </a:p>
        </p:txBody>
      </p:sp>
      <p:sp>
        <p:nvSpPr>
          <p:cNvPr id="176" name="Google Shape;176;p2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177" name="Google Shape;177;p28"/>
          <p:cNvPicPr preferRelativeResize="0"/>
          <p:nvPr/>
        </p:nvPicPr>
        <p:blipFill>
          <a:blip r:embed="rId3">
            <a:alphaModFix/>
          </a:blip>
          <a:stretch>
            <a:fillRect/>
          </a:stretch>
        </p:blipFill>
        <p:spPr>
          <a:xfrm>
            <a:off x="3963336" y="4371550"/>
            <a:ext cx="1090925" cy="720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aphicFrame>
        <p:nvGraphicFramePr>
          <p:cNvPr id="182" name="Google Shape;182;p29"/>
          <p:cNvGraphicFramePr/>
          <p:nvPr/>
        </p:nvGraphicFramePr>
        <p:xfrm>
          <a:off x="182975" y="513505"/>
          <a:ext cx="8778050" cy="3139320"/>
        </p:xfrm>
        <a:graphic>
          <a:graphicData uri="http://schemas.openxmlformats.org/drawingml/2006/table">
            <a:tbl>
              <a:tblPr>
                <a:noFill/>
                <a:tableStyleId>{BF237A16-D7B8-475D-83C4-67D18FFF68C4}</a:tableStyleId>
              </a:tblPr>
              <a:tblGrid>
                <a:gridCol w="1135825">
                  <a:extLst>
                    <a:ext uri="{9D8B030D-6E8A-4147-A177-3AD203B41FA5}">
                      <a16:colId xmlns:a16="http://schemas.microsoft.com/office/drawing/2014/main" val="20000"/>
                    </a:ext>
                  </a:extLst>
                </a:gridCol>
                <a:gridCol w="3813675">
                  <a:extLst>
                    <a:ext uri="{9D8B030D-6E8A-4147-A177-3AD203B41FA5}">
                      <a16:colId xmlns:a16="http://schemas.microsoft.com/office/drawing/2014/main" val="20001"/>
                    </a:ext>
                  </a:extLst>
                </a:gridCol>
                <a:gridCol w="3828550">
                  <a:extLst>
                    <a:ext uri="{9D8B030D-6E8A-4147-A177-3AD203B41FA5}">
                      <a16:colId xmlns:a16="http://schemas.microsoft.com/office/drawing/2014/main" val="20002"/>
                    </a:ext>
                  </a:extLst>
                </a:gridCol>
              </a:tblGrid>
              <a:tr h="269400">
                <a:tc>
                  <a:txBody>
                    <a:bodyPr/>
                    <a:lstStyle/>
                    <a:p>
                      <a:pPr marL="0" lvl="0" indent="0" algn="l" rtl="0">
                        <a:spcBef>
                          <a:spcPts val="0"/>
                        </a:spcBef>
                        <a:spcAft>
                          <a:spcPts val="0"/>
                        </a:spcAft>
                        <a:buNone/>
                      </a:pPr>
                      <a:r>
                        <a:rPr lang="en">
                          <a:solidFill>
                            <a:srgbClr val="FFFFFF"/>
                          </a:solidFill>
                        </a:rPr>
                        <a:t>Cadre</a:t>
                      </a:r>
                      <a:endParaRPr>
                        <a:solidFill>
                          <a:srgbClr val="FFFFFF"/>
                        </a:solidFill>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a:solidFill>
                            <a:srgbClr val="FFFFFF"/>
                          </a:solidFill>
                        </a:rPr>
                        <a:t>Focus</a:t>
                      </a:r>
                      <a:endParaRPr>
                        <a:solidFill>
                          <a:srgbClr val="FFFFFF"/>
                        </a:solidFill>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a:solidFill>
                            <a:srgbClr val="FFFFFF"/>
                          </a:solidFill>
                        </a:rPr>
                        <a:t>Impact on Instruction</a:t>
                      </a:r>
                      <a:endParaRPr>
                        <a:solidFill>
                          <a:srgbClr val="FFFFFF"/>
                        </a:solidFill>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351C75"/>
                    </a:solidFill>
                  </a:tcPr>
                </a:tc>
                <a:extLst>
                  <a:ext uri="{0D108BD9-81ED-4DB2-BD59-A6C34878D82A}">
                    <a16:rowId xmlns:a16="http://schemas.microsoft.com/office/drawing/2014/main" val="10000"/>
                  </a:ext>
                </a:extLst>
              </a:tr>
              <a:tr h="418000">
                <a:tc>
                  <a:txBody>
                    <a:bodyPr/>
                    <a:lstStyle/>
                    <a:p>
                      <a:pPr marL="0" lvl="0" indent="0" algn="l" rtl="0">
                        <a:spcBef>
                          <a:spcPts val="0"/>
                        </a:spcBef>
                        <a:spcAft>
                          <a:spcPts val="0"/>
                        </a:spcAft>
                        <a:buNone/>
                      </a:pPr>
                      <a:r>
                        <a:rPr lang="en" sz="1200">
                          <a:solidFill>
                            <a:srgbClr val="20124D"/>
                          </a:solidFill>
                          <a:latin typeface="Calibri"/>
                          <a:ea typeface="Calibri"/>
                          <a:cs typeface="Calibri"/>
                          <a:sym typeface="Calibri"/>
                        </a:rPr>
                        <a:t>Writing</a:t>
                      </a:r>
                      <a:endParaRPr sz="1200">
                        <a:solidFill>
                          <a:srgbClr val="20124D"/>
                        </a:solidFill>
                        <a:latin typeface="Calibri"/>
                        <a:ea typeface="Calibri"/>
                        <a:cs typeface="Calibri"/>
                        <a:sym typeface="Calibri"/>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457200" lvl="0" indent="-317500" algn="l" rtl="0">
                        <a:lnSpc>
                          <a:spcPct val="115000"/>
                        </a:lnSpc>
                        <a:spcBef>
                          <a:spcPts val="0"/>
                        </a:spcBef>
                        <a:spcAft>
                          <a:spcPts val="0"/>
                        </a:spcAft>
                        <a:buClr>
                          <a:srgbClr val="351C75"/>
                        </a:buClr>
                        <a:buSzPts val="1400"/>
                        <a:buChar char="●"/>
                      </a:pPr>
                      <a:r>
                        <a:rPr lang="en" sz="700" b="1">
                          <a:solidFill>
                            <a:srgbClr val="351C75"/>
                          </a:solidFill>
                          <a:latin typeface="Times New Roman"/>
                          <a:ea typeface="Times New Roman"/>
                          <a:cs typeface="Times New Roman"/>
                          <a:sym typeface="Times New Roman"/>
                        </a:rPr>
                        <a:t> </a:t>
                      </a:r>
                      <a:r>
                        <a:rPr lang="en" sz="1100" b="1">
                          <a:solidFill>
                            <a:srgbClr val="351C75"/>
                          </a:solidFill>
                        </a:rPr>
                        <a:t>Identify high impact strategies and provide support for all staff to support student learning</a:t>
                      </a:r>
                      <a:r>
                        <a:rPr lang="en" sz="1100">
                          <a:solidFill>
                            <a:srgbClr val="351C75"/>
                          </a:solidFill>
                        </a:rPr>
                        <a:t>.</a:t>
                      </a:r>
                      <a:endParaRPr sz="1200">
                        <a:solidFill>
                          <a:srgbClr val="351C75"/>
                        </a:solidFill>
                        <a:latin typeface="Calibri"/>
                        <a:ea typeface="Calibri"/>
                        <a:cs typeface="Calibri"/>
                        <a:sym typeface="Calibri"/>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457200" lvl="0" indent="-304800" algn="l" rtl="0">
                        <a:spcBef>
                          <a:spcPts val="0"/>
                        </a:spcBef>
                        <a:spcAft>
                          <a:spcPts val="0"/>
                        </a:spcAft>
                        <a:buClr>
                          <a:srgbClr val="351C75"/>
                        </a:buClr>
                        <a:buSzPts val="1200"/>
                        <a:buFont typeface="Calibri"/>
                        <a:buChar char="●"/>
                      </a:pPr>
                      <a:r>
                        <a:rPr lang="en" sz="1200" b="1">
                          <a:solidFill>
                            <a:srgbClr val="351C75"/>
                          </a:solidFill>
                          <a:latin typeface="Calibri"/>
                          <a:ea typeface="Calibri"/>
                          <a:cs typeface="Calibri"/>
                          <a:sym typeface="Calibri"/>
                        </a:rPr>
                        <a:t>Use of high impact strategies across grade levels and modes of writing</a:t>
                      </a:r>
                      <a:endParaRPr sz="1200" b="1">
                        <a:solidFill>
                          <a:srgbClr val="351C75"/>
                        </a:solidFill>
                        <a:latin typeface="Calibri"/>
                        <a:ea typeface="Calibri"/>
                        <a:cs typeface="Calibri"/>
                        <a:sym typeface="Calibri"/>
                      </a:endParaRPr>
                    </a:p>
                    <a:p>
                      <a:pPr marL="457200" lvl="0" indent="-304800" algn="l" rtl="0">
                        <a:spcBef>
                          <a:spcPts val="0"/>
                        </a:spcBef>
                        <a:spcAft>
                          <a:spcPts val="0"/>
                        </a:spcAft>
                        <a:buClr>
                          <a:srgbClr val="351C75"/>
                        </a:buClr>
                        <a:buSzPts val="1200"/>
                        <a:buFont typeface="Calibri"/>
                        <a:buChar char="●"/>
                      </a:pPr>
                      <a:r>
                        <a:rPr lang="en" sz="1200">
                          <a:solidFill>
                            <a:srgbClr val="351C75"/>
                          </a:solidFill>
                          <a:latin typeface="Calibri"/>
                          <a:ea typeface="Calibri"/>
                          <a:cs typeface="Calibri"/>
                          <a:sym typeface="Calibri"/>
                        </a:rPr>
                        <a:t>Collaboration within grade level teams to intentionally implement strategies</a:t>
                      </a:r>
                      <a:endParaRPr sz="1200">
                        <a:solidFill>
                          <a:srgbClr val="351C75"/>
                        </a:solidFill>
                        <a:latin typeface="Calibri"/>
                        <a:ea typeface="Calibri"/>
                        <a:cs typeface="Calibri"/>
                        <a:sym typeface="Calibri"/>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513625">
                <a:tc>
                  <a:txBody>
                    <a:bodyPr/>
                    <a:lstStyle/>
                    <a:p>
                      <a:pPr marL="0" lvl="0" indent="0" algn="l" rtl="0">
                        <a:spcBef>
                          <a:spcPts val="0"/>
                        </a:spcBef>
                        <a:spcAft>
                          <a:spcPts val="0"/>
                        </a:spcAft>
                        <a:buNone/>
                      </a:pPr>
                      <a:r>
                        <a:rPr lang="en" sz="1200">
                          <a:solidFill>
                            <a:srgbClr val="20124D"/>
                          </a:solidFill>
                          <a:latin typeface="Calibri"/>
                          <a:ea typeface="Calibri"/>
                          <a:cs typeface="Calibri"/>
                          <a:sym typeface="Calibri"/>
                        </a:rPr>
                        <a:t>PBIS</a:t>
                      </a:r>
                      <a:endParaRPr sz="1200">
                        <a:solidFill>
                          <a:srgbClr val="20124D"/>
                        </a:solidFill>
                        <a:latin typeface="Calibri"/>
                        <a:ea typeface="Calibri"/>
                        <a:cs typeface="Calibri"/>
                        <a:sym typeface="Calibri"/>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457200" lvl="0" indent="-304800" algn="l" rtl="0">
                        <a:spcBef>
                          <a:spcPts val="0"/>
                        </a:spcBef>
                        <a:spcAft>
                          <a:spcPts val="0"/>
                        </a:spcAft>
                        <a:buClr>
                          <a:srgbClr val="351C75"/>
                        </a:buClr>
                        <a:buSzPts val="1200"/>
                        <a:buFont typeface="Calibri"/>
                        <a:buChar char="●"/>
                      </a:pPr>
                      <a:r>
                        <a:rPr lang="en" sz="1200" b="1">
                          <a:solidFill>
                            <a:srgbClr val="351C75"/>
                          </a:solidFill>
                          <a:latin typeface="Calibri"/>
                          <a:ea typeface="Calibri"/>
                          <a:cs typeface="Calibri"/>
                          <a:sym typeface="Calibri"/>
                        </a:rPr>
                        <a:t>Year 2 Implementation of PBIS</a:t>
                      </a:r>
                      <a:endParaRPr sz="1200" b="1">
                        <a:solidFill>
                          <a:srgbClr val="351C75"/>
                        </a:solidFill>
                        <a:latin typeface="Calibri"/>
                        <a:ea typeface="Calibri"/>
                        <a:cs typeface="Calibri"/>
                        <a:sym typeface="Calibri"/>
                      </a:endParaRPr>
                    </a:p>
                    <a:p>
                      <a:pPr marL="457200" lvl="0" indent="-304800" algn="l" rtl="0">
                        <a:spcBef>
                          <a:spcPts val="0"/>
                        </a:spcBef>
                        <a:spcAft>
                          <a:spcPts val="0"/>
                        </a:spcAft>
                        <a:buClr>
                          <a:srgbClr val="351C75"/>
                        </a:buClr>
                        <a:buSzPts val="1200"/>
                        <a:buFont typeface="Calibri"/>
                        <a:buChar char="●"/>
                      </a:pPr>
                      <a:r>
                        <a:rPr lang="en" sz="1200">
                          <a:solidFill>
                            <a:srgbClr val="351C75"/>
                          </a:solidFill>
                          <a:latin typeface="Calibri"/>
                          <a:ea typeface="Calibri"/>
                          <a:cs typeface="Calibri"/>
                          <a:sym typeface="Calibri"/>
                        </a:rPr>
                        <a:t>Creating Behavior Flow Chart</a:t>
                      </a:r>
                      <a:endParaRPr sz="1200">
                        <a:solidFill>
                          <a:srgbClr val="351C75"/>
                        </a:solidFill>
                        <a:latin typeface="Calibri"/>
                        <a:ea typeface="Calibri"/>
                        <a:cs typeface="Calibri"/>
                        <a:sym typeface="Calibri"/>
                      </a:endParaRPr>
                    </a:p>
                    <a:p>
                      <a:pPr marL="457200" lvl="0" indent="-304800" algn="l" rtl="0">
                        <a:spcBef>
                          <a:spcPts val="0"/>
                        </a:spcBef>
                        <a:spcAft>
                          <a:spcPts val="0"/>
                        </a:spcAft>
                        <a:buClr>
                          <a:srgbClr val="351C75"/>
                        </a:buClr>
                        <a:buSzPts val="1200"/>
                        <a:buFont typeface="Calibri"/>
                        <a:buChar char="●"/>
                      </a:pPr>
                      <a:r>
                        <a:rPr lang="en" sz="1200">
                          <a:solidFill>
                            <a:srgbClr val="351C75"/>
                          </a:solidFill>
                          <a:latin typeface="Calibri"/>
                          <a:ea typeface="Calibri"/>
                          <a:cs typeface="Calibri"/>
                          <a:sym typeface="Calibri"/>
                        </a:rPr>
                        <a:t>Creating intermediate and primary think sheets</a:t>
                      </a:r>
                      <a:endParaRPr sz="1200">
                        <a:solidFill>
                          <a:srgbClr val="351C75"/>
                        </a:solidFill>
                        <a:latin typeface="Calibri"/>
                        <a:ea typeface="Calibri"/>
                        <a:cs typeface="Calibri"/>
                        <a:sym typeface="Calibri"/>
                      </a:endParaRPr>
                    </a:p>
                    <a:p>
                      <a:pPr marL="457200" lvl="0" indent="-304800" algn="l" rtl="0">
                        <a:spcBef>
                          <a:spcPts val="0"/>
                        </a:spcBef>
                        <a:spcAft>
                          <a:spcPts val="0"/>
                        </a:spcAft>
                        <a:buClr>
                          <a:srgbClr val="351C75"/>
                        </a:buClr>
                        <a:buSzPts val="1200"/>
                        <a:buFont typeface="Calibri"/>
                        <a:buChar char="●"/>
                      </a:pPr>
                      <a:r>
                        <a:rPr lang="en" sz="1200">
                          <a:solidFill>
                            <a:srgbClr val="351C75"/>
                          </a:solidFill>
                          <a:latin typeface="Calibri"/>
                          <a:ea typeface="Calibri"/>
                          <a:cs typeface="Calibri"/>
                          <a:sym typeface="Calibri"/>
                        </a:rPr>
                        <a:t>Integrating SWIS forms throughout the school</a:t>
                      </a:r>
                      <a:endParaRPr sz="1200">
                        <a:solidFill>
                          <a:srgbClr val="351C75"/>
                        </a:solidFill>
                        <a:latin typeface="Calibri"/>
                        <a:ea typeface="Calibri"/>
                        <a:cs typeface="Calibri"/>
                        <a:sym typeface="Calibri"/>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457200" lvl="0" indent="-304800" algn="l" rtl="0">
                        <a:spcBef>
                          <a:spcPts val="0"/>
                        </a:spcBef>
                        <a:spcAft>
                          <a:spcPts val="0"/>
                        </a:spcAft>
                        <a:buClr>
                          <a:srgbClr val="351C75"/>
                        </a:buClr>
                        <a:buSzPts val="1200"/>
                        <a:buFont typeface="Calibri"/>
                        <a:buChar char="●"/>
                      </a:pPr>
                      <a:r>
                        <a:rPr lang="en" sz="1200">
                          <a:solidFill>
                            <a:srgbClr val="351C75"/>
                          </a:solidFill>
                          <a:latin typeface="Calibri"/>
                          <a:ea typeface="Calibri"/>
                          <a:cs typeface="Calibri"/>
                          <a:sym typeface="Calibri"/>
                        </a:rPr>
                        <a:t>Consistency on handling minor and major issues</a:t>
                      </a:r>
                      <a:endParaRPr sz="1200">
                        <a:solidFill>
                          <a:srgbClr val="351C75"/>
                        </a:solidFill>
                        <a:latin typeface="Calibri"/>
                        <a:ea typeface="Calibri"/>
                        <a:cs typeface="Calibri"/>
                        <a:sym typeface="Calibri"/>
                      </a:endParaRPr>
                    </a:p>
                    <a:p>
                      <a:pPr marL="457200" lvl="0" indent="-304800" algn="l" rtl="0">
                        <a:spcBef>
                          <a:spcPts val="0"/>
                        </a:spcBef>
                        <a:spcAft>
                          <a:spcPts val="0"/>
                        </a:spcAft>
                        <a:buClr>
                          <a:srgbClr val="351C75"/>
                        </a:buClr>
                        <a:buSzPts val="1200"/>
                        <a:buFont typeface="Calibri"/>
                        <a:buChar char="●"/>
                      </a:pPr>
                      <a:r>
                        <a:rPr lang="en" sz="1200">
                          <a:solidFill>
                            <a:srgbClr val="351C75"/>
                          </a:solidFill>
                          <a:latin typeface="Calibri"/>
                          <a:ea typeface="Calibri"/>
                          <a:cs typeface="Calibri"/>
                          <a:sym typeface="Calibri"/>
                        </a:rPr>
                        <a:t>Students and staff are clear of expectations</a:t>
                      </a:r>
                      <a:endParaRPr sz="1200">
                        <a:solidFill>
                          <a:srgbClr val="351C75"/>
                        </a:solidFill>
                        <a:latin typeface="Calibri"/>
                        <a:ea typeface="Calibri"/>
                        <a:cs typeface="Calibri"/>
                        <a:sym typeface="Calibri"/>
                      </a:endParaRPr>
                    </a:p>
                    <a:p>
                      <a:pPr marL="457200" lvl="0" indent="-304800" algn="l" rtl="0">
                        <a:spcBef>
                          <a:spcPts val="0"/>
                        </a:spcBef>
                        <a:spcAft>
                          <a:spcPts val="0"/>
                        </a:spcAft>
                        <a:buClr>
                          <a:srgbClr val="351C75"/>
                        </a:buClr>
                        <a:buSzPts val="1200"/>
                        <a:buFont typeface="Calibri"/>
                        <a:buChar char="●"/>
                      </a:pPr>
                      <a:r>
                        <a:rPr lang="en" sz="1200">
                          <a:solidFill>
                            <a:srgbClr val="351C75"/>
                          </a:solidFill>
                          <a:latin typeface="Calibri"/>
                          <a:ea typeface="Calibri"/>
                          <a:cs typeface="Calibri"/>
                          <a:sym typeface="Calibri"/>
                        </a:rPr>
                        <a:t>Student intervention is more targeted.</a:t>
                      </a:r>
                      <a:endParaRPr sz="1200">
                        <a:solidFill>
                          <a:srgbClr val="351C75"/>
                        </a:solidFill>
                        <a:latin typeface="Calibri"/>
                        <a:ea typeface="Calibri"/>
                        <a:cs typeface="Calibri"/>
                        <a:sym typeface="Calibri"/>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r h="513625">
                <a:tc>
                  <a:txBody>
                    <a:bodyPr/>
                    <a:lstStyle/>
                    <a:p>
                      <a:pPr marL="0" lvl="0" indent="0" algn="l" rtl="0">
                        <a:spcBef>
                          <a:spcPts val="0"/>
                        </a:spcBef>
                        <a:spcAft>
                          <a:spcPts val="0"/>
                        </a:spcAft>
                        <a:buNone/>
                      </a:pPr>
                      <a:r>
                        <a:rPr lang="en" sz="1200">
                          <a:solidFill>
                            <a:srgbClr val="20124D"/>
                          </a:solidFill>
                          <a:latin typeface="Calibri"/>
                          <a:ea typeface="Calibri"/>
                          <a:cs typeface="Calibri"/>
                          <a:sym typeface="Calibri"/>
                        </a:rPr>
                        <a:t>Special Education</a:t>
                      </a:r>
                      <a:endParaRPr sz="1200">
                        <a:solidFill>
                          <a:srgbClr val="20124D"/>
                        </a:solidFill>
                        <a:latin typeface="Calibri"/>
                        <a:ea typeface="Calibri"/>
                        <a:cs typeface="Calibri"/>
                        <a:sym typeface="Calibri"/>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457200" lvl="0" indent="-304800" algn="l" rtl="0">
                        <a:spcBef>
                          <a:spcPts val="0"/>
                        </a:spcBef>
                        <a:spcAft>
                          <a:spcPts val="0"/>
                        </a:spcAft>
                        <a:buClr>
                          <a:srgbClr val="351C75"/>
                        </a:buClr>
                        <a:buSzPts val="1200"/>
                        <a:buFont typeface="Calibri"/>
                        <a:buChar char="●"/>
                      </a:pPr>
                      <a:r>
                        <a:rPr lang="en" sz="1200" b="1">
                          <a:solidFill>
                            <a:srgbClr val="351C75"/>
                          </a:solidFill>
                          <a:latin typeface="Calibri"/>
                          <a:ea typeface="Calibri"/>
                          <a:cs typeface="Calibri"/>
                          <a:sym typeface="Calibri"/>
                        </a:rPr>
                        <a:t>Building teacher capacity to increase the rigor of student learning and supports</a:t>
                      </a:r>
                      <a:endParaRPr sz="1200" b="1">
                        <a:solidFill>
                          <a:srgbClr val="351C75"/>
                        </a:solidFill>
                        <a:latin typeface="Calibri"/>
                        <a:ea typeface="Calibri"/>
                        <a:cs typeface="Calibri"/>
                        <a:sym typeface="Calibri"/>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457200" lvl="0" indent="-304800" algn="l" rtl="0">
                        <a:spcBef>
                          <a:spcPts val="0"/>
                        </a:spcBef>
                        <a:spcAft>
                          <a:spcPts val="0"/>
                        </a:spcAft>
                        <a:buClr>
                          <a:srgbClr val="351C75"/>
                        </a:buClr>
                        <a:buSzPts val="1200"/>
                        <a:buFont typeface="Calibri"/>
                        <a:buChar char="●"/>
                      </a:pPr>
                      <a:r>
                        <a:rPr lang="en" sz="1200" b="1">
                          <a:solidFill>
                            <a:srgbClr val="351C75"/>
                          </a:solidFill>
                          <a:latin typeface="Calibri"/>
                          <a:ea typeface="Calibri"/>
                          <a:cs typeface="Calibri"/>
                          <a:sym typeface="Calibri"/>
                        </a:rPr>
                        <a:t>Increased rigor in learning and alignment of mainstream instructional practices.</a:t>
                      </a:r>
                      <a:endParaRPr sz="1200" b="1">
                        <a:solidFill>
                          <a:srgbClr val="351C75"/>
                        </a:solidFill>
                        <a:latin typeface="Calibri"/>
                        <a:ea typeface="Calibri"/>
                        <a:cs typeface="Calibri"/>
                        <a:sym typeface="Calibri"/>
                      </a:endParaRPr>
                    </a:p>
                    <a:p>
                      <a:pPr marL="457200" lvl="0" indent="-304800" algn="l" rtl="0">
                        <a:spcBef>
                          <a:spcPts val="0"/>
                        </a:spcBef>
                        <a:spcAft>
                          <a:spcPts val="0"/>
                        </a:spcAft>
                        <a:buClr>
                          <a:srgbClr val="351C75"/>
                        </a:buClr>
                        <a:buSzPts val="1200"/>
                        <a:buFont typeface="Calibri"/>
                        <a:buChar char="●"/>
                      </a:pPr>
                      <a:r>
                        <a:rPr lang="en" sz="1200">
                          <a:solidFill>
                            <a:srgbClr val="351C75"/>
                          </a:solidFill>
                          <a:latin typeface="Calibri"/>
                          <a:ea typeface="Calibri"/>
                          <a:cs typeface="Calibri"/>
                          <a:sym typeface="Calibri"/>
                        </a:rPr>
                        <a:t>Intentional mainstreaming of Achieve students</a:t>
                      </a:r>
                      <a:endParaRPr sz="1200">
                        <a:solidFill>
                          <a:srgbClr val="351C75"/>
                        </a:solidFill>
                        <a:latin typeface="Calibri"/>
                        <a:ea typeface="Calibri"/>
                        <a:cs typeface="Calibri"/>
                        <a:sym typeface="Calibri"/>
                      </a:endParaRPr>
                    </a:p>
                    <a:p>
                      <a:pPr marL="457200" lvl="0" indent="-304800" algn="l" rtl="0">
                        <a:spcBef>
                          <a:spcPts val="0"/>
                        </a:spcBef>
                        <a:spcAft>
                          <a:spcPts val="0"/>
                        </a:spcAft>
                        <a:buClr>
                          <a:srgbClr val="351C75"/>
                        </a:buClr>
                        <a:buSzPts val="1200"/>
                        <a:buFont typeface="Calibri"/>
                        <a:buChar char="●"/>
                      </a:pPr>
                      <a:r>
                        <a:rPr lang="en" sz="1200">
                          <a:solidFill>
                            <a:srgbClr val="351C75"/>
                          </a:solidFill>
                          <a:latin typeface="Calibri"/>
                          <a:ea typeface="Calibri"/>
                          <a:cs typeface="Calibri"/>
                          <a:sym typeface="Calibri"/>
                        </a:rPr>
                        <a:t>Achieve students exiting program</a:t>
                      </a:r>
                      <a:endParaRPr sz="1200">
                        <a:solidFill>
                          <a:srgbClr val="351C75"/>
                        </a:solidFill>
                        <a:latin typeface="Calibri"/>
                        <a:ea typeface="Calibri"/>
                        <a:cs typeface="Calibri"/>
                        <a:sym typeface="Calibri"/>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3" name="Google Shape;183;p29"/>
          <p:cNvSpPr txBox="1">
            <a:spLocks noGrp="1"/>
          </p:cNvSpPr>
          <p:nvPr>
            <p:ph type="title"/>
          </p:nvPr>
        </p:nvSpPr>
        <p:spPr>
          <a:xfrm>
            <a:off x="254050" y="0"/>
            <a:ext cx="8509500" cy="49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20124D"/>
                </a:solidFill>
              </a:rPr>
              <a:t>Cadre Focus and Impacts</a:t>
            </a:r>
            <a:endParaRPr sz="2400">
              <a:solidFill>
                <a:srgbClr val="20124D"/>
              </a:solidFill>
            </a:endParaRPr>
          </a:p>
        </p:txBody>
      </p:sp>
      <p:sp>
        <p:nvSpPr>
          <p:cNvPr id="184" name="Google Shape;184;p2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185" name="Google Shape;185;p29"/>
          <p:cNvPicPr preferRelativeResize="0"/>
          <p:nvPr/>
        </p:nvPicPr>
        <p:blipFill>
          <a:blip r:embed="rId3">
            <a:alphaModFix/>
          </a:blip>
          <a:stretch>
            <a:fillRect/>
          </a:stretch>
        </p:blipFill>
        <p:spPr>
          <a:xfrm>
            <a:off x="3414956" y="3647650"/>
            <a:ext cx="2187684" cy="1443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265500" y="1181700"/>
            <a:ext cx="4165800" cy="2265900"/>
          </a:xfrm>
          <a:prstGeom prst="rect">
            <a:avLst/>
          </a:prstGeom>
          <a:effectLst>
            <a:outerShdw blurRad="57150" dist="19050" dir="5400000" algn="bl" rotWithShape="0">
              <a:srgbClr val="FFFFFF">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a:t>Work of High Performing Teams</a:t>
            </a:r>
            <a:endParaRPr/>
          </a:p>
        </p:txBody>
      </p:sp>
      <p:pic>
        <p:nvPicPr>
          <p:cNvPr id="191" name="Google Shape;191;p30"/>
          <p:cNvPicPr preferRelativeResize="0"/>
          <p:nvPr/>
        </p:nvPicPr>
        <p:blipFill>
          <a:blip r:embed="rId3">
            <a:alphaModFix/>
          </a:blip>
          <a:stretch>
            <a:fillRect/>
          </a:stretch>
        </p:blipFill>
        <p:spPr>
          <a:xfrm>
            <a:off x="5107168" y="1501975"/>
            <a:ext cx="3407058" cy="2265825"/>
          </a:xfrm>
          <a:prstGeom prst="rect">
            <a:avLst/>
          </a:prstGeom>
          <a:noFill/>
          <a:ln>
            <a:noFill/>
          </a:ln>
        </p:spPr>
      </p:pic>
      <p:pic>
        <p:nvPicPr>
          <p:cNvPr id="192" name="Google Shape;192;p30"/>
          <p:cNvPicPr preferRelativeResize="0"/>
          <p:nvPr/>
        </p:nvPicPr>
        <p:blipFill>
          <a:blip r:embed="rId4">
            <a:alphaModFix/>
          </a:blip>
          <a:stretch>
            <a:fillRect/>
          </a:stretch>
        </p:blipFill>
        <p:spPr>
          <a:xfrm>
            <a:off x="5107175" y="1054663"/>
            <a:ext cx="3793349" cy="2519965"/>
          </a:xfrm>
          <a:prstGeom prst="rect">
            <a:avLst/>
          </a:prstGeom>
          <a:noFill/>
          <a:ln>
            <a:noFill/>
          </a:ln>
        </p:spPr>
      </p:pic>
      <p:sp>
        <p:nvSpPr>
          <p:cNvPr id="193" name="Google Shape;193;p3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20124D"/>
                </a:solidFill>
              </a:rPr>
              <a:t>How are previous requests for support impacting Cedar Wood?</a:t>
            </a:r>
            <a:endParaRPr sz="2400">
              <a:solidFill>
                <a:srgbClr val="20124D"/>
              </a:solidFill>
            </a:endParaRPr>
          </a:p>
        </p:txBody>
      </p:sp>
      <p:sp>
        <p:nvSpPr>
          <p:cNvPr id="199" name="Google Shape;199;p31"/>
          <p:cNvSpPr txBox="1">
            <a:spLocks noGrp="1"/>
          </p:cNvSpPr>
          <p:nvPr>
            <p:ph type="body" idx="1"/>
          </p:nvPr>
        </p:nvSpPr>
        <p:spPr>
          <a:xfrm>
            <a:off x="311700" y="1360888"/>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351C75"/>
              </a:buClr>
              <a:buSzPts val="1800"/>
              <a:buChar char="●"/>
            </a:pPr>
            <a:r>
              <a:rPr lang="en">
                <a:solidFill>
                  <a:srgbClr val="351C75"/>
                </a:solidFill>
              </a:rPr>
              <a:t>Assistant Principal and Administrative Paraeducator staffing has reduced the reactive mode, and increased our proactive work</a:t>
            </a:r>
            <a:endParaRPr>
              <a:solidFill>
                <a:srgbClr val="351C75"/>
              </a:solidFill>
            </a:endParaRPr>
          </a:p>
          <a:p>
            <a:pPr marL="457200" lvl="0" indent="-342900" algn="l" rtl="0">
              <a:spcBef>
                <a:spcPts val="0"/>
              </a:spcBef>
              <a:spcAft>
                <a:spcPts val="0"/>
              </a:spcAft>
              <a:buClr>
                <a:srgbClr val="351C75"/>
              </a:buClr>
              <a:buSzPts val="1800"/>
              <a:buChar char="●"/>
            </a:pPr>
            <a:r>
              <a:rPr lang="en">
                <a:solidFill>
                  <a:srgbClr val="351C75"/>
                </a:solidFill>
              </a:rPr>
              <a:t>Math PD with Observing for Evidence for Learning (OEL) is increasing teachers’ instructional and reflective skills in Balanced Math</a:t>
            </a:r>
            <a:endParaRPr>
              <a:solidFill>
                <a:srgbClr val="351C75"/>
              </a:solidFill>
            </a:endParaRPr>
          </a:p>
          <a:p>
            <a:pPr marL="457200" lvl="0" indent="-342900" algn="l" rtl="0">
              <a:spcBef>
                <a:spcPts val="0"/>
              </a:spcBef>
              <a:spcAft>
                <a:spcPts val="0"/>
              </a:spcAft>
              <a:buClr>
                <a:srgbClr val="351C75"/>
              </a:buClr>
              <a:buSzPts val="1800"/>
              <a:buChar char="●"/>
            </a:pPr>
            <a:r>
              <a:rPr lang="en">
                <a:solidFill>
                  <a:srgbClr val="351C75"/>
                </a:solidFill>
              </a:rPr>
              <a:t>Professional development and facilitation in Achieve program is creating the philosophical and practical foundation for an effective program </a:t>
            </a:r>
            <a:endParaRPr>
              <a:solidFill>
                <a:srgbClr val="351C75"/>
              </a:solidFill>
            </a:endParaRPr>
          </a:p>
          <a:p>
            <a:pPr marL="457200" lvl="0" indent="-342900" algn="l" rtl="0">
              <a:spcBef>
                <a:spcPts val="0"/>
              </a:spcBef>
              <a:spcAft>
                <a:spcPts val="0"/>
              </a:spcAft>
              <a:buClr>
                <a:srgbClr val="351C75"/>
              </a:buClr>
              <a:buSzPts val="1800"/>
              <a:buChar char="●"/>
            </a:pPr>
            <a:r>
              <a:rPr lang="en">
                <a:solidFill>
                  <a:srgbClr val="351C75"/>
                </a:solidFill>
              </a:rPr>
              <a:t>Robotics facilitator position has resulted in both Cedar Wood teams advancing to semi-finals at state</a:t>
            </a:r>
            <a:endParaRPr>
              <a:solidFill>
                <a:srgbClr val="351C75"/>
              </a:solidFill>
            </a:endParaRPr>
          </a:p>
        </p:txBody>
      </p:sp>
      <p:sp>
        <p:nvSpPr>
          <p:cNvPr id="200" name="Google Shape;200;p3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48350" y="1019750"/>
            <a:ext cx="3995100" cy="3669000"/>
          </a:xfrm>
          <a:prstGeom prst="rect">
            <a:avLst/>
          </a:prstGeom>
          <a:effectLst>
            <a:outerShdw blurRad="57150" dist="19050" dir="5400000" algn="bl" rotWithShape="0">
              <a:srgbClr val="FFFFFF">
                <a:alpha val="50000"/>
              </a:srgbClr>
            </a:outerShdw>
          </a:effectLst>
        </p:spPr>
        <p:txBody>
          <a:bodyPr spcFirstLastPara="1" wrap="square" lIns="91425" tIns="91425" rIns="91425" bIns="91425" anchor="b" anchorCtr="0">
            <a:noAutofit/>
          </a:bodyPr>
          <a:lstStyle/>
          <a:p>
            <a:pPr marL="0" lvl="0" indent="0" algn="l" rtl="0">
              <a:spcBef>
                <a:spcPts val="0"/>
              </a:spcBef>
              <a:spcAft>
                <a:spcPts val="0"/>
              </a:spcAft>
              <a:buNone/>
            </a:pPr>
            <a:r>
              <a:rPr lang="en" sz="1600" b="0"/>
              <a:t>Group 1 </a:t>
            </a:r>
            <a:r>
              <a:rPr lang="en" sz="1200" b="0"/>
              <a:t>(Library Main- </a:t>
            </a:r>
            <a:r>
              <a:rPr lang="en" sz="1200" b="0" u="sng">
                <a:solidFill>
                  <a:schemeClr val="hlink"/>
                </a:solidFill>
                <a:hlinkClick r:id="rId3"/>
              </a:rPr>
              <a:t>Math</a:t>
            </a:r>
            <a:r>
              <a:rPr lang="en" sz="1200" b="0"/>
              <a:t> &amp; </a:t>
            </a:r>
            <a:r>
              <a:rPr lang="en" sz="1200" b="0" u="sng">
                <a:solidFill>
                  <a:schemeClr val="hlink"/>
                </a:solidFill>
                <a:hlinkClick r:id="rId4"/>
              </a:rPr>
              <a:t>Reading</a:t>
            </a:r>
            <a:r>
              <a:rPr lang="en" sz="1200" b="0"/>
              <a:t>)</a:t>
            </a:r>
            <a:endParaRPr sz="1200" b="0"/>
          </a:p>
          <a:p>
            <a:pPr marL="457200" lvl="0" indent="-330200" algn="l" rtl="0">
              <a:spcBef>
                <a:spcPts val="0"/>
              </a:spcBef>
              <a:spcAft>
                <a:spcPts val="0"/>
              </a:spcAft>
              <a:buSzPts val="1600"/>
              <a:buChar char="●"/>
            </a:pPr>
            <a:r>
              <a:rPr lang="en" sz="1600" b="0"/>
              <a:t>Dr. Gary Cohn</a:t>
            </a:r>
            <a:endParaRPr sz="1600" b="0"/>
          </a:p>
          <a:p>
            <a:pPr marL="457200" lvl="0" indent="-330200" algn="l" rtl="0">
              <a:spcBef>
                <a:spcPts val="0"/>
              </a:spcBef>
              <a:spcAft>
                <a:spcPts val="0"/>
              </a:spcAft>
              <a:buSzPts val="1600"/>
              <a:buChar char="●"/>
            </a:pPr>
            <a:r>
              <a:rPr lang="en" sz="1600" b="0"/>
              <a:t>Director Carol Andrews</a:t>
            </a:r>
            <a:endParaRPr sz="1600" b="0"/>
          </a:p>
          <a:p>
            <a:pPr marL="457200" lvl="0" indent="-330200" algn="l" rtl="0">
              <a:spcBef>
                <a:spcPts val="0"/>
              </a:spcBef>
              <a:spcAft>
                <a:spcPts val="0"/>
              </a:spcAft>
              <a:buSzPts val="1600"/>
              <a:buChar char="●"/>
            </a:pPr>
            <a:r>
              <a:rPr lang="en" sz="1600" b="0"/>
              <a:t>Dr. Joyce Stewart</a:t>
            </a:r>
            <a:endParaRPr sz="1600" b="0"/>
          </a:p>
          <a:p>
            <a:pPr marL="457200" lvl="0" indent="-330200" algn="l" rtl="0">
              <a:spcBef>
                <a:spcPts val="0"/>
              </a:spcBef>
              <a:spcAft>
                <a:spcPts val="0"/>
              </a:spcAft>
              <a:buSzPts val="1600"/>
              <a:buChar char="●"/>
            </a:pPr>
            <a:r>
              <a:rPr lang="en" sz="1600" b="0"/>
              <a:t>Alice Chao</a:t>
            </a:r>
            <a:endParaRPr sz="1600" b="0"/>
          </a:p>
          <a:p>
            <a:pPr marL="0" lvl="0" indent="0" algn="l" rtl="0">
              <a:spcBef>
                <a:spcPts val="0"/>
              </a:spcBef>
              <a:spcAft>
                <a:spcPts val="0"/>
              </a:spcAft>
              <a:buNone/>
            </a:pPr>
            <a:r>
              <a:rPr lang="en" sz="1600" b="0"/>
              <a:t>Group 2: </a:t>
            </a:r>
            <a:r>
              <a:rPr lang="en" sz="1200" b="0"/>
              <a:t>(Library Front- </a:t>
            </a:r>
            <a:r>
              <a:rPr lang="en" sz="1200" b="0" u="sng">
                <a:solidFill>
                  <a:schemeClr val="hlink"/>
                </a:solidFill>
                <a:hlinkClick r:id="rId5"/>
              </a:rPr>
              <a:t>MTSS</a:t>
            </a:r>
            <a:r>
              <a:rPr lang="en" sz="1200" b="0"/>
              <a:t>)</a:t>
            </a:r>
            <a:endParaRPr sz="1600" b="0"/>
          </a:p>
          <a:p>
            <a:pPr marL="457200" lvl="0" indent="-330200" algn="l" rtl="0">
              <a:spcBef>
                <a:spcPts val="0"/>
              </a:spcBef>
              <a:spcAft>
                <a:spcPts val="0"/>
              </a:spcAft>
              <a:buSzPts val="1600"/>
              <a:buChar char="●"/>
            </a:pPr>
            <a:r>
              <a:rPr lang="en" sz="1600" b="0"/>
              <a:t>Dr. Sally Lancaster</a:t>
            </a:r>
            <a:endParaRPr sz="1600" b="0"/>
          </a:p>
          <a:p>
            <a:pPr marL="457200" lvl="0" indent="-330200" algn="l" rtl="0">
              <a:spcBef>
                <a:spcPts val="0"/>
              </a:spcBef>
              <a:spcAft>
                <a:spcPts val="0"/>
              </a:spcAft>
              <a:buSzPts val="1600"/>
              <a:buChar char="●"/>
            </a:pPr>
            <a:r>
              <a:rPr lang="en" sz="1600" b="0"/>
              <a:t>Heather Brown</a:t>
            </a:r>
            <a:endParaRPr sz="1600" b="0"/>
          </a:p>
          <a:p>
            <a:pPr marL="457200" lvl="0" indent="-330200" algn="l" rtl="0">
              <a:spcBef>
                <a:spcPts val="0"/>
              </a:spcBef>
              <a:spcAft>
                <a:spcPts val="0"/>
              </a:spcAft>
              <a:buSzPts val="1600"/>
              <a:buChar char="●"/>
            </a:pPr>
            <a:r>
              <a:rPr lang="en" sz="1600" b="0"/>
              <a:t>Anne Carnell</a:t>
            </a:r>
            <a:endParaRPr sz="1600" b="0"/>
          </a:p>
          <a:p>
            <a:pPr marL="457200" lvl="0" indent="-330200" algn="l" rtl="0">
              <a:spcBef>
                <a:spcPts val="0"/>
              </a:spcBef>
              <a:spcAft>
                <a:spcPts val="0"/>
              </a:spcAft>
              <a:buSzPts val="1600"/>
              <a:buChar char="●"/>
            </a:pPr>
            <a:r>
              <a:rPr lang="en" sz="1600" b="0"/>
              <a:t>Mike Gunn</a:t>
            </a:r>
            <a:endParaRPr sz="1600" b="0"/>
          </a:p>
          <a:p>
            <a:pPr marL="0" lvl="0" indent="0" algn="l" rtl="0">
              <a:spcBef>
                <a:spcPts val="0"/>
              </a:spcBef>
              <a:spcAft>
                <a:spcPts val="0"/>
              </a:spcAft>
              <a:buNone/>
            </a:pPr>
            <a:r>
              <a:rPr lang="en" sz="1600" b="0"/>
              <a:t>Group 3: </a:t>
            </a:r>
            <a:r>
              <a:rPr lang="en" sz="1200" b="0"/>
              <a:t>(D-2- </a:t>
            </a:r>
            <a:r>
              <a:rPr lang="en" sz="1200" b="0" u="sng">
                <a:solidFill>
                  <a:schemeClr val="hlink"/>
                </a:solidFill>
                <a:hlinkClick r:id="rId6"/>
              </a:rPr>
              <a:t>Science</a:t>
            </a:r>
            <a:r>
              <a:rPr lang="en" sz="1200" b="0"/>
              <a:t> &amp; </a:t>
            </a:r>
            <a:r>
              <a:rPr lang="en" sz="1200" b="0" u="sng">
                <a:solidFill>
                  <a:schemeClr val="hlink"/>
                </a:solidFill>
                <a:hlinkClick r:id="rId7"/>
              </a:rPr>
              <a:t>Writing</a:t>
            </a:r>
            <a:r>
              <a:rPr lang="en" sz="1200" b="0"/>
              <a:t>)</a:t>
            </a:r>
            <a:endParaRPr sz="1200" b="0"/>
          </a:p>
          <a:p>
            <a:pPr marL="457200" lvl="0" indent="-330200" algn="l" rtl="0">
              <a:spcBef>
                <a:spcPts val="0"/>
              </a:spcBef>
              <a:spcAft>
                <a:spcPts val="0"/>
              </a:spcAft>
              <a:buSzPts val="1600"/>
              <a:buChar char="●"/>
            </a:pPr>
            <a:r>
              <a:rPr lang="en" sz="1600" b="0"/>
              <a:t>Director Traci Mitchell</a:t>
            </a:r>
            <a:endParaRPr sz="1600" b="0"/>
          </a:p>
          <a:p>
            <a:pPr marL="457200" lvl="0" indent="-330200" algn="l" rtl="0">
              <a:spcBef>
                <a:spcPts val="0"/>
              </a:spcBef>
              <a:spcAft>
                <a:spcPts val="0"/>
              </a:spcAft>
              <a:buSzPts val="1600"/>
              <a:buChar char="●"/>
            </a:pPr>
            <a:r>
              <a:rPr lang="en" sz="1600" b="0"/>
              <a:t>Dr. Peter Scott</a:t>
            </a:r>
            <a:endParaRPr sz="1600" b="0"/>
          </a:p>
          <a:p>
            <a:pPr marL="457200" lvl="0" indent="-330200" algn="l" rtl="0">
              <a:spcBef>
                <a:spcPts val="0"/>
              </a:spcBef>
              <a:spcAft>
                <a:spcPts val="0"/>
              </a:spcAft>
              <a:buSzPts val="1600"/>
              <a:buChar char="●"/>
            </a:pPr>
            <a:r>
              <a:rPr lang="en" sz="1600" b="0"/>
              <a:t>Larry Fleckenstein</a:t>
            </a:r>
            <a:endParaRPr sz="1200" b="0"/>
          </a:p>
          <a:p>
            <a:pPr marL="457200" lvl="0" indent="0" algn="l" rtl="0">
              <a:spcBef>
                <a:spcPts val="0"/>
              </a:spcBef>
              <a:spcAft>
                <a:spcPts val="0"/>
              </a:spcAft>
              <a:buNone/>
            </a:pPr>
            <a:endParaRPr sz="1600" b="0"/>
          </a:p>
        </p:txBody>
      </p:sp>
      <p:pic>
        <p:nvPicPr>
          <p:cNvPr id="66" name="Google Shape;66;p14"/>
          <p:cNvPicPr preferRelativeResize="0"/>
          <p:nvPr/>
        </p:nvPicPr>
        <p:blipFill>
          <a:blip r:embed="rId8">
            <a:alphaModFix/>
          </a:blip>
          <a:stretch>
            <a:fillRect/>
          </a:stretch>
        </p:blipFill>
        <p:spPr>
          <a:xfrm>
            <a:off x="5147593" y="1438838"/>
            <a:ext cx="3407058" cy="2265825"/>
          </a:xfrm>
          <a:prstGeom prst="rect">
            <a:avLst/>
          </a:prstGeom>
          <a:noFill/>
          <a:ln>
            <a:noFill/>
          </a:ln>
        </p:spPr>
      </p:pic>
      <p:sp>
        <p:nvSpPr>
          <p:cNvPr id="67" name="Google Shape;67;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20124D"/>
                </a:solidFill>
              </a:rPr>
              <a:t>Prioritized supports based on data and challenges</a:t>
            </a:r>
            <a:endParaRPr sz="2400">
              <a:solidFill>
                <a:srgbClr val="20124D"/>
              </a:solidFill>
            </a:endParaRPr>
          </a:p>
        </p:txBody>
      </p:sp>
      <p:sp>
        <p:nvSpPr>
          <p:cNvPr id="206" name="Google Shape;206;p32"/>
          <p:cNvSpPr txBox="1">
            <a:spLocks noGrp="1"/>
          </p:cNvSpPr>
          <p:nvPr>
            <p:ph type="body" idx="1"/>
          </p:nvPr>
        </p:nvSpPr>
        <p:spPr>
          <a:xfrm>
            <a:off x="311700" y="1360888"/>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351C75"/>
              </a:buClr>
              <a:buSzPts val="1800"/>
              <a:buChar char="●"/>
            </a:pPr>
            <a:r>
              <a:rPr lang="en">
                <a:solidFill>
                  <a:srgbClr val="351C75"/>
                </a:solidFill>
              </a:rPr>
              <a:t>Continue full time AP and Admin Para position, even if enrollment drops below 700</a:t>
            </a:r>
            <a:endParaRPr>
              <a:solidFill>
                <a:srgbClr val="351C75"/>
              </a:solidFill>
            </a:endParaRPr>
          </a:p>
          <a:p>
            <a:pPr marL="457200" lvl="0" indent="-342900" algn="l" rtl="0">
              <a:spcBef>
                <a:spcPts val="0"/>
              </a:spcBef>
              <a:spcAft>
                <a:spcPts val="0"/>
              </a:spcAft>
              <a:buClr>
                <a:srgbClr val="351C75"/>
              </a:buClr>
              <a:buSzPts val="1800"/>
              <a:buChar char="●"/>
            </a:pPr>
            <a:r>
              <a:rPr lang="en">
                <a:solidFill>
                  <a:srgbClr val="351C75"/>
                </a:solidFill>
              </a:rPr>
              <a:t>Special Education specific training and supports to build the capacity in teachers and paraeducators</a:t>
            </a:r>
            <a:endParaRPr>
              <a:solidFill>
                <a:srgbClr val="351C75"/>
              </a:solidFill>
            </a:endParaRPr>
          </a:p>
          <a:p>
            <a:pPr marL="457200" lvl="0" indent="-342900" algn="l" rtl="0">
              <a:spcBef>
                <a:spcPts val="0"/>
              </a:spcBef>
              <a:spcAft>
                <a:spcPts val="0"/>
              </a:spcAft>
              <a:buClr>
                <a:srgbClr val="351C75"/>
              </a:buClr>
              <a:buSzPts val="1800"/>
              <a:buChar char="●"/>
            </a:pPr>
            <a:r>
              <a:rPr lang="en">
                <a:solidFill>
                  <a:srgbClr val="351C75"/>
                </a:solidFill>
              </a:rPr>
              <a:t>Continue OEL coaching cycles to increase instructional effectiveness in math</a:t>
            </a:r>
            <a:endParaRPr>
              <a:solidFill>
                <a:srgbClr val="351C75"/>
              </a:solidFill>
            </a:endParaRPr>
          </a:p>
          <a:p>
            <a:pPr marL="457200" lvl="0" indent="-342900" algn="l" rtl="0">
              <a:spcBef>
                <a:spcPts val="0"/>
              </a:spcBef>
              <a:spcAft>
                <a:spcPts val="0"/>
              </a:spcAft>
              <a:buClr>
                <a:srgbClr val="351C75"/>
              </a:buClr>
              <a:buSzPts val="1800"/>
              <a:buChar char="●"/>
            </a:pPr>
            <a:r>
              <a:rPr lang="en">
                <a:solidFill>
                  <a:srgbClr val="351C75"/>
                </a:solidFill>
              </a:rPr>
              <a:t>NGSS Science Professional Development </a:t>
            </a:r>
            <a:endParaRPr>
              <a:solidFill>
                <a:srgbClr val="351C75"/>
              </a:solidFill>
            </a:endParaRPr>
          </a:p>
          <a:p>
            <a:pPr marL="457200" lvl="0" indent="-342900" algn="l" rtl="0">
              <a:spcBef>
                <a:spcPts val="0"/>
              </a:spcBef>
              <a:spcAft>
                <a:spcPts val="0"/>
              </a:spcAft>
              <a:buClr>
                <a:srgbClr val="351C75"/>
              </a:buClr>
              <a:buSzPts val="1800"/>
              <a:buChar char="●"/>
            </a:pPr>
            <a:r>
              <a:rPr lang="en">
                <a:solidFill>
                  <a:srgbClr val="351C75"/>
                </a:solidFill>
              </a:rPr>
              <a:t>Continue to support our Robotics Teams and increase ability for Junior Robotics</a:t>
            </a:r>
            <a:endParaRPr>
              <a:solidFill>
                <a:srgbClr val="351C75"/>
              </a:solidFill>
            </a:endParaRPr>
          </a:p>
          <a:p>
            <a:pPr marL="457200" lvl="0" indent="0" algn="l" rtl="0">
              <a:spcBef>
                <a:spcPts val="1600"/>
              </a:spcBef>
              <a:spcAft>
                <a:spcPts val="1600"/>
              </a:spcAft>
              <a:buNone/>
            </a:pPr>
            <a:endParaRPr>
              <a:solidFill>
                <a:srgbClr val="351C75"/>
              </a:solidFill>
            </a:endParaRPr>
          </a:p>
        </p:txBody>
      </p:sp>
      <p:sp>
        <p:nvSpPr>
          <p:cNvPr id="207" name="Google Shape;207;p3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 you Dr. Cohn and Dr. Stewart</a:t>
            </a:r>
            <a:endParaRPr/>
          </a:p>
        </p:txBody>
      </p:sp>
      <p:sp>
        <p:nvSpPr>
          <p:cNvPr id="213" name="Google Shape;213;p3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21</a:t>
            </a:fld>
            <a:endParaRPr/>
          </a:p>
        </p:txBody>
      </p:sp>
      <p:pic>
        <p:nvPicPr>
          <p:cNvPr id="214" name="Google Shape;214;p33" title="IMG_1799.mp4">
            <a:hlinkClick r:id="rId3"/>
          </p:cNvPr>
          <p:cNvPicPr preferRelativeResize="0"/>
          <p:nvPr/>
        </p:nvPicPr>
        <p:blipFill>
          <a:blip r:embed="rId4">
            <a:alphaModFix/>
          </a:blip>
          <a:stretch>
            <a:fillRect/>
          </a:stretch>
        </p:blipFill>
        <p:spPr>
          <a:xfrm>
            <a:off x="1980175" y="1068425"/>
            <a:ext cx="5183650" cy="3887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5500" y="1627350"/>
            <a:ext cx="4045200" cy="1888800"/>
          </a:xfrm>
          <a:prstGeom prst="rect">
            <a:avLst/>
          </a:prstGeom>
          <a:effectLst>
            <a:outerShdw blurRad="57150" dist="19050" dir="5400000" algn="bl" rotWithShape="0">
              <a:srgbClr val="FFFFFF">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20124D"/>
                </a:solidFill>
              </a:rPr>
              <a:t>Work of High Performing Teams</a:t>
            </a:r>
            <a:endParaRPr>
              <a:solidFill>
                <a:srgbClr val="20124D"/>
              </a:solidFill>
            </a:endParaRPr>
          </a:p>
        </p:txBody>
      </p:sp>
      <p:pic>
        <p:nvPicPr>
          <p:cNvPr id="73" name="Google Shape;73;p15"/>
          <p:cNvPicPr preferRelativeResize="0"/>
          <p:nvPr/>
        </p:nvPicPr>
        <p:blipFill>
          <a:blip r:embed="rId3">
            <a:alphaModFix/>
          </a:blip>
          <a:stretch>
            <a:fillRect/>
          </a:stretch>
        </p:blipFill>
        <p:spPr>
          <a:xfrm>
            <a:off x="5223793" y="1515038"/>
            <a:ext cx="3407058" cy="2265825"/>
          </a:xfrm>
          <a:prstGeom prst="rect">
            <a:avLst/>
          </a:prstGeom>
          <a:noFill/>
          <a:ln>
            <a:noFill/>
          </a:ln>
        </p:spPr>
      </p:pic>
      <p:sp>
        <p:nvSpPr>
          <p:cNvPr id="74" name="Google Shape;74;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80" name="Google Shape;80;p16"/>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20124D"/>
                </a:solidFill>
              </a:rPr>
              <a:t>Cedar Wood’s Refresh</a:t>
            </a:r>
            <a:endParaRPr>
              <a:solidFill>
                <a:srgbClr val="20124D"/>
              </a:solidFill>
            </a:endParaRPr>
          </a:p>
        </p:txBody>
      </p:sp>
      <p:pic>
        <p:nvPicPr>
          <p:cNvPr id="81" name="Google Shape;81;p16"/>
          <p:cNvPicPr preferRelativeResize="0"/>
          <p:nvPr/>
        </p:nvPicPr>
        <p:blipFill>
          <a:blip r:embed="rId3">
            <a:alphaModFix/>
          </a:blip>
          <a:stretch>
            <a:fillRect/>
          </a:stretch>
        </p:blipFill>
        <p:spPr>
          <a:xfrm>
            <a:off x="948838" y="2715600"/>
            <a:ext cx="2678534" cy="2008901"/>
          </a:xfrm>
          <a:prstGeom prst="rect">
            <a:avLst/>
          </a:prstGeom>
          <a:noFill/>
          <a:ln>
            <a:noFill/>
          </a:ln>
        </p:spPr>
      </p:pic>
      <p:sp>
        <p:nvSpPr>
          <p:cNvPr id="82" name="Google Shape;82;p16"/>
          <p:cNvSpPr txBox="1">
            <a:spLocks noGrp="1"/>
          </p:cNvSpPr>
          <p:nvPr>
            <p:ph type="body" idx="2"/>
          </p:nvPr>
        </p:nvSpPr>
        <p:spPr>
          <a:xfrm>
            <a:off x="4939500" y="724200"/>
            <a:ext cx="3837000" cy="4000200"/>
          </a:xfrm>
          <a:prstGeom prst="rect">
            <a:avLst/>
          </a:prstGeom>
        </p:spPr>
        <p:txBody>
          <a:bodyPr spcFirstLastPara="1" wrap="square" lIns="91425" tIns="91425" rIns="91425" bIns="91425" anchor="ctr" anchorCtr="0">
            <a:noAutofit/>
          </a:bodyPr>
          <a:lstStyle/>
          <a:p>
            <a:pPr marL="457200" lvl="0" indent="-355600" algn="l" rtl="0">
              <a:spcBef>
                <a:spcPts val="0"/>
              </a:spcBef>
              <a:spcAft>
                <a:spcPts val="0"/>
              </a:spcAft>
              <a:buSzPts val="2000"/>
              <a:buChar char="●"/>
            </a:pPr>
            <a:r>
              <a:rPr lang="en" sz="2000"/>
              <a:t>2 New Portables (12 total)</a:t>
            </a:r>
            <a:endParaRPr sz="2000"/>
          </a:p>
          <a:p>
            <a:pPr marL="457200" lvl="0" indent="-355600" algn="l" rtl="0">
              <a:spcBef>
                <a:spcPts val="0"/>
              </a:spcBef>
              <a:spcAft>
                <a:spcPts val="0"/>
              </a:spcAft>
              <a:buSzPts val="2000"/>
              <a:buChar char="●"/>
            </a:pPr>
            <a:r>
              <a:rPr lang="en" sz="2000"/>
              <a:t>Security Upgrades-</a:t>
            </a:r>
            <a:r>
              <a:rPr lang="en" sz="1200"/>
              <a:t> Gates &amp; Keycards</a:t>
            </a:r>
            <a:endParaRPr sz="1200"/>
          </a:p>
          <a:p>
            <a:pPr marL="457200" lvl="0" indent="-355600" algn="l" rtl="0">
              <a:spcBef>
                <a:spcPts val="0"/>
              </a:spcBef>
              <a:spcAft>
                <a:spcPts val="0"/>
              </a:spcAft>
              <a:buSzPts val="2000"/>
              <a:buChar char="●"/>
            </a:pPr>
            <a:r>
              <a:rPr lang="en" sz="2000"/>
              <a:t>Office Renovation</a:t>
            </a:r>
            <a:endParaRPr sz="2000"/>
          </a:p>
          <a:p>
            <a:pPr marL="457200" lvl="0" indent="-355600" algn="l" rtl="0">
              <a:spcBef>
                <a:spcPts val="0"/>
              </a:spcBef>
              <a:spcAft>
                <a:spcPts val="0"/>
              </a:spcAft>
              <a:buSzPts val="2000"/>
              <a:buChar char="●"/>
            </a:pPr>
            <a:r>
              <a:rPr lang="en" sz="2000"/>
              <a:t>21 New Staff Members</a:t>
            </a:r>
            <a:endParaRPr sz="2000"/>
          </a:p>
          <a:p>
            <a:pPr marL="457200" lvl="0" indent="-355600" algn="l" rtl="0">
              <a:spcBef>
                <a:spcPts val="0"/>
              </a:spcBef>
              <a:spcAft>
                <a:spcPts val="0"/>
              </a:spcAft>
              <a:buSzPts val="2000"/>
              <a:buChar char="●"/>
            </a:pPr>
            <a:r>
              <a:rPr lang="en" sz="2000"/>
              <a:t>780	students</a:t>
            </a:r>
            <a:endParaRPr sz="2000"/>
          </a:p>
          <a:p>
            <a:pPr marL="457200" lvl="0" indent="-355600" algn="l" rtl="0">
              <a:spcBef>
                <a:spcPts val="0"/>
              </a:spcBef>
              <a:spcAft>
                <a:spcPts val="0"/>
              </a:spcAft>
              <a:buSzPts val="2000"/>
              <a:buChar char="●"/>
            </a:pPr>
            <a:r>
              <a:rPr lang="en" sz="2000"/>
              <a:t>New kindergarten class </a:t>
            </a:r>
            <a:r>
              <a:rPr lang="en" sz="1200"/>
              <a:t>(converted tech classroom)</a:t>
            </a:r>
            <a:endParaRPr sz="1200"/>
          </a:p>
          <a:p>
            <a:pPr marL="457200" lvl="0" indent="-355600" algn="l" rtl="0">
              <a:spcBef>
                <a:spcPts val="0"/>
              </a:spcBef>
              <a:spcAft>
                <a:spcPts val="0"/>
              </a:spcAft>
              <a:buSzPts val="2000"/>
              <a:buChar char="●"/>
            </a:pPr>
            <a:r>
              <a:rPr lang="en" sz="2000"/>
              <a:t>Piloting a New K-1 Spanish program</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88" name="Google Shape;88;p17"/>
          <p:cNvSpPr txBox="1">
            <a:spLocks noGrp="1"/>
          </p:cNvSpPr>
          <p:nvPr>
            <p:ph type="body" idx="2"/>
          </p:nvPr>
        </p:nvSpPr>
        <p:spPr>
          <a:xfrm>
            <a:off x="4681625" y="694225"/>
            <a:ext cx="4095000" cy="4388100"/>
          </a:xfrm>
          <a:prstGeom prst="rect">
            <a:avLst/>
          </a:prstGeom>
        </p:spPr>
        <p:txBody>
          <a:bodyPr spcFirstLastPara="1" wrap="square" lIns="91425" tIns="91425" rIns="91425" bIns="91425" anchor="ctr" anchorCtr="0">
            <a:noAutofit/>
          </a:bodyPr>
          <a:lstStyle/>
          <a:p>
            <a:pPr marL="457200" lvl="0" indent="-304800" algn="l" rtl="0">
              <a:spcBef>
                <a:spcPts val="0"/>
              </a:spcBef>
              <a:spcAft>
                <a:spcPts val="0"/>
              </a:spcAft>
              <a:buSzPts val="1200"/>
              <a:buFont typeface="Roboto"/>
              <a:buChar char="●"/>
            </a:pPr>
            <a:r>
              <a:rPr lang="en" sz="1200">
                <a:latin typeface="Roboto"/>
                <a:ea typeface="Roboto"/>
                <a:cs typeface="Roboto"/>
                <a:sym typeface="Roboto"/>
              </a:rPr>
              <a:t>Counselor- Amy Famelos</a:t>
            </a:r>
            <a:endParaRPr sz="1200">
              <a:latin typeface="Roboto"/>
              <a:ea typeface="Roboto"/>
              <a:cs typeface="Roboto"/>
              <a:sym typeface="Roboto"/>
            </a:endParaRPr>
          </a:p>
          <a:p>
            <a:pPr marL="457200" lvl="0" indent="-304800" algn="l" rtl="0">
              <a:spcBef>
                <a:spcPts val="1600"/>
              </a:spcBef>
              <a:spcAft>
                <a:spcPts val="0"/>
              </a:spcAft>
              <a:buSzPts val="1200"/>
              <a:buFont typeface="Roboto"/>
              <a:buChar char="●"/>
            </a:pPr>
            <a:r>
              <a:rPr lang="en" sz="1200">
                <a:latin typeface="Roboto"/>
                <a:ea typeface="Roboto"/>
                <a:cs typeface="Roboto"/>
                <a:sym typeface="Roboto"/>
              </a:rPr>
              <a:t>Counselor 0.5- Grace Horatis</a:t>
            </a:r>
            <a:endParaRPr sz="1200">
              <a:solidFill>
                <a:srgbClr val="0000FF"/>
              </a:solidFill>
              <a:latin typeface="Roboto"/>
              <a:ea typeface="Roboto"/>
              <a:cs typeface="Roboto"/>
              <a:sym typeface="Roboto"/>
            </a:endParaRPr>
          </a:p>
          <a:p>
            <a:pPr marL="457200" lvl="0" indent="-304800" algn="l" rtl="0">
              <a:spcBef>
                <a:spcPts val="1600"/>
              </a:spcBef>
              <a:spcAft>
                <a:spcPts val="0"/>
              </a:spcAft>
              <a:buSzPts val="1200"/>
              <a:buFont typeface="Roboto"/>
              <a:buChar char="●"/>
            </a:pPr>
            <a:r>
              <a:rPr lang="en" sz="1200">
                <a:latin typeface="Roboto"/>
                <a:ea typeface="Roboto"/>
                <a:cs typeface="Roboto"/>
                <a:sym typeface="Roboto"/>
              </a:rPr>
              <a:t>Office Assistant- Stephanie Contreras</a:t>
            </a:r>
            <a:endParaRPr sz="1200">
              <a:latin typeface="Roboto"/>
              <a:ea typeface="Roboto"/>
              <a:cs typeface="Roboto"/>
              <a:sym typeface="Roboto"/>
            </a:endParaRPr>
          </a:p>
          <a:p>
            <a:pPr marL="457200" lvl="0" indent="-304800" algn="l" rtl="0">
              <a:spcBef>
                <a:spcPts val="1600"/>
              </a:spcBef>
              <a:spcAft>
                <a:spcPts val="0"/>
              </a:spcAft>
              <a:buSzPts val="1200"/>
              <a:buFont typeface="Roboto"/>
              <a:buChar char="●"/>
            </a:pPr>
            <a:r>
              <a:rPr lang="en" sz="1200">
                <a:latin typeface="Roboto"/>
                <a:ea typeface="Roboto"/>
                <a:cs typeface="Roboto"/>
                <a:sym typeface="Roboto"/>
              </a:rPr>
              <a:t>Achieve Para- Dave Braile</a:t>
            </a:r>
            <a:endParaRPr sz="1200">
              <a:latin typeface="Roboto"/>
              <a:ea typeface="Roboto"/>
              <a:cs typeface="Roboto"/>
              <a:sym typeface="Roboto"/>
            </a:endParaRPr>
          </a:p>
          <a:p>
            <a:pPr marL="457200" lvl="0" indent="-304800" algn="l" rtl="0">
              <a:spcBef>
                <a:spcPts val="1600"/>
              </a:spcBef>
              <a:spcAft>
                <a:spcPts val="0"/>
              </a:spcAft>
              <a:buSzPts val="1200"/>
              <a:buFont typeface="Roboto"/>
              <a:buChar char="●"/>
            </a:pPr>
            <a:r>
              <a:rPr lang="en" sz="1200">
                <a:latin typeface="Roboto"/>
                <a:ea typeface="Roboto"/>
                <a:cs typeface="Roboto"/>
                <a:sym typeface="Roboto"/>
              </a:rPr>
              <a:t>Achieve One-on-one Para- Allen Clark</a:t>
            </a:r>
            <a:endParaRPr sz="1200">
              <a:latin typeface="Roboto"/>
              <a:ea typeface="Roboto"/>
              <a:cs typeface="Roboto"/>
              <a:sym typeface="Roboto"/>
            </a:endParaRPr>
          </a:p>
          <a:p>
            <a:pPr marL="457200" lvl="0" indent="-304800" algn="l" rtl="0">
              <a:spcBef>
                <a:spcPts val="1600"/>
              </a:spcBef>
              <a:spcAft>
                <a:spcPts val="0"/>
              </a:spcAft>
              <a:buSzPts val="1200"/>
              <a:buFont typeface="Roboto"/>
              <a:buChar char="●"/>
            </a:pPr>
            <a:r>
              <a:rPr lang="en" sz="1200">
                <a:latin typeface="Roboto"/>
                <a:ea typeface="Roboto"/>
                <a:cs typeface="Roboto"/>
                <a:sym typeface="Roboto"/>
              </a:rPr>
              <a:t>Crossing Guard/ Para- Krystal Pagano-Pebles</a:t>
            </a:r>
            <a:endParaRPr sz="1200">
              <a:latin typeface="Roboto"/>
              <a:ea typeface="Roboto"/>
              <a:cs typeface="Roboto"/>
              <a:sym typeface="Roboto"/>
            </a:endParaRPr>
          </a:p>
          <a:p>
            <a:pPr marL="457200" lvl="0" indent="-304800" algn="l" rtl="0">
              <a:spcBef>
                <a:spcPts val="1600"/>
              </a:spcBef>
              <a:spcAft>
                <a:spcPts val="0"/>
              </a:spcAft>
              <a:buSzPts val="1200"/>
              <a:buFont typeface="Roboto"/>
              <a:buChar char="●"/>
            </a:pPr>
            <a:r>
              <a:rPr lang="en" sz="1200">
                <a:latin typeface="Roboto"/>
                <a:ea typeface="Roboto"/>
                <a:cs typeface="Roboto"/>
                <a:sym typeface="Roboto"/>
              </a:rPr>
              <a:t>Hi-cap Para- Rachelle Quarders</a:t>
            </a:r>
            <a:endParaRPr sz="1200">
              <a:latin typeface="Roboto"/>
              <a:ea typeface="Roboto"/>
              <a:cs typeface="Roboto"/>
              <a:sym typeface="Roboto"/>
            </a:endParaRPr>
          </a:p>
          <a:p>
            <a:pPr marL="457200" lvl="0" indent="-304800" algn="l" rtl="0">
              <a:spcBef>
                <a:spcPts val="1600"/>
              </a:spcBef>
              <a:spcAft>
                <a:spcPts val="0"/>
              </a:spcAft>
              <a:buSzPts val="1200"/>
              <a:buFont typeface="Roboto"/>
              <a:buChar char="●"/>
            </a:pPr>
            <a:r>
              <a:rPr lang="en" sz="1200">
                <a:latin typeface="Roboto"/>
                <a:ea typeface="Roboto"/>
                <a:cs typeface="Roboto"/>
                <a:sym typeface="Roboto"/>
              </a:rPr>
              <a:t>EL Para- Rebecah Ransom</a:t>
            </a:r>
            <a:endParaRPr sz="1200">
              <a:latin typeface="Roboto"/>
              <a:ea typeface="Roboto"/>
              <a:cs typeface="Roboto"/>
              <a:sym typeface="Roboto"/>
            </a:endParaRPr>
          </a:p>
          <a:p>
            <a:pPr marL="457200" lvl="0" indent="-304800" algn="l" rtl="0">
              <a:spcBef>
                <a:spcPts val="1600"/>
              </a:spcBef>
              <a:spcAft>
                <a:spcPts val="0"/>
              </a:spcAft>
              <a:buSzPts val="1200"/>
              <a:buFont typeface="Roboto"/>
              <a:buChar char="●"/>
            </a:pPr>
            <a:r>
              <a:rPr lang="en" sz="1200">
                <a:latin typeface="Roboto"/>
                <a:ea typeface="Roboto"/>
                <a:cs typeface="Roboto"/>
                <a:sym typeface="Roboto"/>
              </a:rPr>
              <a:t>Head Custodian- Rick Sisk</a:t>
            </a:r>
            <a:endParaRPr sz="1200">
              <a:latin typeface="Roboto"/>
              <a:ea typeface="Roboto"/>
              <a:cs typeface="Roboto"/>
              <a:sym typeface="Roboto"/>
            </a:endParaRPr>
          </a:p>
          <a:p>
            <a:pPr marL="457200" lvl="0" indent="-304800" algn="l" rtl="0">
              <a:spcBef>
                <a:spcPts val="1600"/>
              </a:spcBef>
              <a:spcAft>
                <a:spcPts val="1600"/>
              </a:spcAft>
              <a:buSzPts val="1200"/>
              <a:buFont typeface="Roboto"/>
              <a:buChar char="●"/>
            </a:pPr>
            <a:r>
              <a:rPr lang="en" sz="1200">
                <a:latin typeface="Roboto"/>
                <a:ea typeface="Roboto"/>
                <a:cs typeface="Roboto"/>
                <a:sym typeface="Roboto"/>
              </a:rPr>
              <a:t>Principal- Bruce Rhodes</a:t>
            </a:r>
            <a:endParaRPr sz="1200">
              <a:latin typeface="Roboto"/>
              <a:ea typeface="Roboto"/>
              <a:cs typeface="Roboto"/>
              <a:sym typeface="Roboto"/>
            </a:endParaRPr>
          </a:p>
        </p:txBody>
      </p:sp>
      <p:sp>
        <p:nvSpPr>
          <p:cNvPr id="89" name="Google Shape;89;p17"/>
          <p:cNvSpPr txBox="1">
            <a:spLocks noGrp="1"/>
          </p:cNvSpPr>
          <p:nvPr>
            <p:ph type="title"/>
          </p:nvPr>
        </p:nvSpPr>
        <p:spPr>
          <a:xfrm>
            <a:off x="111100" y="618925"/>
            <a:ext cx="4177200" cy="4388100"/>
          </a:xfrm>
          <a:prstGeom prst="rect">
            <a:avLst/>
          </a:prstGeom>
        </p:spPr>
        <p:txBody>
          <a:bodyPr spcFirstLastPara="1" wrap="square" lIns="91425" tIns="91425" rIns="91425" bIns="91425" anchor="b" anchorCtr="0">
            <a:noAutofit/>
          </a:bodyPr>
          <a:lstStyle/>
          <a:p>
            <a:pPr marL="457200" lvl="0" indent="-304800" algn="l" rtl="0">
              <a:lnSpc>
                <a:spcPct val="200000"/>
              </a:lnSpc>
              <a:spcBef>
                <a:spcPts val="0"/>
              </a:spcBef>
              <a:spcAft>
                <a:spcPts val="0"/>
              </a:spcAft>
              <a:buClr>
                <a:srgbClr val="20124D"/>
              </a:buClr>
              <a:buSzPts val="1200"/>
              <a:buFont typeface="Roboto"/>
              <a:buChar char="●"/>
            </a:pPr>
            <a:r>
              <a:rPr lang="en" sz="1200">
                <a:solidFill>
                  <a:srgbClr val="20124D"/>
                </a:solidFill>
                <a:latin typeface="Roboto"/>
                <a:ea typeface="Roboto"/>
                <a:cs typeface="Roboto"/>
                <a:sym typeface="Roboto"/>
              </a:rPr>
              <a:t>Achieve- Paige Warfield</a:t>
            </a:r>
            <a:endParaRPr sz="1200">
              <a:solidFill>
                <a:srgbClr val="20124D"/>
              </a:solidFill>
              <a:latin typeface="Roboto"/>
              <a:ea typeface="Roboto"/>
              <a:cs typeface="Roboto"/>
              <a:sym typeface="Roboto"/>
            </a:endParaRPr>
          </a:p>
          <a:p>
            <a:pPr marL="457200" lvl="0" indent="-304800" algn="l" rtl="0">
              <a:lnSpc>
                <a:spcPct val="200000"/>
              </a:lnSpc>
              <a:spcBef>
                <a:spcPts val="0"/>
              </a:spcBef>
              <a:spcAft>
                <a:spcPts val="0"/>
              </a:spcAft>
              <a:buClr>
                <a:srgbClr val="20124D"/>
              </a:buClr>
              <a:buSzPts val="1200"/>
              <a:buFont typeface="Roboto"/>
              <a:buChar char="●"/>
            </a:pPr>
            <a:r>
              <a:rPr lang="en" sz="1200">
                <a:solidFill>
                  <a:srgbClr val="20124D"/>
                </a:solidFill>
                <a:latin typeface="Roboto"/>
                <a:ea typeface="Roboto"/>
                <a:cs typeface="Roboto"/>
                <a:sym typeface="Roboto"/>
              </a:rPr>
              <a:t>0.5 Resource Room- Elise Hillyer</a:t>
            </a:r>
            <a:endParaRPr sz="1200">
              <a:solidFill>
                <a:srgbClr val="20124D"/>
              </a:solidFill>
              <a:latin typeface="Roboto"/>
              <a:ea typeface="Roboto"/>
              <a:cs typeface="Roboto"/>
              <a:sym typeface="Roboto"/>
            </a:endParaRPr>
          </a:p>
          <a:p>
            <a:pPr marL="457200" lvl="0" indent="-304800" algn="l" rtl="0">
              <a:lnSpc>
                <a:spcPct val="200000"/>
              </a:lnSpc>
              <a:spcBef>
                <a:spcPts val="0"/>
              </a:spcBef>
              <a:spcAft>
                <a:spcPts val="0"/>
              </a:spcAft>
              <a:buClr>
                <a:srgbClr val="20124D"/>
              </a:buClr>
              <a:buSzPts val="1200"/>
              <a:buFont typeface="Roboto"/>
              <a:buChar char="●"/>
            </a:pPr>
            <a:r>
              <a:rPr lang="en" sz="1200">
                <a:solidFill>
                  <a:srgbClr val="20124D"/>
                </a:solidFill>
                <a:latin typeface="Roboto"/>
                <a:ea typeface="Roboto"/>
                <a:cs typeface="Roboto"/>
                <a:sym typeface="Roboto"/>
              </a:rPr>
              <a:t>Kinder- Vanessa White</a:t>
            </a:r>
            <a:endParaRPr sz="1200">
              <a:solidFill>
                <a:srgbClr val="20124D"/>
              </a:solidFill>
              <a:latin typeface="Roboto"/>
              <a:ea typeface="Roboto"/>
              <a:cs typeface="Roboto"/>
              <a:sym typeface="Roboto"/>
            </a:endParaRPr>
          </a:p>
          <a:p>
            <a:pPr marL="457200" lvl="0" indent="-304800" algn="l" rtl="0">
              <a:lnSpc>
                <a:spcPct val="200000"/>
              </a:lnSpc>
              <a:spcBef>
                <a:spcPts val="0"/>
              </a:spcBef>
              <a:spcAft>
                <a:spcPts val="0"/>
              </a:spcAft>
              <a:buClr>
                <a:srgbClr val="20124D"/>
              </a:buClr>
              <a:buSzPts val="1200"/>
              <a:buFont typeface="Roboto"/>
              <a:buChar char="●"/>
            </a:pPr>
            <a:r>
              <a:rPr lang="en" sz="1200">
                <a:solidFill>
                  <a:srgbClr val="20124D"/>
                </a:solidFill>
                <a:latin typeface="Roboto"/>
                <a:ea typeface="Roboto"/>
                <a:cs typeface="Roboto"/>
                <a:sym typeface="Roboto"/>
              </a:rPr>
              <a:t>0.2 Math (5th gr)- Melissa Whitley</a:t>
            </a:r>
            <a:endParaRPr sz="1200">
              <a:solidFill>
                <a:srgbClr val="20124D"/>
              </a:solidFill>
              <a:latin typeface="Roboto"/>
              <a:ea typeface="Roboto"/>
              <a:cs typeface="Roboto"/>
              <a:sym typeface="Roboto"/>
            </a:endParaRPr>
          </a:p>
          <a:p>
            <a:pPr marL="457200" lvl="0" indent="-304800" algn="l" rtl="0">
              <a:lnSpc>
                <a:spcPct val="200000"/>
              </a:lnSpc>
              <a:spcBef>
                <a:spcPts val="0"/>
              </a:spcBef>
              <a:spcAft>
                <a:spcPts val="0"/>
              </a:spcAft>
              <a:buClr>
                <a:srgbClr val="20124D"/>
              </a:buClr>
              <a:buSzPts val="1200"/>
              <a:buFont typeface="Roboto"/>
              <a:buChar char="●"/>
            </a:pPr>
            <a:r>
              <a:rPr lang="en" sz="1200">
                <a:solidFill>
                  <a:srgbClr val="20124D"/>
                </a:solidFill>
                <a:latin typeface="Roboto"/>
                <a:ea typeface="Roboto"/>
                <a:cs typeface="Roboto"/>
                <a:sym typeface="Roboto"/>
              </a:rPr>
              <a:t>1st gr- Carly Corbett &amp; Orshi Nance</a:t>
            </a:r>
            <a:endParaRPr sz="1200">
              <a:solidFill>
                <a:srgbClr val="20124D"/>
              </a:solidFill>
              <a:latin typeface="Roboto"/>
              <a:ea typeface="Roboto"/>
              <a:cs typeface="Roboto"/>
              <a:sym typeface="Roboto"/>
            </a:endParaRPr>
          </a:p>
          <a:p>
            <a:pPr marL="457200" lvl="0" indent="-304800" algn="l" rtl="0">
              <a:lnSpc>
                <a:spcPct val="200000"/>
              </a:lnSpc>
              <a:spcBef>
                <a:spcPts val="0"/>
              </a:spcBef>
              <a:spcAft>
                <a:spcPts val="0"/>
              </a:spcAft>
              <a:buClr>
                <a:srgbClr val="20124D"/>
              </a:buClr>
              <a:buSzPts val="1200"/>
              <a:buFont typeface="Roboto"/>
              <a:buChar char="●"/>
            </a:pPr>
            <a:r>
              <a:rPr lang="en" sz="1200">
                <a:solidFill>
                  <a:srgbClr val="20124D"/>
                </a:solidFill>
                <a:latin typeface="Roboto"/>
                <a:ea typeface="Roboto"/>
                <a:cs typeface="Roboto"/>
                <a:sym typeface="Roboto"/>
              </a:rPr>
              <a:t>2nd gr Hi-Cap- Alicia Naig</a:t>
            </a:r>
            <a:endParaRPr sz="1200">
              <a:solidFill>
                <a:srgbClr val="20124D"/>
              </a:solidFill>
              <a:latin typeface="Roboto"/>
              <a:ea typeface="Roboto"/>
              <a:cs typeface="Roboto"/>
              <a:sym typeface="Roboto"/>
            </a:endParaRPr>
          </a:p>
          <a:p>
            <a:pPr marL="457200" lvl="0" indent="-304800" algn="l" rtl="0">
              <a:lnSpc>
                <a:spcPct val="200000"/>
              </a:lnSpc>
              <a:spcBef>
                <a:spcPts val="0"/>
              </a:spcBef>
              <a:spcAft>
                <a:spcPts val="0"/>
              </a:spcAft>
              <a:buClr>
                <a:srgbClr val="20124D"/>
              </a:buClr>
              <a:buSzPts val="1200"/>
              <a:buFont typeface="Roboto"/>
              <a:buChar char="●"/>
            </a:pPr>
            <a:r>
              <a:rPr lang="en" sz="1200">
                <a:solidFill>
                  <a:srgbClr val="20124D"/>
                </a:solidFill>
                <a:latin typeface="Roboto"/>
                <a:ea typeface="Roboto"/>
                <a:cs typeface="Roboto"/>
                <a:sym typeface="Roboto"/>
              </a:rPr>
              <a:t>3rd gr- Anna Moisant </a:t>
            </a:r>
            <a:endParaRPr sz="1200">
              <a:solidFill>
                <a:srgbClr val="20124D"/>
              </a:solidFill>
              <a:latin typeface="Roboto"/>
              <a:ea typeface="Roboto"/>
              <a:cs typeface="Roboto"/>
              <a:sym typeface="Roboto"/>
            </a:endParaRPr>
          </a:p>
          <a:p>
            <a:pPr marL="457200" lvl="0" indent="-304800" algn="l" rtl="0">
              <a:lnSpc>
                <a:spcPct val="200000"/>
              </a:lnSpc>
              <a:spcBef>
                <a:spcPts val="0"/>
              </a:spcBef>
              <a:spcAft>
                <a:spcPts val="0"/>
              </a:spcAft>
              <a:buClr>
                <a:srgbClr val="20124D"/>
              </a:buClr>
              <a:buSzPts val="1200"/>
              <a:buFont typeface="Roboto"/>
              <a:buChar char="●"/>
            </a:pPr>
            <a:r>
              <a:rPr lang="en" sz="1200">
                <a:solidFill>
                  <a:srgbClr val="20124D"/>
                </a:solidFill>
                <a:latin typeface="Roboto"/>
                <a:ea typeface="Roboto"/>
                <a:cs typeface="Roboto"/>
                <a:sym typeface="Roboto"/>
              </a:rPr>
              <a:t>4th gr- Laura Whitmore</a:t>
            </a:r>
            <a:endParaRPr sz="1200">
              <a:solidFill>
                <a:srgbClr val="20124D"/>
              </a:solidFill>
              <a:latin typeface="Roboto"/>
              <a:ea typeface="Roboto"/>
              <a:cs typeface="Roboto"/>
              <a:sym typeface="Roboto"/>
            </a:endParaRPr>
          </a:p>
          <a:p>
            <a:pPr marL="457200" lvl="0" indent="-304800" algn="l" rtl="0">
              <a:lnSpc>
                <a:spcPct val="200000"/>
              </a:lnSpc>
              <a:spcBef>
                <a:spcPts val="0"/>
              </a:spcBef>
              <a:spcAft>
                <a:spcPts val="0"/>
              </a:spcAft>
              <a:buClr>
                <a:srgbClr val="20124D"/>
              </a:buClr>
              <a:buSzPts val="1200"/>
              <a:buFont typeface="Roboto"/>
              <a:buChar char="●"/>
            </a:pPr>
            <a:r>
              <a:rPr lang="en" sz="1200">
                <a:solidFill>
                  <a:srgbClr val="20124D"/>
                </a:solidFill>
                <a:latin typeface="Roboto"/>
                <a:ea typeface="Roboto"/>
                <a:cs typeface="Roboto"/>
                <a:sym typeface="Roboto"/>
              </a:rPr>
              <a:t>5th gr-Tori Lyman &amp; Stephanie Wilson</a:t>
            </a:r>
            <a:endParaRPr sz="1200">
              <a:solidFill>
                <a:srgbClr val="20124D"/>
              </a:solidFill>
              <a:latin typeface="Roboto"/>
              <a:ea typeface="Roboto"/>
              <a:cs typeface="Roboto"/>
              <a:sym typeface="Roboto"/>
            </a:endParaRPr>
          </a:p>
          <a:p>
            <a:pPr marL="457200" lvl="0" indent="-304800" algn="l" rtl="0">
              <a:lnSpc>
                <a:spcPct val="200000"/>
              </a:lnSpc>
              <a:spcBef>
                <a:spcPts val="0"/>
              </a:spcBef>
              <a:spcAft>
                <a:spcPts val="0"/>
              </a:spcAft>
              <a:buClr>
                <a:srgbClr val="20124D"/>
              </a:buClr>
              <a:buSzPts val="1200"/>
              <a:buFont typeface="Roboto"/>
              <a:buChar char="●"/>
            </a:pPr>
            <a:r>
              <a:rPr lang="en" sz="1200">
                <a:solidFill>
                  <a:srgbClr val="20124D"/>
                </a:solidFill>
                <a:latin typeface="Roboto"/>
                <a:ea typeface="Roboto"/>
                <a:cs typeface="Roboto"/>
                <a:sym typeface="Roboto"/>
              </a:rPr>
              <a:t>PE 0.5- Laura Gardner</a:t>
            </a:r>
            <a:endParaRPr sz="1200">
              <a:solidFill>
                <a:srgbClr val="20124D"/>
              </a:solidFill>
              <a:latin typeface="Roboto"/>
              <a:ea typeface="Roboto"/>
              <a:cs typeface="Roboto"/>
              <a:sym typeface="Roboto"/>
            </a:endParaRPr>
          </a:p>
          <a:p>
            <a:pPr marL="457200" lvl="0" indent="-304800" algn="l" rtl="0">
              <a:lnSpc>
                <a:spcPct val="115000"/>
              </a:lnSpc>
              <a:spcBef>
                <a:spcPts val="0"/>
              </a:spcBef>
              <a:spcAft>
                <a:spcPts val="1600"/>
              </a:spcAft>
              <a:buClr>
                <a:srgbClr val="20124D"/>
              </a:buClr>
              <a:buSzPts val="1200"/>
              <a:buFont typeface="Roboto"/>
              <a:buChar char="●"/>
            </a:pPr>
            <a:r>
              <a:rPr lang="en" sz="1200">
                <a:solidFill>
                  <a:srgbClr val="20124D"/>
                </a:solidFill>
                <a:latin typeface="Roboto"/>
                <a:ea typeface="Roboto"/>
                <a:cs typeface="Roboto"/>
                <a:sym typeface="Roboto"/>
              </a:rPr>
              <a:t>Math Specialist- Sarah Poyner Wallis</a:t>
            </a:r>
            <a:endParaRPr sz="1200">
              <a:solidFill>
                <a:srgbClr val="20124D"/>
              </a:solidFill>
              <a:latin typeface="Roboto"/>
              <a:ea typeface="Roboto"/>
              <a:cs typeface="Roboto"/>
              <a:sym typeface="Roboto"/>
            </a:endParaRPr>
          </a:p>
        </p:txBody>
      </p:sp>
      <p:sp>
        <p:nvSpPr>
          <p:cNvPr id="90" name="Google Shape;90;p17"/>
          <p:cNvSpPr txBox="1">
            <a:spLocks noGrp="1"/>
          </p:cNvSpPr>
          <p:nvPr>
            <p:ph type="title"/>
          </p:nvPr>
        </p:nvSpPr>
        <p:spPr>
          <a:xfrm>
            <a:off x="111100" y="112000"/>
            <a:ext cx="8935800" cy="61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solidFill>
                  <a:srgbClr val="20124D"/>
                </a:solidFill>
              </a:rPr>
              <a:t>Refresh of 21 New</a:t>
            </a:r>
            <a:r>
              <a:rPr lang="en" sz="3600"/>
              <a:t> </a:t>
            </a:r>
            <a:r>
              <a:rPr lang="en" sz="3600">
                <a:solidFill>
                  <a:srgbClr val="FFFFFF"/>
                </a:solidFill>
              </a:rPr>
              <a:t>Cedar Wood Staff</a:t>
            </a:r>
            <a:endParaRPr sz="3600">
              <a:solidFill>
                <a:srgbClr val="FFFFFF"/>
              </a:solidFill>
            </a:endParaRPr>
          </a:p>
        </p:txBody>
      </p:sp>
      <p:pic>
        <p:nvPicPr>
          <p:cNvPr id="91" name="Google Shape;91;p17"/>
          <p:cNvPicPr preferRelativeResize="0"/>
          <p:nvPr/>
        </p:nvPicPr>
        <p:blipFill>
          <a:blip r:embed="rId3">
            <a:alphaModFix/>
          </a:blip>
          <a:stretch>
            <a:fillRect/>
          </a:stretch>
        </p:blipFill>
        <p:spPr>
          <a:xfrm>
            <a:off x="7864973" y="4122950"/>
            <a:ext cx="1165274" cy="873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168100" y="427775"/>
            <a:ext cx="4350000" cy="89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solidFill>
                  <a:srgbClr val="20124D"/>
                </a:solidFill>
              </a:rPr>
              <a:t>Professional Learning Requires Teamwork</a:t>
            </a:r>
            <a:endParaRPr sz="3000">
              <a:solidFill>
                <a:srgbClr val="20124D"/>
              </a:solidFill>
            </a:endParaRPr>
          </a:p>
        </p:txBody>
      </p:sp>
      <p:sp>
        <p:nvSpPr>
          <p:cNvPr id="97" name="Google Shape;97;p18"/>
          <p:cNvSpPr txBox="1">
            <a:spLocks noGrp="1"/>
          </p:cNvSpPr>
          <p:nvPr>
            <p:ph type="body" idx="2"/>
          </p:nvPr>
        </p:nvSpPr>
        <p:spPr>
          <a:xfrm>
            <a:off x="123250" y="1321475"/>
            <a:ext cx="4439700" cy="3623700"/>
          </a:xfrm>
          <a:prstGeom prst="rect">
            <a:avLst/>
          </a:prstGeom>
        </p:spPr>
        <p:txBody>
          <a:bodyPr spcFirstLastPara="1" wrap="square" lIns="91425" tIns="91425" rIns="91425" bIns="91425" anchor="ctr" anchorCtr="0">
            <a:noAutofit/>
          </a:bodyPr>
          <a:lstStyle/>
          <a:p>
            <a:pPr marL="457200" lvl="0" indent="-342900" algn="l" rtl="0">
              <a:lnSpc>
                <a:spcPct val="100000"/>
              </a:lnSpc>
              <a:spcBef>
                <a:spcPts val="0"/>
              </a:spcBef>
              <a:spcAft>
                <a:spcPts val="0"/>
              </a:spcAft>
              <a:buClr>
                <a:srgbClr val="20124D"/>
              </a:buClr>
              <a:buSzPts val="1800"/>
              <a:buChar char="●"/>
            </a:pPr>
            <a:r>
              <a:rPr lang="en">
                <a:solidFill>
                  <a:srgbClr val="20124D"/>
                </a:solidFill>
              </a:rPr>
              <a:t>Kristin Anderson- Fostering Clarity</a:t>
            </a:r>
            <a:endParaRPr>
              <a:solidFill>
                <a:srgbClr val="20124D"/>
              </a:solidFill>
            </a:endParaRPr>
          </a:p>
          <a:p>
            <a:pPr marL="457200" lvl="0" indent="-342900" algn="l" rtl="0">
              <a:lnSpc>
                <a:spcPct val="100000"/>
              </a:lnSpc>
              <a:spcBef>
                <a:spcPts val="0"/>
              </a:spcBef>
              <a:spcAft>
                <a:spcPts val="0"/>
              </a:spcAft>
              <a:buClr>
                <a:srgbClr val="20124D"/>
              </a:buClr>
              <a:buSzPts val="1800"/>
              <a:buChar char="●"/>
            </a:pPr>
            <a:r>
              <a:rPr lang="en">
                <a:solidFill>
                  <a:srgbClr val="20124D"/>
                </a:solidFill>
              </a:rPr>
              <a:t>Reach for Reading- Year 2</a:t>
            </a:r>
            <a:endParaRPr>
              <a:solidFill>
                <a:srgbClr val="20124D"/>
              </a:solidFill>
            </a:endParaRPr>
          </a:p>
          <a:p>
            <a:pPr marL="457200" lvl="0" indent="-342900" algn="l" rtl="0">
              <a:lnSpc>
                <a:spcPct val="100000"/>
              </a:lnSpc>
              <a:spcBef>
                <a:spcPts val="0"/>
              </a:spcBef>
              <a:spcAft>
                <a:spcPts val="0"/>
              </a:spcAft>
              <a:buClr>
                <a:srgbClr val="20124D"/>
              </a:buClr>
              <a:buSzPts val="1800"/>
              <a:buChar char="●"/>
            </a:pPr>
            <a:r>
              <a:rPr lang="en">
                <a:solidFill>
                  <a:srgbClr val="20124D"/>
                </a:solidFill>
              </a:rPr>
              <a:t>iReady- Year 2</a:t>
            </a:r>
            <a:endParaRPr>
              <a:solidFill>
                <a:srgbClr val="20124D"/>
              </a:solidFill>
            </a:endParaRPr>
          </a:p>
          <a:p>
            <a:pPr marL="457200" lvl="0" indent="-342900" algn="l" rtl="0">
              <a:lnSpc>
                <a:spcPct val="100000"/>
              </a:lnSpc>
              <a:spcBef>
                <a:spcPts val="0"/>
              </a:spcBef>
              <a:spcAft>
                <a:spcPts val="0"/>
              </a:spcAft>
              <a:buClr>
                <a:srgbClr val="20124D"/>
              </a:buClr>
              <a:buSzPts val="1800"/>
              <a:buChar char="●"/>
            </a:pPr>
            <a:r>
              <a:rPr lang="en">
                <a:solidFill>
                  <a:srgbClr val="20124D"/>
                </a:solidFill>
              </a:rPr>
              <a:t>PBIS- Year 2</a:t>
            </a:r>
            <a:endParaRPr>
              <a:solidFill>
                <a:srgbClr val="20124D"/>
              </a:solidFill>
            </a:endParaRPr>
          </a:p>
          <a:p>
            <a:pPr marL="457200" lvl="0" indent="-342900" algn="l" rtl="0">
              <a:lnSpc>
                <a:spcPct val="100000"/>
              </a:lnSpc>
              <a:spcBef>
                <a:spcPts val="0"/>
              </a:spcBef>
              <a:spcAft>
                <a:spcPts val="0"/>
              </a:spcAft>
              <a:buClr>
                <a:srgbClr val="20124D"/>
              </a:buClr>
              <a:buSzPts val="1800"/>
              <a:buChar char="●"/>
            </a:pPr>
            <a:r>
              <a:rPr lang="en">
                <a:solidFill>
                  <a:srgbClr val="20124D"/>
                </a:solidFill>
              </a:rPr>
              <a:t>Balanced Math- Year 2</a:t>
            </a:r>
            <a:endParaRPr>
              <a:solidFill>
                <a:srgbClr val="20124D"/>
              </a:solidFill>
            </a:endParaRPr>
          </a:p>
          <a:p>
            <a:pPr marL="457200" lvl="0" indent="-342900" algn="l" rtl="0">
              <a:lnSpc>
                <a:spcPct val="100000"/>
              </a:lnSpc>
              <a:spcBef>
                <a:spcPts val="0"/>
              </a:spcBef>
              <a:spcAft>
                <a:spcPts val="0"/>
              </a:spcAft>
              <a:buClr>
                <a:srgbClr val="20124D"/>
              </a:buClr>
              <a:buSzPts val="1800"/>
              <a:buChar char="●"/>
            </a:pPr>
            <a:r>
              <a:rPr lang="en">
                <a:solidFill>
                  <a:srgbClr val="20124D"/>
                </a:solidFill>
              </a:rPr>
              <a:t>Observing for Evidence of Learning- Year 2</a:t>
            </a:r>
            <a:endParaRPr>
              <a:solidFill>
                <a:srgbClr val="20124D"/>
              </a:solidFill>
            </a:endParaRPr>
          </a:p>
          <a:p>
            <a:pPr marL="457200" lvl="0" indent="-342900" algn="l" rtl="0">
              <a:lnSpc>
                <a:spcPct val="100000"/>
              </a:lnSpc>
              <a:spcBef>
                <a:spcPts val="0"/>
              </a:spcBef>
              <a:spcAft>
                <a:spcPts val="0"/>
              </a:spcAft>
              <a:buClr>
                <a:srgbClr val="20124D"/>
              </a:buClr>
              <a:buSzPts val="1800"/>
              <a:buChar char="●"/>
            </a:pPr>
            <a:r>
              <a:rPr lang="en">
                <a:solidFill>
                  <a:srgbClr val="20124D"/>
                </a:solidFill>
              </a:rPr>
              <a:t>Online Progress Reporting- Year 2</a:t>
            </a:r>
            <a:endParaRPr>
              <a:solidFill>
                <a:srgbClr val="20124D"/>
              </a:solidFill>
            </a:endParaRPr>
          </a:p>
          <a:p>
            <a:pPr marL="457200" lvl="0" indent="-342900" algn="l" rtl="0">
              <a:lnSpc>
                <a:spcPct val="100000"/>
              </a:lnSpc>
              <a:spcBef>
                <a:spcPts val="0"/>
              </a:spcBef>
              <a:spcAft>
                <a:spcPts val="0"/>
              </a:spcAft>
              <a:buClr>
                <a:srgbClr val="20124D"/>
              </a:buClr>
              <a:buSzPts val="1800"/>
              <a:buChar char="●"/>
            </a:pPr>
            <a:r>
              <a:rPr lang="en">
                <a:solidFill>
                  <a:srgbClr val="20124D"/>
                </a:solidFill>
              </a:rPr>
              <a:t>Math Workshop</a:t>
            </a:r>
            <a:endParaRPr>
              <a:solidFill>
                <a:srgbClr val="20124D"/>
              </a:solidFill>
            </a:endParaRPr>
          </a:p>
          <a:p>
            <a:pPr marL="457200" lvl="0" indent="-342900" algn="l" rtl="0">
              <a:lnSpc>
                <a:spcPct val="100000"/>
              </a:lnSpc>
              <a:spcBef>
                <a:spcPts val="0"/>
              </a:spcBef>
              <a:spcAft>
                <a:spcPts val="0"/>
              </a:spcAft>
              <a:buClr>
                <a:srgbClr val="20124D"/>
              </a:buClr>
              <a:buSzPts val="1800"/>
              <a:buChar char="●"/>
            </a:pPr>
            <a:r>
              <a:rPr lang="en">
                <a:solidFill>
                  <a:srgbClr val="20124D"/>
                </a:solidFill>
              </a:rPr>
              <a:t>Aligning Writing Instruction- Building Foundations That Last</a:t>
            </a:r>
            <a:endParaRPr>
              <a:solidFill>
                <a:srgbClr val="20124D"/>
              </a:solidFill>
            </a:endParaRPr>
          </a:p>
          <a:p>
            <a:pPr marL="457200" lvl="0" indent="-342900" algn="l" rtl="0">
              <a:lnSpc>
                <a:spcPct val="100000"/>
              </a:lnSpc>
              <a:spcBef>
                <a:spcPts val="0"/>
              </a:spcBef>
              <a:spcAft>
                <a:spcPts val="0"/>
              </a:spcAft>
              <a:buClr>
                <a:srgbClr val="20124D"/>
              </a:buClr>
              <a:buSzPts val="1800"/>
              <a:buChar char="●"/>
            </a:pPr>
            <a:r>
              <a:rPr lang="en">
                <a:solidFill>
                  <a:srgbClr val="20124D"/>
                </a:solidFill>
              </a:rPr>
              <a:t>NGSS: Best Practices (2 of 8)</a:t>
            </a:r>
            <a:endParaRPr>
              <a:solidFill>
                <a:srgbClr val="20124D"/>
              </a:solidFill>
            </a:endParaRPr>
          </a:p>
          <a:p>
            <a:pPr marL="457200" lvl="0" indent="-342900" algn="l" rtl="0">
              <a:lnSpc>
                <a:spcPct val="100000"/>
              </a:lnSpc>
              <a:spcBef>
                <a:spcPts val="0"/>
              </a:spcBef>
              <a:spcAft>
                <a:spcPts val="0"/>
              </a:spcAft>
              <a:buClr>
                <a:srgbClr val="20124D"/>
              </a:buClr>
              <a:buSzPts val="1800"/>
              <a:buChar char="●"/>
            </a:pPr>
            <a:r>
              <a:rPr lang="en">
                <a:solidFill>
                  <a:srgbClr val="20124D"/>
                </a:solidFill>
              </a:rPr>
              <a:t>Writing: High-leverage strategies and discourse</a:t>
            </a:r>
            <a:endParaRPr>
              <a:solidFill>
                <a:srgbClr val="20124D"/>
              </a:solidFill>
            </a:endParaRPr>
          </a:p>
        </p:txBody>
      </p:sp>
      <p:pic>
        <p:nvPicPr>
          <p:cNvPr id="98" name="Google Shape;98;p18"/>
          <p:cNvPicPr preferRelativeResize="0"/>
          <p:nvPr/>
        </p:nvPicPr>
        <p:blipFill>
          <a:blip r:embed="rId3">
            <a:alphaModFix/>
          </a:blip>
          <a:stretch>
            <a:fillRect/>
          </a:stretch>
        </p:blipFill>
        <p:spPr>
          <a:xfrm>
            <a:off x="5014125" y="1483475"/>
            <a:ext cx="3793349" cy="2519965"/>
          </a:xfrm>
          <a:prstGeom prst="rect">
            <a:avLst/>
          </a:prstGeom>
          <a:noFill/>
          <a:ln>
            <a:noFill/>
          </a:ln>
        </p:spPr>
      </p:pic>
      <p:sp>
        <p:nvSpPr>
          <p:cNvPr id="99" name="Google Shape;99;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1018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51C75"/>
                </a:solidFill>
              </a:rPr>
              <a:t>Professional Development Calendar</a:t>
            </a:r>
            <a:endParaRPr>
              <a:solidFill>
                <a:srgbClr val="351C75"/>
              </a:solidFill>
            </a:endParaRPr>
          </a:p>
        </p:txBody>
      </p:sp>
      <p:pic>
        <p:nvPicPr>
          <p:cNvPr id="105" name="Google Shape;105;p19"/>
          <p:cNvPicPr preferRelativeResize="0"/>
          <p:nvPr/>
        </p:nvPicPr>
        <p:blipFill rotWithShape="1">
          <a:blip r:embed="rId3">
            <a:alphaModFix/>
          </a:blip>
          <a:srcRect t="1987" b="1978"/>
          <a:stretch/>
        </p:blipFill>
        <p:spPr>
          <a:xfrm>
            <a:off x="365800" y="725225"/>
            <a:ext cx="6278900" cy="4230000"/>
          </a:xfrm>
          <a:prstGeom prst="rect">
            <a:avLst/>
          </a:prstGeom>
          <a:noFill/>
          <a:ln w="76200" cap="flat" cmpd="sng">
            <a:solidFill>
              <a:srgbClr val="000000"/>
            </a:solidFill>
            <a:prstDash val="solid"/>
            <a:round/>
            <a:headEnd type="none" w="sm" len="sm"/>
            <a:tailEnd type="none" w="sm" len="sm"/>
          </a:ln>
        </p:spPr>
      </p:pic>
      <p:pic>
        <p:nvPicPr>
          <p:cNvPr id="106" name="Google Shape;106;p19"/>
          <p:cNvPicPr preferRelativeResize="0"/>
          <p:nvPr/>
        </p:nvPicPr>
        <p:blipFill rotWithShape="1">
          <a:blip r:embed="rId4">
            <a:alphaModFix/>
          </a:blip>
          <a:srcRect/>
          <a:stretch/>
        </p:blipFill>
        <p:spPr>
          <a:xfrm>
            <a:off x="6823800" y="1265725"/>
            <a:ext cx="2050176" cy="2733573"/>
          </a:xfrm>
          <a:prstGeom prst="rect">
            <a:avLst/>
          </a:prstGeom>
          <a:noFill/>
          <a:ln>
            <a:noFill/>
          </a:ln>
        </p:spPr>
      </p:pic>
      <p:sp>
        <p:nvSpPr>
          <p:cNvPr id="107" name="Google Shape;107;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16287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20124D"/>
                </a:solidFill>
              </a:rPr>
              <a:t>High-Performing Team in Action</a:t>
            </a:r>
            <a:endParaRPr sz="2400">
              <a:solidFill>
                <a:srgbClr val="20124D"/>
              </a:solidFill>
            </a:endParaRPr>
          </a:p>
        </p:txBody>
      </p:sp>
      <p:sp>
        <p:nvSpPr>
          <p:cNvPr id="113" name="Google Shape;113;p20"/>
          <p:cNvSpPr txBox="1"/>
          <p:nvPr/>
        </p:nvSpPr>
        <p:spPr>
          <a:xfrm>
            <a:off x="2467050" y="4357225"/>
            <a:ext cx="4209900" cy="53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351C75"/>
                </a:solidFill>
              </a:rPr>
              <a:t>1st Grade Team Planning a Reach Writing Unit</a:t>
            </a:r>
            <a:endParaRPr b="1">
              <a:solidFill>
                <a:srgbClr val="351C75"/>
              </a:solidFill>
            </a:endParaRPr>
          </a:p>
        </p:txBody>
      </p:sp>
      <p:sp>
        <p:nvSpPr>
          <p:cNvPr id="114" name="Google Shape;114;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115" name="Google Shape;115;p20" title="1st grade PLC Writing.mp4">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a:effectLst>
            <a:outerShdw blurRad="57150" dist="19050" dir="912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00" y="0"/>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20124D"/>
                </a:solidFill>
              </a:rPr>
              <a:t>Reading Cadre- PLC Timeline</a:t>
            </a:r>
            <a:endParaRPr sz="1800">
              <a:solidFill>
                <a:srgbClr val="20124D"/>
              </a:solidFill>
            </a:endParaRPr>
          </a:p>
        </p:txBody>
      </p:sp>
      <p:graphicFrame>
        <p:nvGraphicFramePr>
          <p:cNvPr id="121" name="Google Shape;121;p21"/>
          <p:cNvGraphicFramePr/>
          <p:nvPr/>
        </p:nvGraphicFramePr>
        <p:xfrm>
          <a:off x="222800" y="421275"/>
          <a:ext cx="8771600" cy="4449810"/>
        </p:xfrm>
        <a:graphic>
          <a:graphicData uri="http://schemas.openxmlformats.org/drawingml/2006/table">
            <a:tbl>
              <a:tblPr>
                <a:noFill/>
                <a:tableStyleId>{BF237A16-D7B8-475D-83C4-67D18FFF68C4}</a:tableStyleId>
              </a:tblPr>
              <a:tblGrid>
                <a:gridCol w="967300">
                  <a:extLst>
                    <a:ext uri="{9D8B030D-6E8A-4147-A177-3AD203B41FA5}">
                      <a16:colId xmlns:a16="http://schemas.microsoft.com/office/drawing/2014/main" val="20000"/>
                    </a:ext>
                  </a:extLst>
                </a:gridCol>
                <a:gridCol w="7804300">
                  <a:extLst>
                    <a:ext uri="{9D8B030D-6E8A-4147-A177-3AD203B41FA5}">
                      <a16:colId xmlns:a16="http://schemas.microsoft.com/office/drawing/2014/main" val="20001"/>
                    </a:ext>
                  </a:extLst>
                </a:gridCol>
              </a:tblGrid>
              <a:tr h="39377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August 2018</a:t>
                      </a:r>
                      <a:endParaRPr sz="1200" b="1">
                        <a:solidFill>
                          <a:srgbClr val="FFFFFF"/>
                        </a:solidFill>
                        <a:latin typeface="Poppins"/>
                        <a:ea typeface="Poppins"/>
                        <a:cs typeface="Poppins"/>
                        <a:sym typeface="Poppi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000">
                          <a:solidFill>
                            <a:srgbClr val="20124D"/>
                          </a:solidFill>
                        </a:rPr>
                        <a:t>Reviewed, reflected, and provided feedback on 2017 - 2018 literacy data focusing on demographics such as gender, </a:t>
                      </a:r>
                      <a:endParaRPr sz="1000">
                        <a:solidFill>
                          <a:srgbClr val="20124D"/>
                        </a:solidFill>
                      </a:endParaRPr>
                    </a:p>
                    <a:p>
                      <a:pPr marL="0" lvl="0" indent="0" algn="l" rtl="0">
                        <a:spcBef>
                          <a:spcPts val="0"/>
                        </a:spcBef>
                        <a:spcAft>
                          <a:spcPts val="0"/>
                        </a:spcAft>
                        <a:buNone/>
                      </a:pPr>
                      <a:r>
                        <a:rPr lang="en" sz="1000">
                          <a:solidFill>
                            <a:srgbClr val="20124D"/>
                          </a:solidFill>
                        </a:rPr>
                        <a:t>race, socio-economic status, special education students, English learners, 504 students, and Achieve students.</a:t>
                      </a:r>
                      <a:endParaRPr sz="1000">
                        <a:solidFill>
                          <a:srgbClr val="20124D"/>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33725">
                <a:tc>
                  <a:txBody>
                    <a:bodyPr/>
                    <a:lstStyle/>
                    <a:p>
                      <a:pPr marL="0" lvl="0" indent="0" algn="ctr" rtl="0">
                        <a:spcBef>
                          <a:spcPts val="0"/>
                        </a:spcBef>
                        <a:spcAft>
                          <a:spcPts val="0"/>
                        </a:spcAft>
                        <a:buClr>
                          <a:schemeClr val="dk2"/>
                        </a:buClr>
                        <a:buSzPts val="1100"/>
                        <a:buFont typeface="Arial"/>
                        <a:buNone/>
                      </a:pPr>
                      <a:r>
                        <a:rPr lang="en" sz="1200" b="1">
                          <a:solidFill>
                            <a:schemeClr val="lt1"/>
                          </a:solidFill>
                          <a:latin typeface="Poppins"/>
                          <a:ea typeface="Poppins"/>
                          <a:cs typeface="Poppins"/>
                          <a:sym typeface="Poppins"/>
                        </a:rPr>
                        <a:t>Sept 2018</a:t>
                      </a:r>
                      <a:endParaRPr sz="1200" b="1">
                        <a:solidFill>
                          <a:srgbClr val="FFFFFF"/>
                        </a:solidFill>
                        <a:latin typeface="Poppins"/>
                        <a:ea typeface="Poppins"/>
                        <a:cs typeface="Poppins"/>
                        <a:sym typeface="Poppi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Clr>
                          <a:schemeClr val="dk2"/>
                        </a:buClr>
                        <a:buSzPts val="1100"/>
                        <a:buFont typeface="Arial"/>
                        <a:buNone/>
                      </a:pPr>
                      <a:r>
                        <a:rPr lang="en" sz="1000">
                          <a:solidFill>
                            <a:srgbClr val="20124D"/>
                          </a:solidFill>
                        </a:rPr>
                        <a:t>Administered Needs Assessment/Questionnaire, reviewed grade level SIP feedback, drafted 2018 - 2019 SIP, created LAP and EL intervention and support schedule.</a:t>
                      </a:r>
                      <a:endParaRPr sz="1000">
                        <a:solidFill>
                          <a:srgbClr val="20124D"/>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33725">
                <a:tc rowSpan="3">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Oct 2018</a:t>
                      </a:r>
                      <a:endParaRPr sz="1200" b="1">
                        <a:solidFill>
                          <a:srgbClr val="FFFFFF"/>
                        </a:solidFill>
                        <a:latin typeface="Poppins"/>
                        <a:ea typeface="Poppins"/>
                        <a:cs typeface="Poppins"/>
                        <a:sym typeface="Poppi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000">
                          <a:solidFill>
                            <a:srgbClr val="20124D"/>
                          </a:solidFill>
                        </a:rPr>
                        <a:t>Finalized 2018 - 2019 SIP, reviewed staff Needs Assessment/Questionnaire, </a:t>
                      </a:r>
                      <a:r>
                        <a:rPr lang="en" sz="1000" b="1">
                          <a:solidFill>
                            <a:srgbClr val="20124D"/>
                          </a:solidFill>
                        </a:rPr>
                        <a:t>i</a:t>
                      </a:r>
                      <a:r>
                        <a:rPr lang="en" sz="1000">
                          <a:solidFill>
                            <a:srgbClr val="20124D"/>
                          </a:solidFill>
                        </a:rPr>
                        <a:t>mplemented Reach for Reaching backward design bookmarks, began LAP and EL intervention and support groups.</a:t>
                      </a:r>
                      <a:endParaRPr sz="1000">
                        <a:solidFill>
                          <a:srgbClr val="20124D"/>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33725">
                <a:tc vMerge="1">
                  <a:txBody>
                    <a:bodyPr/>
                    <a:lstStyle/>
                    <a:p>
                      <a:endParaRPr lang="en-US"/>
                    </a:p>
                  </a:txBody>
                  <a:tcPr/>
                </a:tc>
                <a:tc>
                  <a:txBody>
                    <a:bodyPr/>
                    <a:lstStyle/>
                    <a:p>
                      <a:pPr marL="0" lvl="0" indent="0" algn="l" rtl="0">
                        <a:spcBef>
                          <a:spcPts val="0"/>
                        </a:spcBef>
                        <a:spcAft>
                          <a:spcPts val="0"/>
                        </a:spcAft>
                        <a:buClr>
                          <a:schemeClr val="dk2"/>
                        </a:buClr>
                        <a:buSzPts val="1100"/>
                        <a:buFont typeface="Arial"/>
                        <a:buNone/>
                      </a:pPr>
                      <a:r>
                        <a:rPr lang="en" sz="1000" b="1">
                          <a:solidFill>
                            <a:srgbClr val="20124D"/>
                          </a:solidFill>
                        </a:rPr>
                        <a:t>Demonstrated Reach Collaborative Routines and Accountable Talk strategies.</a:t>
                      </a:r>
                      <a:endParaRPr sz="1000" b="1">
                        <a:solidFill>
                          <a:srgbClr val="20124D"/>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33725">
                <a:tc vMerge="1">
                  <a:txBody>
                    <a:bodyPr/>
                    <a:lstStyle/>
                    <a:p>
                      <a:endParaRPr lang="en-US"/>
                    </a:p>
                  </a:txBody>
                  <a:tcPr/>
                </a:tc>
                <a:tc>
                  <a:txBody>
                    <a:bodyPr/>
                    <a:lstStyle/>
                    <a:p>
                      <a:pPr marL="0" lvl="0" indent="0" algn="l" rtl="0">
                        <a:spcBef>
                          <a:spcPts val="0"/>
                        </a:spcBef>
                        <a:spcAft>
                          <a:spcPts val="0"/>
                        </a:spcAft>
                        <a:buClr>
                          <a:schemeClr val="dk2"/>
                        </a:buClr>
                        <a:buSzPts val="1100"/>
                        <a:buFont typeface="Arial"/>
                        <a:buNone/>
                      </a:pPr>
                      <a:r>
                        <a:rPr lang="en" sz="1000" b="1">
                          <a:solidFill>
                            <a:srgbClr val="20124D"/>
                          </a:solidFill>
                        </a:rPr>
                        <a:t>Demonstrated integration of clarity, backward design, and GLAD EL strategies into Reach curriculum.</a:t>
                      </a:r>
                      <a:endParaRPr sz="1000" b="1">
                        <a:solidFill>
                          <a:srgbClr val="20124D"/>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33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Nov 2018</a:t>
                      </a:r>
                      <a:endParaRPr sz="1200" b="1">
                        <a:solidFill>
                          <a:srgbClr val="FFFFFF"/>
                        </a:solidFill>
                        <a:latin typeface="Poppins"/>
                        <a:ea typeface="Poppins"/>
                        <a:cs typeface="Poppins"/>
                        <a:sym typeface="Poppi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000">
                          <a:solidFill>
                            <a:srgbClr val="20124D"/>
                          </a:solidFill>
                        </a:rPr>
                        <a:t>Reviewed district ELA Intervention/Reading Strategies, drafted CWE Systems of Support (Tier 1 - 3) for academics, and progress monitored LAP students.</a:t>
                      </a:r>
                      <a:endParaRPr sz="1000">
                        <a:solidFill>
                          <a:srgbClr val="20124D"/>
                        </a:solidFill>
                      </a:endParaRPr>
                    </a:p>
                  </a:txBody>
                  <a:tcPr marL="91425" marR="91425" marT="91425" marB="91425">
                    <a:lnL w="9525" cap="flat" cmpd="sng">
                      <a:solidFill>
                        <a:srgbClr val="B7B7B7"/>
                      </a:solidFill>
                      <a:prstDash val="solid"/>
                      <a:round/>
                      <a:headEnd type="none" w="sm" len="sm"/>
                      <a:tailEnd type="none" w="sm" len="sm"/>
                    </a:lnL>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5"/>
                  </a:ext>
                </a:extLst>
              </a:tr>
              <a:tr h="39377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Dec 2018</a:t>
                      </a:r>
                      <a:endParaRPr sz="1200" b="1">
                        <a:solidFill>
                          <a:srgbClr val="FFFFFF"/>
                        </a:solidFill>
                        <a:latin typeface="Poppins"/>
                        <a:ea typeface="Poppins"/>
                        <a:cs typeface="Poppins"/>
                        <a:sym typeface="Poppi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000">
                          <a:solidFill>
                            <a:srgbClr val="20124D"/>
                          </a:solidFill>
                        </a:rPr>
                        <a:t>Began planning LAP Parent Intervention/Strategy night, analyzed progress monitoring and ELPA21 data with grade level teams to determine that Systems of Support are being implemented equitably.</a:t>
                      </a:r>
                      <a:endParaRPr sz="1000">
                        <a:solidFill>
                          <a:srgbClr val="20124D"/>
                        </a:solidFill>
                      </a:endParaRPr>
                    </a:p>
                  </a:txBody>
                  <a:tcPr marL="91425" marR="91425" marT="91425" marB="91425">
                    <a:lnL w="9525" cap="flat" cmpd="sng">
                      <a:solidFill>
                        <a:srgbClr val="B7B7B7"/>
                      </a:solidFill>
                      <a:prstDash val="solid"/>
                      <a:round/>
                      <a:headEnd type="none" w="sm" len="sm"/>
                      <a:tailEnd type="none" w="sm" len="sm"/>
                    </a:lnL>
                  </a:tcPr>
                </a:tc>
                <a:extLst>
                  <a:ext uri="{0D108BD9-81ED-4DB2-BD59-A6C34878D82A}">
                    <a16:rowId xmlns:a16="http://schemas.microsoft.com/office/drawing/2014/main" val="10006"/>
                  </a:ext>
                </a:extLst>
              </a:tr>
              <a:tr h="333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Jan 2019</a:t>
                      </a:r>
                      <a:endParaRPr sz="1200" b="1">
                        <a:solidFill>
                          <a:srgbClr val="FFFFFF"/>
                        </a:solidFill>
                        <a:latin typeface="Poppins"/>
                        <a:ea typeface="Poppins"/>
                        <a:cs typeface="Poppins"/>
                        <a:sym typeface="Poppi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000">
                          <a:solidFill>
                            <a:srgbClr val="20124D"/>
                          </a:solidFill>
                        </a:rPr>
                        <a:t>Reviewed and implemented CCSS vocabulary list, collected IEP/504 accommodation/support data for state assessments, continued to plan Parent ELA Intervention/Reading Strategy night, and shared expectations for district assessments. </a:t>
                      </a:r>
                      <a:endParaRPr sz="1000">
                        <a:solidFill>
                          <a:srgbClr val="20124D"/>
                        </a:solidFill>
                      </a:endParaRPr>
                    </a:p>
                  </a:txBody>
                  <a:tcPr marL="91425" marR="91425" marT="91425" marB="91425">
                    <a:lnL w="9525" cap="flat" cmpd="sng">
                      <a:solidFill>
                        <a:srgbClr val="B7B7B7"/>
                      </a:solidFill>
                      <a:prstDash val="solid"/>
                      <a:round/>
                      <a:headEnd type="none" w="sm" len="sm"/>
                      <a:tailEnd type="none" w="sm" len="sm"/>
                    </a:lnL>
                  </a:tcPr>
                </a:tc>
                <a:extLst>
                  <a:ext uri="{0D108BD9-81ED-4DB2-BD59-A6C34878D82A}">
                    <a16:rowId xmlns:a16="http://schemas.microsoft.com/office/drawing/2014/main" val="10007"/>
                  </a:ext>
                </a:extLst>
              </a:tr>
              <a:tr h="39377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2019 and Beyond</a:t>
                      </a:r>
                      <a:endParaRPr sz="1200" b="1">
                        <a:solidFill>
                          <a:srgbClr val="FFFFFF"/>
                        </a:solidFill>
                        <a:latin typeface="Poppins"/>
                        <a:ea typeface="Poppins"/>
                        <a:cs typeface="Poppins"/>
                        <a:sym typeface="Poppins"/>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351C75"/>
                    </a:solidFill>
                  </a:tcPr>
                </a:tc>
                <a:tc>
                  <a:txBody>
                    <a:bodyPr/>
                    <a:lstStyle/>
                    <a:p>
                      <a:pPr marL="0" lvl="0" indent="0" algn="l" rtl="0">
                        <a:spcBef>
                          <a:spcPts val="0"/>
                        </a:spcBef>
                        <a:spcAft>
                          <a:spcPts val="0"/>
                        </a:spcAft>
                        <a:buNone/>
                      </a:pPr>
                      <a:r>
                        <a:rPr lang="en" sz="1000" b="1">
                          <a:solidFill>
                            <a:srgbClr val="20124D"/>
                          </a:solidFill>
                        </a:rPr>
                        <a:t>Demonstrate Reach for Reading and DMA connection</a:t>
                      </a:r>
                      <a:r>
                        <a:rPr lang="en" sz="1000">
                          <a:solidFill>
                            <a:srgbClr val="20124D"/>
                          </a:solidFill>
                        </a:rPr>
                        <a:t>, present at Parent Intervention/Strategy night, collaborate with writing cadre, and collect grade level support data for SBA, demonstrate how ebooks can be used to meet the needs of students in below or above standard guided reading groups, and continue progress monitoring and ELPA21 grade level team meetings to ensure that interventions and supports are being implemented equitably based on current data,</a:t>
                      </a:r>
                      <a:endParaRPr sz="1000">
                        <a:solidFill>
                          <a:srgbClr val="20124D"/>
                        </a:solidFill>
                      </a:endParaRPr>
                    </a:p>
                  </a:txBody>
                  <a:tcPr marL="91425" marR="91425" marT="91425" marB="91425">
                    <a:lnL w="9525" cap="flat" cmpd="sng">
                      <a:solidFill>
                        <a:srgbClr val="B7B7B7"/>
                      </a:solidFill>
                      <a:prstDash val="solid"/>
                      <a:round/>
                      <a:headEnd type="none" w="sm" len="sm"/>
                      <a:tailEnd type="none" w="sm" len="sm"/>
                    </a:lnL>
                  </a:tcPr>
                </a:tc>
                <a:extLst>
                  <a:ext uri="{0D108BD9-81ED-4DB2-BD59-A6C34878D82A}">
                    <a16:rowId xmlns:a16="http://schemas.microsoft.com/office/drawing/2014/main" val="10008"/>
                  </a:ext>
                </a:extLst>
              </a:tr>
            </a:tbl>
          </a:graphicData>
        </a:graphic>
      </p:graphicFrame>
      <p:sp>
        <p:nvSpPr>
          <p:cNvPr id="122" name="Google Shape;122;p21"/>
          <p:cNvSpPr txBox="1">
            <a:spLocks noGrp="1"/>
          </p:cNvSpPr>
          <p:nvPr>
            <p:ph type="sldNum" idx="12"/>
          </p:nvPr>
        </p:nvSpPr>
        <p:spPr>
          <a:xfrm>
            <a:off x="8445699" y="47499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23" name="Google Shape;123;p21"/>
          <p:cNvPicPr preferRelativeResize="0"/>
          <p:nvPr/>
        </p:nvPicPr>
        <p:blipFill>
          <a:blip r:embed="rId3">
            <a:alphaModFix/>
          </a:blip>
          <a:stretch>
            <a:fillRect/>
          </a:stretch>
        </p:blipFill>
        <p:spPr>
          <a:xfrm>
            <a:off x="7855900" y="0"/>
            <a:ext cx="1288100" cy="966075"/>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3286</Words>
  <Application>Microsoft Macintosh PowerPoint</Application>
  <PresentationFormat>On-screen Show (16:9)</PresentationFormat>
  <Paragraphs>329</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Poppins</vt:lpstr>
      <vt:lpstr>Calibri</vt:lpstr>
      <vt:lpstr>Arial</vt:lpstr>
      <vt:lpstr>Raleway</vt:lpstr>
      <vt:lpstr>Roboto</vt:lpstr>
      <vt:lpstr>Source Sans Pro</vt:lpstr>
      <vt:lpstr>Times New Roman</vt:lpstr>
      <vt:lpstr>Plum</vt:lpstr>
      <vt:lpstr>Welcome To Cedar Wood. Open Google Classroom to access all PDF handouts. Grab a cup of coffee. Enjoy our story. </vt:lpstr>
      <vt:lpstr>Group 1 (Library Main- Math &amp; Reading) Dr. Gary Cohn Director Carol Andrews Dr. Joyce Stewart Alice Chao Group 2: (Library Front- MTSS) Dr. Sally Lancaster Heather Brown Anne Carnell Mike Gunn Group 3: (D-2- Science &amp; Writing) Director Traci Mitchell Dr. Peter Scott Larry Fleckenstein </vt:lpstr>
      <vt:lpstr>Work of High Performing Teams</vt:lpstr>
      <vt:lpstr>Cedar Wood’s Refresh</vt:lpstr>
      <vt:lpstr>Achieve- Paige Warfield 0.5 Resource Room- Elise Hillyer Kinder- Vanessa White 0.2 Math (5th gr)- Melissa Whitley 1st gr- Carly Corbett &amp; Orshi Nance 2nd gr Hi-Cap- Alicia Naig 3rd gr- Anna Moisant  4th gr- Laura Whitmore 5th gr-Tori Lyman &amp; Stephanie Wilson PE 0.5- Laura Gardner Math Specialist- Sarah Poyner Wallis</vt:lpstr>
      <vt:lpstr>Professional Learning Requires Teamwork</vt:lpstr>
      <vt:lpstr>Professional Development Calendar</vt:lpstr>
      <vt:lpstr>High-Performing Team in Action</vt:lpstr>
      <vt:lpstr>Reading Cadre- PLC Timeline</vt:lpstr>
      <vt:lpstr>Math Cadre- PLC Timeline </vt:lpstr>
      <vt:lpstr>Writing Cadre- PLC Timeline </vt:lpstr>
      <vt:lpstr>Science Cadre - PLC Timeline</vt:lpstr>
      <vt:lpstr>PBIS Cadre - PLC Timeline</vt:lpstr>
      <vt:lpstr>Special Education Team - PLC Timeline</vt:lpstr>
      <vt:lpstr>Building teacher capacity to increase the rigor of student learning and supports- Special Education and Math </vt:lpstr>
      <vt:lpstr>Cadre Focus and Impacts</vt:lpstr>
      <vt:lpstr>Cadre Focus and Impacts</vt:lpstr>
      <vt:lpstr>Work of High Performing Teams</vt:lpstr>
      <vt:lpstr>How are previous requests for support impacting Cedar Wood?</vt:lpstr>
      <vt:lpstr>Prioritized supports based on data and challenges</vt:lpstr>
      <vt:lpstr>Thank you Dr. Cohn and Dr. Stewart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Cedar Wood. Open Google Classroom to access all PDF handouts. Grab a cup of coffee. Enjoy our story. </dc:title>
  <cp:lastModifiedBy>Daniel Natividad</cp:lastModifiedBy>
  <cp:revision>1</cp:revision>
  <dcterms:modified xsi:type="dcterms:W3CDTF">2019-03-14T19:11:50Z</dcterms:modified>
</cp:coreProperties>
</file>