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61"/>
  </p:notesMasterIdLst>
  <p:handoutMasterIdLst>
    <p:handoutMasterId r:id="rId62"/>
  </p:handoutMasterIdLst>
  <p:sldIdLst>
    <p:sldId id="256" r:id="rId3"/>
    <p:sldId id="257" r:id="rId4"/>
    <p:sldId id="259" r:id="rId5"/>
    <p:sldId id="309" r:id="rId6"/>
    <p:sldId id="258" r:id="rId7"/>
    <p:sldId id="260" r:id="rId8"/>
    <p:sldId id="261" r:id="rId9"/>
    <p:sldId id="262" r:id="rId10"/>
    <p:sldId id="263" r:id="rId11"/>
    <p:sldId id="299" r:id="rId12"/>
    <p:sldId id="264" r:id="rId13"/>
    <p:sldId id="265" r:id="rId14"/>
    <p:sldId id="301" r:id="rId15"/>
    <p:sldId id="266" r:id="rId16"/>
    <p:sldId id="267" r:id="rId17"/>
    <p:sldId id="303" r:id="rId18"/>
    <p:sldId id="268" r:id="rId19"/>
    <p:sldId id="269" r:id="rId20"/>
    <p:sldId id="300" r:id="rId21"/>
    <p:sldId id="270" r:id="rId22"/>
    <p:sldId id="271" r:id="rId23"/>
    <p:sldId id="302" r:id="rId24"/>
    <p:sldId id="272" r:id="rId25"/>
    <p:sldId id="273" r:id="rId26"/>
    <p:sldId id="304" r:id="rId27"/>
    <p:sldId id="274" r:id="rId28"/>
    <p:sldId id="275" r:id="rId29"/>
    <p:sldId id="276" r:id="rId30"/>
    <p:sldId id="277" r:id="rId31"/>
    <p:sldId id="278" r:id="rId32"/>
    <p:sldId id="311" r:id="rId33"/>
    <p:sldId id="279" r:id="rId34"/>
    <p:sldId id="280" r:id="rId35"/>
    <p:sldId id="281" r:id="rId36"/>
    <p:sldId id="282" r:id="rId37"/>
    <p:sldId id="312" r:id="rId38"/>
    <p:sldId id="313" r:id="rId39"/>
    <p:sldId id="314" r:id="rId40"/>
    <p:sldId id="315" r:id="rId41"/>
    <p:sldId id="284" r:id="rId42"/>
    <p:sldId id="285" r:id="rId43"/>
    <p:sldId id="286" r:id="rId44"/>
    <p:sldId id="287" r:id="rId45"/>
    <p:sldId id="288" r:id="rId46"/>
    <p:sldId id="306" r:id="rId47"/>
    <p:sldId id="290" r:id="rId48"/>
    <p:sldId id="291" r:id="rId49"/>
    <p:sldId id="292" r:id="rId50"/>
    <p:sldId id="293" r:id="rId51"/>
    <p:sldId id="294" r:id="rId52"/>
    <p:sldId id="310" r:id="rId53"/>
    <p:sldId id="295" r:id="rId54"/>
    <p:sldId id="296" r:id="rId55"/>
    <p:sldId id="297" r:id="rId56"/>
    <p:sldId id="298" r:id="rId57"/>
    <p:sldId id="305" r:id="rId58"/>
    <p:sldId id="307" r:id="rId59"/>
    <p:sldId id="308" r:id="rId60"/>
  </p:sldIdLst>
  <p:sldSz cx="9144000" cy="6858000" type="screen4x3"/>
  <p:notesSz cx="7010400" cy="9296400"/>
  <p:embeddedFontLst>
    <p:embeddedFont>
      <p:font typeface="Calibri" panose="020F0502020204030204" pitchFamily="34" charset="0"/>
      <p:regular r:id="rId63"/>
      <p:bold r:id="rId64"/>
      <p:italic r:id="rId65"/>
      <p:boldItalic r:id="rId66"/>
    </p:embeddedFont>
    <p:embeddedFont>
      <p:font typeface="PT Sans" panose="020B0604020202020204" charset="0"/>
      <p:regular r:id="rId67"/>
      <p:bold r:id="rId68"/>
      <p:italic r:id="rId69"/>
      <p:boldItalic r:id="rId70"/>
    </p:embeddedFont>
    <p:embeddedFont>
      <p:font typeface="Tahoma" panose="020B0604030504040204" pitchFamily="34" charset="0"/>
      <p:regular r:id="rId71"/>
      <p:bold r:id="rId72"/>
    </p:embeddedFont>
    <p:embeddedFont>
      <p:font typeface="Trebuchet MS" panose="020B060302020202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4444" autoAdjust="0"/>
    <p:restoredTop sz="62688" autoAdjust="0"/>
  </p:normalViewPr>
  <p:slideViewPr>
    <p:cSldViewPr snapToGrid="0">
      <p:cViewPr>
        <p:scale>
          <a:sx n="53" d="100"/>
          <a:sy n="53" d="100"/>
        </p:scale>
        <p:origin x="2874" y="462"/>
      </p:cViewPr>
      <p:guideLst>
        <p:guide orient="horz" pos="2160"/>
        <p:guide pos="2880"/>
      </p:guideLst>
    </p:cSldViewPr>
  </p:slideViewPr>
  <p:outlineViewPr>
    <p:cViewPr>
      <p:scale>
        <a:sx n="33" d="100"/>
        <a:sy n="33" d="100"/>
      </p:scale>
      <p:origin x="0" y="0"/>
    </p:cViewPr>
  </p:outlin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font" Target="fonts/font14.fntdata"/><Relationship Id="rId7" Type="http://schemas.openxmlformats.org/officeDocument/2006/relationships/slide" Target="slides/slide5.xml"/><Relationship Id="rId71" Type="http://schemas.openxmlformats.org/officeDocument/2006/relationships/font" Target="fonts/font9.fntdata"/><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10.fntdata"/><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5.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handoutMaster" Target="handoutMasters/handout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78D3B9D3-E429-AB48-A2E2-8ED37E6550FA}" type="datetimeFigureOut">
              <a:rPr lang="en-US" smtClean="0"/>
              <a:t>3/11/2019</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C9911E7B-206C-A940-91C1-A20B4D458F83}"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Good morning, I want to welcome you to Cedar Wood SOSR this morning. </a:t>
            </a:r>
            <a:endParaRPr/>
          </a:p>
        </p:txBody>
      </p:sp>
      <p:sp>
        <p:nvSpPr>
          <p:cNvPr id="221" name="Google Shape;221;p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Celebration: Increase of 0.9 % from 2017 to 2018   	Area of Focus: What has caused this flat line in 4th grade?  Is it the rigor is more difficult for students- hope would be that this year’s fourth graders will do better due to the increases by our last year’s 3rd graders</a:t>
            </a:r>
            <a:endParaRPr/>
          </a:p>
          <a:p>
            <a:pPr marL="171450" lvl="0" indent="-171450" algn="l" rtl="0">
              <a:spcBef>
                <a:spcPts val="0"/>
              </a:spcBef>
              <a:spcAft>
                <a:spcPts val="0"/>
              </a:spcAft>
              <a:buClr>
                <a:schemeClr val="dk1"/>
              </a:buClr>
              <a:buSzPts val="1200"/>
              <a:buFont typeface="Arial"/>
              <a:buChar char="•"/>
            </a:pPr>
            <a:r>
              <a:rPr lang="en-US"/>
              <a:t>Celebration: 23.8% above the district average</a:t>
            </a:r>
            <a:endParaRPr/>
          </a:p>
          <a:p>
            <a:pPr marL="171450" lvl="0" indent="-171450" algn="l" rtl="0">
              <a:spcBef>
                <a:spcPts val="0"/>
              </a:spcBef>
              <a:spcAft>
                <a:spcPts val="0"/>
              </a:spcAft>
              <a:buClr>
                <a:schemeClr val="dk1"/>
              </a:buClr>
              <a:buSzPts val="1200"/>
              <a:buFont typeface="Arial"/>
              <a:buChar char="•"/>
            </a:pPr>
            <a:r>
              <a:rPr lang="en-US"/>
              <a:t>Celebration: 37% above the state average</a:t>
            </a:r>
            <a:endParaRPr/>
          </a:p>
          <a:p>
            <a:pPr marL="0" lvl="0" indent="0" algn="l" rtl="0">
              <a:spcBef>
                <a:spcPts val="0"/>
              </a:spcBef>
              <a:spcAft>
                <a:spcPts val="0"/>
              </a:spcAft>
              <a:buClr>
                <a:schemeClr val="dk1"/>
              </a:buClr>
              <a:buSzPts val="1200"/>
              <a:buFont typeface="Arial"/>
              <a:buNone/>
            </a:pPr>
            <a:endParaRPr/>
          </a:p>
        </p:txBody>
      </p:sp>
      <p:sp>
        <p:nvSpPr>
          <p:cNvPr id="279" name="Google Shape;279;p1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11</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1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1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Decrease of nearly 12%  in closing the gap for low income and non-low income students – Excellent results! </a:t>
            </a:r>
            <a:endParaRPr dirty="0"/>
          </a:p>
          <a:p>
            <a:pPr marL="171450" lvl="0" indent="-184150" algn="l" rtl="0">
              <a:spcBef>
                <a:spcPts val="0"/>
              </a:spcBef>
              <a:spcAft>
                <a:spcPts val="0"/>
              </a:spcAft>
              <a:buSzPts val="1400"/>
              <a:buChar char="•"/>
            </a:pPr>
            <a:r>
              <a:rPr lang="en-US" dirty="0"/>
              <a:t>Due to increasing the instructional rigor and expectations in special education - a nice increase of 26.9 %</a:t>
            </a:r>
            <a:endParaRPr dirty="0"/>
          </a:p>
          <a:p>
            <a:pPr marL="171450" lvl="0" indent="-171450" algn="l" rtl="0">
              <a:spcBef>
                <a:spcPts val="0"/>
              </a:spcBef>
              <a:spcAft>
                <a:spcPts val="0"/>
              </a:spcAft>
              <a:buClr>
                <a:schemeClr val="dk1"/>
              </a:buClr>
              <a:buSzPts val="1200"/>
              <a:buFont typeface="Arial"/>
              <a:buChar char="•"/>
            </a:pPr>
            <a:r>
              <a:rPr lang="en-US" dirty="0"/>
              <a:t>Area of growth: Although we have decreased the gap between non-white and white students by nearly 20% since 2015, we still need to focus on the needs of non-white students to close this gap. Especially our Hispanic population</a:t>
            </a:r>
            <a:endParaRPr dirty="0"/>
          </a:p>
          <a:p>
            <a:pPr marL="0" lvl="0" indent="0" algn="l" rtl="0">
              <a:spcBef>
                <a:spcPts val="0"/>
              </a:spcBef>
              <a:spcAft>
                <a:spcPts val="0"/>
              </a:spcAft>
              <a:buClr>
                <a:schemeClr val="dk1"/>
              </a:buClr>
              <a:buSzPts val="1200"/>
              <a:buFont typeface="Arial"/>
              <a:buNone/>
            </a:pPr>
            <a:endParaRPr dirty="0"/>
          </a:p>
          <a:p>
            <a:pPr marL="171450" lvl="0" indent="-95250" algn="l" rtl="0">
              <a:spcBef>
                <a:spcPts val="0"/>
              </a:spcBef>
              <a:spcAft>
                <a:spcPts val="0"/>
              </a:spcAft>
              <a:buClr>
                <a:schemeClr val="dk1"/>
              </a:buClr>
              <a:buSzPts val="1200"/>
              <a:buFont typeface="Arial"/>
              <a:buNone/>
            </a:pPr>
            <a:endParaRPr dirty="0"/>
          </a:p>
        </p:txBody>
      </p:sp>
      <p:sp>
        <p:nvSpPr>
          <p:cNvPr id="287" name="Google Shape;287;p1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4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4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a:buFont typeface="Arial"/>
              <a:buNone/>
            </a:pPr>
            <a:r>
              <a:rPr lang="en-US" dirty="0"/>
              <a:t>Our</a:t>
            </a:r>
            <a:r>
              <a:rPr lang="en-US" baseline="0" dirty="0"/>
              <a:t> fourth grade increased in most areas but only 2 out of 10 equity targets were met for the 2018 target</a:t>
            </a:r>
            <a:endParaRPr lang="en-US" dirty="0"/>
          </a:p>
          <a:p>
            <a:pPr>
              <a:buFont typeface="Arial"/>
              <a:buChar char="•"/>
            </a:pPr>
            <a:r>
              <a:rPr lang="en-US" dirty="0"/>
              <a:t>We are celebrating the increase of</a:t>
            </a:r>
            <a:r>
              <a:rPr lang="en-US" baseline="0" dirty="0"/>
              <a:t> 12% growth from 2017 to 2018 for our low income students but realize that we still have a gap of 11% from our 2018 target</a:t>
            </a:r>
          </a:p>
          <a:p>
            <a:pPr>
              <a:buFont typeface="Arial"/>
              <a:buChar char="•"/>
            </a:pPr>
            <a:r>
              <a:rPr lang="en-US" baseline="0" dirty="0"/>
              <a:t>We are also celebrating an increase of 27% growth from 2017 to 2018 for our Student with Disabilities and exceeding our 2018 target goal by 14%</a:t>
            </a:r>
            <a:endParaRPr lang="en-US" dirty="0"/>
          </a:p>
          <a:p>
            <a:pPr marL="171450" lvl="0" indent="-171450" algn="l" rtl="0">
              <a:spcBef>
                <a:spcPts val="0"/>
              </a:spcBef>
              <a:spcAft>
                <a:spcPts val="0"/>
              </a:spcAft>
              <a:buClr>
                <a:schemeClr val="dk1"/>
              </a:buClr>
              <a:buSzPts val="1200"/>
              <a:buFont typeface="Arial"/>
              <a:buChar char="•"/>
            </a:pPr>
            <a:r>
              <a:rPr lang="en-US" dirty="0"/>
              <a:t>Our</a:t>
            </a:r>
            <a:r>
              <a:rPr lang="en-US" baseline="0" dirty="0"/>
              <a:t> achievement in fourth grade was great because of the complete implementation of Reach, focused interventions for students, increased instructional rigor to support all students. </a:t>
            </a:r>
            <a:endParaRPr lang="en-US" dirty="0"/>
          </a:p>
          <a:p>
            <a:pPr marL="171450" lvl="0" indent="-95250" algn="l" rtl="0">
              <a:spcBef>
                <a:spcPts val="0"/>
              </a:spcBef>
              <a:spcAft>
                <a:spcPts val="0"/>
              </a:spcAft>
              <a:buClr>
                <a:schemeClr val="dk1"/>
              </a:buClr>
              <a:buSzPts val="1200"/>
              <a:buFont typeface="Arial"/>
              <a:buNone/>
            </a:pPr>
            <a:endParaRPr lang="en-US" dirty="0"/>
          </a:p>
          <a:p>
            <a:pPr marL="457200" lvl="1" indent="0" algn="l" rtl="0">
              <a:spcBef>
                <a:spcPts val="0"/>
              </a:spcBef>
              <a:spcAft>
                <a:spcPts val="0"/>
              </a:spcAft>
              <a:buClr>
                <a:schemeClr val="dk1"/>
              </a:buClr>
              <a:buSzPts val="1200"/>
              <a:buFont typeface="Arial"/>
              <a:buNone/>
            </a:pPr>
            <a:endParaRPr dirty="0"/>
          </a:p>
          <a:p>
            <a:pPr marL="457200" lvl="1" indent="0" algn="l" rtl="0">
              <a:spcBef>
                <a:spcPts val="0"/>
              </a:spcBef>
              <a:spcAft>
                <a:spcPts val="0"/>
              </a:spcAft>
              <a:buClr>
                <a:schemeClr val="dk1"/>
              </a:buClr>
              <a:buSzPts val="1200"/>
              <a:buFont typeface="Arial"/>
              <a:buNone/>
            </a:pPr>
            <a:endParaRPr dirty="0"/>
          </a:p>
        </p:txBody>
      </p:sp>
      <p:sp>
        <p:nvSpPr>
          <p:cNvPr id="613" name="Google Shape;613;p4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13</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p1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Increase of 3.4% proficient or advanced from 2017 to 2018</a:t>
            </a:r>
            <a:endParaRPr dirty="0"/>
          </a:p>
          <a:p>
            <a:pPr marL="171450" lvl="0" indent="-171450" algn="l" rtl="0">
              <a:spcBef>
                <a:spcPts val="0"/>
              </a:spcBef>
              <a:spcAft>
                <a:spcPts val="0"/>
              </a:spcAft>
              <a:buClr>
                <a:schemeClr val="dk1"/>
              </a:buClr>
              <a:buSzPts val="1200"/>
              <a:buFont typeface="Arial"/>
              <a:buChar char="•"/>
            </a:pPr>
            <a:r>
              <a:rPr lang="en-US" dirty="0"/>
              <a:t>Celebration: 23% above the district average</a:t>
            </a:r>
            <a:endParaRPr dirty="0"/>
          </a:p>
          <a:p>
            <a:pPr marL="171450" lvl="0" indent="-171450" algn="l" rtl="0">
              <a:spcBef>
                <a:spcPts val="0"/>
              </a:spcBef>
              <a:spcAft>
                <a:spcPts val="0"/>
              </a:spcAft>
              <a:buClr>
                <a:schemeClr val="dk1"/>
              </a:buClr>
              <a:buSzPts val="1200"/>
              <a:buFont typeface="Arial"/>
              <a:buChar char="•"/>
            </a:pPr>
            <a:r>
              <a:rPr lang="en-US" dirty="0"/>
              <a:t>Celebration: 36% above the state average</a:t>
            </a:r>
            <a:endParaRPr dirty="0"/>
          </a:p>
          <a:p>
            <a:pPr marL="171450" lvl="0" indent="-95250" algn="l" rtl="0">
              <a:spcBef>
                <a:spcPts val="0"/>
              </a:spcBef>
              <a:spcAft>
                <a:spcPts val="0"/>
              </a:spcAft>
              <a:buClr>
                <a:schemeClr val="dk1"/>
              </a:buClr>
              <a:buSzPts val="1200"/>
              <a:buFont typeface="Arial"/>
              <a:buNone/>
            </a:pPr>
            <a:endParaRPr dirty="0"/>
          </a:p>
        </p:txBody>
      </p:sp>
      <p:sp>
        <p:nvSpPr>
          <p:cNvPr id="294" name="Google Shape;294;p1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1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1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marR="0" lvl="0" indent="-171450" algn="l" defTabSz="914400" rtl="0" eaLnBrk="1" fontAlgn="auto" latinLnBrk="0" hangingPunct="1">
              <a:lnSpc>
                <a:spcPct val="100000"/>
              </a:lnSpc>
              <a:spcBef>
                <a:spcPts val="0"/>
              </a:spcBef>
              <a:spcAft>
                <a:spcPts val="0"/>
              </a:spcAft>
              <a:buClr>
                <a:schemeClr val="dk1"/>
              </a:buClr>
              <a:buSzPts val="1200"/>
              <a:buFont typeface="Arial"/>
              <a:buChar char="•"/>
              <a:tabLst/>
              <a:defRPr/>
            </a:pPr>
            <a:r>
              <a:rPr lang="en-US" dirty="0"/>
              <a:t>Cedar Wood Fifth</a:t>
            </a:r>
            <a:r>
              <a:rPr lang="en-US" baseline="0" dirty="0"/>
              <a:t> Grade team worked very hard to build purposeful strategies for each student that was at level 1 and 2 in fourth grade ELA to support their growth</a:t>
            </a:r>
            <a:endParaRPr lang="en-US" dirty="0"/>
          </a:p>
          <a:p>
            <a:pPr marL="171450" lvl="0" indent="-171450" algn="l" rtl="0">
              <a:spcBef>
                <a:spcPts val="0"/>
              </a:spcBef>
              <a:spcAft>
                <a:spcPts val="0"/>
              </a:spcAft>
              <a:buClr>
                <a:schemeClr val="dk1"/>
              </a:buClr>
              <a:buSzPts val="1200"/>
              <a:buFont typeface="Arial"/>
              <a:buChar char="•"/>
            </a:pPr>
            <a:r>
              <a:rPr lang="en-US" dirty="0"/>
              <a:t>Celebration closed the gap between non-whites and whites by 7.4%</a:t>
            </a:r>
            <a:endParaRPr dirty="0"/>
          </a:p>
          <a:p>
            <a:pPr marL="171450" lvl="0" indent="-171450" algn="l" rtl="0">
              <a:spcBef>
                <a:spcPts val="0"/>
              </a:spcBef>
              <a:spcAft>
                <a:spcPts val="0"/>
              </a:spcAft>
              <a:buClr>
                <a:schemeClr val="dk1"/>
              </a:buClr>
              <a:buSzPts val="1200"/>
              <a:buFont typeface="Arial"/>
              <a:buChar char="•"/>
            </a:pPr>
            <a:r>
              <a:rPr lang="en-US" dirty="0"/>
              <a:t>Celebration closed the gap between non-low income students and low income students by 6.4%  (from the 4th grade cadre increase of about 10%)</a:t>
            </a:r>
            <a:endParaRPr dirty="0"/>
          </a:p>
        </p:txBody>
      </p:sp>
      <p:sp>
        <p:nvSpPr>
          <p:cNvPr id="303" name="Google Shape;303;p1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4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6" name="Google Shape;636;p4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a:buFont typeface="Arial"/>
              <a:buChar char="•"/>
            </a:pPr>
            <a:r>
              <a:rPr lang="en-US" dirty="0"/>
              <a:t>Fifth Grade ELA Equity targets were met in 7 of 10 categories which is a celebration</a:t>
            </a:r>
          </a:p>
          <a:p>
            <a:pPr marL="285750" marR="0" lvl="0" indent="-285750" algn="l" rtl="0">
              <a:spcBef>
                <a:spcPts val="0"/>
              </a:spcBef>
              <a:spcAft>
                <a:spcPts val="0"/>
              </a:spcAft>
              <a:buClr>
                <a:schemeClr val="dk1"/>
              </a:buClr>
              <a:buSzPts val="1000"/>
              <a:buFont typeface="Arial"/>
              <a:buChar char="•"/>
            </a:pPr>
            <a:r>
              <a:rPr lang="en-US" dirty="0"/>
              <a:t>This was achieved </a:t>
            </a:r>
            <a:r>
              <a:rPr lang="en-US" dirty="0" err="1"/>
              <a:t>by:</a:t>
            </a:r>
            <a:r>
              <a:rPr lang="en-US" sz="1200" dirty="0" err="1">
                <a:solidFill>
                  <a:schemeClr val="dk1"/>
                </a:solidFill>
                <a:latin typeface="Trebuchet MS"/>
                <a:ea typeface="Trebuchet MS"/>
                <a:cs typeface="Trebuchet MS"/>
                <a:sym typeface="Trebuchet MS"/>
              </a:rPr>
              <a:t>Alignment</a:t>
            </a:r>
            <a:r>
              <a:rPr lang="en-US" sz="1200" dirty="0">
                <a:solidFill>
                  <a:schemeClr val="dk1"/>
                </a:solidFill>
                <a:latin typeface="Trebuchet MS"/>
                <a:ea typeface="Trebuchet MS"/>
                <a:cs typeface="Trebuchet MS"/>
                <a:sym typeface="Trebuchet MS"/>
              </a:rPr>
              <a:t> with the new Reach for Reading Curriculum</a:t>
            </a:r>
            <a:endParaRPr lang="en-US" dirty="0"/>
          </a:p>
          <a:p>
            <a:pPr marL="285750" marR="0" lvl="0" indent="-2857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a:t>
            </a:r>
            <a:r>
              <a:rPr lang="en-US" sz="1200" dirty="0" err="1">
                <a:solidFill>
                  <a:schemeClr val="dk1"/>
                </a:solidFill>
                <a:latin typeface="Trebuchet MS"/>
                <a:ea typeface="Trebuchet MS"/>
                <a:cs typeface="Trebuchet MS"/>
                <a:sym typeface="Trebuchet MS"/>
              </a:rPr>
              <a:t>iReady</a:t>
            </a:r>
            <a:r>
              <a:rPr lang="en-US" sz="1200" dirty="0">
                <a:solidFill>
                  <a:schemeClr val="dk1"/>
                </a:solidFill>
                <a:latin typeface="Trebuchet MS"/>
                <a:ea typeface="Trebuchet MS"/>
                <a:cs typeface="Trebuchet MS"/>
                <a:sym typeface="Trebuchet MS"/>
              </a:rPr>
              <a:t> to close the gaps for some students and accelerate learning for others.  Data meetings to identify students needed additional support</a:t>
            </a:r>
            <a:endParaRPr lang="en-US" dirty="0"/>
          </a:p>
          <a:p>
            <a:pPr marL="285750" marR="0" lvl="0" indent="-2857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Strategic use of Smarter Balance Interim Assessments</a:t>
            </a:r>
          </a:p>
          <a:p>
            <a:pPr marL="285750" marR="0" lvl="0" indent="-285750" algn="l" rtl="0">
              <a:spcBef>
                <a:spcPts val="0"/>
              </a:spcBef>
              <a:spcAft>
                <a:spcPts val="0"/>
              </a:spcAft>
              <a:buClr>
                <a:schemeClr val="dk1"/>
              </a:buClr>
              <a:buSzPts val="1000"/>
              <a:buFont typeface="Trebuchet MS"/>
              <a:buChar char="•"/>
            </a:pPr>
            <a:r>
              <a:rPr lang="en-US" sz="1200" dirty="0">
                <a:solidFill>
                  <a:schemeClr val="dk1"/>
                </a:solidFill>
                <a:latin typeface="Trebuchet MS"/>
                <a:ea typeface="Trebuchet MS"/>
                <a:cs typeface="Trebuchet MS"/>
                <a:sym typeface="Trebuchet MS"/>
              </a:rPr>
              <a:t>Increase use of high leverage strategies to support student growth</a:t>
            </a:r>
          </a:p>
          <a:p>
            <a:pPr>
              <a:buFont typeface="Arial"/>
              <a:buChar char="•"/>
            </a:pPr>
            <a:endParaRPr lang="en-US" dirty="0"/>
          </a:p>
          <a:p>
            <a:pPr>
              <a:buFont typeface="Arial"/>
              <a:buChar char="•"/>
            </a:pPr>
            <a:r>
              <a:rPr lang="en-US" dirty="0"/>
              <a:t>Areas</a:t>
            </a:r>
            <a:r>
              <a:rPr lang="en-US" baseline="0" dirty="0"/>
              <a:t> of concern are still in the area of Students with Disabilities where only 6 of 12 students reaching proficiency. </a:t>
            </a:r>
            <a:endParaRPr lang="en-US" dirty="0"/>
          </a:p>
          <a:p>
            <a:pPr marL="171450" lvl="0" indent="-171450" algn="l" rtl="0">
              <a:spcBef>
                <a:spcPts val="0"/>
              </a:spcBef>
              <a:spcAft>
                <a:spcPts val="0"/>
              </a:spcAft>
              <a:buClr>
                <a:schemeClr val="dk1"/>
              </a:buClr>
              <a:buSzPts val="1200"/>
              <a:buFont typeface="Arial"/>
              <a:buChar char="•"/>
            </a:pPr>
            <a:endParaRPr lang="en-US" dirty="0"/>
          </a:p>
          <a:p>
            <a:pPr marL="171450" lvl="0" indent="-171450" algn="l" rtl="0">
              <a:spcBef>
                <a:spcPts val="0"/>
              </a:spcBef>
              <a:spcAft>
                <a:spcPts val="0"/>
              </a:spcAft>
              <a:buClr>
                <a:schemeClr val="dk1"/>
              </a:buClr>
              <a:buSzPts val="1200"/>
              <a:buFont typeface="Arial"/>
              <a:buChar char="•"/>
            </a:pPr>
            <a:r>
              <a:rPr lang="en-US" dirty="0"/>
              <a:t>Celebrations:  Increases in the following areas: Females, males, low income, non-low income, non-students with disabilities, not TBL, all students white</a:t>
            </a:r>
            <a:endParaRPr dirty="0"/>
          </a:p>
          <a:p>
            <a:pPr marL="171450" lvl="0" indent="-171450" algn="l" rtl="0">
              <a:spcBef>
                <a:spcPts val="0"/>
              </a:spcBef>
              <a:spcAft>
                <a:spcPts val="0"/>
              </a:spcAft>
              <a:buClr>
                <a:schemeClr val="dk1"/>
              </a:buClr>
              <a:buSzPts val="1200"/>
              <a:buFont typeface="Arial"/>
              <a:buChar char="•"/>
            </a:pPr>
            <a:r>
              <a:rPr lang="en-US" dirty="0"/>
              <a:t>Areas of Concern:  Students with disabilities (Need further Reach for Reading PD for Achieve students) ; students of two or more races</a:t>
            </a:r>
            <a:endParaRPr dirty="0"/>
          </a:p>
        </p:txBody>
      </p:sp>
      <p:sp>
        <p:nvSpPr>
          <p:cNvPr id="637" name="Google Shape;637;p4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We now shift to Mathematics </a:t>
            </a:r>
          </a:p>
          <a:p>
            <a:pPr marL="171450" lvl="0" indent="-171450" algn="l" rtl="0">
              <a:spcBef>
                <a:spcPts val="0"/>
              </a:spcBef>
              <a:spcAft>
                <a:spcPts val="0"/>
              </a:spcAft>
              <a:buClr>
                <a:schemeClr val="dk1"/>
              </a:buClr>
              <a:buSzPts val="1200"/>
              <a:buFont typeface="Arial"/>
              <a:buChar char="•"/>
            </a:pPr>
            <a:r>
              <a:rPr lang="en-US" dirty="0"/>
              <a:t>Celebration: Increase in the percentage of students proficient or advanced by 1.3%</a:t>
            </a:r>
            <a:endParaRPr dirty="0"/>
          </a:p>
          <a:p>
            <a:pPr marL="171450" lvl="0" indent="-171450" algn="l" rtl="0">
              <a:spcBef>
                <a:spcPts val="0"/>
              </a:spcBef>
              <a:spcAft>
                <a:spcPts val="0"/>
              </a:spcAft>
              <a:buClr>
                <a:schemeClr val="dk1"/>
              </a:buClr>
              <a:buSzPts val="1200"/>
              <a:buFont typeface="Arial"/>
              <a:buChar char="•"/>
            </a:pPr>
            <a:r>
              <a:rPr lang="en-US" dirty="0"/>
              <a:t>Celebration: 27.3% above District Average</a:t>
            </a:r>
            <a:endParaRPr dirty="0"/>
          </a:p>
          <a:p>
            <a:pPr marL="171450" lvl="0" indent="-171450" algn="l" rtl="0">
              <a:spcBef>
                <a:spcPts val="0"/>
              </a:spcBef>
              <a:spcAft>
                <a:spcPts val="0"/>
              </a:spcAft>
              <a:buClr>
                <a:schemeClr val="dk1"/>
              </a:buClr>
              <a:buSzPts val="1200"/>
              <a:buFont typeface="Arial"/>
              <a:buChar char="•"/>
            </a:pPr>
            <a:r>
              <a:rPr lang="en-US" dirty="0"/>
              <a:t>Celebration: 37.3 % above state average</a:t>
            </a:r>
          </a:p>
          <a:p>
            <a:pPr marL="171450" lvl="0" indent="-171450" algn="l" rtl="0">
              <a:spcBef>
                <a:spcPts val="0"/>
              </a:spcBef>
              <a:spcAft>
                <a:spcPts val="0"/>
              </a:spcAft>
              <a:buClr>
                <a:schemeClr val="dk1"/>
              </a:buClr>
              <a:buSzPts val="1200"/>
              <a:buFont typeface="Arial"/>
              <a:buChar char="•"/>
            </a:pPr>
            <a:r>
              <a:rPr lang="en-US" dirty="0"/>
              <a:t>Still concerned around the students</a:t>
            </a:r>
            <a:r>
              <a:rPr lang="en-US" baseline="0" dirty="0"/>
              <a:t> at level 1</a:t>
            </a:r>
            <a:endParaRPr dirty="0"/>
          </a:p>
          <a:p>
            <a:pPr marL="171450" lvl="0" indent="-95250" algn="l" rtl="0">
              <a:spcBef>
                <a:spcPts val="0"/>
              </a:spcBef>
              <a:spcAft>
                <a:spcPts val="0"/>
              </a:spcAft>
              <a:buClr>
                <a:schemeClr val="dk1"/>
              </a:buClr>
              <a:buSzPts val="1200"/>
              <a:buFont typeface="Arial"/>
              <a:buNone/>
            </a:pPr>
            <a:endParaRPr dirty="0"/>
          </a:p>
        </p:txBody>
      </p:sp>
      <p:sp>
        <p:nvSpPr>
          <p:cNvPr id="310" name="Google Shape;310;p1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7" name="Google Shape;317;p1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Closed the gap between non-white and white students by 0.5%</a:t>
            </a:r>
            <a:endParaRPr dirty="0"/>
          </a:p>
          <a:p>
            <a:pPr marL="171450" lvl="0" indent="-184150" algn="l" rtl="0">
              <a:spcBef>
                <a:spcPts val="0"/>
              </a:spcBef>
              <a:spcAft>
                <a:spcPts val="0"/>
              </a:spcAft>
              <a:buSzPts val="1400"/>
              <a:buChar char="•"/>
            </a:pPr>
            <a:r>
              <a:rPr lang="en-US" dirty="0"/>
              <a:t>Celebration: Steady increase in performance of Hispanic Students</a:t>
            </a:r>
          </a:p>
          <a:p>
            <a:pPr marL="171450" lvl="0" indent="-184150" algn="l" rtl="0">
              <a:spcBef>
                <a:spcPts val="0"/>
              </a:spcBef>
              <a:spcAft>
                <a:spcPts val="0"/>
              </a:spcAft>
              <a:buSzPts val="1400"/>
              <a:buChar char="•"/>
            </a:pPr>
            <a:r>
              <a:rPr lang="en-US" dirty="0"/>
              <a:t>Celebration: 100 % of our students of two races (8 students) made proficiency</a:t>
            </a:r>
            <a:endParaRPr dirty="0"/>
          </a:p>
          <a:p>
            <a:pPr marL="171450" lvl="0" indent="-171450" algn="l" rtl="0">
              <a:spcBef>
                <a:spcPts val="0"/>
              </a:spcBef>
              <a:spcAft>
                <a:spcPts val="0"/>
              </a:spcAft>
              <a:buClr>
                <a:schemeClr val="dk1"/>
              </a:buClr>
              <a:buSzPts val="1200"/>
              <a:buFont typeface="Arial"/>
              <a:buChar char="•"/>
            </a:pPr>
            <a:r>
              <a:rPr lang="en-US" dirty="0"/>
              <a:t>Area of Growth: Focus still remains on the performance of our low income and non-low income students.  There was an increase of 11% from the previous year. </a:t>
            </a:r>
            <a:endParaRPr dirty="0"/>
          </a:p>
        </p:txBody>
      </p:sp>
      <p:sp>
        <p:nvSpPr>
          <p:cNvPr id="318" name="Google Shape;318;p1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4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4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628650" lvl="1" indent="-171450" algn="l" rtl="0">
              <a:spcBef>
                <a:spcPts val="0"/>
              </a:spcBef>
              <a:spcAft>
                <a:spcPts val="0"/>
              </a:spcAft>
              <a:buClr>
                <a:schemeClr val="dk1"/>
              </a:buClr>
              <a:buSzPts val="1200"/>
              <a:buFont typeface="Arial"/>
              <a:buNone/>
            </a:pPr>
            <a:r>
              <a:rPr lang="en-US" dirty="0"/>
              <a:t>Most areas stayed</a:t>
            </a:r>
            <a:r>
              <a:rPr lang="en-US" baseline="0" dirty="0"/>
              <a:t> close to the same and some with increases when you look from year to year. </a:t>
            </a:r>
            <a:endParaRPr lang="en-US" dirty="0"/>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aseline="0" dirty="0"/>
              <a:t>Celebration in the area of Students with Disabilities was 5.2% above the target for 2018 </a:t>
            </a:r>
            <a:endParaRPr lang="en-US" dirty="0"/>
          </a:p>
          <a:p>
            <a:pPr>
              <a:buFont typeface="Arial"/>
              <a:buChar char="•"/>
            </a:pPr>
            <a:r>
              <a:rPr lang="en-US" dirty="0"/>
              <a:t>We met only 3 of our 10-</a:t>
            </a:r>
            <a:r>
              <a:rPr lang="en-US" baseline="0" dirty="0"/>
              <a:t> 2018 equity targets</a:t>
            </a:r>
          </a:p>
          <a:p>
            <a:pPr>
              <a:buFont typeface="Arial"/>
              <a:buChar char="•"/>
            </a:pPr>
            <a:r>
              <a:rPr lang="en-US" baseline="0" dirty="0"/>
              <a:t>Low income students were 8.8% below the 2018 equity target </a:t>
            </a:r>
          </a:p>
          <a:p>
            <a:pPr>
              <a:buFont typeface="Arial"/>
              <a:buChar char="•"/>
            </a:pPr>
            <a:r>
              <a:rPr lang="en-US" baseline="0" dirty="0"/>
              <a:t>This reflection of not making target has been addressed in the current school year by professional development in Math Workshop and OEL Trainings as well as student work using </a:t>
            </a:r>
            <a:r>
              <a:rPr lang="en-US" baseline="0" dirty="0" err="1"/>
              <a:t>iReady</a:t>
            </a:r>
            <a:r>
              <a:rPr lang="en-US" baseline="0" dirty="0"/>
              <a:t>.  We feel that based on the I Ready diagnostic scores and intentional practice in areas of need that students will be more successful in the 2019 SBA</a:t>
            </a:r>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Balanced Math Routines and using calendar for accountability </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a:t>
            </a:r>
            <a:r>
              <a:rPr lang="en-US" sz="1200" dirty="0" err="1">
                <a:solidFill>
                  <a:schemeClr val="dk1"/>
                </a:solidFill>
                <a:latin typeface="Trebuchet MS"/>
                <a:ea typeface="Trebuchet MS"/>
                <a:cs typeface="Trebuchet MS"/>
                <a:sym typeface="Trebuchet MS"/>
              </a:rPr>
              <a:t>iReady</a:t>
            </a:r>
            <a:r>
              <a:rPr lang="en-US" sz="1200" dirty="0">
                <a:solidFill>
                  <a:schemeClr val="dk1"/>
                </a:solidFill>
                <a:latin typeface="Trebuchet MS"/>
                <a:ea typeface="Trebuchet MS"/>
                <a:cs typeface="Trebuchet MS"/>
                <a:sym typeface="Trebuchet MS"/>
              </a:rPr>
              <a:t> Math to eliminate students’ gaps and accelerate learning for other students</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Strategic use of the Smarter Balance Interim Assessments to support students in preparation for the SBA </a:t>
            </a:r>
          </a:p>
          <a:p>
            <a:pPr marL="171450" marR="0" lvl="0" indent="-171450" algn="l" rtl="0">
              <a:spcBef>
                <a:spcPts val="0"/>
              </a:spcBef>
              <a:spcAft>
                <a:spcPts val="0"/>
              </a:spcAft>
              <a:buClr>
                <a:schemeClr val="dk1"/>
              </a:buClr>
              <a:buSzPts val="1000"/>
              <a:buFont typeface="Trebuchet MS"/>
              <a:buChar char="•"/>
            </a:pPr>
            <a:r>
              <a:rPr lang="en-US" sz="1200" dirty="0">
                <a:solidFill>
                  <a:schemeClr val="dk1"/>
                </a:solidFill>
                <a:latin typeface="Trebuchet MS"/>
                <a:ea typeface="Trebuchet MS"/>
                <a:cs typeface="Trebuchet MS"/>
                <a:sym typeface="Trebuchet MS"/>
              </a:rPr>
              <a:t>Strategically planned Parent SBA Information Event</a:t>
            </a:r>
          </a:p>
          <a:p>
            <a:pPr marL="171450" marR="0" lvl="0" indent="-171450" algn="l" rtl="0">
              <a:spcBef>
                <a:spcPts val="0"/>
              </a:spcBef>
              <a:spcAft>
                <a:spcPts val="0"/>
              </a:spcAft>
              <a:buClr>
                <a:schemeClr val="dk1"/>
              </a:buClr>
              <a:buSzPts val="1000"/>
              <a:buFont typeface="Trebuchet MS"/>
              <a:buChar char="•"/>
            </a:pPr>
            <a:r>
              <a:rPr lang="en-US" sz="1200" dirty="0">
                <a:solidFill>
                  <a:schemeClr val="dk1"/>
                </a:solidFill>
                <a:latin typeface="Trebuchet MS"/>
                <a:ea typeface="Trebuchet MS"/>
                <a:cs typeface="Trebuchet MS"/>
                <a:sym typeface="Trebuchet MS"/>
              </a:rPr>
              <a:t>Before school intervention groups</a:t>
            </a:r>
          </a:p>
          <a:p>
            <a:pPr>
              <a:buFont typeface="Arial"/>
              <a:buChar char="•"/>
            </a:pPr>
            <a:endParaRPr lang="en-US" baseline="0" dirty="0"/>
          </a:p>
          <a:p>
            <a:pPr>
              <a:buFont typeface="Arial"/>
              <a:buChar char="•"/>
            </a:pPr>
            <a:endParaRPr lang="en-US" dirty="0"/>
          </a:p>
          <a:p>
            <a:pPr marL="628650" lvl="1" indent="-171450" algn="l" rtl="0">
              <a:spcBef>
                <a:spcPts val="0"/>
              </a:spcBef>
              <a:spcAft>
                <a:spcPts val="0"/>
              </a:spcAft>
              <a:buClr>
                <a:schemeClr val="dk1"/>
              </a:buClr>
              <a:buSzPts val="1200"/>
              <a:buFont typeface="Arial"/>
              <a:buChar char="•"/>
            </a:pPr>
            <a:endParaRPr lang="en-US" dirty="0"/>
          </a:p>
        </p:txBody>
      </p:sp>
      <p:sp>
        <p:nvSpPr>
          <p:cNvPr id="601" name="Google Shape;601;p4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p1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4" name="Google Shape;324;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Increase of percentage of students obtaining proficient or advanced increased nearly 4%</a:t>
            </a:r>
          </a:p>
          <a:p>
            <a:pPr marL="171450" lvl="0" indent="-171450" algn="l" rtl="0">
              <a:spcBef>
                <a:spcPts val="0"/>
              </a:spcBef>
              <a:spcAft>
                <a:spcPts val="0"/>
              </a:spcAft>
              <a:buClr>
                <a:schemeClr val="dk1"/>
              </a:buClr>
              <a:buSzPts val="1200"/>
              <a:buFont typeface="Arial"/>
              <a:buChar char="•"/>
            </a:pPr>
            <a:r>
              <a:rPr lang="en-US" dirty="0"/>
              <a:t>Increase</a:t>
            </a:r>
            <a:r>
              <a:rPr lang="en-US" baseline="0" dirty="0"/>
              <a:t> of 2% from third to fourth grade of males being proficient </a:t>
            </a:r>
            <a:endParaRPr lang="en-US" dirty="0"/>
          </a:p>
          <a:p>
            <a:pPr marL="171450" lvl="0" indent="-171450" algn="l" rtl="0">
              <a:spcBef>
                <a:spcPts val="0"/>
              </a:spcBef>
              <a:spcAft>
                <a:spcPts val="0"/>
              </a:spcAft>
              <a:buClr>
                <a:schemeClr val="dk1"/>
              </a:buClr>
              <a:buSzPts val="1200"/>
              <a:buFont typeface="Arial"/>
              <a:buChar char="•"/>
            </a:pPr>
            <a:r>
              <a:rPr lang="en-US" dirty="0"/>
              <a:t>Closed the gap for our level 1</a:t>
            </a:r>
            <a:r>
              <a:rPr lang="en-US" baseline="0" dirty="0"/>
              <a:t> and 2 students</a:t>
            </a:r>
            <a:endParaRPr dirty="0"/>
          </a:p>
          <a:p>
            <a:pPr marL="171450" lvl="0" indent="-171450" algn="l" rtl="0">
              <a:spcBef>
                <a:spcPts val="0"/>
              </a:spcBef>
              <a:spcAft>
                <a:spcPts val="0"/>
              </a:spcAft>
              <a:buClr>
                <a:schemeClr val="dk1"/>
              </a:buClr>
              <a:buSzPts val="1200"/>
              <a:buFont typeface="Arial"/>
              <a:buChar char="•"/>
            </a:pPr>
            <a:r>
              <a:rPr lang="en-US" dirty="0"/>
              <a:t>Celebration: 28.7% above the district average</a:t>
            </a:r>
            <a:endParaRPr dirty="0"/>
          </a:p>
          <a:p>
            <a:pPr marL="171450" lvl="0" indent="-171450" algn="l" rtl="0">
              <a:spcBef>
                <a:spcPts val="0"/>
              </a:spcBef>
              <a:spcAft>
                <a:spcPts val="0"/>
              </a:spcAft>
              <a:buClr>
                <a:schemeClr val="dk1"/>
              </a:buClr>
              <a:buSzPts val="1200"/>
              <a:buFont typeface="Arial"/>
              <a:buChar char="•"/>
            </a:pPr>
            <a:r>
              <a:rPr lang="en-US" dirty="0"/>
              <a:t>Celebration: 42.2% above the state average</a:t>
            </a:r>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Number Strings and Math Discourse</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a:t>
            </a:r>
            <a:r>
              <a:rPr lang="en-US" sz="1200" dirty="0" err="1">
                <a:solidFill>
                  <a:schemeClr val="dk1"/>
                </a:solidFill>
                <a:latin typeface="Trebuchet MS"/>
                <a:ea typeface="Trebuchet MS"/>
                <a:cs typeface="Trebuchet MS"/>
                <a:sym typeface="Trebuchet MS"/>
              </a:rPr>
              <a:t>iReady</a:t>
            </a:r>
            <a:r>
              <a:rPr lang="en-US" sz="1200" dirty="0">
                <a:solidFill>
                  <a:schemeClr val="dk1"/>
                </a:solidFill>
                <a:latin typeface="Trebuchet MS"/>
                <a:ea typeface="Trebuchet MS"/>
                <a:cs typeface="Trebuchet MS"/>
                <a:sym typeface="Trebuchet MS"/>
              </a:rPr>
              <a:t> Math to eliminate students’ gaps and accelerate learning for other students</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Strategic use of the Smarter Balance Interim Assessments to support students in preparation for the Smarter Balance Assessment</a:t>
            </a:r>
            <a:endParaRPr lang="en-US" dirty="0"/>
          </a:p>
          <a:p>
            <a:pPr marL="171450" lvl="0" indent="-171450" algn="l" rtl="0">
              <a:spcBef>
                <a:spcPts val="0"/>
              </a:spcBef>
              <a:spcAft>
                <a:spcPts val="0"/>
              </a:spcAft>
              <a:buClr>
                <a:schemeClr val="dk1"/>
              </a:buClr>
              <a:buSzPts val="1200"/>
              <a:buFont typeface="Arial"/>
              <a:buChar char="•"/>
            </a:pPr>
            <a:endParaRPr dirty="0"/>
          </a:p>
        </p:txBody>
      </p:sp>
      <p:sp>
        <p:nvSpPr>
          <p:cNvPr id="325" name="Google Shape;325;p1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20</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closed the gap between non-white and white by 1% from 2017; overall gap closing 19.5% since 2015 (explanation)</a:t>
            </a:r>
            <a:endParaRPr dirty="0"/>
          </a:p>
          <a:p>
            <a:pPr marL="171450" lvl="0" indent="-171450" algn="l" rtl="0">
              <a:spcBef>
                <a:spcPts val="0"/>
              </a:spcBef>
              <a:spcAft>
                <a:spcPts val="0"/>
              </a:spcAft>
              <a:buClr>
                <a:schemeClr val="dk1"/>
              </a:buClr>
              <a:buSzPts val="1200"/>
              <a:buFont typeface="Arial"/>
              <a:buChar char="•"/>
            </a:pPr>
            <a:r>
              <a:rPr lang="en-US" dirty="0"/>
              <a:t>Celebration closed the gap between low income and non-income students by 7% from 2017</a:t>
            </a:r>
            <a:endParaRPr dirty="0"/>
          </a:p>
          <a:p>
            <a:pPr marL="171450" lvl="0" indent="-184150" algn="l" rtl="0">
              <a:spcBef>
                <a:spcPts val="0"/>
              </a:spcBef>
              <a:spcAft>
                <a:spcPts val="0"/>
              </a:spcAft>
              <a:buSzPts val="1400"/>
              <a:buChar char="•"/>
            </a:pPr>
            <a:r>
              <a:rPr lang="en-US" dirty="0"/>
              <a:t>Celebration of nearly 41.7% SWD from previous year - Cadre increase about 14%</a:t>
            </a:r>
            <a:endParaRPr dirty="0"/>
          </a:p>
          <a:p>
            <a:pPr marL="171450" lvl="0" indent="-184150" algn="l" rtl="0">
              <a:spcBef>
                <a:spcPts val="0"/>
              </a:spcBef>
              <a:spcAft>
                <a:spcPts val="0"/>
              </a:spcAft>
              <a:buSzPts val="1400"/>
              <a:buChar char="•"/>
            </a:pPr>
            <a:r>
              <a:rPr lang="en-US" dirty="0"/>
              <a:t>Every sub group improved their performance except a slight decrease in our Asian population</a:t>
            </a:r>
            <a:endParaRPr dirty="0"/>
          </a:p>
        </p:txBody>
      </p:sp>
      <p:sp>
        <p:nvSpPr>
          <p:cNvPr id="333" name="Google Shape;333;p1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2"/>
        <p:cNvGrpSpPr/>
        <p:nvPr/>
      </p:nvGrpSpPr>
      <p:grpSpPr>
        <a:xfrm>
          <a:off x="0" y="0"/>
          <a:ext cx="0" cy="0"/>
          <a:chOff x="0" y="0"/>
          <a:chExt cx="0" cy="0"/>
        </a:xfrm>
      </p:grpSpPr>
      <p:sp>
        <p:nvSpPr>
          <p:cNvPr id="623" name="Google Shape;623;p4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4" name="Google Shape;624;p4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Areas of concern: females, Asian students</a:t>
            </a:r>
            <a:endParaRPr dirty="0"/>
          </a:p>
          <a:p>
            <a:pPr marL="171450" lvl="0" indent="-171450" algn="l" rtl="0">
              <a:spcBef>
                <a:spcPts val="0"/>
              </a:spcBef>
              <a:spcAft>
                <a:spcPts val="0"/>
              </a:spcAft>
              <a:buClr>
                <a:schemeClr val="dk1"/>
              </a:buClr>
              <a:buSzPts val="1200"/>
              <a:buFont typeface="Arial"/>
              <a:buChar char="•"/>
            </a:pPr>
            <a:r>
              <a:rPr lang="en-US" dirty="0"/>
              <a:t>Key is to continue to account for all students especially those that are in level 1 and 2</a:t>
            </a:r>
          </a:p>
          <a:p>
            <a:pPr>
              <a:buFont typeface="Arial"/>
              <a:buChar char="•"/>
            </a:pPr>
            <a:r>
              <a:rPr lang="en-US" dirty="0"/>
              <a:t>Cause</a:t>
            </a:r>
            <a:r>
              <a:rPr lang="en-US" baseline="0" dirty="0"/>
              <a:t> for celebration.  Due to the focused professional development in OEL, Number Strings, and increased dialogue, use of </a:t>
            </a:r>
            <a:r>
              <a:rPr lang="en-US" baseline="0" dirty="0" err="1"/>
              <a:t>iReady</a:t>
            </a:r>
            <a:r>
              <a:rPr lang="en-US" baseline="0" dirty="0"/>
              <a:t> 4</a:t>
            </a:r>
            <a:r>
              <a:rPr lang="en-US" baseline="30000" dirty="0"/>
              <a:t>th</a:t>
            </a:r>
            <a:r>
              <a:rPr lang="en-US" baseline="0" dirty="0"/>
              <a:t> grade met 9 out of 10 equity targets for 2018.</a:t>
            </a:r>
          </a:p>
          <a:p>
            <a:pPr>
              <a:buFont typeface="Arial"/>
              <a:buChar char="•"/>
            </a:pPr>
            <a:r>
              <a:rPr lang="en-US" baseline="0" dirty="0"/>
              <a:t>Of significance are two areas that have been an area of growth for many years at CWE.  Our low income students achieved 5.1% above the equity target and our Special Education students achieved 27.4% above the 2018  equity target</a:t>
            </a:r>
          </a:p>
          <a:p>
            <a:pPr>
              <a:buFont typeface="Arial"/>
              <a:buChar char="•"/>
            </a:pPr>
            <a:r>
              <a:rPr lang="en-US" baseline="0" dirty="0"/>
              <a:t>These data points have helped to establish the validity of guided math, math workshop model of instruction, focused professional development and the hard work of our 4</a:t>
            </a:r>
            <a:r>
              <a:rPr lang="en-US" baseline="30000" dirty="0"/>
              <a:t>th</a:t>
            </a:r>
            <a:r>
              <a:rPr lang="en-US" baseline="0" dirty="0"/>
              <a:t> grade team in supporting the growth of all students. </a:t>
            </a:r>
            <a:endParaRPr lang="en-US" dirty="0"/>
          </a:p>
          <a:p>
            <a:pPr marL="171450" lvl="0" indent="-171450" algn="l" rtl="0">
              <a:spcBef>
                <a:spcPts val="0"/>
              </a:spcBef>
              <a:spcAft>
                <a:spcPts val="0"/>
              </a:spcAft>
              <a:buClr>
                <a:schemeClr val="dk1"/>
              </a:buClr>
              <a:buSzPts val="1200"/>
              <a:buFont typeface="Arial"/>
              <a:buChar char="•"/>
            </a:pPr>
            <a:endParaRPr lang="en-US" dirty="0"/>
          </a:p>
        </p:txBody>
      </p:sp>
      <p:sp>
        <p:nvSpPr>
          <p:cNvPr id="625" name="Google Shape;625;p4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9" name="Google Shape;339;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Increase of student percentage proficient or advanced was 8.5%</a:t>
            </a:r>
            <a:endParaRPr dirty="0"/>
          </a:p>
          <a:p>
            <a:pPr marL="171450" lvl="0" indent="-171450" algn="l" rtl="0">
              <a:spcBef>
                <a:spcPts val="0"/>
              </a:spcBef>
              <a:spcAft>
                <a:spcPts val="0"/>
              </a:spcAft>
              <a:buClr>
                <a:schemeClr val="dk1"/>
              </a:buClr>
              <a:buSzPts val="1200"/>
              <a:buFont typeface="Arial"/>
              <a:buChar char="•"/>
            </a:pPr>
            <a:r>
              <a:rPr lang="en-US" dirty="0"/>
              <a:t>Celebration: 27.2% above the district average</a:t>
            </a:r>
            <a:endParaRPr dirty="0"/>
          </a:p>
          <a:p>
            <a:pPr marL="171450" lvl="0" indent="-171450" algn="l" rtl="0">
              <a:spcBef>
                <a:spcPts val="0"/>
              </a:spcBef>
              <a:spcAft>
                <a:spcPts val="0"/>
              </a:spcAft>
              <a:buClr>
                <a:schemeClr val="dk1"/>
              </a:buClr>
              <a:buSzPts val="1200"/>
              <a:buFont typeface="Arial"/>
              <a:buChar char="•"/>
            </a:pPr>
            <a:r>
              <a:rPr lang="en-US" dirty="0"/>
              <a:t>Celebration: 40.6% above the state average</a:t>
            </a:r>
            <a:endParaRPr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Number Strings and Math Discourse</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Implementation of </a:t>
            </a:r>
            <a:r>
              <a:rPr lang="en-US" sz="1200" dirty="0" err="1">
                <a:solidFill>
                  <a:schemeClr val="dk1"/>
                </a:solidFill>
                <a:latin typeface="Trebuchet MS"/>
                <a:ea typeface="Trebuchet MS"/>
                <a:cs typeface="Trebuchet MS"/>
                <a:sym typeface="Trebuchet MS"/>
              </a:rPr>
              <a:t>iReady</a:t>
            </a:r>
            <a:r>
              <a:rPr lang="en-US" sz="1200" dirty="0">
                <a:solidFill>
                  <a:schemeClr val="dk1"/>
                </a:solidFill>
                <a:latin typeface="Trebuchet MS"/>
                <a:ea typeface="Trebuchet MS"/>
                <a:cs typeface="Trebuchet MS"/>
                <a:sym typeface="Trebuchet MS"/>
              </a:rPr>
              <a:t> Math to eliminate students’ gaps and accelerate learning for other students</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Strategic use of the Smarter Balance Interim Assessments to support students in preparation for the Smarter Balance Assessment</a:t>
            </a:r>
            <a:endParaRPr lang="en-US" dirty="0"/>
          </a:p>
          <a:p>
            <a:pPr marL="171450" marR="0" lvl="0" indent="-171450" algn="l" rtl="0">
              <a:spcBef>
                <a:spcPts val="0"/>
              </a:spcBef>
              <a:spcAft>
                <a:spcPts val="0"/>
              </a:spcAft>
              <a:buClr>
                <a:schemeClr val="dk1"/>
              </a:buClr>
              <a:buSzPts val="1000"/>
              <a:buFont typeface="Arial"/>
              <a:buChar char="•"/>
            </a:pPr>
            <a:r>
              <a:rPr lang="en-US" sz="1200" dirty="0">
                <a:solidFill>
                  <a:schemeClr val="dk1"/>
                </a:solidFill>
                <a:latin typeface="Trebuchet MS"/>
                <a:ea typeface="Trebuchet MS"/>
                <a:cs typeface="Trebuchet MS"/>
                <a:sym typeface="Trebuchet MS"/>
              </a:rPr>
              <a:t>Leadership of Assistant Principal in supporting 5</a:t>
            </a:r>
            <a:r>
              <a:rPr lang="en-US" sz="1200" baseline="30000" dirty="0">
                <a:solidFill>
                  <a:schemeClr val="dk1"/>
                </a:solidFill>
                <a:latin typeface="Trebuchet MS"/>
                <a:ea typeface="Trebuchet MS"/>
                <a:cs typeface="Trebuchet MS"/>
                <a:sym typeface="Trebuchet MS"/>
              </a:rPr>
              <a:t>th</a:t>
            </a:r>
            <a:r>
              <a:rPr lang="en-US" sz="1200" dirty="0">
                <a:solidFill>
                  <a:schemeClr val="dk1"/>
                </a:solidFill>
                <a:latin typeface="Trebuchet MS"/>
                <a:ea typeface="Trebuchet MS"/>
                <a:cs typeface="Trebuchet MS"/>
                <a:sym typeface="Trebuchet MS"/>
              </a:rPr>
              <a:t> grade</a:t>
            </a:r>
            <a:endParaRPr lang="en-US" dirty="0"/>
          </a:p>
          <a:p>
            <a:pPr marL="171450" lvl="0" indent="-95250" algn="l" rtl="0">
              <a:spcBef>
                <a:spcPts val="0"/>
              </a:spcBef>
              <a:spcAft>
                <a:spcPts val="0"/>
              </a:spcAft>
              <a:buClr>
                <a:schemeClr val="dk1"/>
              </a:buClr>
              <a:buSzPts val="1200"/>
              <a:buFont typeface="Arial"/>
              <a:buNone/>
            </a:pPr>
            <a:endParaRPr dirty="0"/>
          </a:p>
        </p:txBody>
      </p:sp>
      <p:sp>
        <p:nvSpPr>
          <p:cNvPr id="340" name="Google Shape;340;p1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23</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1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7" name="Google Shape;347;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Closing the gap for non-white and white students was minimal- 2.9% gap closure</a:t>
            </a:r>
            <a:endParaRPr dirty="0"/>
          </a:p>
          <a:p>
            <a:pPr marL="171450" lvl="0" indent="-171450" algn="l" rtl="0">
              <a:spcBef>
                <a:spcPts val="0"/>
              </a:spcBef>
              <a:spcAft>
                <a:spcPts val="0"/>
              </a:spcAft>
              <a:buClr>
                <a:schemeClr val="dk1"/>
              </a:buClr>
              <a:buSzPts val="1200"/>
              <a:buFont typeface="Arial"/>
              <a:buChar char="•"/>
            </a:pPr>
            <a:r>
              <a:rPr lang="en-US" dirty="0"/>
              <a:t>Celebration: Gap closure for low income and non-low income students was  5.7% (Explanation needed)</a:t>
            </a:r>
            <a:endParaRPr dirty="0"/>
          </a:p>
          <a:p>
            <a:pPr marL="171450" lvl="0" indent="-184150" algn="l" rtl="0">
              <a:spcBef>
                <a:spcPts val="0"/>
              </a:spcBef>
              <a:spcAft>
                <a:spcPts val="0"/>
              </a:spcAft>
              <a:buSzPts val="1400"/>
              <a:buChar char="•"/>
            </a:pPr>
            <a:r>
              <a:rPr lang="en-US" dirty="0"/>
              <a:t>Continue area of focus is on students with disabilities- you will see how we are addressing that need later on in our presentation as we support teacher professional development to support student success</a:t>
            </a:r>
            <a:endParaRPr dirty="0"/>
          </a:p>
        </p:txBody>
      </p:sp>
      <p:sp>
        <p:nvSpPr>
          <p:cNvPr id="348" name="Google Shape;348;p1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5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5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Celebrations: Increases in females, males, low income, non-low income, non-students with disabilities, non-TBL, all students, white students</a:t>
            </a:r>
            <a:endParaRPr dirty="0"/>
          </a:p>
          <a:p>
            <a:pPr marL="171450" lvl="0" indent="-171450" algn="l" rtl="0">
              <a:spcBef>
                <a:spcPts val="0"/>
              </a:spcBef>
              <a:spcAft>
                <a:spcPts val="0"/>
              </a:spcAft>
              <a:buClr>
                <a:schemeClr val="dk1"/>
              </a:buClr>
              <a:buSzPts val="1200"/>
              <a:buFont typeface="Arial"/>
              <a:buChar char="•"/>
            </a:pPr>
            <a:r>
              <a:rPr lang="en-US" dirty="0"/>
              <a:t>Areas of concern and to address: Students with Disabilities (Achieve students- 2018-19 staff getting trained in OEL); Asian students, two or more races</a:t>
            </a:r>
          </a:p>
          <a:p>
            <a:pPr>
              <a:buFont typeface="Arial"/>
              <a:buChar char="•"/>
            </a:pPr>
            <a:r>
              <a:rPr lang="en-US" dirty="0"/>
              <a:t>7 out of 10 of</a:t>
            </a:r>
            <a:r>
              <a:rPr lang="en-US" baseline="0" dirty="0"/>
              <a:t> the equity targets for 2018 were met .</a:t>
            </a:r>
          </a:p>
          <a:p>
            <a:pPr>
              <a:buFont typeface="Arial"/>
              <a:buChar char="•"/>
            </a:pPr>
            <a:r>
              <a:rPr lang="en-US" baseline="0" dirty="0"/>
              <a:t>Increase in performance was due to focused professional development in Math workshop model, OEL, number strings and individual focus on students.</a:t>
            </a:r>
          </a:p>
          <a:p>
            <a:pPr>
              <a:buFont typeface="Arial"/>
              <a:buChar char="•"/>
            </a:pPr>
            <a:r>
              <a:rPr lang="en-US" baseline="0" dirty="0"/>
              <a:t>Areas of concern are students with disabilities and students of two or more races. </a:t>
            </a:r>
            <a:endParaRPr lang="en-US" dirty="0"/>
          </a:p>
          <a:p>
            <a:pPr marL="171450" lvl="0" indent="-171450" algn="l" rtl="0">
              <a:spcBef>
                <a:spcPts val="0"/>
              </a:spcBef>
              <a:spcAft>
                <a:spcPts val="0"/>
              </a:spcAft>
              <a:buClr>
                <a:schemeClr val="dk1"/>
              </a:buClr>
              <a:buSzPts val="1200"/>
              <a:buFont typeface="Arial"/>
              <a:buChar char="•"/>
            </a:pPr>
            <a:endParaRPr dirty="0"/>
          </a:p>
          <a:p>
            <a:pPr marL="0" lvl="0" indent="0" algn="l" rtl="0">
              <a:spcBef>
                <a:spcPts val="0"/>
              </a:spcBef>
              <a:spcAft>
                <a:spcPts val="0"/>
              </a:spcAft>
              <a:buClr>
                <a:schemeClr val="dk1"/>
              </a:buClr>
              <a:buSzPts val="1200"/>
              <a:buFont typeface="Arial"/>
              <a:buNone/>
            </a:pPr>
            <a:endParaRPr dirty="0"/>
          </a:p>
        </p:txBody>
      </p:sp>
      <p:sp>
        <p:nvSpPr>
          <p:cNvPr id="649" name="Google Shape;649;p5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2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2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increase of percentage of students proficient or advanced increased 1.9%</a:t>
            </a:r>
            <a:endParaRPr dirty="0"/>
          </a:p>
          <a:p>
            <a:pPr marL="171450" lvl="0" indent="-171450" algn="l" rtl="0">
              <a:spcBef>
                <a:spcPts val="0"/>
              </a:spcBef>
              <a:spcAft>
                <a:spcPts val="0"/>
              </a:spcAft>
              <a:buClr>
                <a:schemeClr val="dk1"/>
              </a:buClr>
              <a:buSzPts val="1200"/>
              <a:buFont typeface="Arial"/>
              <a:buChar char="•"/>
            </a:pPr>
            <a:r>
              <a:rPr lang="en-US" dirty="0"/>
              <a:t>Celebration: 26.8% above the district average</a:t>
            </a:r>
            <a:endParaRPr dirty="0"/>
          </a:p>
          <a:p>
            <a:pPr marL="171450" lvl="0" indent="-171450" algn="l" rtl="0">
              <a:spcBef>
                <a:spcPts val="0"/>
              </a:spcBef>
              <a:spcAft>
                <a:spcPts val="0"/>
              </a:spcAft>
              <a:buClr>
                <a:schemeClr val="dk1"/>
              </a:buClr>
              <a:buSzPts val="1200"/>
              <a:buFont typeface="Arial"/>
              <a:buChar char="•"/>
            </a:pPr>
            <a:r>
              <a:rPr lang="en-US" dirty="0"/>
              <a:t>Celebration: 38.7% above the state average</a:t>
            </a:r>
          </a:p>
          <a:p>
            <a:pPr marL="171450" lvl="0" indent="-171450" algn="l" rtl="0">
              <a:spcBef>
                <a:spcPts val="0"/>
              </a:spcBef>
              <a:spcAft>
                <a:spcPts val="0"/>
              </a:spcAft>
              <a:buClr>
                <a:schemeClr val="dk1"/>
              </a:buClr>
              <a:buSzPts val="1200"/>
              <a:buFont typeface="Arial"/>
              <a:buChar char="•"/>
            </a:pPr>
            <a:r>
              <a:rPr lang="en-US" dirty="0"/>
              <a:t>Overall CWE</a:t>
            </a:r>
            <a:r>
              <a:rPr lang="en-US" baseline="0" dirty="0"/>
              <a:t> is a building that is strong in science.  Even though we made a slight increase we feel that there were factors that contributed to this: 1. New test format, late access to WCAS Prep and not all of the kits aligned to standards.  This year our 5</a:t>
            </a:r>
            <a:r>
              <a:rPr lang="en-US" baseline="30000" dirty="0"/>
              <a:t>th</a:t>
            </a:r>
            <a:r>
              <a:rPr lang="en-US" baseline="0" dirty="0"/>
              <a:t> grade team is working hard to implement the practice in a way to shows more growth for our students. </a:t>
            </a:r>
            <a:endParaRPr dirty="0"/>
          </a:p>
        </p:txBody>
      </p:sp>
      <p:sp>
        <p:nvSpPr>
          <p:cNvPr id="355" name="Google Shape;355;p2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2" name="Google Shape;362;p2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Celebration: Gap closure non-white to white students decreased by 5.3% </a:t>
            </a:r>
            <a:endParaRPr dirty="0"/>
          </a:p>
          <a:p>
            <a:pPr marL="0" lvl="0" indent="0" algn="l" rtl="0">
              <a:spcBef>
                <a:spcPts val="0"/>
              </a:spcBef>
              <a:spcAft>
                <a:spcPts val="0"/>
              </a:spcAft>
              <a:buNone/>
            </a:pPr>
            <a:r>
              <a:rPr lang="en-US" dirty="0"/>
              <a:t>Focus area: gap closure increase of 3.9% from 2017 and 28% gap increase since 2015 – more hands on experimentation and adding discourse to support student learning.  (You will hear more about this later in the presentation of how we are addressing this need this school year</a:t>
            </a:r>
            <a:endParaRPr dirty="0"/>
          </a:p>
        </p:txBody>
      </p:sp>
      <p:sp>
        <p:nvSpPr>
          <p:cNvPr id="363" name="Google Shape;363;p2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Celebration ELA 3</a:t>
            </a:r>
            <a:r>
              <a:rPr lang="en-US" baseline="30000" dirty="0"/>
              <a:t>rd</a:t>
            </a:r>
            <a:r>
              <a:rPr lang="en-US" dirty="0"/>
              <a:t> to 4</a:t>
            </a:r>
            <a:r>
              <a:rPr lang="en-US" baseline="30000" dirty="0"/>
              <a:t>th</a:t>
            </a:r>
            <a:r>
              <a:rPr lang="en-US" dirty="0"/>
              <a:t> grade – increase of 8% level 4, and decrease of 7% in level 1 and 2 students.  Explanation- clear alignment to the Reach for Reading Curriculum and implementation of </a:t>
            </a:r>
            <a:r>
              <a:rPr lang="en-US" dirty="0" err="1"/>
              <a:t>iReady</a:t>
            </a:r>
            <a:r>
              <a:rPr lang="en-US" dirty="0"/>
              <a:t> and following the trends of individual students through data analysis meetings and focusing on individual students</a:t>
            </a:r>
            <a:endParaRPr dirty="0"/>
          </a:p>
          <a:p>
            <a:pPr marL="171450" lvl="0" indent="-171450" algn="l" rtl="0">
              <a:spcBef>
                <a:spcPts val="0"/>
              </a:spcBef>
              <a:spcAft>
                <a:spcPts val="0"/>
              </a:spcAft>
              <a:buClr>
                <a:schemeClr val="dk1"/>
              </a:buClr>
              <a:buSzPts val="1200"/>
              <a:buFont typeface="Arial"/>
              <a:buChar char="•"/>
            </a:pPr>
            <a:r>
              <a:rPr lang="en-US" dirty="0"/>
              <a:t>Math – stagnant and same as 3</a:t>
            </a:r>
            <a:r>
              <a:rPr lang="en-US" baseline="30000" dirty="0"/>
              <a:t>rd</a:t>
            </a:r>
            <a:r>
              <a:rPr lang="en-US" dirty="0"/>
              <a:t> grade in 4</a:t>
            </a:r>
            <a:r>
              <a:rPr lang="en-US" baseline="30000" dirty="0"/>
              <a:t>th</a:t>
            </a:r>
            <a:r>
              <a:rPr lang="en-US" dirty="0"/>
              <a:t> grade – Adding in Balanced Math Routines.  2018-19 we are addressing this with OEL training for 3</a:t>
            </a:r>
            <a:r>
              <a:rPr lang="en-US" baseline="30000" dirty="0"/>
              <a:t>rd</a:t>
            </a:r>
            <a:r>
              <a:rPr lang="en-US" dirty="0"/>
              <a:t> grade staff and continued focus on </a:t>
            </a:r>
            <a:r>
              <a:rPr lang="en-US" dirty="0" err="1"/>
              <a:t>iReady</a:t>
            </a:r>
            <a:r>
              <a:rPr lang="en-US" dirty="0"/>
              <a:t> data, intervention groups with the Math Specialist, Math Workshop Model implementation. </a:t>
            </a:r>
            <a:endParaRPr dirty="0"/>
          </a:p>
          <a:p>
            <a:pPr marL="171450" lvl="0" indent="-95250" algn="l" rtl="0">
              <a:spcBef>
                <a:spcPts val="0"/>
              </a:spcBef>
              <a:spcAft>
                <a:spcPts val="0"/>
              </a:spcAft>
              <a:buClr>
                <a:schemeClr val="dk1"/>
              </a:buClr>
              <a:buSzPts val="1200"/>
              <a:buFont typeface="Arial"/>
              <a:buNone/>
            </a:pPr>
            <a:endParaRPr dirty="0"/>
          </a:p>
        </p:txBody>
      </p:sp>
      <p:sp>
        <p:nvSpPr>
          <p:cNvPr id="370" name="Google Shape;370;p2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6" name="Google Shape;376;p2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Celebration: ELA Cohort data 3</a:t>
            </a:r>
            <a:r>
              <a:rPr lang="en-US" baseline="30000"/>
              <a:t>rd</a:t>
            </a:r>
            <a:r>
              <a:rPr lang="en-US"/>
              <a:t> to 5</a:t>
            </a:r>
            <a:r>
              <a:rPr lang="en-US" baseline="30000"/>
              <a:t>th</a:t>
            </a:r>
            <a:r>
              <a:rPr lang="en-US"/>
              <a:t> grade level 1 and 2 student decreased from 7% to 5% </a:t>
            </a:r>
            <a:endParaRPr/>
          </a:p>
          <a:p>
            <a:pPr marL="171450" lvl="0" indent="-171450" algn="l" rtl="0">
              <a:spcBef>
                <a:spcPts val="0"/>
              </a:spcBef>
              <a:spcAft>
                <a:spcPts val="0"/>
              </a:spcAft>
              <a:buClr>
                <a:schemeClr val="dk1"/>
              </a:buClr>
              <a:buSzPts val="1200"/>
              <a:buFont typeface="Arial"/>
              <a:buChar char="•"/>
            </a:pPr>
            <a:r>
              <a:rPr lang="en-US"/>
              <a:t>Areas of Concern: Math Cohort data 3</a:t>
            </a:r>
            <a:r>
              <a:rPr lang="en-US" baseline="30000"/>
              <a:t>rd</a:t>
            </a:r>
            <a:r>
              <a:rPr lang="en-US"/>
              <a:t> to 5</a:t>
            </a:r>
            <a:r>
              <a:rPr lang="en-US" baseline="30000"/>
              <a:t>th</a:t>
            </a:r>
            <a:r>
              <a:rPr lang="en-US"/>
              <a:t> grade showed a steady decline in level 3 and 4 and increase in level 1 and 2- Implementation of OEL and Balanced Math Routines over the past 2 years should help address this trend in a more positive way. </a:t>
            </a:r>
            <a:endParaRPr/>
          </a:p>
        </p:txBody>
      </p:sp>
      <p:sp>
        <p:nvSpPr>
          <p:cNvPr id="377" name="Google Shape;377;p2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2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3" name="Google Shape;383;p2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The increase of the number of students over the past four years has been significant 136 students. well above our building capacity </a:t>
            </a:r>
            <a:endParaRPr dirty="0"/>
          </a:p>
          <a:p>
            <a:pPr marL="171450" lvl="0" indent="-171450" algn="l" rtl="0">
              <a:spcBef>
                <a:spcPts val="0"/>
              </a:spcBef>
              <a:spcAft>
                <a:spcPts val="0"/>
              </a:spcAft>
              <a:buClr>
                <a:schemeClr val="dk1"/>
              </a:buClr>
              <a:buSzPts val="1200"/>
              <a:buFont typeface="Arial"/>
              <a:buChar char="•"/>
            </a:pPr>
            <a:r>
              <a:rPr lang="en-US" dirty="0"/>
              <a:t>There are some areas I want to point out:</a:t>
            </a:r>
            <a:endParaRPr dirty="0"/>
          </a:p>
          <a:p>
            <a:pPr marL="457200" lvl="1" indent="0" algn="l" rtl="0">
              <a:spcBef>
                <a:spcPts val="0"/>
              </a:spcBef>
              <a:spcAft>
                <a:spcPts val="0"/>
              </a:spcAft>
              <a:buSzPts val="1400"/>
              <a:buNone/>
            </a:pPr>
            <a:r>
              <a:rPr lang="en-US" dirty="0"/>
              <a:t>1. Significant increase in Asian population of 16% since 2015</a:t>
            </a:r>
            <a:endParaRPr dirty="0"/>
          </a:p>
          <a:p>
            <a:pPr marL="457200" lvl="1" indent="0" algn="l" rtl="0">
              <a:spcBef>
                <a:spcPts val="0"/>
              </a:spcBef>
              <a:spcAft>
                <a:spcPts val="0"/>
              </a:spcAft>
              <a:buSzPts val="1400"/>
              <a:buNone/>
            </a:pPr>
            <a:r>
              <a:rPr lang="en-US" dirty="0"/>
              <a:t>2. Decrease of white students of 15%</a:t>
            </a:r>
            <a:endParaRPr dirty="0"/>
          </a:p>
          <a:p>
            <a:pPr marL="457200" lvl="1" indent="0" algn="l" rtl="0">
              <a:spcBef>
                <a:spcPts val="0"/>
              </a:spcBef>
              <a:spcAft>
                <a:spcPts val="0"/>
              </a:spcAft>
              <a:buSzPts val="1400"/>
              <a:buNone/>
            </a:pPr>
            <a:r>
              <a:rPr lang="en-US" dirty="0"/>
              <a:t>3. Increase of Special Education Students of 3% </a:t>
            </a:r>
            <a:endParaRPr dirty="0"/>
          </a:p>
          <a:p>
            <a:pPr marL="457200" lvl="1" indent="0" algn="l" rtl="0">
              <a:spcBef>
                <a:spcPts val="0"/>
              </a:spcBef>
              <a:spcAft>
                <a:spcPts val="0"/>
              </a:spcAft>
              <a:buSzPts val="1400"/>
              <a:buNone/>
            </a:pPr>
            <a:r>
              <a:rPr lang="en-US" dirty="0"/>
              <a:t>4. Increase of nearly 7% for ELL students</a:t>
            </a:r>
            <a:endParaRPr dirty="0"/>
          </a:p>
        </p:txBody>
      </p:sp>
      <p:sp>
        <p:nvSpPr>
          <p:cNvPr id="242" name="Google Shape;242;p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2658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p25: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0" name="Google Shape;390;p2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26: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7" name="Google Shape;397;p2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2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4" name="Google Shape;404;p2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2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Only 6 students- takes 5-7 years to acquire full academic language proficiency in English- shows a drop of students overall that are proficient but all are progressing.  Greatest need is to support students in reading so more are advancing in reading.  More interventions at primary grades as well as introducing more scaffolding for 3</a:t>
            </a:r>
            <a:r>
              <a:rPr lang="en-US" baseline="30000"/>
              <a:t>rd</a:t>
            </a:r>
            <a:r>
              <a:rPr lang="en-US"/>
              <a:t> grade students. </a:t>
            </a:r>
            <a:endParaRPr/>
          </a:p>
        </p:txBody>
      </p:sp>
      <p:sp>
        <p:nvSpPr>
          <p:cNvPr id="412" name="Google Shape;412;p2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35</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30: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p3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3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0" name="Google Shape;430;p3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3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3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88900" algn="l" rtl="0">
              <a:spcBef>
                <a:spcPts val="0"/>
              </a:spcBef>
              <a:spcAft>
                <a:spcPts val="0"/>
              </a:spcAft>
              <a:buSzPts val="1400"/>
              <a:buChar char="•"/>
            </a:pPr>
            <a:r>
              <a:rPr lang="en-US"/>
              <a:t>Increase in the number of staff participation</a:t>
            </a:r>
            <a:endParaRPr/>
          </a:p>
          <a:p>
            <a:pPr marL="0" lvl="0" indent="-88900" algn="l" rtl="0">
              <a:spcBef>
                <a:spcPts val="0"/>
              </a:spcBef>
              <a:spcAft>
                <a:spcPts val="0"/>
              </a:spcAft>
              <a:buSzPts val="1400"/>
              <a:buChar char="•"/>
            </a:pPr>
            <a:r>
              <a:rPr lang="en-US"/>
              <a:t>Although there were some declines, we remain above in all areas in comparison to other high improving schools</a:t>
            </a:r>
            <a:endParaRPr/>
          </a:p>
          <a:p>
            <a:pPr marL="171450" lvl="0" indent="-171450" algn="l" rtl="0">
              <a:spcBef>
                <a:spcPts val="0"/>
              </a:spcBef>
              <a:spcAft>
                <a:spcPts val="0"/>
              </a:spcAft>
              <a:buClr>
                <a:schemeClr val="dk1"/>
              </a:buClr>
              <a:buSzPts val="1200"/>
              <a:buFont typeface="Arial"/>
              <a:buChar char="•"/>
            </a:pPr>
            <a:r>
              <a:rPr lang="en-US"/>
              <a:t>Area of concern:  High Standards and Expectations decline: 4%</a:t>
            </a:r>
            <a:endParaRPr/>
          </a:p>
          <a:p>
            <a:pPr marL="171450" lvl="0" indent="-171450" algn="l" rtl="0">
              <a:spcBef>
                <a:spcPts val="0"/>
              </a:spcBef>
              <a:spcAft>
                <a:spcPts val="0"/>
              </a:spcAft>
              <a:buClr>
                <a:schemeClr val="dk1"/>
              </a:buClr>
              <a:buSzPts val="1200"/>
              <a:buFont typeface="Arial"/>
              <a:buChar char="•"/>
            </a:pPr>
            <a:r>
              <a:rPr lang="en-US"/>
              <a:t>We are doing well as a staff but will continue to work on focused professional development to meet the needs of all staff</a:t>
            </a:r>
            <a:endParaRPr/>
          </a:p>
        </p:txBody>
      </p:sp>
      <p:sp>
        <p:nvSpPr>
          <p:cNvPr id="438" name="Google Shape;438;p3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42</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4" name="Google Shape;444;p3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The top part of the slide shows fairly consistent data over the past three years.  There is no orange or yellow</a:t>
            </a:r>
            <a:endParaRPr/>
          </a:p>
          <a:p>
            <a:pPr marL="171450" lvl="0" indent="-171450" algn="l" rtl="0">
              <a:spcBef>
                <a:spcPts val="0"/>
              </a:spcBef>
              <a:spcAft>
                <a:spcPts val="0"/>
              </a:spcAft>
              <a:buClr>
                <a:schemeClr val="dk1"/>
              </a:buClr>
              <a:buSzPts val="1200"/>
              <a:buFont typeface="Arial"/>
              <a:buChar char="•"/>
            </a:pPr>
            <a:r>
              <a:rPr lang="en-US"/>
              <a:t>Still a gap between individual need to change and they (colleagues) willingness to change across all segments.  Change, openness, and accountability</a:t>
            </a:r>
            <a:endParaRPr/>
          </a:p>
        </p:txBody>
      </p:sp>
      <p:sp>
        <p:nvSpPr>
          <p:cNvPr id="445" name="Google Shape;445;p3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43</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3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3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Student data reveals areas to work on include effective leadership- interpretation- to have more student leadership that works with administration</a:t>
            </a:r>
            <a:endParaRPr/>
          </a:p>
          <a:p>
            <a:pPr marL="171450" lvl="0" indent="-171450" algn="l" rtl="0">
              <a:spcBef>
                <a:spcPts val="0"/>
              </a:spcBef>
              <a:spcAft>
                <a:spcPts val="0"/>
              </a:spcAft>
              <a:buClr>
                <a:schemeClr val="dk1"/>
              </a:buClr>
              <a:buSzPts val="1200"/>
              <a:buFont typeface="Arial"/>
              <a:buChar char="•"/>
            </a:pPr>
            <a:r>
              <a:rPr lang="en-US"/>
              <a:t>Students feel that their learning should be monitored more frequently by educators- with teacher clarity and the work we have done with Kristen Anderson around visible learning and feedback the staff has been addressing this issue this year</a:t>
            </a:r>
            <a:endParaRPr/>
          </a:p>
          <a:p>
            <a:pPr marL="171450" lvl="0" indent="-171450" algn="l" rtl="0">
              <a:spcBef>
                <a:spcPts val="0"/>
              </a:spcBef>
              <a:spcAft>
                <a:spcPts val="0"/>
              </a:spcAft>
              <a:buClr>
                <a:schemeClr val="dk1"/>
              </a:buClr>
              <a:buSzPts val="1200"/>
              <a:buFont typeface="Arial"/>
              <a:buChar char="•"/>
            </a:pPr>
            <a:r>
              <a:rPr lang="en-US"/>
              <a:t>Other areas have remained about the same- thus developing more ways for student involvement and insights into areas of growth is needed.</a:t>
            </a:r>
            <a:endParaRPr/>
          </a:p>
          <a:p>
            <a:pPr marL="171450" lvl="0" indent="-184150" algn="l" rtl="0">
              <a:spcBef>
                <a:spcPts val="0"/>
              </a:spcBef>
              <a:spcAft>
                <a:spcPts val="0"/>
              </a:spcAft>
              <a:buSzPts val="1400"/>
              <a:buChar char="•"/>
            </a:pPr>
            <a:r>
              <a:rPr lang="en-US"/>
              <a:t>We have been looking at our Panorama Data more consistently to support emerging needs</a:t>
            </a:r>
            <a:endParaRPr/>
          </a:p>
          <a:p>
            <a:pPr marL="171450" lvl="0" indent="-95250" algn="l" rtl="0">
              <a:spcBef>
                <a:spcPts val="0"/>
              </a:spcBef>
              <a:spcAft>
                <a:spcPts val="0"/>
              </a:spcAft>
              <a:buClr>
                <a:schemeClr val="dk1"/>
              </a:buClr>
              <a:buSzPts val="1200"/>
              <a:buFont typeface="Arial"/>
              <a:buNone/>
            </a:pPr>
            <a:endParaRPr/>
          </a:p>
        </p:txBody>
      </p:sp>
      <p:sp>
        <p:nvSpPr>
          <p:cNvPr id="452" name="Google Shape;452;p3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p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457200" lvl="0" indent="-317500" algn="l" rtl="0">
              <a:spcBef>
                <a:spcPts val="0"/>
              </a:spcBef>
              <a:spcAft>
                <a:spcPts val="0"/>
              </a:spcAft>
              <a:buSzPts val="1400"/>
              <a:buChar char="●"/>
            </a:pPr>
            <a:r>
              <a:rPr lang="en-US" dirty="0"/>
              <a:t>Let’s start with a celebration of the significant growth which Cedar Wood did last school year.  </a:t>
            </a:r>
            <a:endParaRPr dirty="0"/>
          </a:p>
          <a:p>
            <a:pPr marL="457200" lvl="0" indent="-317500" algn="l" rtl="0">
              <a:spcBef>
                <a:spcPts val="0"/>
              </a:spcBef>
              <a:spcAft>
                <a:spcPts val="0"/>
              </a:spcAft>
              <a:buSzPts val="1400"/>
              <a:buChar char="●"/>
            </a:pPr>
            <a:r>
              <a:rPr lang="en-US" dirty="0"/>
              <a:t>In both reading and math we improved our performance and were significantly above the state average</a:t>
            </a:r>
            <a:endParaRPr dirty="0"/>
          </a:p>
          <a:p>
            <a:pPr marL="457200" lvl="0" indent="-317500" algn="l" rtl="0">
              <a:spcBef>
                <a:spcPts val="0"/>
              </a:spcBef>
              <a:spcAft>
                <a:spcPts val="0"/>
              </a:spcAft>
              <a:buSzPts val="1400"/>
              <a:buChar char="●"/>
            </a:pPr>
            <a:endParaRPr dirty="0"/>
          </a:p>
        </p:txBody>
      </p:sp>
      <p:sp>
        <p:nvSpPr>
          <p:cNvPr id="235" name="Google Shape;235;p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p5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2" name="Google Shape;672;p5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Fall data areas of strength : Teacher-student relationships and sense of belonging, social awareness, school safety.  Direct result from PBIS implementation, Social-Emotional Learning (Second Step)</a:t>
            </a:r>
            <a:endParaRPr dirty="0"/>
          </a:p>
          <a:p>
            <a:pPr marL="171450" lvl="0" indent="-171450" algn="l" rtl="0">
              <a:spcBef>
                <a:spcPts val="0"/>
              </a:spcBef>
              <a:spcAft>
                <a:spcPts val="0"/>
              </a:spcAft>
              <a:buClr>
                <a:schemeClr val="dk1"/>
              </a:buClr>
              <a:buSzPts val="1200"/>
              <a:buFont typeface="Arial"/>
              <a:buChar char="•"/>
            </a:pPr>
            <a:r>
              <a:rPr lang="en-US" dirty="0"/>
              <a:t>Areas of concern:  School safety, even though this went up in fall the following groups are not feeling as safe, American Indian, Black or African American, Hispanic and other, more from 3</a:t>
            </a:r>
            <a:r>
              <a:rPr lang="en-US" baseline="30000" dirty="0"/>
              <a:t>rd</a:t>
            </a:r>
            <a:r>
              <a:rPr lang="en-US" dirty="0"/>
              <a:t> grade then other grades. </a:t>
            </a:r>
            <a:endParaRPr dirty="0"/>
          </a:p>
          <a:p>
            <a:pPr marL="171450" lvl="0" indent="-171450" algn="l" rtl="0">
              <a:spcBef>
                <a:spcPts val="0"/>
              </a:spcBef>
              <a:spcAft>
                <a:spcPts val="0"/>
              </a:spcAft>
              <a:buClr>
                <a:schemeClr val="dk1"/>
              </a:buClr>
              <a:buSzPts val="1200"/>
              <a:buFont typeface="Arial"/>
              <a:buChar char="•"/>
            </a:pPr>
            <a:r>
              <a:rPr lang="en-US" dirty="0"/>
              <a:t>Third Grade Students may need more explanation of the survey to be able to get the clear results. </a:t>
            </a:r>
            <a:endParaRPr dirty="0"/>
          </a:p>
        </p:txBody>
      </p:sp>
      <p:sp>
        <p:nvSpPr>
          <p:cNvPr id="673" name="Google Shape;673;p5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45</a:t>
            </a:fld>
            <a:endParaRPr/>
          </a:p>
        </p:txBody>
      </p:sp>
    </p:spTree>
    <p:extLst>
      <p:ext uri="{BB962C8B-B14F-4D97-AF65-F5344CB8AC3E}">
        <p14:creationId xmlns:p14="http://schemas.microsoft.com/office/powerpoint/2010/main" val="140121591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3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3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Most areas have seen growth over the past 3 years</a:t>
            </a:r>
            <a:endParaRPr/>
          </a:p>
          <a:p>
            <a:pPr marL="171450" lvl="0" indent="-171450" algn="l" rtl="0">
              <a:spcBef>
                <a:spcPts val="0"/>
              </a:spcBef>
              <a:spcAft>
                <a:spcPts val="0"/>
              </a:spcAft>
              <a:buClr>
                <a:schemeClr val="dk1"/>
              </a:buClr>
              <a:buSzPts val="1200"/>
              <a:buFont typeface="Arial"/>
              <a:buChar char="•"/>
            </a:pPr>
            <a:r>
              <a:rPr lang="en-US"/>
              <a:t>Areas of concern is clear and shared focus – getting more parents involved in the SIP process would be helpful in the future</a:t>
            </a:r>
            <a:endParaRPr/>
          </a:p>
        </p:txBody>
      </p:sp>
      <p:sp>
        <p:nvSpPr>
          <p:cNvPr id="466" name="Google Shape;466;p3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46</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37: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3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p3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9" name="Google Shape;489;p3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When looking at September and October 2017 and 2018- fairly the same data</a:t>
            </a:r>
            <a:endParaRPr/>
          </a:p>
          <a:p>
            <a:pPr marL="171450" lvl="0" indent="-171450" algn="l" rtl="0">
              <a:spcBef>
                <a:spcPts val="0"/>
              </a:spcBef>
              <a:spcAft>
                <a:spcPts val="0"/>
              </a:spcAft>
              <a:buClr>
                <a:schemeClr val="dk1"/>
              </a:buClr>
              <a:buSzPts val="1200"/>
              <a:buFont typeface="Arial"/>
              <a:buChar char="•"/>
            </a:pPr>
            <a:r>
              <a:rPr lang="en-US"/>
              <a:t>Continue to monitor for just right books for students and monitoring by the teachers</a:t>
            </a:r>
            <a:endParaRPr/>
          </a:p>
        </p:txBody>
      </p:sp>
      <p:sp>
        <p:nvSpPr>
          <p:cNvPr id="490" name="Google Shape;490;p3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48</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3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1" name="Google Shape;501;p3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US" dirty="0"/>
              <a:t>Strong correlation between iReady data and data progress monitoring my staff shows direct correlation to SBA results</a:t>
            </a:r>
            <a:endParaRPr dirty="0"/>
          </a:p>
          <a:p>
            <a:pPr marL="171450" lvl="0" indent="-171450" algn="l" rtl="0">
              <a:spcBef>
                <a:spcPts val="0"/>
              </a:spcBef>
              <a:spcAft>
                <a:spcPts val="0"/>
              </a:spcAft>
              <a:buClr>
                <a:schemeClr val="dk1"/>
              </a:buClr>
              <a:buSzPts val="1200"/>
              <a:buFont typeface="Arial"/>
              <a:buChar char="•"/>
            </a:pPr>
            <a:r>
              <a:rPr lang="en-US" dirty="0"/>
              <a:t>Identify the few students that did not make growth- pictures</a:t>
            </a:r>
            <a:endParaRPr dirty="0"/>
          </a:p>
          <a:p>
            <a:pPr marL="171450" lvl="0" indent="-171450" algn="l" rtl="0">
              <a:spcBef>
                <a:spcPts val="0"/>
              </a:spcBef>
              <a:spcAft>
                <a:spcPts val="0"/>
              </a:spcAft>
              <a:buClr>
                <a:schemeClr val="dk1"/>
              </a:buClr>
              <a:buSzPts val="1200"/>
              <a:buFont typeface="Arial"/>
              <a:buChar char="•"/>
            </a:pPr>
            <a:r>
              <a:rPr lang="en-US" dirty="0"/>
              <a:t>Third grade- 88%-91%-97%  (SBA-95.7%)</a:t>
            </a:r>
            <a:endParaRPr dirty="0"/>
          </a:p>
          <a:p>
            <a:pPr marL="171450" lvl="0" indent="-171450" algn="l" rtl="0">
              <a:spcBef>
                <a:spcPts val="0"/>
              </a:spcBef>
              <a:spcAft>
                <a:spcPts val="0"/>
              </a:spcAft>
              <a:buClr>
                <a:schemeClr val="dk1"/>
              </a:buClr>
              <a:buSzPts val="1200"/>
              <a:buFont typeface="Arial"/>
              <a:buChar char="•"/>
            </a:pPr>
            <a:r>
              <a:rPr lang="en-US" dirty="0"/>
              <a:t>Fourth grade – 72%-79%-76% (SBA-94.4%)</a:t>
            </a:r>
            <a:endParaRPr dirty="0"/>
          </a:p>
          <a:p>
            <a:pPr marL="171450" lvl="0" indent="-171450" algn="l" rtl="0">
              <a:spcBef>
                <a:spcPts val="0"/>
              </a:spcBef>
              <a:spcAft>
                <a:spcPts val="0"/>
              </a:spcAft>
              <a:buClr>
                <a:schemeClr val="dk1"/>
              </a:buClr>
              <a:buSzPts val="1200"/>
              <a:buFont typeface="Arial"/>
              <a:buChar char="•"/>
            </a:pPr>
            <a:r>
              <a:rPr lang="en-US" dirty="0"/>
              <a:t>Fifth Grade- 71%-85%-86% (SBA-95.3%)</a:t>
            </a:r>
            <a:endParaRPr dirty="0"/>
          </a:p>
          <a:p>
            <a:pPr marL="171450" lvl="0" indent="-95250" algn="l" rtl="0">
              <a:spcBef>
                <a:spcPts val="0"/>
              </a:spcBef>
              <a:spcAft>
                <a:spcPts val="0"/>
              </a:spcAft>
              <a:buClr>
                <a:schemeClr val="dk1"/>
              </a:buClr>
              <a:buSzPts val="1200"/>
              <a:buFont typeface="Arial"/>
              <a:buNone/>
            </a:pPr>
            <a:endParaRPr dirty="0"/>
          </a:p>
        </p:txBody>
      </p:sp>
      <p:sp>
        <p:nvSpPr>
          <p:cNvPr id="502" name="Google Shape;502;p3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49</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0: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0: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Add to slide our Winter 2019 Data and add the information in a slide</a:t>
            </a:r>
            <a:endParaRPr/>
          </a:p>
          <a:p>
            <a:pPr marL="171450" lvl="0" indent="-171450" algn="l" rtl="0">
              <a:spcBef>
                <a:spcPts val="0"/>
              </a:spcBef>
              <a:spcAft>
                <a:spcPts val="0"/>
              </a:spcAft>
              <a:buClr>
                <a:schemeClr val="dk1"/>
              </a:buClr>
              <a:buSzPts val="1200"/>
              <a:buFont typeface="Arial"/>
              <a:buChar char="•"/>
            </a:pPr>
            <a:r>
              <a:rPr lang="en-US"/>
              <a:t>Third Grade Diagnostic 85% -</a:t>
            </a:r>
            <a:endParaRPr/>
          </a:p>
          <a:p>
            <a:pPr marL="171450" lvl="0" indent="-171450" algn="l" rtl="0">
              <a:spcBef>
                <a:spcPts val="0"/>
              </a:spcBef>
              <a:spcAft>
                <a:spcPts val="0"/>
              </a:spcAft>
              <a:buClr>
                <a:schemeClr val="dk1"/>
              </a:buClr>
              <a:buSzPts val="1200"/>
              <a:buFont typeface="Arial"/>
              <a:buChar char="•"/>
            </a:pPr>
            <a:r>
              <a:rPr lang="en-US"/>
              <a:t>Fourth Grade Diagnostic 72% -</a:t>
            </a:r>
            <a:endParaRPr/>
          </a:p>
          <a:p>
            <a:pPr marL="171450" lvl="0" indent="-171450" algn="l" rtl="0">
              <a:spcBef>
                <a:spcPts val="0"/>
              </a:spcBef>
              <a:spcAft>
                <a:spcPts val="0"/>
              </a:spcAft>
              <a:buClr>
                <a:schemeClr val="dk1"/>
              </a:buClr>
              <a:buSzPts val="1200"/>
              <a:buFont typeface="Arial"/>
              <a:buChar char="•"/>
            </a:pPr>
            <a:r>
              <a:rPr lang="en-US"/>
              <a:t>Fifth Grade Diagnostic 66% -</a:t>
            </a:r>
            <a:endParaRPr/>
          </a:p>
        </p:txBody>
      </p:sp>
      <p:sp>
        <p:nvSpPr>
          <p:cNvPr id="524" name="Google Shape;524;p40: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50</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p41: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7" name="Google Shape;537;p4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p4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4" name="Google Shape;544;p4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Kindergarten – 40%-78%-91%</a:t>
            </a:r>
            <a:endParaRPr/>
          </a:p>
          <a:p>
            <a:pPr marL="171450" lvl="0" indent="-171450" algn="l" rtl="0">
              <a:spcBef>
                <a:spcPts val="0"/>
              </a:spcBef>
              <a:spcAft>
                <a:spcPts val="0"/>
              </a:spcAft>
              <a:buClr>
                <a:schemeClr val="dk1"/>
              </a:buClr>
              <a:buSzPts val="1200"/>
              <a:buFont typeface="Arial"/>
              <a:buChar char="•"/>
            </a:pPr>
            <a:r>
              <a:rPr lang="en-US"/>
              <a:t>First Grade – 46%-72%-92%</a:t>
            </a:r>
            <a:endParaRPr/>
          </a:p>
          <a:p>
            <a:pPr marL="171450" lvl="0" indent="-171450" algn="l" rtl="0">
              <a:spcBef>
                <a:spcPts val="0"/>
              </a:spcBef>
              <a:spcAft>
                <a:spcPts val="0"/>
              </a:spcAft>
              <a:buClr>
                <a:schemeClr val="dk1"/>
              </a:buClr>
              <a:buSzPts val="1200"/>
              <a:buFont typeface="Arial"/>
              <a:buChar char="•"/>
            </a:pPr>
            <a:r>
              <a:rPr lang="en-US"/>
              <a:t>Second Grade-61%-89%-93%</a:t>
            </a:r>
            <a:endParaRPr/>
          </a:p>
          <a:p>
            <a:pPr marL="171450" lvl="0" indent="-171450" algn="l" rtl="0">
              <a:spcBef>
                <a:spcPts val="0"/>
              </a:spcBef>
              <a:spcAft>
                <a:spcPts val="0"/>
              </a:spcAft>
              <a:buClr>
                <a:schemeClr val="dk1"/>
              </a:buClr>
              <a:buSzPts val="1200"/>
              <a:buFont typeface="Arial"/>
              <a:buChar char="•"/>
            </a:pPr>
            <a:r>
              <a:rPr lang="en-US"/>
              <a:t>Third Grade- 59%-84%-95% (SBA -94.8%)</a:t>
            </a:r>
            <a:endParaRPr/>
          </a:p>
          <a:p>
            <a:pPr marL="171450" lvl="0" indent="-171450" algn="l" rtl="0">
              <a:spcBef>
                <a:spcPts val="0"/>
              </a:spcBef>
              <a:spcAft>
                <a:spcPts val="0"/>
              </a:spcAft>
              <a:buClr>
                <a:schemeClr val="dk1"/>
              </a:buClr>
              <a:buSzPts val="1200"/>
              <a:buFont typeface="Arial"/>
              <a:buChar char="•"/>
            </a:pPr>
            <a:r>
              <a:rPr lang="en-US"/>
              <a:t>Fourth Grade- 82%-93%-98% (SBA- 96%)</a:t>
            </a:r>
            <a:endParaRPr/>
          </a:p>
          <a:p>
            <a:pPr marL="171450" lvl="0" indent="-171450" algn="l" rtl="0">
              <a:spcBef>
                <a:spcPts val="0"/>
              </a:spcBef>
              <a:spcAft>
                <a:spcPts val="0"/>
              </a:spcAft>
              <a:buClr>
                <a:schemeClr val="dk1"/>
              </a:buClr>
              <a:buSzPts val="1200"/>
              <a:buFont typeface="Arial"/>
              <a:buChar char="•"/>
            </a:pPr>
            <a:r>
              <a:rPr lang="en-US"/>
              <a:t>Fifth Grade – 82%-91%-93% (SBA-89.1%)</a:t>
            </a:r>
            <a:endParaRPr/>
          </a:p>
        </p:txBody>
      </p:sp>
      <p:sp>
        <p:nvSpPr>
          <p:cNvPr id="545" name="Google Shape;545;p4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53</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4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7" name="Google Shape;567;p4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Add winter data for comparison</a:t>
            </a:r>
            <a:endParaRPr/>
          </a:p>
          <a:p>
            <a:pPr marL="171450" lvl="0" indent="-171450" algn="l" rtl="0">
              <a:spcBef>
                <a:spcPts val="0"/>
              </a:spcBef>
              <a:spcAft>
                <a:spcPts val="0"/>
              </a:spcAft>
              <a:buClr>
                <a:schemeClr val="dk1"/>
              </a:buClr>
              <a:buSzPts val="1200"/>
              <a:buFont typeface="Arial"/>
              <a:buChar char="•"/>
            </a:pPr>
            <a:r>
              <a:rPr lang="en-US"/>
              <a:t>Grade 1 Diagnostic – 37%</a:t>
            </a:r>
            <a:endParaRPr/>
          </a:p>
          <a:p>
            <a:pPr marL="171450" lvl="0" indent="-171450" algn="l" rtl="0">
              <a:spcBef>
                <a:spcPts val="0"/>
              </a:spcBef>
              <a:spcAft>
                <a:spcPts val="0"/>
              </a:spcAft>
              <a:buClr>
                <a:schemeClr val="dk1"/>
              </a:buClr>
              <a:buSzPts val="1200"/>
              <a:buFont typeface="Arial"/>
              <a:buChar char="•"/>
            </a:pPr>
            <a:r>
              <a:rPr lang="en-US"/>
              <a:t>Grade 2 Diagnostic -63%</a:t>
            </a:r>
            <a:endParaRPr/>
          </a:p>
          <a:p>
            <a:pPr marL="171450" lvl="0" indent="-171450" algn="l" rtl="0">
              <a:spcBef>
                <a:spcPts val="0"/>
              </a:spcBef>
              <a:spcAft>
                <a:spcPts val="0"/>
              </a:spcAft>
              <a:buClr>
                <a:schemeClr val="dk1"/>
              </a:buClr>
              <a:buSzPts val="1200"/>
              <a:buFont typeface="Arial"/>
              <a:buChar char="•"/>
            </a:pPr>
            <a:r>
              <a:rPr lang="en-US"/>
              <a:t>Grade 3 Diagnostic – 74%</a:t>
            </a:r>
            <a:endParaRPr/>
          </a:p>
          <a:p>
            <a:pPr marL="171450" lvl="0" indent="-171450" algn="l" rtl="0">
              <a:spcBef>
                <a:spcPts val="0"/>
              </a:spcBef>
              <a:spcAft>
                <a:spcPts val="0"/>
              </a:spcAft>
              <a:buClr>
                <a:schemeClr val="dk1"/>
              </a:buClr>
              <a:buSzPts val="1200"/>
              <a:buFont typeface="Arial"/>
              <a:buChar char="•"/>
            </a:pPr>
            <a:r>
              <a:rPr lang="en-US"/>
              <a:t>Grade 4 Diagnostic – 78%</a:t>
            </a:r>
            <a:endParaRPr/>
          </a:p>
          <a:p>
            <a:pPr marL="171450" lvl="0" indent="-171450" algn="l" rtl="0">
              <a:spcBef>
                <a:spcPts val="0"/>
              </a:spcBef>
              <a:spcAft>
                <a:spcPts val="0"/>
              </a:spcAft>
              <a:buClr>
                <a:schemeClr val="dk1"/>
              </a:buClr>
              <a:buSzPts val="1200"/>
              <a:buFont typeface="Arial"/>
              <a:buChar char="•"/>
            </a:pPr>
            <a:r>
              <a:rPr lang="en-US"/>
              <a:t>Grade 5 Diagnostic -83%</a:t>
            </a:r>
            <a:endParaRPr/>
          </a:p>
          <a:p>
            <a:pPr marL="171450" lvl="0" indent="-95250" algn="l" rtl="0">
              <a:spcBef>
                <a:spcPts val="0"/>
              </a:spcBef>
              <a:spcAft>
                <a:spcPts val="0"/>
              </a:spcAft>
              <a:buClr>
                <a:schemeClr val="dk1"/>
              </a:buClr>
              <a:buSzPts val="1200"/>
              <a:buFont typeface="Arial"/>
              <a:buNone/>
            </a:pPr>
            <a:endParaRPr/>
          </a:p>
        </p:txBody>
      </p:sp>
      <p:sp>
        <p:nvSpPr>
          <p:cNvPr id="568" name="Google Shape;568;p4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54</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44:notes"/>
          <p:cNvSpPr txBox="1">
            <a:spLocks noGrp="1"/>
          </p:cNvSpPr>
          <p:nvPr>
            <p:ph type="body" idx="1"/>
          </p:nvPr>
        </p:nvSpPr>
        <p:spPr>
          <a:xfrm>
            <a:off x="701675" y="4473575"/>
            <a:ext cx="5607050" cy="3660775"/>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4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6: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Our</a:t>
            </a:r>
            <a:r>
              <a:rPr lang="en-US" baseline="0" dirty="0"/>
              <a:t> school remains in the top 50 and improving quadrant and shows the on-going increase in performance from year to year</a:t>
            </a:r>
            <a:endParaRPr dirty="0"/>
          </a:p>
        </p:txBody>
      </p:sp>
      <p:sp>
        <p:nvSpPr>
          <p:cNvPr id="250" name="Google Shape;250;p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6</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0" name="Google Shape;660;p5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Most of our students that are over the bar are students that are traveling to other countries to see families</a:t>
            </a:r>
            <a:endParaRPr/>
          </a:p>
          <a:p>
            <a:pPr marL="171450" lvl="0" indent="-171450" algn="l" rtl="0">
              <a:spcBef>
                <a:spcPts val="0"/>
              </a:spcBef>
              <a:spcAft>
                <a:spcPts val="0"/>
              </a:spcAft>
              <a:buClr>
                <a:schemeClr val="dk1"/>
              </a:buClr>
              <a:buSzPts val="1200"/>
              <a:buFont typeface="Arial"/>
              <a:buChar char="•"/>
            </a:pPr>
            <a:r>
              <a:rPr lang="en-US"/>
              <a:t>Areas to focus: Hispanics, transitional bilingual, low income, students with disabilities</a:t>
            </a:r>
            <a:endParaRPr/>
          </a:p>
        </p:txBody>
      </p:sp>
      <p:sp>
        <p:nvSpPr>
          <p:cNvPr id="661" name="Google Shape;661;p5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3: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53: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Increase in the number of Special Education students that qualified- which areas? (SLP or Resource)</a:t>
            </a:r>
            <a:endParaRPr/>
          </a:p>
        </p:txBody>
      </p:sp>
      <p:sp>
        <p:nvSpPr>
          <p:cNvPr id="686" name="Google Shape;686;p53: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57</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p54: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7" name="Google Shape;697;p54: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a:t>Our SAT Process is working and we are putting interventions into place to make sure that the special education referrals have been initiated after interventions have not proven to show progress for the student.  </a:t>
            </a:r>
            <a:endParaRPr/>
          </a:p>
          <a:p>
            <a:pPr marL="171450" lvl="0" indent="-171450" algn="l" rtl="0">
              <a:spcBef>
                <a:spcPts val="0"/>
              </a:spcBef>
              <a:spcAft>
                <a:spcPts val="0"/>
              </a:spcAft>
              <a:buClr>
                <a:schemeClr val="dk1"/>
              </a:buClr>
              <a:buSzPts val="1200"/>
              <a:buFont typeface="Arial"/>
              <a:buChar char="•"/>
            </a:pPr>
            <a:r>
              <a:rPr lang="en-US"/>
              <a:t>Most of the referrals in each grade level were appropriate – There were 28 referrals and only 3 did not qualify.  (Decide how many were academic and how many SLP and OT/PT</a:t>
            </a:r>
            <a:endParaRPr/>
          </a:p>
        </p:txBody>
      </p:sp>
      <p:sp>
        <p:nvSpPr>
          <p:cNvPr id="698" name="Google Shape;698;p54: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58</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7: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This graph is showing us that our low income students have decreased by 1.5%.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Social-economic factors are a factor in some of our students progress toward academic progress. </a:t>
            </a:r>
            <a:endParaRPr dirty="0"/>
          </a:p>
        </p:txBody>
      </p:sp>
      <p:sp>
        <p:nvSpPr>
          <p:cNvPr id="257" name="Google Shape;257;p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8: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We are starting our data analysis with third grade</a:t>
            </a:r>
            <a:r>
              <a:rPr lang="en-US" baseline="0" dirty="0"/>
              <a:t> ELA scores which has show an 9.5 increase from 2017. </a:t>
            </a:r>
            <a:endParaRPr lang="en-US" dirty="0"/>
          </a:p>
          <a:p>
            <a:pPr marL="171450" lvl="0" indent="-171450" algn="l" rtl="0">
              <a:spcBef>
                <a:spcPts val="0"/>
              </a:spcBef>
              <a:spcAft>
                <a:spcPts val="0"/>
              </a:spcAft>
              <a:buClr>
                <a:schemeClr val="dk1"/>
              </a:buClr>
              <a:buSzPts val="1200"/>
              <a:buFont typeface="Arial"/>
              <a:buChar char="•"/>
            </a:pPr>
            <a:r>
              <a:rPr lang="en-US" dirty="0"/>
              <a:t>40% above the state average</a:t>
            </a:r>
            <a:endParaRPr dirty="0"/>
          </a:p>
          <a:p>
            <a:pPr marL="171450" lvl="0" indent="-171450" algn="l" rtl="0">
              <a:spcBef>
                <a:spcPts val="0"/>
              </a:spcBef>
              <a:spcAft>
                <a:spcPts val="0"/>
              </a:spcAft>
              <a:buClr>
                <a:schemeClr val="dk1"/>
              </a:buClr>
              <a:buSzPts val="1200"/>
              <a:buFont typeface="Arial"/>
              <a:buChar char="•"/>
            </a:pPr>
            <a:r>
              <a:rPr lang="en-US" dirty="0"/>
              <a:t>29% above the district average</a:t>
            </a:r>
          </a:p>
          <a:p>
            <a:pPr marL="171450" lvl="0" indent="-171450" algn="l" rtl="0">
              <a:spcBef>
                <a:spcPts val="0"/>
              </a:spcBef>
              <a:spcAft>
                <a:spcPts val="0"/>
              </a:spcAft>
              <a:buClr>
                <a:schemeClr val="dk1"/>
              </a:buClr>
              <a:buSzPts val="1200"/>
              <a:buFont typeface="Arial"/>
              <a:buChar char="•"/>
            </a:pPr>
            <a:r>
              <a:rPr lang="en-US" dirty="0"/>
              <a:t>We</a:t>
            </a:r>
            <a:r>
              <a:rPr lang="en-US" baseline="0" dirty="0"/>
              <a:t> thought of some of the reasons for the increase :</a:t>
            </a:r>
          </a:p>
          <a:p>
            <a:pPr marL="628650" lvl="1" indent="-171450" algn="l" rtl="0">
              <a:spcBef>
                <a:spcPts val="0"/>
              </a:spcBef>
              <a:spcAft>
                <a:spcPts val="0"/>
              </a:spcAft>
              <a:buClr>
                <a:schemeClr val="dk1"/>
              </a:buClr>
              <a:buSzPts val="1200"/>
              <a:buFont typeface="Arial"/>
              <a:buChar char="•"/>
            </a:pPr>
            <a:r>
              <a:rPr lang="en-US" baseline="0" dirty="0"/>
              <a:t>Intentional focus on each student</a:t>
            </a:r>
          </a:p>
          <a:p>
            <a:pPr marL="628650" lvl="1" indent="-171450" algn="l" rtl="0">
              <a:spcBef>
                <a:spcPts val="0"/>
              </a:spcBef>
              <a:spcAft>
                <a:spcPts val="0"/>
              </a:spcAft>
              <a:buClr>
                <a:schemeClr val="dk1"/>
              </a:buClr>
              <a:buSzPts val="1200"/>
              <a:buFont typeface="Arial"/>
              <a:buChar char="•"/>
            </a:pPr>
            <a:r>
              <a:rPr lang="en-US" baseline="0" dirty="0" err="1"/>
              <a:t>iReady</a:t>
            </a:r>
            <a:r>
              <a:rPr lang="en-US" baseline="0" dirty="0"/>
              <a:t> implementation to close gaps and accelerate learning</a:t>
            </a:r>
          </a:p>
          <a:p>
            <a:pPr marL="628650" lvl="1" indent="-171450" algn="l" rtl="0">
              <a:spcBef>
                <a:spcPts val="0"/>
              </a:spcBef>
              <a:spcAft>
                <a:spcPts val="0"/>
              </a:spcAft>
              <a:buClr>
                <a:schemeClr val="dk1"/>
              </a:buClr>
              <a:buSzPts val="1200"/>
              <a:buFont typeface="Arial"/>
              <a:buChar char="•"/>
            </a:pPr>
            <a:r>
              <a:rPr lang="en-US" baseline="0" dirty="0"/>
              <a:t>Implementation of Reach for Reading Curriculum</a:t>
            </a:r>
          </a:p>
          <a:p>
            <a:pPr marL="628650" lvl="1" indent="-171450" algn="l" rtl="0">
              <a:spcBef>
                <a:spcPts val="0"/>
              </a:spcBef>
              <a:spcAft>
                <a:spcPts val="0"/>
              </a:spcAft>
              <a:buClr>
                <a:schemeClr val="dk1"/>
              </a:buClr>
              <a:buSzPts val="1200"/>
              <a:buFont typeface="Arial"/>
              <a:buChar char="•"/>
            </a:pPr>
            <a:r>
              <a:rPr lang="en-US" baseline="0" dirty="0"/>
              <a:t>Smarter Balance Interim Assessments</a:t>
            </a:r>
          </a:p>
          <a:p>
            <a:pPr marL="628650" lvl="1" indent="-171450" algn="l" rtl="0">
              <a:spcBef>
                <a:spcPts val="0"/>
              </a:spcBef>
              <a:spcAft>
                <a:spcPts val="0"/>
              </a:spcAft>
              <a:buClr>
                <a:schemeClr val="dk1"/>
              </a:buClr>
              <a:buSzPts val="1200"/>
              <a:buFont typeface="Arial"/>
              <a:buChar char="•"/>
            </a:pPr>
            <a:r>
              <a:rPr lang="en-US" baseline="0" dirty="0"/>
              <a:t>Intentional 3</a:t>
            </a:r>
            <a:r>
              <a:rPr lang="en-US" baseline="30000" dirty="0"/>
              <a:t>rd</a:t>
            </a:r>
            <a:r>
              <a:rPr lang="en-US" baseline="0" dirty="0"/>
              <a:t> grade SBA Parent Information Night</a:t>
            </a:r>
            <a:endParaRPr dirty="0"/>
          </a:p>
        </p:txBody>
      </p:sp>
      <p:sp>
        <p:nvSpPr>
          <p:cNvPr id="264" name="Google Shape;264;p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9: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Clr>
                <a:schemeClr val="dk1"/>
              </a:buClr>
              <a:buSzPts val="1200"/>
              <a:buFont typeface="Arial"/>
              <a:buChar char="•"/>
            </a:pPr>
            <a:r>
              <a:rPr lang="en-US" dirty="0"/>
              <a:t>A deliberate focus on our non-white students allowed us to decrease the percentage of student NOT making proficient or advanced and have significantly decreased the gap by 11.5% since 2015</a:t>
            </a:r>
            <a:endParaRPr dirty="0"/>
          </a:p>
          <a:p>
            <a:pPr marL="171450" lvl="0" indent="-171450" algn="l" rtl="0">
              <a:spcBef>
                <a:spcPts val="0"/>
              </a:spcBef>
              <a:spcAft>
                <a:spcPts val="0"/>
              </a:spcAft>
              <a:buClr>
                <a:schemeClr val="dk1"/>
              </a:buClr>
              <a:buSzPts val="1200"/>
              <a:buFont typeface="Arial"/>
              <a:buChar char="•"/>
            </a:pPr>
            <a:r>
              <a:rPr lang="en-US" dirty="0"/>
              <a:t>Celebration for closing the gap in Special Education was done by more alignment to the Reach for Reading Curriculum and intentionally preparing students for the SBA assessment</a:t>
            </a:r>
            <a:endParaRPr dirty="0"/>
          </a:p>
          <a:p>
            <a:pPr marL="171450" lvl="0" indent="-171450" algn="l" rtl="0">
              <a:spcBef>
                <a:spcPts val="0"/>
              </a:spcBef>
              <a:spcAft>
                <a:spcPts val="0"/>
              </a:spcAft>
              <a:buClr>
                <a:schemeClr val="dk1"/>
              </a:buClr>
              <a:buSzPts val="1200"/>
              <a:buFont typeface="Arial"/>
              <a:buChar char="•"/>
            </a:pPr>
            <a:r>
              <a:rPr lang="en-US" dirty="0"/>
              <a:t>An area of focus continues to be in closing the gap for our low income students -even though we had a slight increase in the performance of Low income of 5% the gap is widening over time. </a:t>
            </a:r>
            <a:endParaRPr dirty="0"/>
          </a:p>
          <a:p>
            <a:pPr marL="171450" lvl="0" indent="-95250" algn="l" rtl="0">
              <a:spcBef>
                <a:spcPts val="0"/>
              </a:spcBef>
              <a:spcAft>
                <a:spcPts val="0"/>
              </a:spcAft>
              <a:buClr>
                <a:schemeClr val="dk1"/>
              </a:buClr>
              <a:buSzPts val="1200"/>
              <a:buFont typeface="Arial"/>
              <a:buNone/>
            </a:pPr>
            <a:endParaRPr dirty="0"/>
          </a:p>
        </p:txBody>
      </p:sp>
      <p:sp>
        <p:nvSpPr>
          <p:cNvPr id="272" name="Google Shape;272;p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8" name="Google Shape;588;p45: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a:buFont typeface="Arial"/>
              <a:buChar char="•"/>
            </a:pPr>
            <a:r>
              <a:rPr lang="en-US" dirty="0"/>
              <a:t>Our equity target data is in line with the</a:t>
            </a:r>
            <a:r>
              <a:rPr lang="en-US" baseline="0" dirty="0"/>
              <a:t> the SBA Achievement Data we just reviewed.</a:t>
            </a:r>
          </a:p>
          <a:p>
            <a:pPr>
              <a:buFont typeface="Arial"/>
              <a:buChar char="•"/>
            </a:pPr>
            <a:r>
              <a:rPr lang="en-US" baseline="0" dirty="0"/>
              <a:t>We met 6 of our 10 equity targets</a:t>
            </a:r>
          </a:p>
          <a:p>
            <a:pPr>
              <a:buFont typeface="Arial"/>
              <a:buChar char="•"/>
            </a:pPr>
            <a:r>
              <a:rPr lang="en-US" baseline="0" dirty="0"/>
              <a:t>The data does highlight that we need to continue to be more intentional with supporting our Low Income Students.  Even though our Low Income Students had a 5% increase from the previous year, this group is still12.4% behind the target for 2018. </a:t>
            </a:r>
          </a:p>
          <a:p>
            <a:pPr>
              <a:buFont typeface="Arial"/>
              <a:buChar char="•"/>
            </a:pPr>
            <a:r>
              <a:rPr lang="en-US" baseline="0" dirty="0"/>
              <a:t>We will continue to support students with interventions to ensure success.</a:t>
            </a:r>
            <a:endParaRPr lang="en-US" dirty="0"/>
          </a:p>
          <a:p>
            <a:pPr>
              <a:buFont typeface="Arial"/>
              <a:buChar char="•"/>
            </a:pPr>
            <a:endParaRPr lang="en-US" baseline="0" dirty="0"/>
          </a:p>
        </p:txBody>
      </p:sp>
      <p:sp>
        <p:nvSpPr>
          <p:cNvPr id="589" name="Google Shape;589;p45: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
        <p:cNvGrpSpPr/>
        <p:nvPr/>
      </p:nvGrpSpPr>
      <p:grpSpPr>
        <a:xfrm>
          <a:off x="0" y="0"/>
          <a:ext cx="0" cy="0"/>
          <a:chOff x="0" y="0"/>
          <a:chExt cx="0" cy="0"/>
        </a:xfrm>
      </p:grpSpPr>
      <p:sp>
        <p:nvSpPr>
          <p:cNvPr id="27" name="Google Shape;27;p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3"/>
        <p:cNvGrpSpPr/>
        <p:nvPr/>
      </p:nvGrpSpPr>
      <p:grpSpPr>
        <a:xfrm>
          <a:off x="0" y="0"/>
          <a:ext cx="0" cy="0"/>
          <a:chOff x="0" y="0"/>
          <a:chExt cx="0" cy="0"/>
        </a:xfrm>
      </p:grpSpPr>
      <p:sp>
        <p:nvSpPr>
          <p:cNvPr id="94" name="Google Shape;94;p11"/>
          <p:cNvSpPr txBox="1">
            <a:spLocks noGrp="1"/>
          </p:cNvSpPr>
          <p:nvPr>
            <p:ph type="title"/>
          </p:nvPr>
        </p:nvSpPr>
        <p:spPr>
          <a:xfrm>
            <a:off x="609599" y="4800600"/>
            <a:ext cx="6347714"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400"/>
              <a:buFont typeface="Trebuchet MS"/>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11"/>
          <p:cNvSpPr>
            <a:spLocks noGrp="1"/>
          </p:cNvSpPr>
          <p:nvPr>
            <p:ph type="pic" idx="2"/>
          </p:nvPr>
        </p:nvSpPr>
        <p:spPr>
          <a:xfrm>
            <a:off x="609599" y="609600"/>
            <a:ext cx="6347714" cy="3845718"/>
          </a:xfrm>
          <a:prstGeom prst="rect">
            <a:avLst/>
          </a:prstGeom>
          <a:noFill/>
          <a:ln>
            <a:noFill/>
          </a:ln>
        </p:spPr>
        <p:txBody>
          <a:bodyPr spcFirstLastPara="1" wrap="square" lIns="91425" tIns="45700" rIns="91425" bIns="45700" anchor="t" anchorCtr="0"/>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Trebuchet MS"/>
                <a:ea typeface="Trebuchet MS"/>
                <a:cs typeface="Trebuchet MS"/>
                <a:sym typeface="Trebuchet MS"/>
              </a:defRPr>
            </a:lvl9pPr>
          </a:lstStyle>
          <a:p>
            <a:endParaRPr/>
          </a:p>
        </p:txBody>
      </p:sp>
      <p:sp>
        <p:nvSpPr>
          <p:cNvPr id="96" name="Google Shape;96;p11"/>
          <p:cNvSpPr txBox="1">
            <a:spLocks noGrp="1"/>
          </p:cNvSpPr>
          <p:nvPr>
            <p:ph type="body" idx="1"/>
          </p:nvPr>
        </p:nvSpPr>
        <p:spPr>
          <a:xfrm>
            <a:off x="609599" y="5367338"/>
            <a:ext cx="6347714" cy="67402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960"/>
              <a:buNone/>
              <a:defRPr sz="12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97" name="Google Shape;97;p1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1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100"/>
        <p:cNvGrpSpPr/>
        <p:nvPr/>
      </p:nvGrpSpPr>
      <p:grpSpPr>
        <a:xfrm>
          <a:off x="0" y="0"/>
          <a:ext cx="0" cy="0"/>
          <a:chOff x="0" y="0"/>
          <a:chExt cx="0" cy="0"/>
        </a:xfrm>
      </p:grpSpPr>
      <p:sp>
        <p:nvSpPr>
          <p:cNvPr id="101" name="Google Shape;101;p12"/>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12"/>
          <p:cNvSpPr txBox="1">
            <a:spLocks noGrp="1"/>
          </p:cNvSpPr>
          <p:nvPr>
            <p:ph type="body" idx="1"/>
          </p:nvPr>
        </p:nvSpPr>
        <p:spPr>
          <a:xfrm>
            <a:off x="1101074" y="3632200"/>
            <a:ext cx="5419804" cy="381000"/>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280"/>
              <a:buFont typeface="Trebuchet MS"/>
              <a:buNone/>
              <a:defRPr sz="1600">
                <a:solidFill>
                  <a:srgbClr val="7F7F7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03" name="Google Shape;103;p12"/>
          <p:cNvSpPr txBox="1">
            <a:spLocks noGrp="1"/>
          </p:cNvSpPr>
          <p:nvPr>
            <p:ph type="body" idx="2"/>
          </p:nvPr>
        </p:nvSpPr>
        <p:spPr>
          <a:xfrm>
            <a:off x="609598" y="4470400"/>
            <a:ext cx="6347715"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4" name="Google Shape;104;p12"/>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12"/>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2"/>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07" name="Google Shape;107;p12"/>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08" name="Google Shape;108;p12"/>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9"/>
        <p:cNvGrpSpPr/>
        <p:nvPr/>
      </p:nvGrpSpPr>
      <p:grpSpPr>
        <a:xfrm>
          <a:off x="0" y="0"/>
          <a:ext cx="0" cy="0"/>
          <a:chOff x="0" y="0"/>
          <a:chExt cx="0" cy="0"/>
        </a:xfrm>
      </p:grpSpPr>
      <p:sp>
        <p:nvSpPr>
          <p:cNvPr id="110" name="Google Shape;110;p13"/>
          <p:cNvSpPr txBox="1">
            <a:spLocks noGrp="1"/>
          </p:cNvSpPr>
          <p:nvPr>
            <p:ph type="title"/>
          </p:nvPr>
        </p:nvSpPr>
        <p:spPr>
          <a:xfrm>
            <a:off x="609598" y="1931988"/>
            <a:ext cx="6347715" cy="259546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13"/>
          <p:cNvSpPr txBox="1">
            <a:spLocks noGrp="1"/>
          </p:cNvSpPr>
          <p:nvPr>
            <p:ph type="body" idx="1"/>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2" name="Google Shape;112;p1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1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4" name="Google Shape;114;p1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5"/>
        <p:cNvGrpSpPr/>
        <p:nvPr/>
      </p:nvGrpSpPr>
      <p:grpSpPr>
        <a:xfrm>
          <a:off x="0" y="0"/>
          <a:ext cx="0" cy="0"/>
          <a:chOff x="0" y="0"/>
          <a:chExt cx="0" cy="0"/>
        </a:xfrm>
      </p:grpSpPr>
      <p:sp>
        <p:nvSpPr>
          <p:cNvPr id="116" name="Google Shape;116;p14"/>
          <p:cNvSpPr txBox="1">
            <a:spLocks noGrp="1"/>
          </p:cNvSpPr>
          <p:nvPr>
            <p:ph type="title"/>
          </p:nvPr>
        </p:nvSpPr>
        <p:spPr>
          <a:xfrm>
            <a:off x="774885" y="609600"/>
            <a:ext cx="6072182"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14"/>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rgbClr val="3F3F3F"/>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14"/>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19" name="Google Shape;119;p1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1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1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
        <p:nvSpPr>
          <p:cNvPr id="122" name="Google Shape;122;p14"/>
          <p:cNvSpPr txBox="1"/>
          <p:nvPr/>
        </p:nvSpPr>
        <p:spPr>
          <a:xfrm>
            <a:off x="482711" y="790378"/>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
        <p:nvSpPr>
          <p:cNvPr id="123" name="Google Shape;123;p14"/>
          <p:cNvSpPr txBox="1"/>
          <p:nvPr/>
        </p:nvSpPr>
        <p:spPr>
          <a:xfrm>
            <a:off x="6747699" y="2886556"/>
            <a:ext cx="457319"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rgbClr val="BFE471"/>
                </a:solidFill>
                <a:latin typeface="Arial"/>
                <a:ea typeface="Arial"/>
                <a:cs typeface="Arial"/>
                <a:sym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615848" y="609600"/>
            <a:ext cx="6341465" cy="3022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15"/>
          <p:cNvSpPr txBox="1">
            <a:spLocks noGrp="1"/>
          </p:cNvSpPr>
          <p:nvPr>
            <p:ph type="body" idx="1"/>
          </p:nvPr>
        </p:nvSpPr>
        <p:spPr>
          <a:xfrm>
            <a:off x="609597" y="4013200"/>
            <a:ext cx="6347716" cy="514248"/>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Font typeface="Trebuchet MS"/>
              <a:buNone/>
              <a:defRPr sz="2400">
                <a:solidFill>
                  <a:schemeClr val="accent1"/>
                </a:solidFill>
              </a:defRPr>
            </a:lvl1pPr>
            <a:lvl2pPr marL="914400" lvl="1" indent="-228600" algn="l">
              <a:spcBef>
                <a:spcPts val="1000"/>
              </a:spcBef>
              <a:spcAft>
                <a:spcPts val="0"/>
              </a:spcAft>
              <a:buSzPts val="1280"/>
              <a:buFont typeface="Trebuchet MS"/>
              <a:buNone/>
              <a:defRPr/>
            </a:lvl2pPr>
            <a:lvl3pPr marL="1371600" lvl="2" indent="-228600" algn="l">
              <a:spcBef>
                <a:spcPts val="1000"/>
              </a:spcBef>
              <a:spcAft>
                <a:spcPts val="0"/>
              </a:spcAft>
              <a:buSzPts val="1120"/>
              <a:buFont typeface="Trebuchet MS"/>
              <a:buNone/>
              <a:defRPr/>
            </a:lvl3pPr>
            <a:lvl4pPr marL="1828800" lvl="3" indent="-228600" algn="l">
              <a:spcBef>
                <a:spcPts val="1000"/>
              </a:spcBef>
              <a:spcAft>
                <a:spcPts val="0"/>
              </a:spcAft>
              <a:buSzPts val="960"/>
              <a:buFont typeface="Trebuchet MS"/>
              <a:buNone/>
              <a:defRPr/>
            </a:lvl4pPr>
            <a:lvl5pPr marL="2286000" lvl="4" indent="-228600" algn="l">
              <a:spcBef>
                <a:spcPts val="1000"/>
              </a:spcBef>
              <a:spcAft>
                <a:spcPts val="0"/>
              </a:spcAft>
              <a:buSzPts val="960"/>
              <a:buFont typeface="Trebuchet MS"/>
              <a:buNone/>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27" name="Google Shape;127;p15"/>
          <p:cNvSpPr txBox="1">
            <a:spLocks noGrp="1"/>
          </p:cNvSpPr>
          <p:nvPr>
            <p:ph type="body" idx="2"/>
          </p:nvPr>
        </p:nvSpPr>
        <p:spPr>
          <a:xfrm>
            <a:off x="609598" y="4527448"/>
            <a:ext cx="6347715" cy="1513914"/>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440"/>
              <a:buNone/>
              <a:defRPr sz="18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28" name="Google Shape;128;p1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1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 name="Google Shape;130;p1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16"/>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16"/>
          <p:cNvSpPr txBox="1">
            <a:spLocks noGrp="1"/>
          </p:cNvSpPr>
          <p:nvPr>
            <p:ph type="body" idx="1"/>
          </p:nvPr>
        </p:nvSpPr>
        <p:spPr>
          <a:xfrm rot="5400000">
            <a:off x="1843070" y="927120"/>
            <a:ext cx="3880773" cy="6347714"/>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34" name="Google Shape;134;p1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1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1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17"/>
          <p:cNvSpPr txBox="1">
            <a:spLocks noGrp="1"/>
          </p:cNvSpPr>
          <p:nvPr>
            <p:ph type="title"/>
          </p:nvPr>
        </p:nvSpPr>
        <p:spPr>
          <a:xfrm rot="5400000">
            <a:off x="3840993" y="2745919"/>
            <a:ext cx="5251451" cy="978812"/>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9" name="Google Shape;139;p17"/>
          <p:cNvSpPr txBox="1">
            <a:spLocks noGrp="1"/>
          </p:cNvSpPr>
          <p:nvPr>
            <p:ph type="body" idx="1"/>
          </p:nvPr>
        </p:nvSpPr>
        <p:spPr>
          <a:xfrm rot="5400000">
            <a:off x="581386" y="637812"/>
            <a:ext cx="5251451" cy="5195026"/>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40" name="Google Shape;140;p1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1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1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9"/>
        <p:cNvGrpSpPr/>
        <p:nvPr/>
      </p:nvGrpSpPr>
      <p:grpSpPr>
        <a:xfrm>
          <a:off x="0" y="0"/>
          <a:ext cx="0" cy="0"/>
          <a:chOff x="0" y="0"/>
          <a:chExt cx="0" cy="0"/>
        </a:xfrm>
      </p:grpSpPr>
      <p:sp>
        <p:nvSpPr>
          <p:cNvPr id="150" name="Google Shape;150;p1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1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1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3"/>
        <p:cNvGrpSpPr/>
        <p:nvPr/>
      </p:nvGrpSpPr>
      <p:grpSpPr>
        <a:xfrm>
          <a:off x="0" y="0"/>
          <a:ext cx="0" cy="0"/>
          <a:chOff x="0" y="0"/>
          <a:chExt cx="0" cy="0"/>
        </a:xfrm>
      </p:grpSpPr>
      <p:sp>
        <p:nvSpPr>
          <p:cNvPr id="154" name="Google Shape;154;p20"/>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lstStyle>
            <a:lvl1pPr lvl="0" algn="ctr">
              <a:lnSpc>
                <a:spcPct val="90000"/>
              </a:lnSpc>
              <a:spcBef>
                <a:spcPts val="0"/>
              </a:spcBef>
              <a:spcAft>
                <a:spcPts val="0"/>
              </a:spcAft>
              <a:buClr>
                <a:schemeClr val="dk1"/>
              </a:buClr>
              <a:buSzPts val="5824"/>
              <a:buFont typeface="Calibri"/>
              <a:buNone/>
              <a:defRPr sz="58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20"/>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lstStyle>
            <a:lvl1pPr lvl="0" algn="ctr">
              <a:lnSpc>
                <a:spcPct val="90000"/>
              </a:lnSpc>
              <a:spcBef>
                <a:spcPts val="971"/>
              </a:spcBef>
              <a:spcAft>
                <a:spcPts val="0"/>
              </a:spcAft>
              <a:buClr>
                <a:schemeClr val="dk1"/>
              </a:buClr>
              <a:buSzPts val="2330"/>
              <a:buNone/>
              <a:defRPr sz="2330"/>
            </a:lvl1pPr>
            <a:lvl2pPr lvl="1" algn="ctr">
              <a:lnSpc>
                <a:spcPct val="90000"/>
              </a:lnSpc>
              <a:spcBef>
                <a:spcPts val="485"/>
              </a:spcBef>
              <a:spcAft>
                <a:spcPts val="0"/>
              </a:spcAft>
              <a:buClr>
                <a:schemeClr val="dk1"/>
              </a:buClr>
              <a:buSzPts val="1941"/>
              <a:buNone/>
              <a:defRPr sz="1941"/>
            </a:lvl2pPr>
            <a:lvl3pPr lvl="2" algn="ctr">
              <a:lnSpc>
                <a:spcPct val="90000"/>
              </a:lnSpc>
              <a:spcBef>
                <a:spcPts val="485"/>
              </a:spcBef>
              <a:spcAft>
                <a:spcPts val="0"/>
              </a:spcAft>
              <a:buClr>
                <a:schemeClr val="dk1"/>
              </a:buClr>
              <a:buSzPts val="1747"/>
              <a:buNone/>
              <a:defRPr sz="1746"/>
            </a:lvl3pPr>
            <a:lvl4pPr lvl="3" algn="ctr">
              <a:lnSpc>
                <a:spcPct val="90000"/>
              </a:lnSpc>
              <a:spcBef>
                <a:spcPts val="485"/>
              </a:spcBef>
              <a:spcAft>
                <a:spcPts val="0"/>
              </a:spcAft>
              <a:buClr>
                <a:schemeClr val="dk1"/>
              </a:buClr>
              <a:buSzPts val="1553"/>
              <a:buNone/>
              <a:defRPr sz="1553"/>
            </a:lvl4pPr>
            <a:lvl5pPr lvl="4" algn="ctr">
              <a:lnSpc>
                <a:spcPct val="90000"/>
              </a:lnSpc>
              <a:spcBef>
                <a:spcPts val="485"/>
              </a:spcBef>
              <a:spcAft>
                <a:spcPts val="0"/>
              </a:spcAft>
              <a:buClr>
                <a:schemeClr val="dk1"/>
              </a:buClr>
              <a:buSzPts val="1553"/>
              <a:buNone/>
              <a:defRPr sz="1553"/>
            </a:lvl5pPr>
            <a:lvl6pPr lvl="5" algn="ctr">
              <a:lnSpc>
                <a:spcPct val="90000"/>
              </a:lnSpc>
              <a:spcBef>
                <a:spcPts val="485"/>
              </a:spcBef>
              <a:spcAft>
                <a:spcPts val="0"/>
              </a:spcAft>
              <a:buClr>
                <a:schemeClr val="dk1"/>
              </a:buClr>
              <a:buSzPts val="1553"/>
              <a:buNone/>
              <a:defRPr sz="1553"/>
            </a:lvl6pPr>
            <a:lvl7pPr lvl="6" algn="ctr">
              <a:lnSpc>
                <a:spcPct val="90000"/>
              </a:lnSpc>
              <a:spcBef>
                <a:spcPts val="485"/>
              </a:spcBef>
              <a:spcAft>
                <a:spcPts val="0"/>
              </a:spcAft>
              <a:buClr>
                <a:schemeClr val="dk1"/>
              </a:buClr>
              <a:buSzPts val="1553"/>
              <a:buNone/>
              <a:defRPr sz="1553"/>
            </a:lvl7pPr>
            <a:lvl8pPr lvl="7" algn="ctr">
              <a:lnSpc>
                <a:spcPct val="90000"/>
              </a:lnSpc>
              <a:spcBef>
                <a:spcPts val="485"/>
              </a:spcBef>
              <a:spcAft>
                <a:spcPts val="0"/>
              </a:spcAft>
              <a:buClr>
                <a:schemeClr val="dk1"/>
              </a:buClr>
              <a:buSzPts val="1553"/>
              <a:buNone/>
              <a:defRPr sz="1553"/>
            </a:lvl8pPr>
            <a:lvl9pPr lvl="8" algn="ctr">
              <a:lnSpc>
                <a:spcPct val="90000"/>
              </a:lnSpc>
              <a:spcBef>
                <a:spcPts val="485"/>
              </a:spcBef>
              <a:spcAft>
                <a:spcPts val="0"/>
              </a:spcAft>
              <a:buClr>
                <a:schemeClr val="dk1"/>
              </a:buClr>
              <a:buSzPts val="1553"/>
              <a:buNone/>
              <a:defRPr sz="1553"/>
            </a:lvl9pPr>
          </a:lstStyle>
          <a:p>
            <a:endParaRPr/>
          </a:p>
        </p:txBody>
      </p:sp>
      <p:sp>
        <p:nvSpPr>
          <p:cNvPr id="156" name="Google Shape;156;p2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2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2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9"/>
        <p:cNvGrpSpPr/>
        <p:nvPr/>
      </p:nvGrpSpPr>
      <p:grpSpPr>
        <a:xfrm>
          <a:off x="0" y="0"/>
          <a:ext cx="0" cy="0"/>
          <a:chOff x="0" y="0"/>
          <a:chExt cx="0" cy="0"/>
        </a:xfrm>
      </p:grpSpPr>
      <p:sp>
        <p:nvSpPr>
          <p:cNvPr id="160" name="Google Shape;160;p21"/>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p21"/>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162" name="Google Shape;162;p2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2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2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609599" y="609600"/>
            <a:ext cx="6347714"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3"/>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5"/>
        <p:cNvGrpSpPr/>
        <p:nvPr/>
      </p:nvGrpSpPr>
      <p:grpSpPr>
        <a:xfrm>
          <a:off x="0" y="0"/>
          <a:ext cx="0" cy="0"/>
          <a:chOff x="0" y="0"/>
          <a:chExt cx="0" cy="0"/>
        </a:xfrm>
      </p:grpSpPr>
      <p:sp>
        <p:nvSpPr>
          <p:cNvPr id="166" name="Google Shape;166;p22"/>
          <p:cNvSpPr txBox="1">
            <a:spLocks noGrp="1"/>
          </p:cNvSpPr>
          <p:nvPr>
            <p:ph type="title"/>
          </p:nvPr>
        </p:nvSpPr>
        <p:spPr>
          <a:xfrm>
            <a:off x="623888" y="1709740"/>
            <a:ext cx="7886700" cy="2852737"/>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5824"/>
              <a:buFont typeface="Calibri"/>
              <a:buNone/>
              <a:defRPr sz="5824"/>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22"/>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971"/>
              </a:spcBef>
              <a:spcAft>
                <a:spcPts val="0"/>
              </a:spcAft>
              <a:buClr>
                <a:schemeClr val="dk1"/>
              </a:buClr>
              <a:buSzPts val="2330"/>
              <a:buNone/>
              <a:defRPr sz="2330">
                <a:solidFill>
                  <a:schemeClr val="dk1"/>
                </a:solidFill>
              </a:defRPr>
            </a:lvl1pPr>
            <a:lvl2pPr marL="914400" lvl="1" indent="-228600" algn="l">
              <a:lnSpc>
                <a:spcPct val="90000"/>
              </a:lnSpc>
              <a:spcBef>
                <a:spcPts val="485"/>
              </a:spcBef>
              <a:spcAft>
                <a:spcPts val="0"/>
              </a:spcAft>
              <a:buClr>
                <a:srgbClr val="888888"/>
              </a:buClr>
              <a:buSzPts val="1941"/>
              <a:buNone/>
              <a:defRPr sz="1941">
                <a:solidFill>
                  <a:srgbClr val="888888"/>
                </a:solidFill>
              </a:defRPr>
            </a:lvl2pPr>
            <a:lvl3pPr marL="1371600" lvl="2" indent="-228600" algn="l">
              <a:lnSpc>
                <a:spcPct val="90000"/>
              </a:lnSpc>
              <a:spcBef>
                <a:spcPts val="485"/>
              </a:spcBef>
              <a:spcAft>
                <a:spcPts val="0"/>
              </a:spcAft>
              <a:buClr>
                <a:srgbClr val="888888"/>
              </a:buClr>
              <a:buSzPts val="1747"/>
              <a:buNone/>
              <a:defRPr sz="1746">
                <a:solidFill>
                  <a:srgbClr val="888888"/>
                </a:solidFill>
              </a:defRPr>
            </a:lvl3pPr>
            <a:lvl4pPr marL="1828800" lvl="3" indent="-228600" algn="l">
              <a:lnSpc>
                <a:spcPct val="90000"/>
              </a:lnSpc>
              <a:spcBef>
                <a:spcPts val="485"/>
              </a:spcBef>
              <a:spcAft>
                <a:spcPts val="0"/>
              </a:spcAft>
              <a:buClr>
                <a:srgbClr val="888888"/>
              </a:buClr>
              <a:buSzPts val="1553"/>
              <a:buNone/>
              <a:defRPr sz="1553">
                <a:solidFill>
                  <a:srgbClr val="888888"/>
                </a:solidFill>
              </a:defRPr>
            </a:lvl4pPr>
            <a:lvl5pPr marL="2286000" lvl="4" indent="-228600" algn="l">
              <a:lnSpc>
                <a:spcPct val="90000"/>
              </a:lnSpc>
              <a:spcBef>
                <a:spcPts val="485"/>
              </a:spcBef>
              <a:spcAft>
                <a:spcPts val="0"/>
              </a:spcAft>
              <a:buClr>
                <a:srgbClr val="888888"/>
              </a:buClr>
              <a:buSzPts val="1553"/>
              <a:buNone/>
              <a:defRPr sz="1553">
                <a:solidFill>
                  <a:srgbClr val="888888"/>
                </a:solidFill>
              </a:defRPr>
            </a:lvl5pPr>
            <a:lvl6pPr marL="2743200" lvl="5" indent="-228600" algn="l">
              <a:lnSpc>
                <a:spcPct val="90000"/>
              </a:lnSpc>
              <a:spcBef>
                <a:spcPts val="485"/>
              </a:spcBef>
              <a:spcAft>
                <a:spcPts val="0"/>
              </a:spcAft>
              <a:buClr>
                <a:srgbClr val="888888"/>
              </a:buClr>
              <a:buSzPts val="1553"/>
              <a:buNone/>
              <a:defRPr sz="1553">
                <a:solidFill>
                  <a:srgbClr val="888888"/>
                </a:solidFill>
              </a:defRPr>
            </a:lvl6pPr>
            <a:lvl7pPr marL="3200400" lvl="6" indent="-228600" algn="l">
              <a:lnSpc>
                <a:spcPct val="90000"/>
              </a:lnSpc>
              <a:spcBef>
                <a:spcPts val="485"/>
              </a:spcBef>
              <a:spcAft>
                <a:spcPts val="0"/>
              </a:spcAft>
              <a:buClr>
                <a:srgbClr val="888888"/>
              </a:buClr>
              <a:buSzPts val="1553"/>
              <a:buNone/>
              <a:defRPr sz="1553">
                <a:solidFill>
                  <a:srgbClr val="888888"/>
                </a:solidFill>
              </a:defRPr>
            </a:lvl7pPr>
            <a:lvl8pPr marL="3657600" lvl="7" indent="-228600" algn="l">
              <a:lnSpc>
                <a:spcPct val="90000"/>
              </a:lnSpc>
              <a:spcBef>
                <a:spcPts val="485"/>
              </a:spcBef>
              <a:spcAft>
                <a:spcPts val="0"/>
              </a:spcAft>
              <a:buClr>
                <a:srgbClr val="888888"/>
              </a:buClr>
              <a:buSzPts val="1553"/>
              <a:buNone/>
              <a:defRPr sz="1553">
                <a:solidFill>
                  <a:srgbClr val="888888"/>
                </a:solidFill>
              </a:defRPr>
            </a:lvl8pPr>
            <a:lvl9pPr marL="4114800" lvl="8" indent="-228600" algn="l">
              <a:lnSpc>
                <a:spcPct val="90000"/>
              </a:lnSpc>
              <a:spcBef>
                <a:spcPts val="485"/>
              </a:spcBef>
              <a:spcAft>
                <a:spcPts val="0"/>
              </a:spcAft>
              <a:buClr>
                <a:srgbClr val="888888"/>
              </a:buClr>
              <a:buSzPts val="1553"/>
              <a:buNone/>
              <a:defRPr sz="1553">
                <a:solidFill>
                  <a:srgbClr val="888888"/>
                </a:solidFill>
              </a:defRPr>
            </a:lvl9pPr>
          </a:lstStyle>
          <a:p>
            <a:endParaRPr/>
          </a:p>
        </p:txBody>
      </p:sp>
      <p:sp>
        <p:nvSpPr>
          <p:cNvPr id="168" name="Google Shape;168;p2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2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0" name="Google Shape;170;p2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1"/>
        <p:cNvGrpSpPr/>
        <p:nvPr/>
      </p:nvGrpSpPr>
      <p:grpSpPr>
        <a:xfrm>
          <a:off x="0" y="0"/>
          <a:ext cx="0" cy="0"/>
          <a:chOff x="0" y="0"/>
          <a:chExt cx="0" cy="0"/>
        </a:xfrm>
      </p:grpSpPr>
      <p:sp>
        <p:nvSpPr>
          <p:cNvPr id="172" name="Google Shape;172;p23"/>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p23"/>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174" name="Google Shape;174;p23"/>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175" name="Google Shape;175;p2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2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2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78"/>
        <p:cNvGrpSpPr/>
        <p:nvPr/>
      </p:nvGrpSpPr>
      <p:grpSpPr>
        <a:xfrm>
          <a:off x="0" y="0"/>
          <a:ext cx="0" cy="0"/>
          <a:chOff x="0" y="0"/>
          <a:chExt cx="0" cy="0"/>
        </a:xfrm>
      </p:grpSpPr>
      <p:sp>
        <p:nvSpPr>
          <p:cNvPr id="179" name="Google Shape;179;p24"/>
          <p:cNvSpPr txBox="1">
            <a:spLocks noGrp="1"/>
          </p:cNvSpPr>
          <p:nvPr>
            <p:ph type="title"/>
          </p:nvPr>
        </p:nvSpPr>
        <p:spPr>
          <a:xfrm>
            <a:off x="629841"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0" name="Google Shape;180;p24"/>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971"/>
              </a:spcBef>
              <a:spcAft>
                <a:spcPts val="0"/>
              </a:spcAft>
              <a:buClr>
                <a:schemeClr val="dk1"/>
              </a:buClr>
              <a:buSzPts val="2330"/>
              <a:buNone/>
              <a:defRPr sz="2330" b="1"/>
            </a:lvl1pPr>
            <a:lvl2pPr marL="914400" lvl="1" indent="-228600" algn="l">
              <a:lnSpc>
                <a:spcPct val="90000"/>
              </a:lnSpc>
              <a:spcBef>
                <a:spcPts val="485"/>
              </a:spcBef>
              <a:spcAft>
                <a:spcPts val="0"/>
              </a:spcAft>
              <a:buClr>
                <a:schemeClr val="dk1"/>
              </a:buClr>
              <a:buSzPts val="1941"/>
              <a:buNone/>
              <a:defRPr sz="1941" b="1"/>
            </a:lvl2pPr>
            <a:lvl3pPr marL="1371600" lvl="2" indent="-228600" algn="l">
              <a:lnSpc>
                <a:spcPct val="90000"/>
              </a:lnSpc>
              <a:spcBef>
                <a:spcPts val="485"/>
              </a:spcBef>
              <a:spcAft>
                <a:spcPts val="0"/>
              </a:spcAft>
              <a:buClr>
                <a:schemeClr val="dk1"/>
              </a:buClr>
              <a:buSzPts val="1747"/>
              <a:buNone/>
              <a:defRPr sz="1746" b="1"/>
            </a:lvl3pPr>
            <a:lvl4pPr marL="1828800" lvl="3" indent="-228600" algn="l">
              <a:lnSpc>
                <a:spcPct val="90000"/>
              </a:lnSpc>
              <a:spcBef>
                <a:spcPts val="485"/>
              </a:spcBef>
              <a:spcAft>
                <a:spcPts val="0"/>
              </a:spcAft>
              <a:buClr>
                <a:schemeClr val="dk1"/>
              </a:buClr>
              <a:buSzPts val="1553"/>
              <a:buNone/>
              <a:defRPr sz="1553" b="1"/>
            </a:lvl4pPr>
            <a:lvl5pPr marL="2286000" lvl="4" indent="-228600" algn="l">
              <a:lnSpc>
                <a:spcPct val="90000"/>
              </a:lnSpc>
              <a:spcBef>
                <a:spcPts val="485"/>
              </a:spcBef>
              <a:spcAft>
                <a:spcPts val="0"/>
              </a:spcAft>
              <a:buClr>
                <a:schemeClr val="dk1"/>
              </a:buClr>
              <a:buSzPts val="1553"/>
              <a:buNone/>
              <a:defRPr sz="1553" b="1"/>
            </a:lvl5pPr>
            <a:lvl6pPr marL="2743200" lvl="5" indent="-228600" algn="l">
              <a:lnSpc>
                <a:spcPct val="90000"/>
              </a:lnSpc>
              <a:spcBef>
                <a:spcPts val="485"/>
              </a:spcBef>
              <a:spcAft>
                <a:spcPts val="0"/>
              </a:spcAft>
              <a:buClr>
                <a:schemeClr val="dk1"/>
              </a:buClr>
              <a:buSzPts val="1553"/>
              <a:buNone/>
              <a:defRPr sz="1553" b="1"/>
            </a:lvl6pPr>
            <a:lvl7pPr marL="3200400" lvl="6" indent="-228600" algn="l">
              <a:lnSpc>
                <a:spcPct val="90000"/>
              </a:lnSpc>
              <a:spcBef>
                <a:spcPts val="485"/>
              </a:spcBef>
              <a:spcAft>
                <a:spcPts val="0"/>
              </a:spcAft>
              <a:buClr>
                <a:schemeClr val="dk1"/>
              </a:buClr>
              <a:buSzPts val="1553"/>
              <a:buNone/>
              <a:defRPr sz="1553" b="1"/>
            </a:lvl7pPr>
            <a:lvl8pPr marL="3657600" lvl="7" indent="-228600" algn="l">
              <a:lnSpc>
                <a:spcPct val="90000"/>
              </a:lnSpc>
              <a:spcBef>
                <a:spcPts val="485"/>
              </a:spcBef>
              <a:spcAft>
                <a:spcPts val="0"/>
              </a:spcAft>
              <a:buClr>
                <a:schemeClr val="dk1"/>
              </a:buClr>
              <a:buSzPts val="1553"/>
              <a:buNone/>
              <a:defRPr sz="1553" b="1"/>
            </a:lvl8pPr>
            <a:lvl9pPr marL="4114800" lvl="8" indent="-228600" algn="l">
              <a:lnSpc>
                <a:spcPct val="90000"/>
              </a:lnSpc>
              <a:spcBef>
                <a:spcPts val="485"/>
              </a:spcBef>
              <a:spcAft>
                <a:spcPts val="0"/>
              </a:spcAft>
              <a:buClr>
                <a:schemeClr val="dk1"/>
              </a:buClr>
              <a:buSzPts val="1553"/>
              <a:buNone/>
              <a:defRPr sz="1553" b="1"/>
            </a:lvl9pPr>
          </a:lstStyle>
          <a:p>
            <a:endParaRPr/>
          </a:p>
        </p:txBody>
      </p:sp>
      <p:sp>
        <p:nvSpPr>
          <p:cNvPr id="181" name="Google Shape;181;p24"/>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182" name="Google Shape;182;p24"/>
          <p:cNvSpPr txBox="1">
            <a:spLocks noGrp="1"/>
          </p:cNvSpPr>
          <p:nvPr>
            <p:ph type="body" idx="3"/>
          </p:nvPr>
        </p:nvSpPr>
        <p:spPr>
          <a:xfrm>
            <a:off x="4629151" y="1681163"/>
            <a:ext cx="3887391"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971"/>
              </a:spcBef>
              <a:spcAft>
                <a:spcPts val="0"/>
              </a:spcAft>
              <a:buClr>
                <a:schemeClr val="dk1"/>
              </a:buClr>
              <a:buSzPts val="2330"/>
              <a:buNone/>
              <a:defRPr sz="2330" b="1"/>
            </a:lvl1pPr>
            <a:lvl2pPr marL="914400" lvl="1" indent="-228600" algn="l">
              <a:lnSpc>
                <a:spcPct val="90000"/>
              </a:lnSpc>
              <a:spcBef>
                <a:spcPts val="485"/>
              </a:spcBef>
              <a:spcAft>
                <a:spcPts val="0"/>
              </a:spcAft>
              <a:buClr>
                <a:schemeClr val="dk1"/>
              </a:buClr>
              <a:buSzPts val="1941"/>
              <a:buNone/>
              <a:defRPr sz="1941" b="1"/>
            </a:lvl2pPr>
            <a:lvl3pPr marL="1371600" lvl="2" indent="-228600" algn="l">
              <a:lnSpc>
                <a:spcPct val="90000"/>
              </a:lnSpc>
              <a:spcBef>
                <a:spcPts val="485"/>
              </a:spcBef>
              <a:spcAft>
                <a:spcPts val="0"/>
              </a:spcAft>
              <a:buClr>
                <a:schemeClr val="dk1"/>
              </a:buClr>
              <a:buSzPts val="1747"/>
              <a:buNone/>
              <a:defRPr sz="1746" b="1"/>
            </a:lvl3pPr>
            <a:lvl4pPr marL="1828800" lvl="3" indent="-228600" algn="l">
              <a:lnSpc>
                <a:spcPct val="90000"/>
              </a:lnSpc>
              <a:spcBef>
                <a:spcPts val="485"/>
              </a:spcBef>
              <a:spcAft>
                <a:spcPts val="0"/>
              </a:spcAft>
              <a:buClr>
                <a:schemeClr val="dk1"/>
              </a:buClr>
              <a:buSzPts val="1553"/>
              <a:buNone/>
              <a:defRPr sz="1553" b="1"/>
            </a:lvl4pPr>
            <a:lvl5pPr marL="2286000" lvl="4" indent="-228600" algn="l">
              <a:lnSpc>
                <a:spcPct val="90000"/>
              </a:lnSpc>
              <a:spcBef>
                <a:spcPts val="485"/>
              </a:spcBef>
              <a:spcAft>
                <a:spcPts val="0"/>
              </a:spcAft>
              <a:buClr>
                <a:schemeClr val="dk1"/>
              </a:buClr>
              <a:buSzPts val="1553"/>
              <a:buNone/>
              <a:defRPr sz="1553" b="1"/>
            </a:lvl5pPr>
            <a:lvl6pPr marL="2743200" lvl="5" indent="-228600" algn="l">
              <a:lnSpc>
                <a:spcPct val="90000"/>
              </a:lnSpc>
              <a:spcBef>
                <a:spcPts val="485"/>
              </a:spcBef>
              <a:spcAft>
                <a:spcPts val="0"/>
              </a:spcAft>
              <a:buClr>
                <a:schemeClr val="dk1"/>
              </a:buClr>
              <a:buSzPts val="1553"/>
              <a:buNone/>
              <a:defRPr sz="1553" b="1"/>
            </a:lvl6pPr>
            <a:lvl7pPr marL="3200400" lvl="6" indent="-228600" algn="l">
              <a:lnSpc>
                <a:spcPct val="90000"/>
              </a:lnSpc>
              <a:spcBef>
                <a:spcPts val="485"/>
              </a:spcBef>
              <a:spcAft>
                <a:spcPts val="0"/>
              </a:spcAft>
              <a:buClr>
                <a:schemeClr val="dk1"/>
              </a:buClr>
              <a:buSzPts val="1553"/>
              <a:buNone/>
              <a:defRPr sz="1553" b="1"/>
            </a:lvl7pPr>
            <a:lvl8pPr marL="3657600" lvl="7" indent="-228600" algn="l">
              <a:lnSpc>
                <a:spcPct val="90000"/>
              </a:lnSpc>
              <a:spcBef>
                <a:spcPts val="485"/>
              </a:spcBef>
              <a:spcAft>
                <a:spcPts val="0"/>
              </a:spcAft>
              <a:buClr>
                <a:schemeClr val="dk1"/>
              </a:buClr>
              <a:buSzPts val="1553"/>
              <a:buNone/>
              <a:defRPr sz="1553" b="1"/>
            </a:lvl8pPr>
            <a:lvl9pPr marL="4114800" lvl="8" indent="-228600" algn="l">
              <a:lnSpc>
                <a:spcPct val="90000"/>
              </a:lnSpc>
              <a:spcBef>
                <a:spcPts val="485"/>
              </a:spcBef>
              <a:spcAft>
                <a:spcPts val="0"/>
              </a:spcAft>
              <a:buClr>
                <a:schemeClr val="dk1"/>
              </a:buClr>
              <a:buSzPts val="1553"/>
              <a:buNone/>
              <a:defRPr sz="1553" b="1"/>
            </a:lvl9pPr>
          </a:lstStyle>
          <a:p>
            <a:endParaRPr/>
          </a:p>
        </p:txBody>
      </p:sp>
      <p:sp>
        <p:nvSpPr>
          <p:cNvPr id="183" name="Google Shape;183;p24"/>
          <p:cNvSpPr txBox="1">
            <a:spLocks noGrp="1"/>
          </p:cNvSpPr>
          <p:nvPr>
            <p:ph type="body" idx="4"/>
          </p:nvPr>
        </p:nvSpPr>
        <p:spPr>
          <a:xfrm>
            <a:off x="4629151" y="2505075"/>
            <a:ext cx="3887391"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184" name="Google Shape;184;p2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2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2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7"/>
        <p:cNvGrpSpPr/>
        <p:nvPr/>
      </p:nvGrpSpPr>
      <p:grpSpPr>
        <a:xfrm>
          <a:off x="0" y="0"/>
          <a:ext cx="0" cy="0"/>
          <a:chOff x="0" y="0"/>
          <a:chExt cx="0" cy="0"/>
        </a:xfrm>
      </p:grpSpPr>
      <p:sp>
        <p:nvSpPr>
          <p:cNvPr id="188" name="Google Shape;188;p25"/>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9" name="Google Shape;189;p2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p2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2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106"/>
              <a:buFont typeface="Calibri"/>
              <a:buNone/>
              <a:defRPr sz="310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4" name="Google Shape;194;p26"/>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lstStyle>
            <a:lvl1pPr marL="457200" lvl="0" indent="-425831" algn="l">
              <a:lnSpc>
                <a:spcPct val="90000"/>
              </a:lnSpc>
              <a:spcBef>
                <a:spcPts val="971"/>
              </a:spcBef>
              <a:spcAft>
                <a:spcPts val="0"/>
              </a:spcAft>
              <a:buClr>
                <a:schemeClr val="dk1"/>
              </a:buClr>
              <a:buSzPts val="3106"/>
              <a:buChar char="•"/>
              <a:defRPr sz="3106"/>
            </a:lvl1pPr>
            <a:lvl2pPr marL="914400" lvl="1" indent="-401193" algn="l">
              <a:lnSpc>
                <a:spcPct val="90000"/>
              </a:lnSpc>
              <a:spcBef>
                <a:spcPts val="485"/>
              </a:spcBef>
              <a:spcAft>
                <a:spcPts val="0"/>
              </a:spcAft>
              <a:buClr>
                <a:schemeClr val="dk1"/>
              </a:buClr>
              <a:buSzPts val="2718"/>
              <a:buChar char="•"/>
              <a:defRPr sz="2718"/>
            </a:lvl2pPr>
            <a:lvl3pPr marL="1371600" lvl="2" indent="-376555" algn="l">
              <a:lnSpc>
                <a:spcPct val="90000"/>
              </a:lnSpc>
              <a:spcBef>
                <a:spcPts val="485"/>
              </a:spcBef>
              <a:spcAft>
                <a:spcPts val="0"/>
              </a:spcAft>
              <a:buClr>
                <a:schemeClr val="dk1"/>
              </a:buClr>
              <a:buSzPts val="2330"/>
              <a:buChar char="•"/>
              <a:defRPr sz="2330"/>
            </a:lvl3pPr>
            <a:lvl4pPr marL="1828800" lvl="3" indent="-351853" algn="l">
              <a:lnSpc>
                <a:spcPct val="90000"/>
              </a:lnSpc>
              <a:spcBef>
                <a:spcPts val="485"/>
              </a:spcBef>
              <a:spcAft>
                <a:spcPts val="0"/>
              </a:spcAft>
              <a:buClr>
                <a:schemeClr val="dk1"/>
              </a:buClr>
              <a:buSzPts val="1941"/>
              <a:buChar char="•"/>
              <a:defRPr sz="1941"/>
            </a:lvl4pPr>
            <a:lvl5pPr marL="2286000" lvl="4" indent="-351853" algn="l">
              <a:lnSpc>
                <a:spcPct val="90000"/>
              </a:lnSpc>
              <a:spcBef>
                <a:spcPts val="485"/>
              </a:spcBef>
              <a:spcAft>
                <a:spcPts val="0"/>
              </a:spcAft>
              <a:buClr>
                <a:schemeClr val="dk1"/>
              </a:buClr>
              <a:buSzPts val="1941"/>
              <a:buChar char="•"/>
              <a:defRPr sz="1941"/>
            </a:lvl5pPr>
            <a:lvl6pPr marL="2743200" lvl="5" indent="-351853" algn="l">
              <a:lnSpc>
                <a:spcPct val="90000"/>
              </a:lnSpc>
              <a:spcBef>
                <a:spcPts val="485"/>
              </a:spcBef>
              <a:spcAft>
                <a:spcPts val="0"/>
              </a:spcAft>
              <a:buClr>
                <a:schemeClr val="dk1"/>
              </a:buClr>
              <a:buSzPts val="1941"/>
              <a:buChar char="•"/>
              <a:defRPr sz="1941"/>
            </a:lvl6pPr>
            <a:lvl7pPr marL="3200400" lvl="6" indent="-351853" algn="l">
              <a:lnSpc>
                <a:spcPct val="90000"/>
              </a:lnSpc>
              <a:spcBef>
                <a:spcPts val="485"/>
              </a:spcBef>
              <a:spcAft>
                <a:spcPts val="0"/>
              </a:spcAft>
              <a:buClr>
                <a:schemeClr val="dk1"/>
              </a:buClr>
              <a:buSzPts val="1941"/>
              <a:buChar char="•"/>
              <a:defRPr sz="1941"/>
            </a:lvl7pPr>
            <a:lvl8pPr marL="3657600" lvl="7" indent="-351853" algn="l">
              <a:lnSpc>
                <a:spcPct val="90000"/>
              </a:lnSpc>
              <a:spcBef>
                <a:spcPts val="485"/>
              </a:spcBef>
              <a:spcAft>
                <a:spcPts val="0"/>
              </a:spcAft>
              <a:buClr>
                <a:schemeClr val="dk1"/>
              </a:buClr>
              <a:buSzPts val="1941"/>
              <a:buChar char="•"/>
              <a:defRPr sz="1941"/>
            </a:lvl8pPr>
            <a:lvl9pPr marL="4114800" lvl="8" indent="-351853" algn="l">
              <a:lnSpc>
                <a:spcPct val="90000"/>
              </a:lnSpc>
              <a:spcBef>
                <a:spcPts val="485"/>
              </a:spcBef>
              <a:spcAft>
                <a:spcPts val="0"/>
              </a:spcAft>
              <a:buClr>
                <a:schemeClr val="dk1"/>
              </a:buClr>
              <a:buSzPts val="1941"/>
              <a:buChar char="•"/>
              <a:defRPr sz="1941"/>
            </a:lvl9pPr>
          </a:lstStyle>
          <a:p>
            <a:endParaRPr/>
          </a:p>
        </p:txBody>
      </p:sp>
      <p:sp>
        <p:nvSpPr>
          <p:cNvPr id="195" name="Google Shape;195;p26"/>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971"/>
              </a:spcBef>
              <a:spcAft>
                <a:spcPts val="0"/>
              </a:spcAft>
              <a:buClr>
                <a:schemeClr val="dk1"/>
              </a:buClr>
              <a:buSzPts val="1553"/>
              <a:buNone/>
              <a:defRPr sz="1553"/>
            </a:lvl1pPr>
            <a:lvl2pPr marL="914400" lvl="1" indent="-228600" algn="l">
              <a:lnSpc>
                <a:spcPct val="90000"/>
              </a:lnSpc>
              <a:spcBef>
                <a:spcPts val="485"/>
              </a:spcBef>
              <a:spcAft>
                <a:spcPts val="0"/>
              </a:spcAft>
              <a:buClr>
                <a:schemeClr val="dk1"/>
              </a:buClr>
              <a:buSzPts val="1359"/>
              <a:buNone/>
              <a:defRPr sz="1359"/>
            </a:lvl2pPr>
            <a:lvl3pPr marL="1371600" lvl="2" indent="-228600" algn="l">
              <a:lnSpc>
                <a:spcPct val="90000"/>
              </a:lnSpc>
              <a:spcBef>
                <a:spcPts val="485"/>
              </a:spcBef>
              <a:spcAft>
                <a:spcPts val="0"/>
              </a:spcAft>
              <a:buClr>
                <a:schemeClr val="dk1"/>
              </a:buClr>
              <a:buSzPts val="1165"/>
              <a:buNone/>
              <a:defRPr sz="1165"/>
            </a:lvl3pPr>
            <a:lvl4pPr marL="1828800" lvl="3" indent="-228600" algn="l">
              <a:lnSpc>
                <a:spcPct val="90000"/>
              </a:lnSpc>
              <a:spcBef>
                <a:spcPts val="485"/>
              </a:spcBef>
              <a:spcAft>
                <a:spcPts val="0"/>
              </a:spcAft>
              <a:buClr>
                <a:schemeClr val="dk1"/>
              </a:buClr>
              <a:buSzPts val="971"/>
              <a:buNone/>
              <a:defRPr sz="971"/>
            </a:lvl4pPr>
            <a:lvl5pPr marL="2286000" lvl="4" indent="-228600" algn="l">
              <a:lnSpc>
                <a:spcPct val="90000"/>
              </a:lnSpc>
              <a:spcBef>
                <a:spcPts val="485"/>
              </a:spcBef>
              <a:spcAft>
                <a:spcPts val="0"/>
              </a:spcAft>
              <a:buClr>
                <a:schemeClr val="dk1"/>
              </a:buClr>
              <a:buSzPts val="971"/>
              <a:buNone/>
              <a:defRPr sz="971"/>
            </a:lvl5pPr>
            <a:lvl6pPr marL="2743200" lvl="5" indent="-228600" algn="l">
              <a:lnSpc>
                <a:spcPct val="90000"/>
              </a:lnSpc>
              <a:spcBef>
                <a:spcPts val="485"/>
              </a:spcBef>
              <a:spcAft>
                <a:spcPts val="0"/>
              </a:spcAft>
              <a:buClr>
                <a:schemeClr val="dk1"/>
              </a:buClr>
              <a:buSzPts val="971"/>
              <a:buNone/>
              <a:defRPr sz="971"/>
            </a:lvl6pPr>
            <a:lvl7pPr marL="3200400" lvl="6" indent="-228600" algn="l">
              <a:lnSpc>
                <a:spcPct val="90000"/>
              </a:lnSpc>
              <a:spcBef>
                <a:spcPts val="485"/>
              </a:spcBef>
              <a:spcAft>
                <a:spcPts val="0"/>
              </a:spcAft>
              <a:buClr>
                <a:schemeClr val="dk1"/>
              </a:buClr>
              <a:buSzPts val="971"/>
              <a:buNone/>
              <a:defRPr sz="971"/>
            </a:lvl7pPr>
            <a:lvl8pPr marL="3657600" lvl="7" indent="-228600" algn="l">
              <a:lnSpc>
                <a:spcPct val="90000"/>
              </a:lnSpc>
              <a:spcBef>
                <a:spcPts val="485"/>
              </a:spcBef>
              <a:spcAft>
                <a:spcPts val="0"/>
              </a:spcAft>
              <a:buClr>
                <a:schemeClr val="dk1"/>
              </a:buClr>
              <a:buSzPts val="971"/>
              <a:buNone/>
              <a:defRPr sz="971"/>
            </a:lvl8pPr>
            <a:lvl9pPr marL="4114800" lvl="8" indent="-228600" algn="l">
              <a:lnSpc>
                <a:spcPct val="90000"/>
              </a:lnSpc>
              <a:spcBef>
                <a:spcPts val="485"/>
              </a:spcBef>
              <a:spcAft>
                <a:spcPts val="0"/>
              </a:spcAft>
              <a:buClr>
                <a:schemeClr val="dk1"/>
              </a:buClr>
              <a:buSzPts val="971"/>
              <a:buNone/>
              <a:defRPr sz="971"/>
            </a:lvl9pPr>
          </a:lstStyle>
          <a:p>
            <a:endParaRPr/>
          </a:p>
        </p:txBody>
      </p:sp>
      <p:sp>
        <p:nvSpPr>
          <p:cNvPr id="196" name="Google Shape;196;p2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2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2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99"/>
        <p:cNvGrpSpPr/>
        <p:nvPr/>
      </p:nvGrpSpPr>
      <p:grpSpPr>
        <a:xfrm>
          <a:off x="0" y="0"/>
          <a:ext cx="0" cy="0"/>
          <a:chOff x="0" y="0"/>
          <a:chExt cx="0" cy="0"/>
        </a:xfrm>
      </p:grpSpPr>
      <p:sp>
        <p:nvSpPr>
          <p:cNvPr id="200" name="Google Shape;200;p27"/>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3106"/>
              <a:buFont typeface="Calibri"/>
              <a:buNone/>
              <a:defRPr sz="3106"/>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1" name="Google Shape;201;p27"/>
          <p:cNvSpPr>
            <a:spLocks noGrp="1"/>
          </p:cNvSpPr>
          <p:nvPr>
            <p:ph type="pic" idx="2"/>
          </p:nvPr>
        </p:nvSpPr>
        <p:spPr>
          <a:xfrm>
            <a:off x="3887391" y="987426"/>
            <a:ext cx="4629150" cy="4873625"/>
          </a:xfrm>
          <a:prstGeom prst="rect">
            <a:avLst/>
          </a:prstGeom>
          <a:noFill/>
          <a:ln>
            <a:noFill/>
          </a:ln>
        </p:spPr>
        <p:txBody>
          <a:bodyPr spcFirstLastPara="1" wrap="square" lIns="91425" tIns="45700" rIns="91425" bIns="45700" anchor="t" anchorCtr="0"/>
          <a:lstStyle>
            <a:lvl1pPr marR="0" lvl="0" algn="l" rtl="0">
              <a:lnSpc>
                <a:spcPct val="90000"/>
              </a:lnSpc>
              <a:spcBef>
                <a:spcPts val="971"/>
              </a:spcBef>
              <a:spcAft>
                <a:spcPts val="0"/>
              </a:spcAft>
              <a:buClr>
                <a:schemeClr val="dk1"/>
              </a:buClr>
              <a:buSzPts val="3106"/>
              <a:buFont typeface="Arial"/>
              <a:buNone/>
              <a:defRPr sz="3106" b="0" i="0" u="none" strike="noStrike" cap="none">
                <a:solidFill>
                  <a:schemeClr val="dk1"/>
                </a:solidFill>
                <a:latin typeface="Calibri"/>
                <a:ea typeface="Calibri"/>
                <a:cs typeface="Calibri"/>
                <a:sym typeface="Calibri"/>
              </a:defRPr>
            </a:lvl1pPr>
            <a:lvl2pPr marR="0" lvl="1" algn="l" rtl="0">
              <a:lnSpc>
                <a:spcPct val="90000"/>
              </a:lnSpc>
              <a:spcBef>
                <a:spcPts val="485"/>
              </a:spcBef>
              <a:spcAft>
                <a:spcPts val="0"/>
              </a:spcAft>
              <a:buClr>
                <a:schemeClr val="dk1"/>
              </a:buClr>
              <a:buSzPts val="2718"/>
              <a:buFont typeface="Arial"/>
              <a:buNone/>
              <a:defRPr sz="2718" b="0" i="0" u="none" strike="noStrike" cap="none">
                <a:solidFill>
                  <a:schemeClr val="dk1"/>
                </a:solidFill>
                <a:latin typeface="Calibri"/>
                <a:ea typeface="Calibri"/>
                <a:cs typeface="Calibri"/>
                <a:sym typeface="Calibri"/>
              </a:defRPr>
            </a:lvl2pPr>
            <a:lvl3pPr marR="0" lvl="2" algn="l" rtl="0">
              <a:lnSpc>
                <a:spcPct val="90000"/>
              </a:lnSpc>
              <a:spcBef>
                <a:spcPts val="485"/>
              </a:spcBef>
              <a:spcAft>
                <a:spcPts val="0"/>
              </a:spcAft>
              <a:buClr>
                <a:schemeClr val="dk1"/>
              </a:buClr>
              <a:buSzPts val="2330"/>
              <a:buFont typeface="Arial"/>
              <a:buNone/>
              <a:defRPr sz="2330" b="0" i="0" u="none" strike="noStrike" cap="none">
                <a:solidFill>
                  <a:schemeClr val="dk1"/>
                </a:solidFill>
                <a:latin typeface="Calibri"/>
                <a:ea typeface="Calibri"/>
                <a:cs typeface="Calibri"/>
                <a:sym typeface="Calibri"/>
              </a:defRPr>
            </a:lvl3pPr>
            <a:lvl4pPr marR="0" lvl="3"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4pPr>
            <a:lvl5pPr marR="0" lvl="4"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5pPr>
            <a:lvl6pPr marR="0" lvl="5"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6pPr>
            <a:lvl7pPr marR="0" lvl="6"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7pPr>
            <a:lvl8pPr marR="0" lvl="7"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8pPr>
            <a:lvl9pPr marR="0" lvl="8" algn="l" rtl="0">
              <a:lnSpc>
                <a:spcPct val="90000"/>
              </a:lnSpc>
              <a:spcBef>
                <a:spcPts val="485"/>
              </a:spcBef>
              <a:spcAft>
                <a:spcPts val="0"/>
              </a:spcAft>
              <a:buClr>
                <a:schemeClr val="dk1"/>
              </a:buClr>
              <a:buSzPts val="1941"/>
              <a:buFont typeface="Arial"/>
              <a:buNone/>
              <a:defRPr sz="1941" b="0" i="0" u="none" strike="noStrike" cap="none">
                <a:solidFill>
                  <a:schemeClr val="dk1"/>
                </a:solidFill>
                <a:latin typeface="Calibri"/>
                <a:ea typeface="Calibri"/>
                <a:cs typeface="Calibri"/>
                <a:sym typeface="Calibri"/>
              </a:defRPr>
            </a:lvl9pPr>
          </a:lstStyle>
          <a:p>
            <a:endParaRPr/>
          </a:p>
        </p:txBody>
      </p:sp>
      <p:sp>
        <p:nvSpPr>
          <p:cNvPr id="202" name="Google Shape;202;p27"/>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lstStyle>
            <a:lvl1pPr marL="457200" lvl="0" indent="-228600" algn="l">
              <a:lnSpc>
                <a:spcPct val="90000"/>
              </a:lnSpc>
              <a:spcBef>
                <a:spcPts val="971"/>
              </a:spcBef>
              <a:spcAft>
                <a:spcPts val="0"/>
              </a:spcAft>
              <a:buClr>
                <a:schemeClr val="dk1"/>
              </a:buClr>
              <a:buSzPts val="1553"/>
              <a:buNone/>
              <a:defRPr sz="1553"/>
            </a:lvl1pPr>
            <a:lvl2pPr marL="914400" lvl="1" indent="-228600" algn="l">
              <a:lnSpc>
                <a:spcPct val="90000"/>
              </a:lnSpc>
              <a:spcBef>
                <a:spcPts val="485"/>
              </a:spcBef>
              <a:spcAft>
                <a:spcPts val="0"/>
              </a:spcAft>
              <a:buClr>
                <a:schemeClr val="dk1"/>
              </a:buClr>
              <a:buSzPts val="1359"/>
              <a:buNone/>
              <a:defRPr sz="1359"/>
            </a:lvl2pPr>
            <a:lvl3pPr marL="1371600" lvl="2" indent="-228600" algn="l">
              <a:lnSpc>
                <a:spcPct val="90000"/>
              </a:lnSpc>
              <a:spcBef>
                <a:spcPts val="485"/>
              </a:spcBef>
              <a:spcAft>
                <a:spcPts val="0"/>
              </a:spcAft>
              <a:buClr>
                <a:schemeClr val="dk1"/>
              </a:buClr>
              <a:buSzPts val="1165"/>
              <a:buNone/>
              <a:defRPr sz="1165"/>
            </a:lvl3pPr>
            <a:lvl4pPr marL="1828800" lvl="3" indent="-228600" algn="l">
              <a:lnSpc>
                <a:spcPct val="90000"/>
              </a:lnSpc>
              <a:spcBef>
                <a:spcPts val="485"/>
              </a:spcBef>
              <a:spcAft>
                <a:spcPts val="0"/>
              </a:spcAft>
              <a:buClr>
                <a:schemeClr val="dk1"/>
              </a:buClr>
              <a:buSzPts val="971"/>
              <a:buNone/>
              <a:defRPr sz="971"/>
            </a:lvl4pPr>
            <a:lvl5pPr marL="2286000" lvl="4" indent="-228600" algn="l">
              <a:lnSpc>
                <a:spcPct val="90000"/>
              </a:lnSpc>
              <a:spcBef>
                <a:spcPts val="485"/>
              </a:spcBef>
              <a:spcAft>
                <a:spcPts val="0"/>
              </a:spcAft>
              <a:buClr>
                <a:schemeClr val="dk1"/>
              </a:buClr>
              <a:buSzPts val="971"/>
              <a:buNone/>
              <a:defRPr sz="971"/>
            </a:lvl5pPr>
            <a:lvl6pPr marL="2743200" lvl="5" indent="-228600" algn="l">
              <a:lnSpc>
                <a:spcPct val="90000"/>
              </a:lnSpc>
              <a:spcBef>
                <a:spcPts val="485"/>
              </a:spcBef>
              <a:spcAft>
                <a:spcPts val="0"/>
              </a:spcAft>
              <a:buClr>
                <a:schemeClr val="dk1"/>
              </a:buClr>
              <a:buSzPts val="971"/>
              <a:buNone/>
              <a:defRPr sz="971"/>
            </a:lvl6pPr>
            <a:lvl7pPr marL="3200400" lvl="6" indent="-228600" algn="l">
              <a:lnSpc>
                <a:spcPct val="90000"/>
              </a:lnSpc>
              <a:spcBef>
                <a:spcPts val="485"/>
              </a:spcBef>
              <a:spcAft>
                <a:spcPts val="0"/>
              </a:spcAft>
              <a:buClr>
                <a:schemeClr val="dk1"/>
              </a:buClr>
              <a:buSzPts val="971"/>
              <a:buNone/>
              <a:defRPr sz="971"/>
            </a:lvl7pPr>
            <a:lvl8pPr marL="3657600" lvl="7" indent="-228600" algn="l">
              <a:lnSpc>
                <a:spcPct val="90000"/>
              </a:lnSpc>
              <a:spcBef>
                <a:spcPts val="485"/>
              </a:spcBef>
              <a:spcAft>
                <a:spcPts val="0"/>
              </a:spcAft>
              <a:buClr>
                <a:schemeClr val="dk1"/>
              </a:buClr>
              <a:buSzPts val="971"/>
              <a:buNone/>
              <a:defRPr sz="971"/>
            </a:lvl8pPr>
            <a:lvl9pPr marL="4114800" lvl="8" indent="-228600" algn="l">
              <a:lnSpc>
                <a:spcPct val="90000"/>
              </a:lnSpc>
              <a:spcBef>
                <a:spcPts val="485"/>
              </a:spcBef>
              <a:spcAft>
                <a:spcPts val="0"/>
              </a:spcAft>
              <a:buClr>
                <a:schemeClr val="dk1"/>
              </a:buClr>
              <a:buSzPts val="971"/>
              <a:buNone/>
              <a:defRPr sz="971"/>
            </a:lvl9pPr>
          </a:lstStyle>
          <a:p>
            <a:endParaRPr/>
          </a:p>
        </p:txBody>
      </p:sp>
      <p:sp>
        <p:nvSpPr>
          <p:cNvPr id="203" name="Google Shape;203;p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2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06"/>
        <p:cNvGrpSpPr/>
        <p:nvPr/>
      </p:nvGrpSpPr>
      <p:grpSpPr>
        <a:xfrm>
          <a:off x="0" y="0"/>
          <a:ext cx="0" cy="0"/>
          <a:chOff x="0" y="0"/>
          <a:chExt cx="0" cy="0"/>
        </a:xfrm>
      </p:grpSpPr>
      <p:sp>
        <p:nvSpPr>
          <p:cNvPr id="207" name="Google Shape;207;p28"/>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8" name="Google Shape;208;p28"/>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209" name="Google Shape;209;p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2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12"/>
        <p:cNvGrpSpPr/>
        <p:nvPr/>
      </p:nvGrpSpPr>
      <p:grpSpPr>
        <a:xfrm>
          <a:off x="0" y="0"/>
          <a:ext cx="0" cy="0"/>
          <a:chOff x="0" y="0"/>
          <a:chExt cx="0" cy="0"/>
        </a:xfrm>
      </p:grpSpPr>
      <p:sp>
        <p:nvSpPr>
          <p:cNvPr id="213" name="Google Shape;213;p29"/>
          <p:cNvSpPr txBox="1">
            <a:spLocks noGrp="1"/>
          </p:cNvSpPr>
          <p:nvPr>
            <p:ph type="title"/>
          </p:nvPr>
        </p:nvSpPr>
        <p:spPr>
          <a:xfrm rot="5400000">
            <a:off x="4623594" y="2285206"/>
            <a:ext cx="5811838" cy="1971675"/>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4" name="Google Shape;214;p29"/>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971"/>
              </a:spcBef>
              <a:spcAft>
                <a:spcPts val="0"/>
              </a:spcAft>
              <a:buClr>
                <a:schemeClr val="dk1"/>
              </a:buClr>
              <a:buSzPts val="1800"/>
              <a:buChar char="•"/>
              <a:defRPr/>
            </a:lvl1pPr>
            <a:lvl2pPr marL="914400" lvl="1" indent="-342900" algn="l">
              <a:lnSpc>
                <a:spcPct val="90000"/>
              </a:lnSpc>
              <a:spcBef>
                <a:spcPts val="485"/>
              </a:spcBef>
              <a:spcAft>
                <a:spcPts val="0"/>
              </a:spcAft>
              <a:buClr>
                <a:schemeClr val="dk1"/>
              </a:buClr>
              <a:buSzPts val="1800"/>
              <a:buChar char="•"/>
              <a:defRPr/>
            </a:lvl2pPr>
            <a:lvl3pPr marL="1371600" lvl="2" indent="-342900" algn="l">
              <a:lnSpc>
                <a:spcPct val="90000"/>
              </a:lnSpc>
              <a:spcBef>
                <a:spcPts val="485"/>
              </a:spcBef>
              <a:spcAft>
                <a:spcPts val="0"/>
              </a:spcAft>
              <a:buClr>
                <a:schemeClr val="dk1"/>
              </a:buClr>
              <a:buSzPts val="1800"/>
              <a:buChar char="•"/>
              <a:defRPr/>
            </a:lvl3pPr>
            <a:lvl4pPr marL="1828800" lvl="3" indent="-342900" algn="l">
              <a:lnSpc>
                <a:spcPct val="90000"/>
              </a:lnSpc>
              <a:spcBef>
                <a:spcPts val="485"/>
              </a:spcBef>
              <a:spcAft>
                <a:spcPts val="0"/>
              </a:spcAft>
              <a:buClr>
                <a:schemeClr val="dk1"/>
              </a:buClr>
              <a:buSzPts val="1800"/>
              <a:buChar char="•"/>
              <a:defRPr/>
            </a:lvl4pPr>
            <a:lvl5pPr marL="2286000" lvl="4" indent="-342900" algn="l">
              <a:lnSpc>
                <a:spcPct val="90000"/>
              </a:lnSpc>
              <a:spcBef>
                <a:spcPts val="485"/>
              </a:spcBef>
              <a:spcAft>
                <a:spcPts val="0"/>
              </a:spcAft>
              <a:buClr>
                <a:schemeClr val="dk1"/>
              </a:buClr>
              <a:buSzPts val="1800"/>
              <a:buChar char="•"/>
              <a:defRPr/>
            </a:lvl5pPr>
            <a:lvl6pPr marL="2743200" lvl="5" indent="-342900" algn="l">
              <a:lnSpc>
                <a:spcPct val="90000"/>
              </a:lnSpc>
              <a:spcBef>
                <a:spcPts val="485"/>
              </a:spcBef>
              <a:spcAft>
                <a:spcPts val="0"/>
              </a:spcAft>
              <a:buClr>
                <a:schemeClr val="dk1"/>
              </a:buClr>
              <a:buSzPts val="1800"/>
              <a:buChar char="•"/>
              <a:defRPr/>
            </a:lvl6pPr>
            <a:lvl7pPr marL="3200400" lvl="6" indent="-342900" algn="l">
              <a:lnSpc>
                <a:spcPct val="90000"/>
              </a:lnSpc>
              <a:spcBef>
                <a:spcPts val="485"/>
              </a:spcBef>
              <a:spcAft>
                <a:spcPts val="0"/>
              </a:spcAft>
              <a:buClr>
                <a:schemeClr val="dk1"/>
              </a:buClr>
              <a:buSzPts val="1800"/>
              <a:buChar char="•"/>
              <a:defRPr/>
            </a:lvl7pPr>
            <a:lvl8pPr marL="3657600" lvl="7" indent="-342900" algn="l">
              <a:lnSpc>
                <a:spcPct val="90000"/>
              </a:lnSpc>
              <a:spcBef>
                <a:spcPts val="485"/>
              </a:spcBef>
              <a:spcAft>
                <a:spcPts val="0"/>
              </a:spcAft>
              <a:buClr>
                <a:schemeClr val="dk1"/>
              </a:buClr>
              <a:buSzPts val="1800"/>
              <a:buChar char="•"/>
              <a:defRPr/>
            </a:lvl8pPr>
            <a:lvl9pPr marL="4114800" lvl="8" indent="-342900" algn="l">
              <a:lnSpc>
                <a:spcPct val="90000"/>
              </a:lnSpc>
              <a:spcBef>
                <a:spcPts val="485"/>
              </a:spcBef>
              <a:spcAft>
                <a:spcPts val="0"/>
              </a:spcAft>
              <a:buClr>
                <a:schemeClr val="dk1"/>
              </a:buClr>
              <a:buSzPts val="1800"/>
              <a:buChar char="•"/>
              <a:defRPr/>
            </a:lvl9pPr>
          </a:lstStyle>
          <a:p>
            <a:endParaRPr/>
          </a:p>
        </p:txBody>
      </p:sp>
      <p:sp>
        <p:nvSpPr>
          <p:cNvPr id="215" name="Google Shape;215;p2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2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2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5"/>
        <p:cNvGrpSpPr/>
        <p:nvPr/>
      </p:nvGrpSpPr>
      <p:grpSpPr>
        <a:xfrm>
          <a:off x="0" y="0"/>
          <a:ext cx="0" cy="0"/>
          <a:chOff x="0" y="0"/>
          <a:chExt cx="0" cy="0"/>
        </a:xfrm>
      </p:grpSpPr>
      <p:grpSp>
        <p:nvGrpSpPr>
          <p:cNvPr id="36" name="Google Shape;36;p4"/>
          <p:cNvGrpSpPr/>
          <p:nvPr/>
        </p:nvGrpSpPr>
        <p:grpSpPr>
          <a:xfrm>
            <a:off x="-8466" y="-8468"/>
            <a:ext cx="9169804" cy="6874935"/>
            <a:chOff x="-8466" y="-8468"/>
            <a:chExt cx="9169804" cy="6874935"/>
          </a:xfrm>
        </p:grpSpPr>
        <p:cxnSp>
          <p:nvCxnSpPr>
            <p:cNvPr id="37" name="Google Shape;37;p4"/>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38" name="Google Shape;38;p4"/>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39" name="Google Shape;39;p4"/>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4"/>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4"/>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43" name="Google Shape;43;p4"/>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4"/>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4"/>
            <p:cNvSpPr/>
            <p:nvPr/>
          </p:nvSpPr>
          <p:spPr>
            <a:xfrm>
              <a:off x="-8466" y="-8468"/>
              <a:ext cx="863600"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4705"/>
              </a:schemeClr>
            </a:solidFill>
            <a:ln>
              <a:noFill/>
            </a:ln>
          </p:spPr>
        </p:sp>
      </p:grpSp>
      <p:sp>
        <p:nvSpPr>
          <p:cNvPr id="47" name="Google Shape;47;p4"/>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lstStyle>
            <a:lvl1pPr lvl="0" algn="r">
              <a:spcBef>
                <a:spcPts val="0"/>
              </a:spcBef>
              <a:spcAft>
                <a:spcPts val="0"/>
              </a:spcAft>
              <a:buClr>
                <a:schemeClr val="accent1"/>
              </a:buClr>
              <a:buSzPts val="5400"/>
              <a:buFont typeface="Trebuchet MS"/>
              <a:buNone/>
              <a:defRPr sz="5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lstStyle>
            <a:lvl1pPr lvl="0" algn="r">
              <a:spcBef>
                <a:spcPts val="1000"/>
              </a:spcBef>
              <a:spcAft>
                <a:spcPts val="0"/>
              </a:spcAft>
              <a:buSzPts val="1440"/>
              <a:buNone/>
              <a:defRPr>
                <a:solidFill>
                  <a:srgbClr val="7F7F7F"/>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49" name="Google Shape;49;p4"/>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52"/>
        <p:cNvGrpSpPr/>
        <p:nvPr/>
      </p:nvGrpSpPr>
      <p:grpSpPr>
        <a:xfrm>
          <a:off x="0" y="0"/>
          <a:ext cx="0" cy="0"/>
          <a:chOff x="0" y="0"/>
          <a:chExt cx="0" cy="0"/>
        </a:xfrm>
      </p:grpSpPr>
      <p:sp>
        <p:nvSpPr>
          <p:cNvPr id="53" name="Google Shape;53;p5"/>
          <p:cNvSpPr txBox="1">
            <a:spLocks noGrp="1"/>
          </p:cNvSpPr>
          <p:nvPr>
            <p:ph type="title"/>
          </p:nvPr>
        </p:nvSpPr>
        <p:spPr>
          <a:xfrm>
            <a:off x="609600" y="609600"/>
            <a:ext cx="6347714" cy="3403600"/>
          </a:xfrm>
          <a:prstGeom prst="rect">
            <a:avLst/>
          </a:prstGeom>
          <a:noFill/>
          <a:ln>
            <a:noFill/>
          </a:ln>
        </p:spPr>
        <p:txBody>
          <a:bodyPr spcFirstLastPara="1" wrap="square" lIns="91425" tIns="45700" rIns="91425" bIns="45700" anchor="ctr" anchorCtr="0"/>
          <a:lstStyle>
            <a:lvl1pPr lvl="0" algn="l">
              <a:spcBef>
                <a:spcPts val="0"/>
              </a:spcBef>
              <a:spcAft>
                <a:spcPts val="0"/>
              </a:spcAft>
              <a:buClr>
                <a:schemeClr val="accent1"/>
              </a:buClr>
              <a:buSzPts val="4400"/>
              <a:buFont typeface="Trebuchet MS"/>
              <a:buNone/>
              <a:defRPr sz="44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
          <p:cNvSpPr txBox="1">
            <a:spLocks noGrp="1"/>
          </p:cNvSpPr>
          <p:nvPr>
            <p:ph type="body" idx="1"/>
          </p:nvPr>
        </p:nvSpPr>
        <p:spPr>
          <a:xfrm>
            <a:off x="609600" y="4470400"/>
            <a:ext cx="6347714" cy="1570962"/>
          </a:xfrm>
          <a:prstGeom prst="rect">
            <a:avLst/>
          </a:prstGeom>
          <a:noFill/>
          <a:ln>
            <a:noFill/>
          </a:ln>
        </p:spPr>
        <p:txBody>
          <a:bodyPr spcFirstLastPara="1" wrap="square" lIns="91425" tIns="45700" rIns="91425" bIns="45700" anchor="ctr" anchorCtr="0"/>
          <a:lstStyle>
            <a:lvl1pPr marL="457200" lvl="0" indent="-228600" algn="l">
              <a:spcBef>
                <a:spcPts val="1000"/>
              </a:spcBef>
              <a:spcAft>
                <a:spcPts val="0"/>
              </a:spcAft>
              <a:buSzPts val="1440"/>
              <a:buNone/>
              <a:defRPr sz="1800">
                <a:solidFill>
                  <a:srgbClr val="3F3F3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55" name="Google Shape;55;p5"/>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8"/>
        <p:cNvGrpSpPr/>
        <p:nvPr/>
      </p:nvGrpSpPr>
      <p:grpSpPr>
        <a:xfrm>
          <a:off x="0" y="0"/>
          <a:ext cx="0" cy="0"/>
          <a:chOff x="0" y="0"/>
          <a:chExt cx="0" cy="0"/>
        </a:xfrm>
      </p:grpSpPr>
      <p:sp>
        <p:nvSpPr>
          <p:cNvPr id="59" name="Google Shape;59;p6"/>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6"/>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61" name="Google Shape;61;p6"/>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6"/>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4"/>
        <p:cNvGrpSpPr/>
        <p:nvPr/>
      </p:nvGrpSpPr>
      <p:grpSpPr>
        <a:xfrm>
          <a:off x="0" y="0"/>
          <a:ext cx="0" cy="0"/>
          <a:chOff x="0" y="0"/>
          <a:chExt cx="0" cy="0"/>
        </a:xfrm>
      </p:grpSpPr>
      <p:sp>
        <p:nvSpPr>
          <p:cNvPr id="65" name="Google Shape;65;p7"/>
          <p:cNvSpPr txBox="1">
            <a:spLocks noGrp="1"/>
          </p:cNvSpPr>
          <p:nvPr>
            <p:ph type="title"/>
          </p:nvPr>
        </p:nvSpPr>
        <p:spPr>
          <a:xfrm>
            <a:off x="609598" y="2700868"/>
            <a:ext cx="6347715" cy="1826581"/>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4000"/>
              <a:buFont typeface="Trebuchet MS"/>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7"/>
          <p:cNvSpPr txBox="1">
            <a:spLocks noGrp="1"/>
          </p:cNvSpPr>
          <p:nvPr>
            <p:ph type="body" idx="1"/>
          </p:nvPr>
        </p:nvSpPr>
        <p:spPr>
          <a:xfrm>
            <a:off x="609598" y="4527448"/>
            <a:ext cx="6347715" cy="860400"/>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600"/>
              <a:buNone/>
              <a:defRPr sz="2000">
                <a:solidFill>
                  <a:srgbClr val="7F7F7F"/>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67" name="Google Shape;67;p7"/>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7"/>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7"/>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0"/>
        <p:cNvGrpSpPr/>
        <p:nvPr/>
      </p:nvGrpSpPr>
      <p:grpSpPr>
        <a:xfrm>
          <a:off x="0" y="0"/>
          <a:ext cx="0" cy="0"/>
          <a:chOff x="0" y="0"/>
          <a:chExt cx="0" cy="0"/>
        </a:xfrm>
      </p:grpSpPr>
      <p:sp>
        <p:nvSpPr>
          <p:cNvPr id="71" name="Google Shape;71;p8"/>
          <p:cNvSpPr txBox="1">
            <a:spLocks noGrp="1"/>
          </p:cNvSpPr>
          <p:nvPr>
            <p:ph type="title"/>
          </p:nvPr>
        </p:nvSpPr>
        <p:spPr>
          <a:xfrm>
            <a:off x="609600" y="609600"/>
            <a:ext cx="6347714"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8"/>
          <p:cNvSpPr txBox="1">
            <a:spLocks noGrp="1"/>
          </p:cNvSpPr>
          <p:nvPr>
            <p:ph type="body" idx="1"/>
          </p:nvPr>
        </p:nvSpPr>
        <p:spPr>
          <a:xfrm>
            <a:off x="609600" y="2160589"/>
            <a:ext cx="3088109" cy="3880772"/>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73" name="Google Shape;73;p8"/>
          <p:cNvSpPr txBox="1">
            <a:spLocks noGrp="1"/>
          </p:cNvSpPr>
          <p:nvPr>
            <p:ph type="body" idx="2"/>
          </p:nvPr>
        </p:nvSpPr>
        <p:spPr>
          <a:xfrm>
            <a:off x="3869204" y="2160590"/>
            <a:ext cx="3088110" cy="3880773"/>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74" name="Google Shape;74;p8"/>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8"/>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7"/>
        <p:cNvGrpSpPr/>
        <p:nvPr/>
      </p:nvGrpSpPr>
      <p:grpSpPr>
        <a:xfrm>
          <a:off x="0" y="0"/>
          <a:ext cx="0" cy="0"/>
          <a:chOff x="0" y="0"/>
          <a:chExt cx="0" cy="0"/>
        </a:xfrm>
      </p:grpSpPr>
      <p:sp>
        <p:nvSpPr>
          <p:cNvPr id="78" name="Google Shape;78;p9"/>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accent1"/>
              </a:buClr>
              <a:buSzPts val="3600"/>
              <a:buFont typeface="Trebuchet MS"/>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9"/>
          <p:cNvSpPr txBox="1">
            <a:spLocks noGrp="1"/>
          </p:cNvSpPr>
          <p:nvPr>
            <p:ph type="body" idx="1"/>
          </p:nvPr>
        </p:nvSpPr>
        <p:spPr>
          <a:xfrm>
            <a:off x="609599" y="2160983"/>
            <a:ext cx="309067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0" name="Google Shape;80;p9"/>
          <p:cNvSpPr txBox="1">
            <a:spLocks noGrp="1"/>
          </p:cNvSpPr>
          <p:nvPr>
            <p:ph type="body" idx="2"/>
          </p:nvPr>
        </p:nvSpPr>
        <p:spPr>
          <a:xfrm>
            <a:off x="609599" y="2737246"/>
            <a:ext cx="3090672"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1" name="Google Shape;81;p9"/>
          <p:cNvSpPr txBox="1">
            <a:spLocks noGrp="1"/>
          </p:cNvSpPr>
          <p:nvPr>
            <p:ph type="body" idx="3"/>
          </p:nvPr>
        </p:nvSpPr>
        <p:spPr>
          <a:xfrm>
            <a:off x="3866640" y="2160983"/>
            <a:ext cx="3090672" cy="576262"/>
          </a:xfrm>
          <a:prstGeom prst="rect">
            <a:avLst/>
          </a:prstGeom>
          <a:noFill/>
          <a:ln>
            <a:noFill/>
          </a:ln>
        </p:spPr>
        <p:txBody>
          <a:bodyPr spcFirstLastPara="1" wrap="square" lIns="91425" tIns="45700" rIns="91425" bIns="45700" anchor="b" anchorCtr="0"/>
          <a:lstStyle>
            <a:lvl1pPr marL="457200" lvl="0" indent="-228600" algn="l">
              <a:spcBef>
                <a:spcPts val="1000"/>
              </a:spcBef>
              <a:spcAft>
                <a:spcPts val="0"/>
              </a:spcAft>
              <a:buSzPts val="1920"/>
              <a:buNone/>
              <a:defRPr sz="2400" b="0"/>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82" name="Google Shape;82;p9"/>
          <p:cNvSpPr txBox="1">
            <a:spLocks noGrp="1"/>
          </p:cNvSpPr>
          <p:nvPr>
            <p:ph type="body" idx="4"/>
          </p:nvPr>
        </p:nvSpPr>
        <p:spPr>
          <a:xfrm>
            <a:off x="3866640" y="2737246"/>
            <a:ext cx="3090672" cy="330411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3" name="Google Shape;83;p9"/>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9"/>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9"/>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
        <p:cNvGrpSpPr/>
        <p:nvPr/>
      </p:nvGrpSpPr>
      <p:grpSpPr>
        <a:xfrm>
          <a:off x="0" y="0"/>
          <a:ext cx="0" cy="0"/>
          <a:chOff x="0" y="0"/>
          <a:chExt cx="0" cy="0"/>
        </a:xfrm>
      </p:grpSpPr>
      <p:sp>
        <p:nvSpPr>
          <p:cNvPr id="87" name="Google Shape;87;p10"/>
          <p:cNvSpPr txBox="1">
            <a:spLocks noGrp="1"/>
          </p:cNvSpPr>
          <p:nvPr>
            <p:ph type="title"/>
          </p:nvPr>
        </p:nvSpPr>
        <p:spPr>
          <a:xfrm>
            <a:off x="609599" y="1498604"/>
            <a:ext cx="2790182" cy="1278466"/>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accent1"/>
              </a:buClr>
              <a:buSzPts val="2000"/>
              <a:buFont typeface="Trebuchet MS"/>
              <a:buNone/>
              <a:defRPr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
          <p:cNvSpPr txBox="1">
            <a:spLocks noGrp="1"/>
          </p:cNvSpPr>
          <p:nvPr>
            <p:ph type="body" idx="1"/>
          </p:nvPr>
        </p:nvSpPr>
        <p:spPr>
          <a:xfrm>
            <a:off x="3571275" y="514925"/>
            <a:ext cx="3386037" cy="5526437"/>
          </a:xfrm>
          <a:prstGeom prst="rect">
            <a:avLst/>
          </a:prstGeom>
          <a:noFill/>
          <a:ln>
            <a:noFill/>
          </a:ln>
        </p:spPr>
        <p:txBody>
          <a:bodyPr spcFirstLastPara="1" wrap="square" lIns="91425" tIns="45700" rIns="91425" bIns="45700" anchor="t" anchorCtr="0"/>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9" name="Google Shape;89;p10"/>
          <p:cNvSpPr txBox="1">
            <a:spLocks noGrp="1"/>
          </p:cNvSpPr>
          <p:nvPr>
            <p:ph type="body" idx="2"/>
          </p:nvPr>
        </p:nvSpPr>
        <p:spPr>
          <a:xfrm>
            <a:off x="609599" y="2777069"/>
            <a:ext cx="2790182" cy="2584449"/>
          </a:xfrm>
          <a:prstGeom prst="rect">
            <a:avLst/>
          </a:prstGeom>
          <a:noFill/>
          <a:ln>
            <a:noFill/>
          </a:ln>
        </p:spPr>
        <p:txBody>
          <a:bodyPr spcFirstLastPara="1" wrap="square" lIns="91425" tIns="45700" rIns="91425" bIns="45700" anchor="t" anchorCtr="0"/>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840"/>
              <a:buNone/>
              <a:defRPr sz="1050"/>
            </a:lvl2pPr>
            <a:lvl3pPr marL="1371600" lvl="2" indent="-228600" algn="l">
              <a:spcBef>
                <a:spcPts val="1000"/>
              </a:spcBef>
              <a:spcAft>
                <a:spcPts val="0"/>
              </a:spcAft>
              <a:buSzPts val="720"/>
              <a:buNone/>
              <a:defRPr sz="900"/>
            </a:lvl3pPr>
            <a:lvl4pPr marL="1828800" lvl="3" indent="-228600" algn="l">
              <a:spcBef>
                <a:spcPts val="1000"/>
              </a:spcBef>
              <a:spcAft>
                <a:spcPts val="0"/>
              </a:spcAft>
              <a:buSzPts val="600"/>
              <a:buNone/>
              <a:defRPr sz="750"/>
            </a:lvl4pPr>
            <a:lvl5pPr marL="2286000" lvl="4" indent="-228600" algn="l">
              <a:spcBef>
                <a:spcPts val="1000"/>
              </a:spcBef>
              <a:spcAft>
                <a:spcPts val="0"/>
              </a:spcAft>
              <a:buSzPts val="600"/>
              <a:buNone/>
              <a:defRPr sz="750"/>
            </a:lvl5pPr>
            <a:lvl6pPr marL="2743200" lvl="5" indent="-228600" algn="l">
              <a:spcBef>
                <a:spcPts val="1000"/>
              </a:spcBef>
              <a:spcAft>
                <a:spcPts val="0"/>
              </a:spcAft>
              <a:buSzPts val="600"/>
              <a:buNone/>
              <a:defRPr sz="750"/>
            </a:lvl6pPr>
            <a:lvl7pPr marL="3200400" lvl="6" indent="-228600" algn="l">
              <a:spcBef>
                <a:spcPts val="1000"/>
              </a:spcBef>
              <a:spcAft>
                <a:spcPts val="0"/>
              </a:spcAft>
              <a:buSzPts val="600"/>
              <a:buNone/>
              <a:defRPr sz="750"/>
            </a:lvl7pPr>
            <a:lvl8pPr marL="3657600" lvl="7" indent="-228600" algn="l">
              <a:spcBef>
                <a:spcPts val="1000"/>
              </a:spcBef>
              <a:spcAft>
                <a:spcPts val="0"/>
              </a:spcAft>
              <a:buSzPts val="600"/>
              <a:buNone/>
              <a:defRPr sz="750"/>
            </a:lvl8pPr>
            <a:lvl9pPr marL="4114800" lvl="8" indent="-228600" algn="l">
              <a:spcBef>
                <a:spcPts val="1000"/>
              </a:spcBef>
              <a:spcAft>
                <a:spcPts val="0"/>
              </a:spcAft>
              <a:buSzPts val="600"/>
              <a:buNone/>
              <a:defRPr sz="750"/>
            </a:lvl9pPr>
          </a:lstStyle>
          <a:p>
            <a:endParaRPr/>
          </a:p>
        </p:txBody>
      </p:sp>
      <p:sp>
        <p:nvSpPr>
          <p:cNvPr id="90" name="Google Shape;90;p10"/>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10"/>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10"/>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
        <p:cNvGrpSpPr/>
        <p:nvPr/>
      </p:nvGrpSpPr>
      <p:grpSpPr>
        <a:xfrm>
          <a:off x="0" y="0"/>
          <a:ext cx="0" cy="0"/>
          <a:chOff x="0" y="0"/>
          <a:chExt cx="0" cy="0"/>
        </a:xfrm>
      </p:grpSpPr>
      <p:grpSp>
        <p:nvGrpSpPr>
          <p:cNvPr id="10" name="Google Shape;10;p1"/>
          <p:cNvGrpSpPr/>
          <p:nvPr/>
        </p:nvGrpSpPr>
        <p:grpSpPr>
          <a:xfrm>
            <a:off x="-8467" y="-8468"/>
            <a:ext cx="9169805" cy="6874935"/>
            <a:chOff x="-8467" y="-8468"/>
            <a:chExt cx="9169805" cy="6874935"/>
          </a:xfrm>
        </p:grpSpPr>
        <p:sp>
          <p:nvSpPr>
            <p:cNvPr id="11" name="Google Shape;11;p1"/>
            <p:cNvSpPr/>
            <p:nvPr/>
          </p:nvSpPr>
          <p:spPr>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1"/>
            <p:cNvCxnSpPr/>
            <p:nvPr/>
          </p:nvCxnSpPr>
          <p:spPr>
            <a:xfrm rot="10800000" flipH="1">
              <a:off x="5130830" y="4175605"/>
              <a:ext cx="4022475" cy="2682396"/>
            </a:xfrm>
            <a:prstGeom prst="straightConnector1">
              <a:avLst/>
            </a:prstGeom>
            <a:noFill/>
            <a:ln w="9525" cap="flat" cmpd="sng">
              <a:solidFill>
                <a:srgbClr val="D8D8D8"/>
              </a:solidFill>
              <a:prstDash val="solid"/>
              <a:round/>
              <a:headEnd type="none" w="sm" len="sm"/>
              <a:tailEnd type="none" w="sm" len="sm"/>
            </a:ln>
          </p:spPr>
        </p:cxnSp>
        <p:cxnSp>
          <p:nvCxnSpPr>
            <p:cNvPr id="13" name="Google Shape;13;p1"/>
            <p:cNvCxnSpPr/>
            <p:nvPr/>
          </p:nvCxnSpPr>
          <p:spPr>
            <a:xfrm>
              <a:off x="7042707" y="0"/>
              <a:ext cx="1219200" cy="6858000"/>
            </a:xfrm>
            <a:prstGeom prst="straightConnector1">
              <a:avLst/>
            </a:prstGeom>
            <a:noFill/>
            <a:ln w="9525" cap="flat" cmpd="sng">
              <a:solidFill>
                <a:srgbClr val="BFBFBF"/>
              </a:solidFill>
              <a:prstDash val="solid"/>
              <a:round/>
              <a:headEnd type="none" w="sm" len="sm"/>
              <a:tailEnd type="none" w="sm" len="sm"/>
            </a:ln>
          </p:spPr>
        </p:cxnSp>
        <p:sp>
          <p:nvSpPr>
            <p:cNvPr id="14" name="Google Shape;14;p1"/>
            <p:cNvSpPr/>
            <p:nvPr/>
          </p:nvSpPr>
          <p:spPr>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29803"/>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1"/>
            <p:cNvSpPr/>
            <p:nvPr/>
          </p:nvSpPr>
          <p:spPr>
            <a:xfrm>
              <a:off x="7205158" y="-8467"/>
              <a:ext cx="1948147" cy="6866467"/>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1"/>
            <p:cNvSpPr/>
            <p:nvPr/>
          </p:nvSpPr>
          <p:spPr>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1764"/>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1"/>
            <p:cNvSpPr/>
            <p:nvPr/>
          </p:nvSpPr>
          <p:spPr>
            <a:xfrm>
              <a:off x="7010429" y="-8467"/>
              <a:ext cx="2142876" cy="6866467"/>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rgbClr val="3F7818">
                <a:alpha val="69803"/>
              </a:srgbClr>
            </a:solidFill>
            <a:ln>
              <a:noFill/>
            </a:ln>
          </p:spPr>
        </p:sp>
        <p:sp>
          <p:nvSpPr>
            <p:cNvPr id="18" name="Google Shape;18;p1"/>
            <p:cNvSpPr/>
            <p:nvPr/>
          </p:nvSpPr>
          <p:spPr>
            <a:xfrm>
              <a:off x="8295776" y="-8467"/>
              <a:ext cx="857530" cy="6866467"/>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rgbClr val="BFE471">
                <a:alpha val="69803"/>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1"/>
            <p:cNvSpPr/>
            <p:nvPr/>
          </p:nvSpPr>
          <p:spPr>
            <a:xfrm>
              <a:off x="8077231" y="-8468"/>
              <a:ext cx="1066770" cy="6866467"/>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4705"/>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1"/>
            <p:cNvSpPr/>
            <p:nvPr/>
          </p:nvSpPr>
          <p:spPr>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1"/>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Trebuchet MS"/>
              <a:buNone/>
              <a:defRPr sz="3600" b="0" i="0" u="none" strike="noStrike" cap="none">
                <a:solidFill>
                  <a:schemeClr val="accent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22" name="Google Shape;22;p1"/>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Trebuchet MS"/>
                <a:ea typeface="Trebuchet MS"/>
                <a:cs typeface="Trebuchet MS"/>
                <a:sym typeface="Trebuchet MS"/>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Trebuchet MS"/>
                <a:ea typeface="Trebuchet MS"/>
                <a:cs typeface="Trebuchet MS"/>
                <a:sym typeface="Trebuchet MS"/>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Trebuchet MS"/>
                <a:ea typeface="Trebuchet MS"/>
                <a:cs typeface="Trebuchet MS"/>
                <a:sym typeface="Trebuchet MS"/>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Trebuchet MS"/>
                <a:ea typeface="Trebuchet MS"/>
                <a:cs typeface="Trebuchet MS"/>
                <a:sym typeface="Trebuchet MS"/>
              </a:defRPr>
            </a:lvl9pPr>
          </a:lstStyle>
          <a:p>
            <a:endParaRPr/>
          </a:p>
        </p:txBody>
      </p:sp>
      <p:sp>
        <p:nvSpPr>
          <p:cNvPr id="23" name="Google Shape;23;p1"/>
          <p:cNvSpPr txBox="1">
            <a:spLocks noGrp="1"/>
          </p:cNvSpPr>
          <p:nvPr>
            <p:ph type="dt" idx="10"/>
          </p:nvPr>
        </p:nvSpPr>
        <p:spPr>
          <a:xfrm>
            <a:off x="5405258" y="6041363"/>
            <a:ext cx="684132" cy="365125"/>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4" name="Google Shape;24;p1"/>
          <p:cNvSpPr txBox="1">
            <a:spLocks noGrp="1"/>
          </p:cNvSpPr>
          <p:nvPr>
            <p:ph type="ftr" idx="11"/>
          </p:nvPr>
        </p:nvSpPr>
        <p:spPr>
          <a:xfrm>
            <a:off x="609599" y="6041363"/>
            <a:ext cx="4622973"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900" b="0" i="0" u="none" strike="noStrike" cap="none">
                <a:solidFill>
                  <a:srgbClr val="888888"/>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25" name="Google Shape;25;p1"/>
          <p:cNvSpPr txBox="1">
            <a:spLocks noGrp="1"/>
          </p:cNvSpPr>
          <p:nvPr>
            <p:ph type="sldNum" idx="12"/>
          </p:nvPr>
        </p:nvSpPr>
        <p:spPr>
          <a:xfrm>
            <a:off x="6444676" y="6041363"/>
            <a:ext cx="512638"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chemeClr val="accent1"/>
                </a:solidFill>
                <a:latin typeface="Trebuchet MS"/>
                <a:ea typeface="Trebuchet MS"/>
                <a:cs typeface="Trebuchet MS"/>
                <a:sym typeface="Trebuchet MS"/>
              </a:defRPr>
            </a:lvl1pPr>
            <a:lvl2pPr marL="0" marR="0" lvl="1" indent="0" algn="r" rtl="0">
              <a:spcBef>
                <a:spcPts val="0"/>
              </a:spcBef>
              <a:buNone/>
              <a:defRPr sz="900" b="0" i="0" u="none" strike="noStrike" cap="none">
                <a:solidFill>
                  <a:schemeClr val="accent1"/>
                </a:solidFill>
                <a:latin typeface="Trebuchet MS"/>
                <a:ea typeface="Trebuchet MS"/>
                <a:cs typeface="Trebuchet MS"/>
                <a:sym typeface="Trebuchet MS"/>
              </a:defRPr>
            </a:lvl2pPr>
            <a:lvl3pPr marL="0" marR="0" lvl="2" indent="0" algn="r" rtl="0">
              <a:spcBef>
                <a:spcPts val="0"/>
              </a:spcBef>
              <a:buNone/>
              <a:defRPr sz="900" b="0" i="0" u="none" strike="noStrike" cap="none">
                <a:solidFill>
                  <a:schemeClr val="accent1"/>
                </a:solidFill>
                <a:latin typeface="Trebuchet MS"/>
                <a:ea typeface="Trebuchet MS"/>
                <a:cs typeface="Trebuchet MS"/>
                <a:sym typeface="Trebuchet MS"/>
              </a:defRPr>
            </a:lvl3pPr>
            <a:lvl4pPr marL="0" marR="0" lvl="3" indent="0" algn="r" rtl="0">
              <a:spcBef>
                <a:spcPts val="0"/>
              </a:spcBef>
              <a:buNone/>
              <a:defRPr sz="900" b="0" i="0" u="none" strike="noStrike" cap="none">
                <a:solidFill>
                  <a:schemeClr val="accent1"/>
                </a:solidFill>
                <a:latin typeface="Trebuchet MS"/>
                <a:ea typeface="Trebuchet MS"/>
                <a:cs typeface="Trebuchet MS"/>
                <a:sym typeface="Trebuchet MS"/>
              </a:defRPr>
            </a:lvl4pPr>
            <a:lvl5pPr marL="0" marR="0" lvl="4" indent="0" algn="r" rtl="0">
              <a:spcBef>
                <a:spcPts val="0"/>
              </a:spcBef>
              <a:buNone/>
              <a:defRPr sz="900" b="0" i="0" u="none" strike="noStrike" cap="none">
                <a:solidFill>
                  <a:schemeClr val="accent1"/>
                </a:solidFill>
                <a:latin typeface="Trebuchet MS"/>
                <a:ea typeface="Trebuchet MS"/>
                <a:cs typeface="Trebuchet MS"/>
                <a:sym typeface="Trebuchet MS"/>
              </a:defRPr>
            </a:lvl5pPr>
            <a:lvl6pPr marL="0" marR="0" lvl="5" indent="0" algn="r" rtl="0">
              <a:spcBef>
                <a:spcPts val="0"/>
              </a:spcBef>
              <a:buNone/>
              <a:defRPr sz="900" b="0" i="0" u="none" strike="noStrike" cap="none">
                <a:solidFill>
                  <a:schemeClr val="accent1"/>
                </a:solidFill>
                <a:latin typeface="Trebuchet MS"/>
                <a:ea typeface="Trebuchet MS"/>
                <a:cs typeface="Trebuchet MS"/>
                <a:sym typeface="Trebuchet MS"/>
              </a:defRPr>
            </a:lvl6pPr>
            <a:lvl7pPr marL="0" marR="0" lvl="6" indent="0" algn="r" rtl="0">
              <a:spcBef>
                <a:spcPts val="0"/>
              </a:spcBef>
              <a:buNone/>
              <a:defRPr sz="900" b="0" i="0" u="none" strike="noStrike" cap="none">
                <a:solidFill>
                  <a:schemeClr val="accent1"/>
                </a:solidFill>
                <a:latin typeface="Trebuchet MS"/>
                <a:ea typeface="Trebuchet MS"/>
                <a:cs typeface="Trebuchet MS"/>
                <a:sym typeface="Trebuchet MS"/>
              </a:defRPr>
            </a:lvl7pPr>
            <a:lvl8pPr marL="0" marR="0" lvl="7" indent="0" algn="r" rtl="0">
              <a:spcBef>
                <a:spcPts val="0"/>
              </a:spcBef>
              <a:buNone/>
              <a:defRPr sz="900" b="0" i="0" u="none" strike="noStrike" cap="none">
                <a:solidFill>
                  <a:schemeClr val="accent1"/>
                </a:solidFill>
                <a:latin typeface="Trebuchet MS"/>
                <a:ea typeface="Trebuchet MS"/>
                <a:cs typeface="Trebuchet MS"/>
                <a:sym typeface="Trebuchet MS"/>
              </a:defRPr>
            </a:lvl8pPr>
            <a:lvl9pPr marL="0" marR="0" lvl="8" indent="0" algn="r" rtl="0">
              <a:spcBef>
                <a:spcPts val="0"/>
              </a:spcBef>
              <a:buNone/>
              <a:defRPr sz="900" b="0" i="0" u="none" strike="noStrike" cap="none">
                <a:solidFill>
                  <a:schemeClr val="accent1"/>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3"/>
        <p:cNvGrpSpPr/>
        <p:nvPr/>
      </p:nvGrpSpPr>
      <p:grpSpPr>
        <a:xfrm>
          <a:off x="0" y="0"/>
          <a:ext cx="0" cy="0"/>
          <a:chOff x="0" y="0"/>
          <a:chExt cx="0" cy="0"/>
        </a:xfrm>
      </p:grpSpPr>
      <p:sp>
        <p:nvSpPr>
          <p:cNvPr id="144" name="Google Shape;144;p18"/>
          <p:cNvSpPr txBox="1">
            <a:spLocks noGrp="1"/>
          </p:cNvSpPr>
          <p:nvPr>
            <p:ph type="title"/>
          </p:nvPr>
        </p:nvSpPr>
        <p:spPr>
          <a:xfrm>
            <a:off x="628650" y="365127"/>
            <a:ext cx="78867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271"/>
              <a:buFont typeface="Calibri"/>
              <a:buNone/>
              <a:defRPr sz="4271"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5" name="Google Shape;145;p1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lstStyle>
            <a:lvl1pPr marL="457200" marR="0" lvl="0" indent="-401193" algn="l" rtl="0">
              <a:lnSpc>
                <a:spcPct val="90000"/>
              </a:lnSpc>
              <a:spcBef>
                <a:spcPts val="971"/>
              </a:spcBef>
              <a:spcAft>
                <a:spcPts val="0"/>
              </a:spcAft>
              <a:buClr>
                <a:schemeClr val="dk1"/>
              </a:buClr>
              <a:buSzPts val="2718"/>
              <a:buFont typeface="Arial"/>
              <a:buChar char="•"/>
              <a:defRPr sz="2718" b="0" i="0" u="none" strike="noStrike" cap="none">
                <a:solidFill>
                  <a:schemeClr val="dk1"/>
                </a:solidFill>
                <a:latin typeface="Calibri"/>
                <a:ea typeface="Calibri"/>
                <a:cs typeface="Calibri"/>
                <a:sym typeface="Calibri"/>
              </a:defRPr>
            </a:lvl1pPr>
            <a:lvl2pPr marL="914400" marR="0" lvl="1" indent="-376555" algn="l" rtl="0">
              <a:lnSpc>
                <a:spcPct val="90000"/>
              </a:lnSpc>
              <a:spcBef>
                <a:spcPts val="485"/>
              </a:spcBef>
              <a:spcAft>
                <a:spcPts val="0"/>
              </a:spcAft>
              <a:buClr>
                <a:schemeClr val="dk1"/>
              </a:buClr>
              <a:buSzPts val="2330"/>
              <a:buFont typeface="Arial"/>
              <a:buChar char="•"/>
              <a:defRPr sz="2330" b="0" i="0" u="none" strike="noStrike" cap="none">
                <a:solidFill>
                  <a:schemeClr val="dk1"/>
                </a:solidFill>
                <a:latin typeface="Calibri"/>
                <a:ea typeface="Calibri"/>
                <a:cs typeface="Calibri"/>
                <a:sym typeface="Calibri"/>
              </a:defRPr>
            </a:lvl2pPr>
            <a:lvl3pPr marL="1371600" marR="0" lvl="2" indent="-351853" algn="l" rtl="0">
              <a:lnSpc>
                <a:spcPct val="90000"/>
              </a:lnSpc>
              <a:spcBef>
                <a:spcPts val="485"/>
              </a:spcBef>
              <a:spcAft>
                <a:spcPts val="0"/>
              </a:spcAft>
              <a:buClr>
                <a:schemeClr val="dk1"/>
              </a:buClr>
              <a:buSzPts val="1941"/>
              <a:buFont typeface="Arial"/>
              <a:buChar char="•"/>
              <a:defRPr sz="1941" b="0" i="0" u="none" strike="noStrike" cap="none">
                <a:solidFill>
                  <a:schemeClr val="dk1"/>
                </a:solidFill>
                <a:latin typeface="Calibri"/>
                <a:ea typeface="Calibri"/>
                <a:cs typeface="Calibri"/>
                <a:sym typeface="Calibri"/>
              </a:defRPr>
            </a:lvl3pPr>
            <a:lvl4pPr marL="1828800" marR="0" lvl="3"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4pPr>
            <a:lvl5pPr marL="2286000" marR="0" lvl="4"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5pPr>
            <a:lvl6pPr marL="2743200" marR="0" lvl="5"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6pPr>
            <a:lvl7pPr marL="3200400" marR="0" lvl="6"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7pPr>
            <a:lvl8pPr marL="3657600" marR="0" lvl="7"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8pPr>
            <a:lvl9pPr marL="4114800" marR="0" lvl="8" indent="-339534" algn="l" rtl="0">
              <a:lnSpc>
                <a:spcPct val="90000"/>
              </a:lnSpc>
              <a:spcBef>
                <a:spcPts val="485"/>
              </a:spcBef>
              <a:spcAft>
                <a:spcPts val="0"/>
              </a:spcAft>
              <a:buClr>
                <a:schemeClr val="dk1"/>
              </a:buClr>
              <a:buSzPts val="1747"/>
              <a:buFont typeface="Arial"/>
              <a:buChar char="•"/>
              <a:defRPr sz="1746" b="0" i="0" u="none" strike="noStrike" cap="none">
                <a:solidFill>
                  <a:schemeClr val="dk1"/>
                </a:solidFill>
                <a:latin typeface="Calibri"/>
                <a:ea typeface="Calibri"/>
                <a:cs typeface="Calibri"/>
                <a:sym typeface="Calibri"/>
              </a:defRPr>
            </a:lvl9pPr>
          </a:lstStyle>
          <a:p>
            <a:endParaRPr/>
          </a:p>
        </p:txBody>
      </p:sp>
      <p:sp>
        <p:nvSpPr>
          <p:cNvPr id="146" name="Google Shape;146;p1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6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7" name="Google Shape;147;p1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165"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8" name="Google Shape;148;p1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165" b="0" i="0" u="none" strike="noStrike" cap="none">
                <a:solidFill>
                  <a:srgbClr val="888888"/>
                </a:solidFill>
                <a:latin typeface="Calibri"/>
                <a:ea typeface="Calibri"/>
                <a:cs typeface="Calibri"/>
                <a:sym typeface="Calibri"/>
              </a:defRPr>
            </a:lvl1pPr>
            <a:lvl2pPr marL="0" marR="0" lvl="1" indent="0" algn="r" rtl="0">
              <a:spcBef>
                <a:spcPts val="0"/>
              </a:spcBef>
              <a:buNone/>
              <a:defRPr sz="1165" b="0" i="0" u="none" strike="noStrike" cap="none">
                <a:solidFill>
                  <a:srgbClr val="888888"/>
                </a:solidFill>
                <a:latin typeface="Calibri"/>
                <a:ea typeface="Calibri"/>
                <a:cs typeface="Calibri"/>
                <a:sym typeface="Calibri"/>
              </a:defRPr>
            </a:lvl2pPr>
            <a:lvl3pPr marL="0" marR="0" lvl="2" indent="0" algn="r" rtl="0">
              <a:spcBef>
                <a:spcPts val="0"/>
              </a:spcBef>
              <a:buNone/>
              <a:defRPr sz="1165" b="0" i="0" u="none" strike="noStrike" cap="none">
                <a:solidFill>
                  <a:srgbClr val="888888"/>
                </a:solidFill>
                <a:latin typeface="Calibri"/>
                <a:ea typeface="Calibri"/>
                <a:cs typeface="Calibri"/>
                <a:sym typeface="Calibri"/>
              </a:defRPr>
            </a:lvl3pPr>
            <a:lvl4pPr marL="0" marR="0" lvl="3" indent="0" algn="r" rtl="0">
              <a:spcBef>
                <a:spcPts val="0"/>
              </a:spcBef>
              <a:buNone/>
              <a:defRPr sz="1165" b="0" i="0" u="none" strike="noStrike" cap="none">
                <a:solidFill>
                  <a:srgbClr val="888888"/>
                </a:solidFill>
                <a:latin typeface="Calibri"/>
                <a:ea typeface="Calibri"/>
                <a:cs typeface="Calibri"/>
                <a:sym typeface="Calibri"/>
              </a:defRPr>
            </a:lvl4pPr>
            <a:lvl5pPr marL="0" marR="0" lvl="4" indent="0" algn="r" rtl="0">
              <a:spcBef>
                <a:spcPts val="0"/>
              </a:spcBef>
              <a:buNone/>
              <a:defRPr sz="1165" b="0" i="0" u="none" strike="noStrike" cap="none">
                <a:solidFill>
                  <a:srgbClr val="888888"/>
                </a:solidFill>
                <a:latin typeface="Calibri"/>
                <a:ea typeface="Calibri"/>
                <a:cs typeface="Calibri"/>
                <a:sym typeface="Calibri"/>
              </a:defRPr>
            </a:lvl5pPr>
            <a:lvl6pPr marL="0" marR="0" lvl="5" indent="0" algn="r" rtl="0">
              <a:spcBef>
                <a:spcPts val="0"/>
              </a:spcBef>
              <a:buNone/>
              <a:defRPr sz="1165" b="0" i="0" u="none" strike="noStrike" cap="none">
                <a:solidFill>
                  <a:srgbClr val="888888"/>
                </a:solidFill>
                <a:latin typeface="Calibri"/>
                <a:ea typeface="Calibri"/>
                <a:cs typeface="Calibri"/>
                <a:sym typeface="Calibri"/>
              </a:defRPr>
            </a:lvl6pPr>
            <a:lvl7pPr marL="0" marR="0" lvl="6" indent="0" algn="r" rtl="0">
              <a:spcBef>
                <a:spcPts val="0"/>
              </a:spcBef>
              <a:buNone/>
              <a:defRPr sz="1165" b="0" i="0" u="none" strike="noStrike" cap="none">
                <a:solidFill>
                  <a:srgbClr val="888888"/>
                </a:solidFill>
                <a:latin typeface="Calibri"/>
                <a:ea typeface="Calibri"/>
                <a:cs typeface="Calibri"/>
                <a:sym typeface="Calibri"/>
              </a:defRPr>
            </a:lvl7pPr>
            <a:lvl8pPr marL="0" marR="0" lvl="7" indent="0" algn="r" rtl="0">
              <a:spcBef>
                <a:spcPts val="0"/>
              </a:spcBef>
              <a:buNone/>
              <a:defRPr sz="1165" b="0" i="0" u="none" strike="noStrike" cap="none">
                <a:solidFill>
                  <a:srgbClr val="888888"/>
                </a:solidFill>
                <a:latin typeface="Calibri"/>
                <a:ea typeface="Calibri"/>
                <a:cs typeface="Calibri"/>
                <a:sym typeface="Calibri"/>
              </a:defRPr>
            </a:lvl8pPr>
            <a:lvl9pPr marL="0" marR="0" lvl="8" indent="0" algn="r" rtl="0">
              <a:spcBef>
                <a:spcPts val="0"/>
              </a:spcBef>
              <a:buNone/>
              <a:defRPr sz="1165"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18.xml"/><Relationship Id="rId4" Type="http://schemas.openxmlformats.org/officeDocument/2006/relationships/image" Target="../media/image8.pn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2.png"/><Relationship Id="rId2" Type="http://schemas.openxmlformats.org/officeDocument/2006/relationships/notesSlide" Target="../notesSlides/notesSlide44.xml"/><Relationship Id="rId1" Type="http://schemas.openxmlformats.org/officeDocument/2006/relationships/slideLayout" Target="../slideLayouts/slideLayout1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44.png"/><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18.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18.xml"/><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18.xml"/><Relationship Id="rId4" Type="http://schemas.openxmlformats.org/officeDocument/2006/relationships/image" Target="../media/image50.jpe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18.xml"/><Relationship Id="rId4" Type="http://schemas.openxmlformats.org/officeDocument/2006/relationships/image" Target="../media/image51.pn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30" descr="Cedar Wood Elem-SOSR-Nov Final-2018_Page_01.png"/>
          <p:cNvPicPr preferRelativeResize="0"/>
          <p:nvPr/>
        </p:nvPicPr>
        <p:blipFill rotWithShape="1">
          <a:blip r:embed="rId3">
            <a:alphaModFix/>
          </a:blip>
          <a:srcRect/>
          <a:stretch/>
        </p:blipFill>
        <p:spPr>
          <a:xfrm>
            <a:off x="0" y="-76200"/>
            <a:ext cx="9144000" cy="6934200"/>
          </a:xfrm>
          <a:prstGeom prst="rect">
            <a:avLst/>
          </a:prstGeom>
          <a:noFill/>
          <a:ln>
            <a:noFill/>
          </a:ln>
        </p:spPr>
      </p:pic>
      <p:sp>
        <p:nvSpPr>
          <p:cNvPr id="224" name="Google Shape;224;p30"/>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grpSp>
        <p:nvGrpSpPr>
          <p:cNvPr id="591" name="Google Shape;591;p73"/>
          <p:cNvGrpSpPr/>
          <p:nvPr/>
        </p:nvGrpSpPr>
        <p:grpSpPr>
          <a:xfrm>
            <a:off x="493309" y="5563389"/>
            <a:ext cx="7906061" cy="601744"/>
            <a:chOff x="369711" y="5628068"/>
            <a:chExt cx="8145639" cy="619978"/>
          </a:xfrm>
        </p:grpSpPr>
        <p:pic>
          <p:nvPicPr>
            <p:cNvPr id="592" name="Google Shape;592;p73"/>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593" name="Google Shape;593;p73"/>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594" name="Google Shape;594;p73"/>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595" name="Google Shape;595;p73"/>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10</a:t>
            </a:fld>
            <a:endParaRPr>
              <a:solidFill>
                <a:srgbClr val="888888"/>
              </a:solidFill>
              <a:latin typeface="PT Sans"/>
              <a:ea typeface="PT Sans"/>
              <a:cs typeface="PT Sans"/>
              <a:sym typeface="PT Sans"/>
            </a:endParaRPr>
          </a:p>
        </p:txBody>
      </p:sp>
      <p:sp>
        <p:nvSpPr>
          <p:cNvPr id="596" name="Google Shape;596;p73"/>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ELA Equity Target Data</a:t>
            </a:r>
            <a:endParaRPr/>
          </a:p>
        </p:txBody>
      </p:sp>
      <p:pic>
        <p:nvPicPr>
          <p:cNvPr id="597" name="Google Shape;597;p73"/>
          <p:cNvPicPr preferRelativeResize="0"/>
          <p:nvPr/>
        </p:nvPicPr>
        <p:blipFill rotWithShape="1">
          <a:blip r:embed="rId4">
            <a:alphaModFix/>
          </a:blip>
          <a:srcRect/>
          <a:stretch/>
        </p:blipFill>
        <p:spPr>
          <a:xfrm>
            <a:off x="1544038" y="763358"/>
            <a:ext cx="6055925"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38" descr="Cedar Wood Elem-SOSR-Nov Final-2018_Page_08.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82" name="Google Shape;282;p38"/>
          <p:cNvSpPr txBox="1"/>
          <p:nvPr/>
        </p:nvSpPr>
        <p:spPr>
          <a:xfrm>
            <a:off x="4648200" y="4191000"/>
            <a:ext cx="3722913" cy="861774"/>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Alignment with the new Reach for Reading Curriculum</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Intentional focus on individual students</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a:t>
            </a:r>
            <a:r>
              <a:rPr lang="en-US" sz="1000" dirty="0" err="1">
                <a:solidFill>
                  <a:schemeClr val="dk1"/>
                </a:solidFill>
                <a:latin typeface="Trebuchet MS"/>
                <a:ea typeface="Trebuchet MS"/>
                <a:cs typeface="Trebuchet MS"/>
                <a:sym typeface="Trebuchet MS"/>
              </a:rPr>
              <a:t>iReady</a:t>
            </a:r>
            <a:r>
              <a:rPr lang="en-US" sz="1000" dirty="0">
                <a:solidFill>
                  <a:schemeClr val="dk1"/>
                </a:solidFill>
                <a:latin typeface="Trebuchet MS"/>
                <a:ea typeface="Trebuchet MS"/>
                <a:cs typeface="Trebuchet MS"/>
                <a:sym typeface="Trebuchet MS"/>
              </a:rPr>
              <a:t> to close achievement gaps and to accelerate learning for advanced students</a:t>
            </a:r>
            <a:endParaRPr sz="1000" dirty="0">
              <a:solidFill>
                <a:schemeClr val="dk1"/>
              </a:solidFill>
              <a:latin typeface="Trebuchet MS"/>
              <a:ea typeface="Trebuchet MS"/>
              <a:cs typeface="Trebuchet MS"/>
              <a:sym typeface="Trebuchet MS"/>
            </a:endParaRPr>
          </a:p>
          <a:p>
            <a:pPr marL="171450" marR="0" lvl="0" indent="-171450" algn="l" rtl="0">
              <a:spcBef>
                <a:spcPts val="0"/>
              </a:spcBef>
              <a:spcAft>
                <a:spcPts val="0"/>
              </a:spcAft>
              <a:buClr>
                <a:schemeClr val="dk1"/>
              </a:buClr>
              <a:buSzPts val="1000"/>
              <a:buFont typeface="Trebuchet MS"/>
              <a:buChar char="•"/>
            </a:pPr>
            <a:endParaRPr sz="1000" dirty="0">
              <a:solidFill>
                <a:schemeClr val="dk1"/>
              </a:solidFill>
              <a:latin typeface="Trebuchet MS"/>
              <a:ea typeface="Trebuchet MS"/>
              <a:cs typeface="Trebuchet MS"/>
              <a:sym typeface="Trebuchet MS"/>
            </a:endParaRPr>
          </a:p>
          <a:p>
            <a:pPr marL="171450" marR="0" lvl="0" indent="-107950" algn="l" rtl="0">
              <a:spcBef>
                <a:spcPts val="0"/>
              </a:spcBef>
              <a:spcAft>
                <a:spcPts val="0"/>
              </a:spcAft>
              <a:buClr>
                <a:schemeClr val="dk1"/>
              </a:buClr>
              <a:buSzPts val="1000"/>
              <a:buFont typeface="Arial"/>
              <a:buNone/>
            </a:pPr>
            <a:endParaRPr sz="1000" dirty="0">
              <a:solidFill>
                <a:schemeClr val="dk1"/>
              </a:solidFill>
              <a:latin typeface="Trebuchet MS"/>
              <a:ea typeface="Trebuchet MS"/>
              <a:cs typeface="Trebuchet MS"/>
              <a:sym typeface="Trebuchet MS"/>
            </a:endParaRPr>
          </a:p>
        </p:txBody>
      </p:sp>
      <p:sp>
        <p:nvSpPr>
          <p:cNvPr id="283" name="Google Shape;283;p38"/>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9" descr="Cedar Wood Elem-SOSR-Nov Final-2018_Page_09.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290" name="Google Shape;290;p39"/>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pSp>
        <p:nvGrpSpPr>
          <p:cNvPr id="615" name="Google Shape;615;p75"/>
          <p:cNvGrpSpPr/>
          <p:nvPr/>
        </p:nvGrpSpPr>
        <p:grpSpPr>
          <a:xfrm>
            <a:off x="493309" y="5563389"/>
            <a:ext cx="7906061" cy="601744"/>
            <a:chOff x="369711" y="5628068"/>
            <a:chExt cx="8145639" cy="619978"/>
          </a:xfrm>
        </p:grpSpPr>
        <p:pic>
          <p:nvPicPr>
            <p:cNvPr id="616" name="Google Shape;616;p75"/>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17" name="Google Shape;617;p75"/>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18" name="Google Shape;618;p75"/>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19" name="Google Shape;619;p75"/>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13</a:t>
            </a:fld>
            <a:endParaRPr>
              <a:solidFill>
                <a:srgbClr val="888888"/>
              </a:solidFill>
              <a:latin typeface="PT Sans"/>
              <a:ea typeface="PT Sans"/>
              <a:cs typeface="PT Sans"/>
              <a:sym typeface="PT Sans"/>
            </a:endParaRPr>
          </a:p>
        </p:txBody>
      </p:sp>
      <p:sp>
        <p:nvSpPr>
          <p:cNvPr id="620" name="Google Shape;620;p75"/>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ELA Equity Target Data</a:t>
            </a:r>
            <a:endParaRPr/>
          </a:p>
        </p:txBody>
      </p:sp>
      <p:pic>
        <p:nvPicPr>
          <p:cNvPr id="621" name="Google Shape;621;p75"/>
          <p:cNvPicPr preferRelativeResize="0"/>
          <p:nvPr/>
        </p:nvPicPr>
        <p:blipFill rotWithShape="1">
          <a:blip r:embed="rId4">
            <a:alphaModFix/>
          </a:blip>
          <a:srcRect/>
          <a:stretch/>
        </p:blipFill>
        <p:spPr>
          <a:xfrm>
            <a:off x="1546412" y="766483"/>
            <a:ext cx="6055923"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40" descr="Cedar Wood Elem-SOSR-Nov Final-2018_Page_10.png"/>
          <p:cNvPicPr preferRelativeResize="0"/>
          <p:nvPr/>
        </p:nvPicPr>
        <p:blipFill rotWithShape="1">
          <a:blip r:embed="rId3">
            <a:alphaModFix/>
          </a:blip>
          <a:srcRect/>
          <a:stretch/>
        </p:blipFill>
        <p:spPr>
          <a:xfrm>
            <a:off x="0" y="0"/>
            <a:ext cx="9143999" cy="7239000"/>
          </a:xfrm>
          <a:prstGeom prst="rect">
            <a:avLst/>
          </a:prstGeom>
          <a:noFill/>
          <a:ln>
            <a:noFill/>
          </a:ln>
        </p:spPr>
      </p:pic>
      <p:sp>
        <p:nvSpPr>
          <p:cNvPr id="297" name="Google Shape;297;p40"/>
          <p:cNvSpPr/>
          <p:nvPr/>
        </p:nvSpPr>
        <p:spPr>
          <a:xfrm>
            <a:off x="3437939" y="3244334"/>
            <a:ext cx="2268121"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rebuchet MS"/>
                <a:ea typeface="Trebuchet MS"/>
                <a:cs typeface="Trebuchet MS"/>
                <a:sym typeface="Trebuchet MS"/>
              </a:rPr>
              <a:t>.</a:t>
            </a:r>
            <a:endParaRPr/>
          </a:p>
        </p:txBody>
      </p:sp>
      <p:sp>
        <p:nvSpPr>
          <p:cNvPr id="298" name="Google Shape;298;p40"/>
          <p:cNvSpPr txBox="1"/>
          <p:nvPr/>
        </p:nvSpPr>
        <p:spPr>
          <a:xfrm>
            <a:off x="4648200" y="4419600"/>
            <a:ext cx="3581400" cy="1264200"/>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Alignment with the new Reach for Reading Curriculum</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a:t>
            </a:r>
            <a:r>
              <a:rPr lang="en-US" sz="1000" dirty="0" err="1">
                <a:solidFill>
                  <a:schemeClr val="dk1"/>
                </a:solidFill>
                <a:latin typeface="Trebuchet MS"/>
                <a:ea typeface="Trebuchet MS"/>
                <a:cs typeface="Trebuchet MS"/>
                <a:sym typeface="Trebuchet MS"/>
              </a:rPr>
              <a:t>iReady</a:t>
            </a:r>
            <a:r>
              <a:rPr lang="en-US" sz="1000" dirty="0">
                <a:solidFill>
                  <a:schemeClr val="dk1"/>
                </a:solidFill>
                <a:latin typeface="Trebuchet MS"/>
                <a:ea typeface="Trebuchet MS"/>
                <a:cs typeface="Trebuchet MS"/>
                <a:sym typeface="Trebuchet MS"/>
              </a:rPr>
              <a:t> to close the gaps for some students and accelerate learning for others.  Data meetings to identify students needed additional support</a:t>
            </a:r>
            <a:endParaRPr dirty="0"/>
          </a:p>
          <a:p>
            <a:pPr marL="285750" marR="0" lvl="0" indent="-2857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Strategic use of Smarter Balance Interim Assessments</a:t>
            </a:r>
            <a:endParaRPr sz="1000" dirty="0">
              <a:solidFill>
                <a:schemeClr val="dk1"/>
              </a:solidFill>
              <a:latin typeface="Trebuchet MS"/>
              <a:ea typeface="Trebuchet MS"/>
              <a:cs typeface="Trebuchet MS"/>
              <a:sym typeface="Trebuchet MS"/>
            </a:endParaRPr>
          </a:p>
          <a:p>
            <a:pPr marL="285750" marR="0" lvl="0" indent="-285750" algn="l" rtl="0">
              <a:spcBef>
                <a:spcPts val="0"/>
              </a:spcBef>
              <a:spcAft>
                <a:spcPts val="0"/>
              </a:spcAft>
              <a:buClr>
                <a:schemeClr val="dk1"/>
              </a:buClr>
              <a:buSzPts val="1000"/>
              <a:buFont typeface="Trebuchet MS"/>
              <a:buChar char="•"/>
            </a:pPr>
            <a:r>
              <a:rPr lang="en-US" sz="1000" dirty="0">
                <a:solidFill>
                  <a:schemeClr val="dk1"/>
                </a:solidFill>
                <a:latin typeface="Trebuchet MS"/>
                <a:ea typeface="Trebuchet MS"/>
                <a:cs typeface="Trebuchet MS"/>
                <a:sym typeface="Trebuchet MS"/>
              </a:rPr>
              <a:t>Increase use of high leverage strategies to support student growth</a:t>
            </a:r>
            <a:endParaRPr sz="1000" dirty="0">
              <a:solidFill>
                <a:schemeClr val="dk1"/>
              </a:solidFill>
              <a:latin typeface="Trebuchet MS"/>
              <a:ea typeface="Trebuchet MS"/>
              <a:cs typeface="Trebuchet MS"/>
              <a:sym typeface="Trebuchet MS"/>
            </a:endParaRPr>
          </a:p>
        </p:txBody>
      </p:sp>
      <p:sp>
        <p:nvSpPr>
          <p:cNvPr id="299" name="Google Shape;299;p40"/>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1" descr="Cedar Wood Elem-SOSR-Nov Final-2018_Page_11.png"/>
          <p:cNvPicPr preferRelativeResize="0"/>
          <p:nvPr/>
        </p:nvPicPr>
        <p:blipFill rotWithShape="1">
          <a:blip r:embed="rId3">
            <a:alphaModFix/>
          </a:blip>
          <a:srcRect/>
          <a:stretch/>
        </p:blipFill>
        <p:spPr>
          <a:xfrm>
            <a:off x="-76200" y="0"/>
            <a:ext cx="9296400" cy="6858000"/>
          </a:xfrm>
          <a:prstGeom prst="rect">
            <a:avLst/>
          </a:prstGeom>
          <a:noFill/>
          <a:ln>
            <a:noFill/>
          </a:ln>
        </p:spPr>
      </p:pic>
      <p:sp>
        <p:nvSpPr>
          <p:cNvPr id="306" name="Google Shape;306;p41"/>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grpSp>
        <p:nvGrpSpPr>
          <p:cNvPr id="639" name="Google Shape;639;p77"/>
          <p:cNvGrpSpPr/>
          <p:nvPr/>
        </p:nvGrpSpPr>
        <p:grpSpPr>
          <a:xfrm>
            <a:off x="493309" y="5563389"/>
            <a:ext cx="7906061" cy="601744"/>
            <a:chOff x="369711" y="5628068"/>
            <a:chExt cx="8145639" cy="619978"/>
          </a:xfrm>
        </p:grpSpPr>
        <p:pic>
          <p:nvPicPr>
            <p:cNvPr id="640" name="Google Shape;640;p77"/>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41" name="Google Shape;641;p77"/>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42" name="Google Shape;642;p77"/>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43" name="Google Shape;643;p77"/>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16</a:t>
            </a:fld>
            <a:endParaRPr>
              <a:solidFill>
                <a:srgbClr val="888888"/>
              </a:solidFill>
              <a:latin typeface="PT Sans"/>
              <a:ea typeface="PT Sans"/>
              <a:cs typeface="PT Sans"/>
              <a:sym typeface="PT Sans"/>
            </a:endParaRPr>
          </a:p>
        </p:txBody>
      </p:sp>
      <p:sp>
        <p:nvSpPr>
          <p:cNvPr id="644" name="Google Shape;644;p77"/>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ELA Equity Target Data</a:t>
            </a:r>
            <a:endParaRPr/>
          </a:p>
        </p:txBody>
      </p:sp>
      <p:pic>
        <p:nvPicPr>
          <p:cNvPr id="645" name="Google Shape;645;p77"/>
          <p:cNvPicPr preferRelativeResize="0"/>
          <p:nvPr/>
        </p:nvPicPr>
        <p:blipFill rotWithShape="1">
          <a:blip r:embed="rId4">
            <a:alphaModFix/>
          </a:blip>
          <a:srcRect/>
          <a:stretch/>
        </p:blipFill>
        <p:spPr>
          <a:xfrm>
            <a:off x="1546412" y="766483"/>
            <a:ext cx="6055923"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42" descr="Cedar Wood Elem-SOSR-Nov Final-2018_Page_12.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13" name="Google Shape;313;p42"/>
          <p:cNvSpPr txBox="1"/>
          <p:nvPr/>
        </p:nvSpPr>
        <p:spPr>
          <a:xfrm>
            <a:off x="4543375" y="4104925"/>
            <a:ext cx="3723000" cy="171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000" dirty="0">
              <a:solidFill>
                <a:schemeClr val="dk1"/>
              </a:solidFill>
              <a:latin typeface="Trebuchet MS"/>
              <a:ea typeface="Trebuchet MS"/>
              <a:cs typeface="Trebuchet MS"/>
              <a:sym typeface="Trebuchet MS"/>
            </a:endParaRPr>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Balanced Math Routines and using calendar for accountability </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a:t>
            </a:r>
            <a:r>
              <a:rPr lang="en-US" sz="1000" dirty="0" err="1">
                <a:solidFill>
                  <a:schemeClr val="dk1"/>
                </a:solidFill>
                <a:latin typeface="Trebuchet MS"/>
                <a:ea typeface="Trebuchet MS"/>
                <a:cs typeface="Trebuchet MS"/>
                <a:sym typeface="Trebuchet MS"/>
              </a:rPr>
              <a:t>iReady</a:t>
            </a:r>
            <a:r>
              <a:rPr lang="en-US" sz="1000" dirty="0">
                <a:solidFill>
                  <a:schemeClr val="dk1"/>
                </a:solidFill>
                <a:latin typeface="Trebuchet MS"/>
                <a:ea typeface="Trebuchet MS"/>
                <a:cs typeface="Trebuchet MS"/>
                <a:sym typeface="Trebuchet MS"/>
              </a:rPr>
              <a:t> Math to eliminate students’ gaps and accelerate learning for other students</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Strategic use of the Smarter Balance Interim Assessments to support students in preparation for the SBA </a:t>
            </a:r>
            <a:endParaRPr sz="1000" dirty="0">
              <a:solidFill>
                <a:schemeClr val="dk1"/>
              </a:solidFill>
              <a:latin typeface="Trebuchet MS"/>
              <a:ea typeface="Trebuchet MS"/>
              <a:cs typeface="Trebuchet MS"/>
              <a:sym typeface="Trebuchet MS"/>
            </a:endParaRPr>
          </a:p>
          <a:p>
            <a:pPr marL="171450" marR="0" lvl="0" indent="-171450" algn="l" rtl="0">
              <a:spcBef>
                <a:spcPts val="0"/>
              </a:spcBef>
              <a:spcAft>
                <a:spcPts val="0"/>
              </a:spcAft>
              <a:buClr>
                <a:schemeClr val="dk1"/>
              </a:buClr>
              <a:buSzPts val="1000"/>
              <a:buFont typeface="Trebuchet MS"/>
              <a:buChar char="•"/>
            </a:pPr>
            <a:r>
              <a:rPr lang="en-US" sz="1000" dirty="0">
                <a:solidFill>
                  <a:schemeClr val="dk1"/>
                </a:solidFill>
                <a:latin typeface="Trebuchet MS"/>
                <a:ea typeface="Trebuchet MS"/>
                <a:cs typeface="Trebuchet MS"/>
                <a:sym typeface="Trebuchet MS"/>
              </a:rPr>
              <a:t>Strategically planned Parent SBA Information Event</a:t>
            </a:r>
            <a:endParaRPr sz="1000" dirty="0">
              <a:solidFill>
                <a:schemeClr val="dk1"/>
              </a:solidFill>
              <a:latin typeface="Trebuchet MS"/>
              <a:ea typeface="Trebuchet MS"/>
              <a:cs typeface="Trebuchet MS"/>
              <a:sym typeface="Trebuchet MS"/>
            </a:endParaRPr>
          </a:p>
          <a:p>
            <a:pPr marL="171450" marR="0" lvl="0" indent="-171450" algn="l" rtl="0">
              <a:spcBef>
                <a:spcPts val="0"/>
              </a:spcBef>
              <a:spcAft>
                <a:spcPts val="0"/>
              </a:spcAft>
              <a:buClr>
                <a:schemeClr val="dk1"/>
              </a:buClr>
              <a:buSzPts val="1000"/>
              <a:buFont typeface="Trebuchet MS"/>
              <a:buChar char="•"/>
            </a:pPr>
            <a:r>
              <a:rPr lang="en-US" sz="1000" dirty="0">
                <a:solidFill>
                  <a:schemeClr val="dk1"/>
                </a:solidFill>
                <a:latin typeface="Trebuchet MS"/>
                <a:ea typeface="Trebuchet MS"/>
                <a:cs typeface="Trebuchet MS"/>
                <a:sym typeface="Trebuchet MS"/>
              </a:rPr>
              <a:t>Before school intervention groups</a:t>
            </a:r>
            <a:endParaRPr sz="1000" dirty="0">
              <a:solidFill>
                <a:schemeClr val="dk1"/>
              </a:solidFill>
              <a:latin typeface="Trebuchet MS"/>
              <a:ea typeface="Trebuchet MS"/>
              <a:cs typeface="Trebuchet MS"/>
              <a:sym typeface="Trebuchet MS"/>
            </a:endParaRPr>
          </a:p>
        </p:txBody>
      </p:sp>
      <p:sp>
        <p:nvSpPr>
          <p:cNvPr id="314" name="Google Shape;314;p42"/>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pic>
        <p:nvPicPr>
          <p:cNvPr id="320" name="Google Shape;320;p43" descr="Cedar Wood Elem-SOSR-Nov Final-2018_Page_13.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21" name="Google Shape;321;p43"/>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grpSp>
        <p:nvGrpSpPr>
          <p:cNvPr id="603" name="Google Shape;603;p74"/>
          <p:cNvGrpSpPr/>
          <p:nvPr/>
        </p:nvGrpSpPr>
        <p:grpSpPr>
          <a:xfrm>
            <a:off x="493309" y="5563389"/>
            <a:ext cx="7906061" cy="601744"/>
            <a:chOff x="369711" y="5628068"/>
            <a:chExt cx="8145639" cy="619978"/>
          </a:xfrm>
        </p:grpSpPr>
        <p:pic>
          <p:nvPicPr>
            <p:cNvPr id="604" name="Google Shape;604;p74"/>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05" name="Google Shape;605;p74"/>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06" name="Google Shape;606;p74"/>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07" name="Google Shape;607;p74"/>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19</a:t>
            </a:fld>
            <a:endParaRPr>
              <a:solidFill>
                <a:srgbClr val="888888"/>
              </a:solidFill>
              <a:latin typeface="PT Sans"/>
              <a:ea typeface="PT Sans"/>
              <a:cs typeface="PT Sans"/>
              <a:sym typeface="PT Sans"/>
            </a:endParaRPr>
          </a:p>
        </p:txBody>
      </p:sp>
      <p:sp>
        <p:nvSpPr>
          <p:cNvPr id="608" name="Google Shape;608;p74"/>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Math Equity Target Data</a:t>
            </a:r>
            <a:endParaRPr/>
          </a:p>
        </p:txBody>
      </p:sp>
      <p:pic>
        <p:nvPicPr>
          <p:cNvPr id="609" name="Google Shape;609;p74"/>
          <p:cNvPicPr preferRelativeResize="0"/>
          <p:nvPr/>
        </p:nvPicPr>
        <p:blipFill rotWithShape="1">
          <a:blip r:embed="rId4">
            <a:alphaModFix/>
          </a:blip>
          <a:srcRect/>
          <a:stretch/>
        </p:blipFill>
        <p:spPr>
          <a:xfrm>
            <a:off x="1546412" y="766483"/>
            <a:ext cx="6055925"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1"/>
          <p:cNvSpPr txBox="1">
            <a:spLocks noGrp="1"/>
          </p:cNvSpPr>
          <p:nvPr>
            <p:ph type="title"/>
          </p:nvPr>
        </p:nvSpPr>
        <p:spPr>
          <a:xfrm>
            <a:off x="461575" y="513125"/>
            <a:ext cx="6347700" cy="4935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Welcome and Introduction</a:t>
            </a:r>
            <a:endParaRPr/>
          </a:p>
        </p:txBody>
      </p:sp>
      <p:sp>
        <p:nvSpPr>
          <p:cNvPr id="230" name="Google Shape;230;p31"/>
          <p:cNvSpPr txBox="1"/>
          <p:nvPr/>
        </p:nvSpPr>
        <p:spPr>
          <a:xfrm>
            <a:off x="621650" y="1263050"/>
            <a:ext cx="6591600" cy="5220000"/>
          </a:xfrm>
          <a:prstGeom prst="rect">
            <a:avLst/>
          </a:prstGeom>
          <a:noFill/>
          <a:ln w="9525" cap="flat" cmpd="sng">
            <a:solidFill>
              <a:srgbClr val="6AA84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US" sz="1800" b="1" dirty="0">
                <a:latin typeface="Trebuchet MS"/>
                <a:ea typeface="Trebuchet MS"/>
                <a:cs typeface="Trebuchet MS"/>
                <a:sym typeface="Trebuchet MS"/>
              </a:rPr>
              <a:t>Cedar Wood Elementary School SORS Presenters 2019</a:t>
            </a:r>
            <a:endParaRPr sz="1800" b="1" dirty="0">
              <a:latin typeface="Trebuchet MS"/>
              <a:ea typeface="Trebuchet MS"/>
              <a:cs typeface="Trebuchet MS"/>
              <a:sym typeface="Trebuchet MS"/>
            </a:endParaRPr>
          </a:p>
          <a:p>
            <a:pPr marL="0" lvl="0" indent="0" algn="ctr" rtl="0">
              <a:spcBef>
                <a:spcPts val="0"/>
              </a:spcBef>
              <a:spcAft>
                <a:spcPts val="0"/>
              </a:spcAft>
              <a:buNone/>
            </a:pP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ELA:   	  Jaime </a:t>
            </a:r>
            <a:r>
              <a:rPr lang="en-US" sz="1800" b="1" dirty="0" err="1">
                <a:latin typeface="Trebuchet MS"/>
                <a:ea typeface="Trebuchet MS"/>
                <a:cs typeface="Trebuchet MS"/>
                <a:sym typeface="Trebuchet MS"/>
              </a:rPr>
              <a:t>Klontz</a:t>
            </a:r>
            <a:r>
              <a:rPr lang="en-US" sz="1800" b="1" dirty="0">
                <a:latin typeface="Trebuchet MS"/>
                <a:ea typeface="Trebuchet MS"/>
                <a:cs typeface="Trebuchet MS"/>
                <a:sym typeface="Trebuchet MS"/>
              </a:rPr>
              <a:t>, Reading Specialist</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Barbara </a:t>
            </a:r>
            <a:r>
              <a:rPr lang="en-US" sz="1800" b="1" dirty="0" err="1">
                <a:latin typeface="Trebuchet MS"/>
                <a:ea typeface="Trebuchet MS"/>
                <a:cs typeface="Trebuchet MS"/>
                <a:sym typeface="Trebuchet MS"/>
              </a:rPr>
              <a:t>Tibbits</a:t>
            </a:r>
            <a:r>
              <a:rPr lang="en-US" sz="1800" b="1" dirty="0">
                <a:latin typeface="Trebuchet MS"/>
                <a:ea typeface="Trebuchet MS"/>
                <a:cs typeface="Trebuchet MS"/>
                <a:sym typeface="Trebuchet MS"/>
              </a:rPr>
              <a:t>, Fourth Grade Teacher</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Andrea </a:t>
            </a:r>
            <a:r>
              <a:rPr lang="en-US" sz="1800" b="1" dirty="0" err="1">
                <a:latin typeface="Trebuchet MS"/>
                <a:ea typeface="Trebuchet MS"/>
                <a:cs typeface="Trebuchet MS"/>
                <a:sym typeface="Trebuchet MS"/>
              </a:rPr>
              <a:t>Barhanovich</a:t>
            </a:r>
            <a:r>
              <a:rPr lang="en-US" sz="1800" b="1" dirty="0">
                <a:latin typeface="Trebuchet MS"/>
                <a:ea typeface="Trebuchet MS"/>
                <a:cs typeface="Trebuchet MS"/>
                <a:sym typeface="Trebuchet MS"/>
              </a:rPr>
              <a:t>, Second Grade Teacher</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MATH:     Sarah </a:t>
            </a:r>
            <a:r>
              <a:rPr lang="en-US" sz="1800" b="1" dirty="0" err="1">
                <a:latin typeface="Trebuchet MS"/>
                <a:ea typeface="Trebuchet MS"/>
                <a:cs typeface="Trebuchet MS"/>
                <a:sym typeface="Trebuchet MS"/>
              </a:rPr>
              <a:t>Poyner</a:t>
            </a:r>
            <a:r>
              <a:rPr lang="en-US" sz="1800" b="1" dirty="0">
                <a:latin typeface="Trebuchet MS"/>
                <a:ea typeface="Trebuchet MS"/>
                <a:cs typeface="Trebuchet MS"/>
                <a:sym typeface="Trebuchet MS"/>
              </a:rPr>
              <a:t>-Willis, Math Specialist</a:t>
            </a:r>
            <a:endParaRPr sz="1800" b="1" dirty="0">
              <a:latin typeface="Trebuchet MS"/>
              <a:ea typeface="Trebuchet MS"/>
              <a:cs typeface="Trebuchet MS"/>
              <a:sym typeface="Trebuchet MS"/>
            </a:endParaRPr>
          </a:p>
          <a:p>
            <a:pPr marL="0" lvl="0" indent="0" algn="l" rtl="0">
              <a:spcBef>
                <a:spcPts val="0"/>
              </a:spcBef>
              <a:spcAft>
                <a:spcPts val="0"/>
              </a:spcAft>
              <a:buNone/>
            </a:pP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SCIENCE:  Janet Kim, Fourth Grade Teacher</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Amy Yardley, Kindergarten Teacher</a:t>
            </a:r>
            <a:endParaRPr sz="1800" b="1" dirty="0">
              <a:latin typeface="Trebuchet MS"/>
              <a:ea typeface="Trebuchet MS"/>
              <a:cs typeface="Trebuchet MS"/>
              <a:sym typeface="Trebuchet MS"/>
            </a:endParaRPr>
          </a:p>
          <a:p>
            <a:pPr marL="0" lvl="0" indent="0" algn="l" rtl="0">
              <a:spcBef>
                <a:spcPts val="0"/>
              </a:spcBef>
              <a:spcAft>
                <a:spcPts val="0"/>
              </a:spcAft>
              <a:buNone/>
            </a:pP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MTSS TEAM:   John Pappas, Third Grade Teacher</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Amy </a:t>
            </a:r>
            <a:r>
              <a:rPr lang="en-US" sz="1800" b="1" dirty="0" err="1">
                <a:latin typeface="Trebuchet MS"/>
                <a:ea typeface="Trebuchet MS"/>
                <a:cs typeface="Trebuchet MS"/>
                <a:sym typeface="Trebuchet MS"/>
              </a:rPr>
              <a:t>Famelos</a:t>
            </a:r>
            <a:r>
              <a:rPr lang="en-US" sz="1800" b="1" dirty="0">
                <a:latin typeface="Trebuchet MS"/>
                <a:ea typeface="Trebuchet MS"/>
                <a:cs typeface="Trebuchet MS"/>
                <a:sym typeface="Trebuchet MS"/>
              </a:rPr>
              <a:t>-Villars, Counselor</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Rachel </a:t>
            </a:r>
            <a:r>
              <a:rPr lang="en-US" sz="1800" b="1" dirty="0" err="1">
                <a:latin typeface="Trebuchet MS"/>
                <a:ea typeface="Trebuchet MS"/>
                <a:cs typeface="Trebuchet MS"/>
                <a:sym typeface="Trebuchet MS"/>
              </a:rPr>
              <a:t>Linick</a:t>
            </a:r>
            <a:r>
              <a:rPr lang="en-US" sz="1800" b="1" dirty="0">
                <a:latin typeface="Trebuchet MS"/>
                <a:ea typeface="Trebuchet MS"/>
                <a:cs typeface="Trebuchet MS"/>
                <a:sym typeface="Trebuchet MS"/>
              </a:rPr>
              <a:t>, Intermediate Achieve</a:t>
            </a:r>
            <a:endParaRPr sz="1800" b="1" dirty="0">
              <a:latin typeface="Trebuchet MS"/>
              <a:ea typeface="Trebuchet MS"/>
              <a:cs typeface="Trebuchet MS"/>
              <a:sym typeface="Trebuchet MS"/>
            </a:endParaRPr>
          </a:p>
          <a:p>
            <a:pPr marL="0" lvl="0" indent="0" algn="l" rtl="0">
              <a:spcBef>
                <a:spcPts val="0"/>
              </a:spcBef>
              <a:spcAft>
                <a:spcPts val="0"/>
              </a:spcAft>
              <a:buNone/>
            </a:pP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HIGH PERFORMING TEAMS:  Daniel </a:t>
            </a:r>
            <a:r>
              <a:rPr lang="en-US" sz="1800" b="1" dirty="0" err="1">
                <a:latin typeface="Trebuchet MS"/>
                <a:ea typeface="Trebuchet MS"/>
                <a:cs typeface="Trebuchet MS"/>
                <a:sym typeface="Trebuchet MS"/>
              </a:rPr>
              <a:t>Natividad</a:t>
            </a:r>
            <a:endParaRPr sz="1800" b="1" dirty="0">
              <a:latin typeface="Trebuchet MS"/>
              <a:ea typeface="Trebuchet MS"/>
              <a:cs typeface="Trebuchet MS"/>
              <a:sym typeface="Trebuchet MS"/>
            </a:endParaRPr>
          </a:p>
          <a:p>
            <a:pPr marL="0" lvl="0" indent="0" algn="l" rtl="0">
              <a:spcBef>
                <a:spcPts val="0"/>
              </a:spcBef>
              <a:spcAft>
                <a:spcPts val="0"/>
              </a:spcAft>
              <a:buNone/>
            </a:pPr>
            <a:r>
              <a:rPr lang="en-US" sz="1800" b="1" dirty="0">
                <a:latin typeface="Trebuchet MS"/>
                <a:ea typeface="Trebuchet MS"/>
                <a:cs typeface="Trebuchet MS"/>
                <a:sym typeface="Trebuchet MS"/>
              </a:rPr>
              <a:t>			    Assistant Principal</a:t>
            </a:r>
            <a:endParaRPr sz="1800" b="1" dirty="0">
              <a:latin typeface="Trebuchet MS"/>
              <a:ea typeface="Trebuchet MS"/>
              <a:cs typeface="Trebuchet MS"/>
              <a:sym typeface="Trebuchet MS"/>
            </a:endParaRPr>
          </a:p>
          <a:p>
            <a:pPr marL="0" lvl="0" indent="0" algn="ctr" rtl="0">
              <a:spcBef>
                <a:spcPts val="0"/>
              </a:spcBef>
              <a:spcAft>
                <a:spcPts val="0"/>
              </a:spcAft>
              <a:buNone/>
            </a:pPr>
            <a:endParaRPr dirty="0">
              <a:latin typeface="Trebuchet MS"/>
              <a:ea typeface="Trebuchet MS"/>
              <a:cs typeface="Trebuchet MS"/>
              <a:sym typeface="Trebuchet MS"/>
            </a:endParaRPr>
          </a:p>
          <a:p>
            <a:pPr marL="0" lvl="0" indent="0" algn="ctr" rtl="0">
              <a:spcBef>
                <a:spcPts val="0"/>
              </a:spcBef>
              <a:spcAft>
                <a:spcPts val="0"/>
              </a:spcAft>
              <a:buNone/>
            </a:pPr>
            <a:endParaRPr dirty="0">
              <a:latin typeface="Trebuchet MS"/>
              <a:ea typeface="Trebuchet MS"/>
              <a:cs typeface="Trebuchet MS"/>
              <a:sym typeface="Trebuchet MS"/>
            </a:endParaRPr>
          </a:p>
        </p:txBody>
      </p:sp>
      <p:sp>
        <p:nvSpPr>
          <p:cNvPr id="231" name="Google Shape;231;p31"/>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44" descr="Cedar Wood Elem-SOSR-Nov Final-2018_Page_14.png"/>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328" name="Google Shape;328;p44"/>
          <p:cNvSpPr txBox="1"/>
          <p:nvPr/>
        </p:nvSpPr>
        <p:spPr>
          <a:xfrm>
            <a:off x="4648200" y="4191000"/>
            <a:ext cx="3722913" cy="1015663"/>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Number Strings and Math Discourse</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a:t>
            </a:r>
            <a:r>
              <a:rPr lang="en-US" sz="1000" dirty="0" err="1">
                <a:solidFill>
                  <a:schemeClr val="dk1"/>
                </a:solidFill>
                <a:latin typeface="Trebuchet MS"/>
                <a:ea typeface="Trebuchet MS"/>
                <a:cs typeface="Trebuchet MS"/>
                <a:sym typeface="Trebuchet MS"/>
              </a:rPr>
              <a:t>iReady</a:t>
            </a:r>
            <a:r>
              <a:rPr lang="en-US" sz="1000" dirty="0">
                <a:solidFill>
                  <a:schemeClr val="dk1"/>
                </a:solidFill>
                <a:latin typeface="Trebuchet MS"/>
                <a:ea typeface="Trebuchet MS"/>
                <a:cs typeface="Trebuchet MS"/>
                <a:sym typeface="Trebuchet MS"/>
              </a:rPr>
              <a:t> Math to eliminate students’ gaps and accelerate learning for other students</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Strategic use of the Smarter Balance Interim Assessments to support students in preparation for the Smarter Balance Assessment</a:t>
            </a:r>
            <a:endParaRPr dirty="0"/>
          </a:p>
        </p:txBody>
      </p:sp>
      <p:sp>
        <p:nvSpPr>
          <p:cNvPr id="329" name="Google Shape;329;p44"/>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5" descr="Cedar Wood Elem-SOSR-Nov Final-2018_Page_15.png"/>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336" name="Google Shape;336;p45"/>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grpSp>
        <p:nvGrpSpPr>
          <p:cNvPr id="627" name="Google Shape;627;p76"/>
          <p:cNvGrpSpPr/>
          <p:nvPr/>
        </p:nvGrpSpPr>
        <p:grpSpPr>
          <a:xfrm>
            <a:off x="493309" y="5563389"/>
            <a:ext cx="7906061" cy="601744"/>
            <a:chOff x="369711" y="5628068"/>
            <a:chExt cx="8145639" cy="619978"/>
          </a:xfrm>
        </p:grpSpPr>
        <p:pic>
          <p:nvPicPr>
            <p:cNvPr id="628" name="Google Shape;628;p76"/>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29" name="Google Shape;629;p76"/>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30" name="Google Shape;630;p76"/>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31" name="Google Shape;631;p76"/>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22</a:t>
            </a:fld>
            <a:endParaRPr>
              <a:solidFill>
                <a:srgbClr val="888888"/>
              </a:solidFill>
              <a:latin typeface="PT Sans"/>
              <a:ea typeface="PT Sans"/>
              <a:cs typeface="PT Sans"/>
              <a:sym typeface="PT Sans"/>
            </a:endParaRPr>
          </a:p>
        </p:txBody>
      </p:sp>
      <p:sp>
        <p:nvSpPr>
          <p:cNvPr id="632" name="Google Shape;632;p76"/>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Math Equity Target Data</a:t>
            </a:r>
            <a:endParaRPr/>
          </a:p>
        </p:txBody>
      </p:sp>
      <p:pic>
        <p:nvPicPr>
          <p:cNvPr id="633" name="Google Shape;633;p76"/>
          <p:cNvPicPr preferRelativeResize="0"/>
          <p:nvPr/>
        </p:nvPicPr>
        <p:blipFill rotWithShape="1">
          <a:blip r:embed="rId4">
            <a:alphaModFix/>
          </a:blip>
          <a:srcRect/>
          <a:stretch/>
        </p:blipFill>
        <p:spPr>
          <a:xfrm>
            <a:off x="1546412" y="766483"/>
            <a:ext cx="6055923"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Google Shape;342;p46" descr="Cedar Wood Elem-SOSR-Nov Final-2018_Page_16.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43" name="Google Shape;343;p46"/>
          <p:cNvSpPr txBox="1"/>
          <p:nvPr/>
        </p:nvSpPr>
        <p:spPr>
          <a:xfrm>
            <a:off x="4648200" y="4191000"/>
            <a:ext cx="3722913" cy="1169551"/>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Number Strings and Math Discourse</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Implementation of </a:t>
            </a:r>
            <a:r>
              <a:rPr lang="en-US" sz="1000" dirty="0" err="1">
                <a:solidFill>
                  <a:schemeClr val="dk1"/>
                </a:solidFill>
                <a:latin typeface="Trebuchet MS"/>
                <a:ea typeface="Trebuchet MS"/>
                <a:cs typeface="Trebuchet MS"/>
                <a:sym typeface="Trebuchet MS"/>
              </a:rPr>
              <a:t>iReady</a:t>
            </a:r>
            <a:r>
              <a:rPr lang="en-US" sz="1000" dirty="0">
                <a:solidFill>
                  <a:schemeClr val="dk1"/>
                </a:solidFill>
                <a:latin typeface="Trebuchet MS"/>
                <a:ea typeface="Trebuchet MS"/>
                <a:cs typeface="Trebuchet MS"/>
                <a:sym typeface="Trebuchet MS"/>
              </a:rPr>
              <a:t> Math to eliminate students’ gaps and accelerate learning for other students</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Strategic use of the Smarter Balance Interim Assessments to support students in preparation for the Smarter Balance Assessment</a:t>
            </a:r>
            <a:endParaRPr dirty="0"/>
          </a:p>
          <a:p>
            <a:pPr marL="171450" marR="0" lvl="0" indent="-171450" algn="l" rtl="0">
              <a:spcBef>
                <a:spcPts val="0"/>
              </a:spcBef>
              <a:spcAft>
                <a:spcPts val="0"/>
              </a:spcAft>
              <a:buClr>
                <a:schemeClr val="dk1"/>
              </a:buClr>
              <a:buSzPts val="1000"/>
              <a:buFont typeface="Arial"/>
              <a:buChar char="•"/>
            </a:pPr>
            <a:r>
              <a:rPr lang="en-US" sz="1000" dirty="0">
                <a:solidFill>
                  <a:schemeClr val="dk1"/>
                </a:solidFill>
                <a:latin typeface="Trebuchet MS"/>
                <a:ea typeface="Trebuchet MS"/>
                <a:cs typeface="Trebuchet MS"/>
                <a:sym typeface="Trebuchet MS"/>
              </a:rPr>
              <a:t>Leadership of Assistant Principal in supporting 5</a:t>
            </a:r>
            <a:r>
              <a:rPr lang="en-US" sz="1000" baseline="30000" dirty="0">
                <a:solidFill>
                  <a:schemeClr val="dk1"/>
                </a:solidFill>
                <a:latin typeface="Trebuchet MS"/>
                <a:ea typeface="Trebuchet MS"/>
                <a:cs typeface="Trebuchet MS"/>
                <a:sym typeface="Trebuchet MS"/>
              </a:rPr>
              <a:t>th</a:t>
            </a:r>
            <a:r>
              <a:rPr lang="en-US" sz="1000" dirty="0">
                <a:solidFill>
                  <a:schemeClr val="dk1"/>
                </a:solidFill>
                <a:latin typeface="Trebuchet MS"/>
                <a:ea typeface="Trebuchet MS"/>
                <a:cs typeface="Trebuchet MS"/>
                <a:sym typeface="Trebuchet MS"/>
              </a:rPr>
              <a:t> grade</a:t>
            </a:r>
            <a:endParaRPr dirty="0"/>
          </a:p>
        </p:txBody>
      </p:sp>
      <p:sp>
        <p:nvSpPr>
          <p:cNvPr id="344" name="Google Shape;344;p46"/>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23</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pic>
        <p:nvPicPr>
          <p:cNvPr id="350" name="Google Shape;350;p47" descr="Cedar Wood Elem-SOSR-Nov Final-2018_Page_17.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51" name="Google Shape;351;p47"/>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grpSp>
        <p:nvGrpSpPr>
          <p:cNvPr id="651" name="Google Shape;651;p78"/>
          <p:cNvGrpSpPr/>
          <p:nvPr/>
        </p:nvGrpSpPr>
        <p:grpSpPr>
          <a:xfrm>
            <a:off x="493309" y="5563389"/>
            <a:ext cx="7906061" cy="601744"/>
            <a:chOff x="369711" y="5628068"/>
            <a:chExt cx="8145639" cy="619978"/>
          </a:xfrm>
        </p:grpSpPr>
        <p:pic>
          <p:nvPicPr>
            <p:cNvPr id="652" name="Google Shape;652;p78"/>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53" name="Google Shape;653;p78"/>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54" name="Google Shape;654;p78"/>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55" name="Google Shape;655;p78"/>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25</a:t>
            </a:fld>
            <a:endParaRPr>
              <a:solidFill>
                <a:srgbClr val="888888"/>
              </a:solidFill>
              <a:latin typeface="PT Sans"/>
              <a:ea typeface="PT Sans"/>
              <a:cs typeface="PT Sans"/>
              <a:sym typeface="PT Sans"/>
            </a:endParaRPr>
          </a:p>
        </p:txBody>
      </p:sp>
      <p:sp>
        <p:nvSpPr>
          <p:cNvPr id="656" name="Google Shape;656;p78"/>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Math Equity Target Data</a:t>
            </a:r>
            <a:endParaRPr/>
          </a:p>
        </p:txBody>
      </p:sp>
      <p:pic>
        <p:nvPicPr>
          <p:cNvPr id="657" name="Google Shape;657;p78"/>
          <p:cNvPicPr preferRelativeResize="0"/>
          <p:nvPr/>
        </p:nvPicPr>
        <p:blipFill rotWithShape="1">
          <a:blip r:embed="rId4">
            <a:alphaModFix/>
          </a:blip>
          <a:srcRect/>
          <a:stretch/>
        </p:blipFill>
        <p:spPr>
          <a:xfrm>
            <a:off x="1546412" y="766483"/>
            <a:ext cx="6055923" cy="4679576"/>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pic>
        <p:nvPicPr>
          <p:cNvPr id="357" name="Google Shape;357;p48" descr="Cedar Wood Elem-SOSR-Nov Final-2018_Page_18.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358" name="Google Shape;358;p48"/>
          <p:cNvSpPr txBox="1"/>
          <p:nvPr/>
        </p:nvSpPr>
        <p:spPr>
          <a:xfrm>
            <a:off x="4724400" y="4114800"/>
            <a:ext cx="3722913" cy="1169551"/>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Professional development on NGSS</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Students practices multiple times in preparation for the assessment</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Science was embedded into the curriculum</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Student discourse and discussion regarding Science was increased in correlation with Number Strings and Math Discourse </a:t>
            </a:r>
            <a:endParaRPr/>
          </a:p>
        </p:txBody>
      </p:sp>
      <p:sp>
        <p:nvSpPr>
          <p:cNvPr id="359" name="Google Shape;359;p48"/>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pic>
        <p:nvPicPr>
          <p:cNvPr id="365" name="Google Shape;365;p49" descr="Cedar Wood Elem-SOSR-Nov Final-2018_Page_19.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6" name="Google Shape;366;p49"/>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27</a:t>
            </a:fld>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0" descr="Cedar Wood Elem-SOSR-Nov Final-2018_Page_20.png"/>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373" name="Google Shape;373;p50"/>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28</a:t>
            </a:fl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pic>
        <p:nvPicPr>
          <p:cNvPr id="379" name="Google Shape;379;p51" descr="Cedar Wood Elem-SOSR-Nov Final-2018_Page_21.png"/>
          <p:cNvPicPr preferRelativeResize="0"/>
          <p:nvPr/>
        </p:nvPicPr>
        <p:blipFill rotWithShape="1">
          <a:blip r:embed="rId3">
            <a:alphaModFix/>
          </a:blip>
          <a:srcRect/>
          <a:stretch/>
        </p:blipFill>
        <p:spPr>
          <a:xfrm>
            <a:off x="-76200" y="0"/>
            <a:ext cx="9296400" cy="6858000"/>
          </a:xfrm>
          <a:prstGeom prst="rect">
            <a:avLst/>
          </a:prstGeom>
          <a:noFill/>
          <a:ln>
            <a:noFill/>
          </a:ln>
        </p:spPr>
      </p:pic>
      <p:sp>
        <p:nvSpPr>
          <p:cNvPr id="380" name="Google Shape;380;p51"/>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29</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33" descr="Cedar Wood Elem-SOSR-Nov Final-2018_Page_03.png"/>
          <p:cNvPicPr preferRelativeResize="0"/>
          <p:nvPr/>
        </p:nvPicPr>
        <p:blipFill rotWithShape="1">
          <a:blip r:embed="rId3">
            <a:alphaModFix/>
          </a:blip>
          <a:srcRect/>
          <a:stretch/>
        </p:blipFill>
        <p:spPr>
          <a:xfrm>
            <a:off x="0" y="76200"/>
            <a:ext cx="9143999" cy="6858000"/>
          </a:xfrm>
          <a:prstGeom prst="rect">
            <a:avLst/>
          </a:prstGeom>
          <a:noFill/>
          <a:ln>
            <a:noFill/>
          </a:ln>
        </p:spPr>
      </p:pic>
      <p:sp>
        <p:nvSpPr>
          <p:cNvPr id="245" name="Google Shape;245;p33"/>
          <p:cNvSpPr txBox="1"/>
          <p:nvPr/>
        </p:nvSpPr>
        <p:spPr>
          <a:xfrm>
            <a:off x="4814597" y="3666931"/>
            <a:ext cx="3722913" cy="1015663"/>
          </a:xfrm>
          <a:prstGeom prst="rect">
            <a:avLst/>
          </a:prstGeom>
          <a:noFill/>
          <a:ln>
            <a:noFill/>
          </a:ln>
        </p:spPr>
        <p:txBody>
          <a:bodyPr spcFirstLastPara="1" wrap="square" lIns="91425" tIns="45700" rIns="91425" bIns="45700" anchor="t" anchorCtr="0">
            <a:noAutofit/>
          </a:bodyPr>
          <a:lstStyle/>
          <a:p>
            <a:pPr marL="171450" marR="0" lvl="0" indent="-184150" algn="l" rtl="0">
              <a:spcBef>
                <a:spcPts val="0"/>
              </a:spcBef>
              <a:spcAft>
                <a:spcPts val="0"/>
              </a:spcAft>
              <a:buClr>
                <a:schemeClr val="dk1"/>
              </a:buClr>
              <a:buSzPts val="1200"/>
              <a:buChar char="•"/>
            </a:pPr>
            <a:r>
              <a:rPr lang="en-US" sz="1200" b="1">
                <a:solidFill>
                  <a:schemeClr val="dk1"/>
                </a:solidFill>
                <a:latin typeface="Trebuchet MS"/>
                <a:ea typeface="Trebuchet MS"/>
                <a:cs typeface="Trebuchet MS"/>
                <a:sym typeface="Trebuchet MS"/>
              </a:rPr>
              <a:t>Construction increase of new homes in the area</a:t>
            </a:r>
            <a:endParaRPr sz="1200" b="1"/>
          </a:p>
          <a:p>
            <a:pPr marL="171450" marR="0" lvl="0" indent="-184150" algn="l" rtl="0">
              <a:spcBef>
                <a:spcPts val="0"/>
              </a:spcBef>
              <a:spcAft>
                <a:spcPts val="0"/>
              </a:spcAft>
              <a:buClr>
                <a:schemeClr val="dk1"/>
              </a:buClr>
              <a:buSzPts val="1200"/>
              <a:buChar char="•"/>
            </a:pPr>
            <a:r>
              <a:rPr lang="en-US" sz="1200" b="1">
                <a:solidFill>
                  <a:schemeClr val="dk1"/>
                </a:solidFill>
                <a:latin typeface="Trebuchet MS"/>
                <a:ea typeface="Trebuchet MS"/>
                <a:cs typeface="Trebuchet MS"/>
                <a:sym typeface="Trebuchet MS"/>
              </a:rPr>
              <a:t>Cedar Wood is a good place to learn – people from all over come to experience the Cedar Wood Way</a:t>
            </a:r>
            <a:endParaRPr sz="1200" b="1"/>
          </a:p>
        </p:txBody>
      </p:sp>
      <p:sp>
        <p:nvSpPr>
          <p:cNvPr id="246" name="Google Shape;246;p33"/>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a:t>
            </a:fld>
            <a:endParaRPr/>
          </a:p>
        </p:txBody>
      </p:sp>
      <p:cxnSp>
        <p:nvCxnSpPr>
          <p:cNvPr id="7" name="Straight Arrow Connector 6">
            <a:extLst>
              <a:ext uri="{FF2B5EF4-FFF2-40B4-BE49-F238E27FC236}">
                <a16:creationId xmlns:a16="http://schemas.microsoft.com/office/drawing/2014/main" id="{6FF81490-6D34-9942-B5A7-0E03E7C951DC}"/>
              </a:ext>
            </a:extLst>
          </p:cNvPr>
          <p:cNvCxnSpPr>
            <a:cxnSpLocks/>
          </p:cNvCxnSpPr>
          <p:nvPr/>
        </p:nvCxnSpPr>
        <p:spPr>
          <a:xfrm flipH="1">
            <a:off x="4571999" y="5126936"/>
            <a:ext cx="894587" cy="0"/>
          </a:xfrm>
          <a:prstGeom prst="straightConnector1">
            <a:avLst/>
          </a:prstGeom>
          <a:ln w="76200" cmpd="sng">
            <a:tailEnd type="triangle"/>
          </a:ln>
        </p:spPr>
        <p:style>
          <a:lnRef idx="1">
            <a:schemeClr val="accent5"/>
          </a:lnRef>
          <a:fillRef idx="0">
            <a:schemeClr val="accent5"/>
          </a:fillRef>
          <a:effectRef idx="0">
            <a:schemeClr val="accent5"/>
          </a:effectRef>
          <a:fontRef idx="minor">
            <a:schemeClr val="tx1"/>
          </a:fontRef>
        </p:style>
      </p:cxnSp>
      <p:cxnSp>
        <p:nvCxnSpPr>
          <p:cNvPr id="12" name="Straight Arrow Connector 11">
            <a:extLst>
              <a:ext uri="{FF2B5EF4-FFF2-40B4-BE49-F238E27FC236}">
                <a16:creationId xmlns:a16="http://schemas.microsoft.com/office/drawing/2014/main" id="{B213EB9F-EA30-354F-8265-FFC67D153AE2}"/>
              </a:ext>
            </a:extLst>
          </p:cNvPr>
          <p:cNvCxnSpPr>
            <a:cxnSpLocks/>
          </p:cNvCxnSpPr>
          <p:nvPr/>
        </p:nvCxnSpPr>
        <p:spPr>
          <a:xfrm>
            <a:off x="4049484" y="2068703"/>
            <a:ext cx="0" cy="1598228"/>
          </a:xfrm>
          <a:prstGeom prst="straightConnector1">
            <a:avLst/>
          </a:prstGeom>
          <a:ln w="76200" cmpd="sng">
            <a:solidFill>
              <a:srgbClr val="002060"/>
            </a:solidFill>
            <a:headEnd type="triangle"/>
            <a:tailEnd type="triangle"/>
          </a:ln>
        </p:spPr>
        <p:style>
          <a:lnRef idx="1">
            <a:schemeClr val="accent5"/>
          </a:lnRef>
          <a:fillRef idx="0">
            <a:schemeClr val="accent5"/>
          </a:fillRef>
          <a:effectRef idx="0">
            <a:schemeClr val="accent5"/>
          </a:effectRef>
          <a:fontRef idx="minor">
            <a:schemeClr val="tx1"/>
          </a:fontRef>
        </p:style>
      </p:cxn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2"/>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accent1"/>
              </a:buClr>
              <a:buSzPts val="5400"/>
              <a:buFont typeface="Trebuchet MS"/>
              <a:buNone/>
            </a:pPr>
            <a:r>
              <a:rPr lang="en-US"/>
              <a:t>English Learners </a:t>
            </a:r>
            <a:endParaRPr/>
          </a:p>
        </p:txBody>
      </p:sp>
      <p:sp>
        <p:nvSpPr>
          <p:cNvPr id="386" name="Google Shape;386;p52"/>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SzPts val="1440"/>
              <a:buNone/>
            </a:pPr>
            <a:endParaRPr/>
          </a:p>
        </p:txBody>
      </p:sp>
      <p:sp>
        <p:nvSpPr>
          <p:cNvPr id="387" name="Google Shape;387;p52"/>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30</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33F25-1D21-45A0-8226-CC9765A66783}"/>
              </a:ext>
            </a:extLst>
          </p:cNvPr>
          <p:cNvSpPr>
            <a:spLocks noGrp="1"/>
          </p:cNvSpPr>
          <p:nvPr>
            <p:ph type="title"/>
          </p:nvPr>
        </p:nvSpPr>
        <p:spPr/>
        <p:txBody>
          <a:bodyPr/>
          <a:lstStyle/>
          <a:p>
            <a:r>
              <a:rPr lang="en-US" dirty="0"/>
              <a:t>ELL Snapshot</a:t>
            </a:r>
          </a:p>
        </p:txBody>
      </p:sp>
      <p:sp>
        <p:nvSpPr>
          <p:cNvPr id="3" name="Slide Number Placeholder 2">
            <a:extLst>
              <a:ext uri="{FF2B5EF4-FFF2-40B4-BE49-F238E27FC236}">
                <a16:creationId xmlns:a16="http://schemas.microsoft.com/office/drawing/2014/main" id="{79191262-E969-48EA-85D2-6F4E470A82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31</a:t>
            </a:fld>
            <a:endParaRPr lang="en-US"/>
          </a:p>
        </p:txBody>
      </p:sp>
      <p:graphicFrame>
        <p:nvGraphicFramePr>
          <p:cNvPr id="4" name="Table 3">
            <a:extLst>
              <a:ext uri="{FF2B5EF4-FFF2-40B4-BE49-F238E27FC236}">
                <a16:creationId xmlns:a16="http://schemas.microsoft.com/office/drawing/2014/main" id="{E5E73CF7-9120-4E70-801F-D1E649972C53}"/>
              </a:ext>
            </a:extLst>
          </p:cNvPr>
          <p:cNvGraphicFramePr>
            <a:graphicFrameLocks noGrp="1"/>
          </p:cNvGraphicFramePr>
          <p:nvPr>
            <p:extLst>
              <p:ext uri="{D42A27DB-BD31-4B8C-83A1-F6EECF244321}">
                <p14:modId xmlns:p14="http://schemas.microsoft.com/office/powerpoint/2010/main" val="2703381327"/>
              </p:ext>
            </p:extLst>
          </p:nvPr>
        </p:nvGraphicFramePr>
        <p:xfrm>
          <a:off x="324853" y="1475447"/>
          <a:ext cx="7675789" cy="4693826"/>
        </p:xfrm>
        <a:graphic>
          <a:graphicData uri="http://schemas.openxmlformats.org/drawingml/2006/table">
            <a:tbl>
              <a:tblPr firstRow="1" firstCol="1" bandRow="1">
                <a:tableStyleId>{5C22544A-7EE6-4342-B048-85BDC9FD1C3A}</a:tableStyleId>
              </a:tblPr>
              <a:tblGrid>
                <a:gridCol w="1167194">
                  <a:extLst>
                    <a:ext uri="{9D8B030D-6E8A-4147-A177-3AD203B41FA5}">
                      <a16:colId xmlns:a16="http://schemas.microsoft.com/office/drawing/2014/main" val="2210079157"/>
                    </a:ext>
                  </a:extLst>
                </a:gridCol>
                <a:gridCol w="368975">
                  <a:extLst>
                    <a:ext uri="{9D8B030D-6E8A-4147-A177-3AD203B41FA5}">
                      <a16:colId xmlns:a16="http://schemas.microsoft.com/office/drawing/2014/main" val="2262016373"/>
                    </a:ext>
                  </a:extLst>
                </a:gridCol>
                <a:gridCol w="613962">
                  <a:extLst>
                    <a:ext uri="{9D8B030D-6E8A-4147-A177-3AD203B41FA5}">
                      <a16:colId xmlns:a16="http://schemas.microsoft.com/office/drawing/2014/main" val="531689035"/>
                    </a:ext>
                  </a:extLst>
                </a:gridCol>
                <a:gridCol w="613962">
                  <a:extLst>
                    <a:ext uri="{9D8B030D-6E8A-4147-A177-3AD203B41FA5}">
                      <a16:colId xmlns:a16="http://schemas.microsoft.com/office/drawing/2014/main" val="864921693"/>
                    </a:ext>
                  </a:extLst>
                </a:gridCol>
                <a:gridCol w="613962">
                  <a:extLst>
                    <a:ext uri="{9D8B030D-6E8A-4147-A177-3AD203B41FA5}">
                      <a16:colId xmlns:a16="http://schemas.microsoft.com/office/drawing/2014/main" val="3243766769"/>
                    </a:ext>
                  </a:extLst>
                </a:gridCol>
                <a:gridCol w="613962">
                  <a:extLst>
                    <a:ext uri="{9D8B030D-6E8A-4147-A177-3AD203B41FA5}">
                      <a16:colId xmlns:a16="http://schemas.microsoft.com/office/drawing/2014/main" val="3071656757"/>
                    </a:ext>
                  </a:extLst>
                </a:gridCol>
                <a:gridCol w="613962">
                  <a:extLst>
                    <a:ext uri="{9D8B030D-6E8A-4147-A177-3AD203B41FA5}">
                      <a16:colId xmlns:a16="http://schemas.microsoft.com/office/drawing/2014/main" val="642076361"/>
                    </a:ext>
                  </a:extLst>
                </a:gridCol>
                <a:gridCol w="613962">
                  <a:extLst>
                    <a:ext uri="{9D8B030D-6E8A-4147-A177-3AD203B41FA5}">
                      <a16:colId xmlns:a16="http://schemas.microsoft.com/office/drawing/2014/main" val="1934308651"/>
                    </a:ext>
                  </a:extLst>
                </a:gridCol>
                <a:gridCol w="613962">
                  <a:extLst>
                    <a:ext uri="{9D8B030D-6E8A-4147-A177-3AD203B41FA5}">
                      <a16:colId xmlns:a16="http://schemas.microsoft.com/office/drawing/2014/main" val="1418326994"/>
                    </a:ext>
                  </a:extLst>
                </a:gridCol>
                <a:gridCol w="613962">
                  <a:extLst>
                    <a:ext uri="{9D8B030D-6E8A-4147-A177-3AD203B41FA5}">
                      <a16:colId xmlns:a16="http://schemas.microsoft.com/office/drawing/2014/main" val="1775809377"/>
                    </a:ext>
                  </a:extLst>
                </a:gridCol>
                <a:gridCol w="613962">
                  <a:extLst>
                    <a:ext uri="{9D8B030D-6E8A-4147-A177-3AD203B41FA5}">
                      <a16:colId xmlns:a16="http://schemas.microsoft.com/office/drawing/2014/main" val="3303351184"/>
                    </a:ext>
                  </a:extLst>
                </a:gridCol>
                <a:gridCol w="613962">
                  <a:extLst>
                    <a:ext uri="{9D8B030D-6E8A-4147-A177-3AD203B41FA5}">
                      <a16:colId xmlns:a16="http://schemas.microsoft.com/office/drawing/2014/main" val="2496065662"/>
                    </a:ext>
                  </a:extLst>
                </a:gridCol>
              </a:tblGrid>
              <a:tr h="850330">
                <a:tc gridSpan="12">
                  <a:txBody>
                    <a:bodyPr/>
                    <a:lstStyle/>
                    <a:p>
                      <a:pPr marL="0" marR="0" algn="ctr">
                        <a:spcBef>
                          <a:spcPts val="0"/>
                        </a:spcBef>
                        <a:spcAft>
                          <a:spcPts val="0"/>
                        </a:spcAft>
                      </a:pPr>
                      <a:r>
                        <a:rPr lang="en-US" sz="1100">
                          <a:effectLst/>
                        </a:rPr>
                        <a:t>Snapshot of October/November ELL Enrollment #'s</a:t>
                      </a:r>
                      <a:endParaRPr lang="en-US" sz="1100">
                        <a:effectLst/>
                        <a:latin typeface="Calibri" panose="020F0502020204030204" pitchFamily="34" charset="0"/>
                        <a:ea typeface="Calibri" panose="020F0502020204030204" pitchFamily="34" charset="0"/>
                      </a:endParaRPr>
                    </a:p>
                  </a:txBody>
                  <a:tcPr marL="68580" marR="68580" marT="0"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58017380"/>
                  </a:ext>
                </a:extLst>
              </a:tr>
              <a:tr h="1496583">
                <a:tc>
                  <a:txBody>
                    <a:bodyPr/>
                    <a:lstStyle/>
                    <a:p>
                      <a:pPr marL="0" marR="0">
                        <a:spcBef>
                          <a:spcPts val="0"/>
                        </a:spcBef>
                        <a:spcAft>
                          <a:spcPts val="0"/>
                        </a:spcAft>
                      </a:pPr>
                      <a:r>
                        <a:rPr lang="en-US" sz="1600" dirty="0">
                          <a:effectLst/>
                        </a:rPr>
                        <a:t> CWE</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08-09</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09-10</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10-11</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11-12</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12-13</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13-14</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14-15</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15-16</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16-17</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17-18</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18-19</a:t>
                      </a:r>
                      <a:endParaRPr lang="en-US" sz="18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1522442145"/>
                  </a:ext>
                </a:extLst>
              </a:tr>
              <a:tr h="850330">
                <a:tc>
                  <a:txBody>
                    <a:bodyPr/>
                    <a:lstStyle/>
                    <a:p>
                      <a:pPr marL="0" marR="0">
                        <a:spcBef>
                          <a:spcPts val="0"/>
                        </a:spcBef>
                        <a:spcAft>
                          <a:spcPts val="0"/>
                        </a:spcAft>
                      </a:pPr>
                      <a:r>
                        <a:rPr lang="en-US" sz="1600" dirty="0">
                          <a:effectLst/>
                        </a:rPr>
                        <a:t>Active</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25</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20</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22</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17</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18</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23</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40</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68</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92</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93</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103</a:t>
                      </a:r>
                      <a:endParaRPr lang="en-US" sz="180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312987496"/>
                  </a:ext>
                </a:extLst>
              </a:tr>
              <a:tr h="1496583">
                <a:tc>
                  <a:txBody>
                    <a:bodyPr/>
                    <a:lstStyle/>
                    <a:p>
                      <a:pPr marL="0" marR="0">
                        <a:spcBef>
                          <a:spcPts val="0"/>
                        </a:spcBef>
                        <a:spcAft>
                          <a:spcPts val="0"/>
                        </a:spcAft>
                      </a:pPr>
                      <a:r>
                        <a:rPr lang="en-US" sz="1600" dirty="0">
                          <a:effectLst/>
                        </a:rPr>
                        <a:t>Monitored</a:t>
                      </a:r>
                      <a:endParaRPr lang="en-US" sz="16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5</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23</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35</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a:effectLst/>
                        </a:rPr>
                        <a:t>41</a:t>
                      </a:r>
                      <a:endParaRPr lang="en-US" sz="180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86</a:t>
                      </a:r>
                      <a:endParaRPr lang="en-US" sz="1800" dirty="0">
                        <a:effectLst/>
                        <a:latin typeface="Calibri" panose="020F0502020204030204" pitchFamily="34" charset="0"/>
                        <a:ea typeface="Calibri" panose="020F0502020204030204" pitchFamily="34" charset="0"/>
                      </a:endParaRPr>
                    </a:p>
                  </a:txBody>
                  <a:tcPr marL="68580" marR="68580" marT="0" marB="0" anchor="b"/>
                </a:tc>
                <a:tc>
                  <a:txBody>
                    <a:bodyPr/>
                    <a:lstStyle/>
                    <a:p>
                      <a:pPr marL="0" marR="0" algn="ctr">
                        <a:spcBef>
                          <a:spcPts val="0"/>
                        </a:spcBef>
                        <a:spcAft>
                          <a:spcPts val="0"/>
                        </a:spcAft>
                      </a:pPr>
                      <a:r>
                        <a:rPr lang="en-US" sz="1800" dirty="0">
                          <a:effectLst/>
                        </a:rPr>
                        <a:t>113</a:t>
                      </a:r>
                      <a:endParaRPr lang="en-US" sz="1800" dirty="0">
                        <a:effectLst/>
                        <a:latin typeface="Calibri" panose="020F0502020204030204" pitchFamily="34" charset="0"/>
                        <a:ea typeface="Calibri" panose="020F0502020204030204" pitchFamily="34" charset="0"/>
                      </a:endParaRPr>
                    </a:p>
                  </a:txBody>
                  <a:tcPr marL="68580" marR="68580" marT="0" marB="0" anchor="b"/>
                </a:tc>
                <a:extLst>
                  <a:ext uri="{0D108BD9-81ED-4DB2-BD59-A6C34878D82A}">
                    <a16:rowId xmlns:a16="http://schemas.microsoft.com/office/drawing/2014/main" val="3127949154"/>
                  </a:ext>
                </a:extLst>
              </a:tr>
            </a:tbl>
          </a:graphicData>
        </a:graphic>
      </p:graphicFrame>
      <p:sp>
        <p:nvSpPr>
          <p:cNvPr id="5" name="Rectangle 1">
            <a:extLst>
              <a:ext uri="{FF2B5EF4-FFF2-40B4-BE49-F238E27FC236}">
                <a16:creationId xmlns:a16="http://schemas.microsoft.com/office/drawing/2014/main" id="{F850DA93-84DF-4B5B-B554-F56A66C330AC}"/>
              </a:ext>
            </a:extLst>
          </p:cNvPr>
          <p:cNvSpPr>
            <a:spLocks noChangeArrowheads="1"/>
          </p:cNvSpPr>
          <p:nvPr/>
        </p:nvSpPr>
        <p:spPr bwMode="auto">
          <a:xfrm>
            <a:off x="84546" y="1930559"/>
            <a:ext cx="10085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089271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53"/>
          <p:cNvSpPr txBox="1">
            <a:spLocks noGrp="1"/>
          </p:cNvSpPr>
          <p:nvPr>
            <p:ph type="title"/>
          </p:nvPr>
        </p:nvSpPr>
        <p:spPr>
          <a:xfrm>
            <a:off x="609600" y="609600"/>
            <a:ext cx="6347714" cy="9906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959"/>
              <a:buFont typeface="Trebuchet MS"/>
              <a:buNone/>
            </a:pPr>
            <a:r>
              <a:rPr lang="en-US" sz="3959"/>
              <a:t>Kindergarten ELPA Scores 2018</a:t>
            </a:r>
            <a:endParaRPr/>
          </a:p>
        </p:txBody>
      </p:sp>
      <p:sp>
        <p:nvSpPr>
          <p:cNvPr id="393" name="Google Shape;393;p53"/>
          <p:cNvSpPr txBox="1">
            <a:spLocks noGrp="1"/>
          </p:cNvSpPr>
          <p:nvPr>
            <p:ph type="body" idx="1"/>
          </p:nvPr>
        </p:nvSpPr>
        <p:spPr>
          <a:xfrm>
            <a:off x="304800" y="1676400"/>
            <a:ext cx="7086600" cy="43649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40"/>
              <a:buNone/>
            </a:pPr>
            <a:endParaRPr/>
          </a:p>
        </p:txBody>
      </p:sp>
      <p:sp>
        <p:nvSpPr>
          <p:cNvPr id="394" name="Google Shape;394;p53"/>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32</a:t>
            </a:f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4"/>
          <p:cNvSpPr txBox="1">
            <a:spLocks noGrp="1"/>
          </p:cNvSpPr>
          <p:nvPr>
            <p:ph type="title"/>
          </p:nvPr>
        </p:nvSpPr>
        <p:spPr>
          <a:xfrm>
            <a:off x="609600" y="609600"/>
            <a:ext cx="6347714"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959"/>
              <a:buFont typeface="Trebuchet MS"/>
              <a:buNone/>
            </a:pPr>
            <a:r>
              <a:rPr lang="en-US" sz="3959"/>
              <a:t>First Grade ELPA Scores 2018</a:t>
            </a:r>
            <a:endParaRPr/>
          </a:p>
        </p:txBody>
      </p:sp>
      <p:sp>
        <p:nvSpPr>
          <p:cNvPr id="400" name="Google Shape;400;p54"/>
          <p:cNvSpPr txBox="1">
            <a:spLocks noGrp="1"/>
          </p:cNvSpPr>
          <p:nvPr>
            <p:ph type="body" idx="1"/>
          </p:nvPr>
        </p:nvSpPr>
        <p:spPr>
          <a:xfrm>
            <a:off x="228600" y="1858038"/>
            <a:ext cx="6576314" cy="49999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40"/>
              <a:buNone/>
            </a:pPr>
            <a:endParaRPr/>
          </a:p>
        </p:txBody>
      </p:sp>
      <p:sp>
        <p:nvSpPr>
          <p:cNvPr id="401" name="Google Shape;401;p54"/>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33</a:t>
            </a:fld>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5"/>
          <p:cNvSpPr txBox="1">
            <a:spLocks noGrp="1"/>
          </p:cNvSpPr>
          <p:nvPr>
            <p:ph type="title"/>
          </p:nvPr>
        </p:nvSpPr>
        <p:spPr>
          <a:xfrm>
            <a:off x="609600" y="609600"/>
            <a:ext cx="6347714" cy="12192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accent1"/>
              </a:buClr>
              <a:buSzPts val="3959"/>
              <a:buFont typeface="Trebuchet MS"/>
              <a:buNone/>
            </a:pPr>
            <a:r>
              <a:rPr lang="en-US" sz="3959"/>
              <a:t>Second Grade ELPA Scores 2018</a:t>
            </a:r>
            <a:endParaRPr/>
          </a:p>
        </p:txBody>
      </p:sp>
      <p:sp>
        <p:nvSpPr>
          <p:cNvPr id="407" name="Google Shape;407;p55"/>
          <p:cNvSpPr txBox="1">
            <a:spLocks noGrp="1"/>
          </p:cNvSpPr>
          <p:nvPr>
            <p:ph type="body" idx="1"/>
          </p:nvPr>
        </p:nvSpPr>
        <p:spPr>
          <a:xfrm>
            <a:off x="609600" y="1828800"/>
            <a:ext cx="6347714" cy="421256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SzPts val="1440"/>
              <a:buNone/>
            </a:pPr>
            <a:endParaRPr/>
          </a:p>
        </p:txBody>
      </p:sp>
      <p:sp>
        <p:nvSpPr>
          <p:cNvPr id="408" name="Google Shape;408;p55"/>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6" descr="Cedar Wood Elem-SOSR-Nov Final-2018_Page_22.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415" name="Google Shape;415;p56"/>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0AB07-FFD2-4E07-B358-1A73DB09603D}"/>
              </a:ext>
            </a:extLst>
          </p:cNvPr>
          <p:cNvSpPr>
            <a:spLocks noGrp="1"/>
          </p:cNvSpPr>
          <p:nvPr>
            <p:ph type="title"/>
          </p:nvPr>
        </p:nvSpPr>
        <p:spPr/>
        <p:txBody>
          <a:bodyPr/>
          <a:lstStyle/>
          <a:p>
            <a:pPr algn="ctr"/>
            <a:r>
              <a:rPr lang="en-US" dirty="0"/>
              <a:t>Third Grade ELPA </a:t>
            </a:r>
            <a:br>
              <a:rPr lang="en-US" dirty="0"/>
            </a:br>
            <a:r>
              <a:rPr lang="en-US" dirty="0"/>
              <a:t>Listening Component</a:t>
            </a:r>
          </a:p>
        </p:txBody>
      </p:sp>
      <p:sp>
        <p:nvSpPr>
          <p:cNvPr id="3" name="Slide Number Placeholder 2">
            <a:extLst>
              <a:ext uri="{FF2B5EF4-FFF2-40B4-BE49-F238E27FC236}">
                <a16:creationId xmlns:a16="http://schemas.microsoft.com/office/drawing/2014/main" id="{E8A91A8E-5EC4-4A49-9B5C-09D96D2970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36</a:t>
            </a:fld>
            <a:endParaRPr lang="en-US"/>
          </a:p>
        </p:txBody>
      </p:sp>
      <p:graphicFrame>
        <p:nvGraphicFramePr>
          <p:cNvPr id="4" name="Table 3">
            <a:extLst>
              <a:ext uri="{FF2B5EF4-FFF2-40B4-BE49-F238E27FC236}">
                <a16:creationId xmlns:a16="http://schemas.microsoft.com/office/drawing/2014/main" id="{724AD4FE-99BF-49F5-8EB7-6D39CE7FE63E}"/>
              </a:ext>
            </a:extLst>
          </p:cNvPr>
          <p:cNvGraphicFramePr>
            <a:graphicFrameLocks noGrp="1"/>
          </p:cNvGraphicFramePr>
          <p:nvPr>
            <p:extLst>
              <p:ext uri="{D42A27DB-BD31-4B8C-83A1-F6EECF244321}">
                <p14:modId xmlns:p14="http://schemas.microsoft.com/office/powerpoint/2010/main" val="674215913"/>
              </p:ext>
            </p:extLst>
          </p:nvPr>
        </p:nvGraphicFramePr>
        <p:xfrm>
          <a:off x="327024" y="2491962"/>
          <a:ext cx="6912864" cy="3351502"/>
        </p:xfrm>
        <a:graphic>
          <a:graphicData uri="http://schemas.openxmlformats.org/drawingml/2006/table">
            <a:tbl>
              <a:tblPr firstRow="1" firstCol="1" bandRow="1">
                <a:tableStyleId>{5C22544A-7EE6-4342-B048-85BDC9FD1C3A}</a:tableStyleId>
              </a:tblPr>
              <a:tblGrid>
                <a:gridCol w="1727662">
                  <a:extLst>
                    <a:ext uri="{9D8B030D-6E8A-4147-A177-3AD203B41FA5}">
                      <a16:colId xmlns:a16="http://schemas.microsoft.com/office/drawing/2014/main" val="4002761182"/>
                    </a:ext>
                  </a:extLst>
                </a:gridCol>
                <a:gridCol w="1727662">
                  <a:extLst>
                    <a:ext uri="{9D8B030D-6E8A-4147-A177-3AD203B41FA5}">
                      <a16:colId xmlns:a16="http://schemas.microsoft.com/office/drawing/2014/main" val="3910112120"/>
                    </a:ext>
                  </a:extLst>
                </a:gridCol>
                <a:gridCol w="1728770">
                  <a:extLst>
                    <a:ext uri="{9D8B030D-6E8A-4147-A177-3AD203B41FA5}">
                      <a16:colId xmlns:a16="http://schemas.microsoft.com/office/drawing/2014/main" val="588198612"/>
                    </a:ext>
                  </a:extLst>
                </a:gridCol>
                <a:gridCol w="1728770">
                  <a:extLst>
                    <a:ext uri="{9D8B030D-6E8A-4147-A177-3AD203B41FA5}">
                      <a16:colId xmlns:a16="http://schemas.microsoft.com/office/drawing/2014/main" val="873511340"/>
                    </a:ext>
                  </a:extLst>
                </a:gridCol>
              </a:tblGrid>
              <a:tr h="827756">
                <a:tc>
                  <a:txBody>
                    <a:bodyPr/>
                    <a:lstStyle/>
                    <a:p>
                      <a:pPr marL="0" marR="0" algn="ctr">
                        <a:spcBef>
                          <a:spcPts val="0"/>
                        </a:spcBef>
                        <a:spcAft>
                          <a:spcPts val="0"/>
                        </a:spcAft>
                      </a:pPr>
                      <a:r>
                        <a:rPr lang="en-US" sz="1100">
                          <a:effectLst/>
                        </a:rPr>
                        <a:t>4</a:t>
                      </a:r>
                      <a:r>
                        <a:rPr lang="en-US" sz="1100" baseline="30000">
                          <a:effectLst/>
                        </a:rPr>
                        <a:t>th</a:t>
                      </a:r>
                      <a:r>
                        <a:rPr lang="en-US" sz="1100">
                          <a:effectLst/>
                        </a:rPr>
                        <a:t> Graders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2016</a:t>
                      </a:r>
                    </a:p>
                    <a:p>
                      <a:pPr marL="0" marR="0" algn="ctr">
                        <a:spcBef>
                          <a:spcPts val="0"/>
                        </a:spcBef>
                        <a:spcAft>
                          <a:spcPts val="0"/>
                        </a:spcAft>
                      </a:pPr>
                      <a:r>
                        <a:rPr lang="en-US" sz="1100">
                          <a:effectLst/>
                        </a:rPr>
                        <a:t>1st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2017</a:t>
                      </a:r>
                    </a:p>
                    <a:p>
                      <a:pPr marL="0" marR="0" algn="ctr">
                        <a:spcBef>
                          <a:spcPts val="0"/>
                        </a:spcBef>
                        <a:spcAft>
                          <a:spcPts val="0"/>
                        </a:spcAft>
                      </a:pPr>
                      <a:r>
                        <a:rPr lang="en-US" sz="1100">
                          <a:effectLst/>
                        </a:rPr>
                        <a:t>2nd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2018</a:t>
                      </a:r>
                    </a:p>
                    <a:p>
                      <a:pPr marL="0" marR="0" algn="ctr">
                        <a:spcBef>
                          <a:spcPts val="0"/>
                        </a:spcBef>
                        <a:spcAft>
                          <a:spcPts val="0"/>
                        </a:spcAft>
                      </a:pPr>
                      <a:r>
                        <a:rPr lang="en-US" sz="1100">
                          <a:effectLst/>
                        </a:rPr>
                        <a:t>3rd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448625335"/>
                  </a:ext>
                </a:extLst>
              </a:tr>
              <a:tr h="413878">
                <a:tc>
                  <a:txBody>
                    <a:bodyPr/>
                    <a:lstStyle/>
                    <a:p>
                      <a:pPr marL="0" marR="0" algn="ctr">
                        <a:spcBef>
                          <a:spcPts val="0"/>
                        </a:spcBef>
                        <a:spcAft>
                          <a:spcPts val="0"/>
                        </a:spcAft>
                      </a:pPr>
                      <a:r>
                        <a:rPr lang="en-US" sz="1100">
                          <a:effectLst/>
                        </a:rPr>
                        <a:t>A.R.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098323559"/>
                  </a:ext>
                </a:extLst>
              </a:tr>
              <a:tr h="454356">
                <a:tc>
                  <a:txBody>
                    <a:bodyPr/>
                    <a:lstStyle/>
                    <a:p>
                      <a:pPr marL="0" marR="0" algn="ctr">
                        <a:spcBef>
                          <a:spcPts val="0"/>
                        </a:spcBef>
                        <a:spcAft>
                          <a:spcPts val="0"/>
                        </a:spcAft>
                      </a:pPr>
                      <a:r>
                        <a:rPr lang="en-US" sz="1100">
                          <a:effectLst/>
                        </a:rPr>
                        <a:t>A.S.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53375569"/>
                  </a:ext>
                </a:extLst>
              </a:tr>
              <a:tr h="827756">
                <a:tc>
                  <a:txBody>
                    <a:bodyPr/>
                    <a:lstStyle/>
                    <a:p>
                      <a:pPr marL="0" marR="0" algn="ctr">
                        <a:spcBef>
                          <a:spcPts val="0"/>
                        </a:spcBef>
                        <a:spcAft>
                          <a:spcPts val="0"/>
                        </a:spcAft>
                      </a:pPr>
                      <a:r>
                        <a:rPr lang="en-US" sz="1100">
                          <a:effectLst/>
                        </a:rPr>
                        <a:t>R.A.</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Early Advanced</a:t>
                      </a:r>
                      <a:endParaRPr lang="en-US" sz="1100" dirty="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111678405"/>
                  </a:ext>
                </a:extLst>
              </a:tr>
              <a:tr h="413878">
                <a:tc>
                  <a:txBody>
                    <a:bodyPr/>
                    <a:lstStyle/>
                    <a:p>
                      <a:pPr marL="0" marR="0" algn="ctr">
                        <a:spcBef>
                          <a:spcPts val="0"/>
                        </a:spcBef>
                        <a:spcAft>
                          <a:spcPts val="0"/>
                        </a:spcAft>
                      </a:pPr>
                      <a:r>
                        <a:rPr lang="en-US" sz="1100">
                          <a:effectLst/>
                        </a:rPr>
                        <a:t>M.M.</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507702641"/>
                  </a:ext>
                </a:extLst>
              </a:tr>
              <a:tr h="413878">
                <a:tc>
                  <a:txBody>
                    <a:bodyPr/>
                    <a:lstStyle/>
                    <a:p>
                      <a:pPr marL="0" marR="0" algn="ctr">
                        <a:spcBef>
                          <a:spcPts val="0"/>
                        </a:spcBef>
                        <a:spcAft>
                          <a:spcPts val="0"/>
                        </a:spcAft>
                      </a:pPr>
                      <a:r>
                        <a:rPr lang="en-US" sz="1100">
                          <a:effectLst/>
                        </a:rPr>
                        <a:t>A.K.</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Early Advanced</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091399381"/>
                  </a:ext>
                </a:extLst>
              </a:tr>
            </a:tbl>
          </a:graphicData>
        </a:graphic>
      </p:graphicFrame>
    </p:spTree>
    <p:extLst>
      <p:ext uri="{BB962C8B-B14F-4D97-AF65-F5344CB8AC3E}">
        <p14:creationId xmlns:p14="http://schemas.microsoft.com/office/powerpoint/2010/main" val="38443479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63279-BAAE-4194-99ED-5D723026B983}"/>
              </a:ext>
            </a:extLst>
          </p:cNvPr>
          <p:cNvSpPr>
            <a:spLocks noGrp="1"/>
          </p:cNvSpPr>
          <p:nvPr>
            <p:ph type="title"/>
          </p:nvPr>
        </p:nvSpPr>
        <p:spPr/>
        <p:txBody>
          <a:bodyPr/>
          <a:lstStyle/>
          <a:p>
            <a:pPr algn="ctr"/>
            <a:r>
              <a:rPr lang="en-US" dirty="0"/>
              <a:t>Third Grade ELPA</a:t>
            </a:r>
            <a:br>
              <a:rPr lang="en-US" dirty="0"/>
            </a:br>
            <a:r>
              <a:rPr lang="en-US" dirty="0"/>
              <a:t>Reading Component</a:t>
            </a:r>
          </a:p>
        </p:txBody>
      </p:sp>
      <p:sp>
        <p:nvSpPr>
          <p:cNvPr id="3" name="Slide Number Placeholder 2">
            <a:extLst>
              <a:ext uri="{FF2B5EF4-FFF2-40B4-BE49-F238E27FC236}">
                <a16:creationId xmlns:a16="http://schemas.microsoft.com/office/drawing/2014/main" id="{3FAC82A2-BC28-4312-952E-0AF5553F6FC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37</a:t>
            </a:fld>
            <a:endParaRPr lang="en-US"/>
          </a:p>
        </p:txBody>
      </p:sp>
      <p:graphicFrame>
        <p:nvGraphicFramePr>
          <p:cNvPr id="4" name="Table 3">
            <a:extLst>
              <a:ext uri="{FF2B5EF4-FFF2-40B4-BE49-F238E27FC236}">
                <a16:creationId xmlns:a16="http://schemas.microsoft.com/office/drawing/2014/main" id="{080414BC-DDFB-4FFA-83AD-6C76A3BA2A40}"/>
              </a:ext>
            </a:extLst>
          </p:cNvPr>
          <p:cNvGraphicFramePr>
            <a:graphicFrameLocks noGrp="1"/>
          </p:cNvGraphicFramePr>
          <p:nvPr>
            <p:extLst>
              <p:ext uri="{D42A27DB-BD31-4B8C-83A1-F6EECF244321}">
                <p14:modId xmlns:p14="http://schemas.microsoft.com/office/powerpoint/2010/main" val="3379376376"/>
              </p:ext>
            </p:extLst>
          </p:nvPr>
        </p:nvGraphicFramePr>
        <p:xfrm>
          <a:off x="804671" y="2084832"/>
          <a:ext cx="6152640" cy="4321656"/>
        </p:xfrm>
        <a:graphic>
          <a:graphicData uri="http://schemas.openxmlformats.org/drawingml/2006/table">
            <a:tbl>
              <a:tblPr firstRow="1" firstCol="1" bandRow="1">
                <a:tableStyleId>{5C22544A-7EE6-4342-B048-85BDC9FD1C3A}</a:tableStyleId>
              </a:tblPr>
              <a:tblGrid>
                <a:gridCol w="1537667">
                  <a:extLst>
                    <a:ext uri="{9D8B030D-6E8A-4147-A177-3AD203B41FA5}">
                      <a16:colId xmlns:a16="http://schemas.microsoft.com/office/drawing/2014/main" val="1875817663"/>
                    </a:ext>
                  </a:extLst>
                </a:gridCol>
                <a:gridCol w="1537667">
                  <a:extLst>
                    <a:ext uri="{9D8B030D-6E8A-4147-A177-3AD203B41FA5}">
                      <a16:colId xmlns:a16="http://schemas.microsoft.com/office/drawing/2014/main" val="2973554960"/>
                    </a:ext>
                  </a:extLst>
                </a:gridCol>
                <a:gridCol w="1538653">
                  <a:extLst>
                    <a:ext uri="{9D8B030D-6E8A-4147-A177-3AD203B41FA5}">
                      <a16:colId xmlns:a16="http://schemas.microsoft.com/office/drawing/2014/main" val="3899782627"/>
                    </a:ext>
                  </a:extLst>
                </a:gridCol>
                <a:gridCol w="1538653">
                  <a:extLst>
                    <a:ext uri="{9D8B030D-6E8A-4147-A177-3AD203B41FA5}">
                      <a16:colId xmlns:a16="http://schemas.microsoft.com/office/drawing/2014/main" val="495694839"/>
                    </a:ext>
                  </a:extLst>
                </a:gridCol>
              </a:tblGrid>
              <a:tr h="1178632">
                <a:tc>
                  <a:txBody>
                    <a:bodyPr/>
                    <a:lstStyle/>
                    <a:p>
                      <a:pPr marL="0" marR="0" algn="ctr">
                        <a:spcBef>
                          <a:spcPts val="0"/>
                        </a:spcBef>
                        <a:spcAft>
                          <a:spcPts val="0"/>
                        </a:spcAft>
                      </a:pPr>
                      <a:r>
                        <a:rPr lang="en-US" sz="1100">
                          <a:effectLst/>
                        </a:rPr>
                        <a:t>4</a:t>
                      </a:r>
                      <a:r>
                        <a:rPr lang="en-US" sz="1100" baseline="30000">
                          <a:effectLst/>
                        </a:rPr>
                        <a:t>th</a:t>
                      </a:r>
                      <a:r>
                        <a:rPr lang="en-US" sz="1100">
                          <a:effectLst/>
                        </a:rPr>
                        <a:t> Graders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2016</a:t>
                      </a:r>
                    </a:p>
                    <a:p>
                      <a:pPr marL="0" marR="0" algn="ctr">
                        <a:spcBef>
                          <a:spcPts val="0"/>
                        </a:spcBef>
                        <a:spcAft>
                          <a:spcPts val="0"/>
                        </a:spcAft>
                      </a:pPr>
                      <a:r>
                        <a:rPr lang="en-US" sz="1100">
                          <a:effectLst/>
                        </a:rPr>
                        <a:t>1st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2017</a:t>
                      </a:r>
                    </a:p>
                    <a:p>
                      <a:pPr marL="0" marR="0" algn="ctr">
                        <a:spcBef>
                          <a:spcPts val="0"/>
                        </a:spcBef>
                        <a:spcAft>
                          <a:spcPts val="0"/>
                        </a:spcAft>
                      </a:pPr>
                      <a:r>
                        <a:rPr lang="en-US" sz="1100">
                          <a:effectLst/>
                        </a:rPr>
                        <a:t>2nd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2018</a:t>
                      </a:r>
                    </a:p>
                    <a:p>
                      <a:pPr marL="0" marR="0" algn="ctr">
                        <a:spcBef>
                          <a:spcPts val="0"/>
                        </a:spcBef>
                        <a:spcAft>
                          <a:spcPts val="0"/>
                        </a:spcAft>
                      </a:pPr>
                      <a:r>
                        <a:rPr lang="en-US" sz="1100">
                          <a:effectLst/>
                        </a:rPr>
                        <a:t>3rd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354659825"/>
                  </a:ext>
                </a:extLst>
              </a:tr>
              <a:tr h="785756">
                <a:tc>
                  <a:txBody>
                    <a:bodyPr/>
                    <a:lstStyle/>
                    <a:p>
                      <a:pPr marL="0" marR="0" algn="ctr">
                        <a:spcBef>
                          <a:spcPts val="0"/>
                        </a:spcBef>
                        <a:spcAft>
                          <a:spcPts val="0"/>
                        </a:spcAft>
                      </a:pPr>
                      <a:r>
                        <a:rPr lang="en-US" sz="1100">
                          <a:effectLst/>
                        </a:rPr>
                        <a:t>A.R.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901704741"/>
                  </a:ext>
                </a:extLst>
              </a:tr>
              <a:tr h="392878">
                <a:tc>
                  <a:txBody>
                    <a:bodyPr/>
                    <a:lstStyle/>
                    <a:p>
                      <a:pPr marL="0" marR="0" algn="ctr">
                        <a:spcBef>
                          <a:spcPts val="0"/>
                        </a:spcBef>
                        <a:spcAft>
                          <a:spcPts val="0"/>
                        </a:spcAft>
                      </a:pPr>
                      <a:r>
                        <a:rPr lang="en-US" sz="1100">
                          <a:effectLst/>
                        </a:rPr>
                        <a:t>A.S.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Intermediate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348309888"/>
                  </a:ext>
                </a:extLst>
              </a:tr>
              <a:tr h="785756">
                <a:tc>
                  <a:txBody>
                    <a:bodyPr/>
                    <a:lstStyle/>
                    <a:p>
                      <a:pPr marL="0" marR="0" algn="ctr">
                        <a:spcBef>
                          <a:spcPts val="0"/>
                        </a:spcBef>
                        <a:spcAft>
                          <a:spcPts val="0"/>
                        </a:spcAft>
                      </a:pPr>
                      <a:r>
                        <a:rPr lang="en-US" sz="1100">
                          <a:effectLst/>
                        </a:rPr>
                        <a:t>R.A.</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018103421"/>
                  </a:ext>
                </a:extLst>
              </a:tr>
              <a:tr h="392878">
                <a:tc>
                  <a:txBody>
                    <a:bodyPr/>
                    <a:lstStyle/>
                    <a:p>
                      <a:pPr marL="0" marR="0" algn="ctr">
                        <a:spcBef>
                          <a:spcPts val="0"/>
                        </a:spcBef>
                        <a:spcAft>
                          <a:spcPts val="0"/>
                        </a:spcAft>
                      </a:pPr>
                      <a:r>
                        <a:rPr lang="en-US" sz="1100">
                          <a:effectLst/>
                        </a:rPr>
                        <a:t>M.M.</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27321427"/>
                  </a:ext>
                </a:extLst>
              </a:tr>
              <a:tr h="785756">
                <a:tc>
                  <a:txBody>
                    <a:bodyPr/>
                    <a:lstStyle/>
                    <a:p>
                      <a:pPr marL="0" marR="0" algn="ctr">
                        <a:spcBef>
                          <a:spcPts val="0"/>
                        </a:spcBef>
                        <a:spcAft>
                          <a:spcPts val="0"/>
                        </a:spcAft>
                      </a:pPr>
                      <a:r>
                        <a:rPr lang="en-US" sz="1100">
                          <a:effectLst/>
                        </a:rPr>
                        <a:t>A.K.</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Intermediate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141246620"/>
                  </a:ext>
                </a:extLst>
              </a:tr>
            </a:tbl>
          </a:graphicData>
        </a:graphic>
      </p:graphicFrame>
    </p:spTree>
    <p:extLst>
      <p:ext uri="{BB962C8B-B14F-4D97-AF65-F5344CB8AC3E}">
        <p14:creationId xmlns:p14="http://schemas.microsoft.com/office/powerpoint/2010/main" val="3490690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0E99F-E066-483C-A5F3-CAD81528B070}"/>
              </a:ext>
            </a:extLst>
          </p:cNvPr>
          <p:cNvSpPr>
            <a:spLocks noGrp="1"/>
          </p:cNvSpPr>
          <p:nvPr>
            <p:ph type="title"/>
          </p:nvPr>
        </p:nvSpPr>
        <p:spPr/>
        <p:txBody>
          <a:bodyPr/>
          <a:lstStyle/>
          <a:p>
            <a:pPr algn="ctr"/>
            <a:r>
              <a:rPr lang="en-US" dirty="0"/>
              <a:t>Third Grade ELPA</a:t>
            </a:r>
            <a:br>
              <a:rPr lang="en-US" dirty="0"/>
            </a:br>
            <a:r>
              <a:rPr lang="en-US" dirty="0"/>
              <a:t>Writing Component</a:t>
            </a:r>
          </a:p>
        </p:txBody>
      </p:sp>
      <p:sp>
        <p:nvSpPr>
          <p:cNvPr id="3" name="Slide Number Placeholder 2">
            <a:extLst>
              <a:ext uri="{FF2B5EF4-FFF2-40B4-BE49-F238E27FC236}">
                <a16:creationId xmlns:a16="http://schemas.microsoft.com/office/drawing/2014/main" id="{049CFC76-48E7-4235-BF72-8227B2E14F0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38</a:t>
            </a:fld>
            <a:endParaRPr lang="en-US"/>
          </a:p>
        </p:txBody>
      </p:sp>
      <p:graphicFrame>
        <p:nvGraphicFramePr>
          <p:cNvPr id="4" name="Table 3">
            <a:extLst>
              <a:ext uri="{FF2B5EF4-FFF2-40B4-BE49-F238E27FC236}">
                <a16:creationId xmlns:a16="http://schemas.microsoft.com/office/drawing/2014/main" id="{33BB22EC-EB4D-4C09-909C-6CDA0799D453}"/>
              </a:ext>
            </a:extLst>
          </p:cNvPr>
          <p:cNvGraphicFramePr>
            <a:graphicFrameLocks noGrp="1"/>
          </p:cNvGraphicFramePr>
          <p:nvPr>
            <p:extLst>
              <p:ext uri="{D42A27DB-BD31-4B8C-83A1-F6EECF244321}">
                <p14:modId xmlns:p14="http://schemas.microsoft.com/office/powerpoint/2010/main" val="1735995528"/>
              </p:ext>
            </p:extLst>
          </p:nvPr>
        </p:nvGraphicFramePr>
        <p:xfrm>
          <a:off x="609598" y="1930400"/>
          <a:ext cx="6541008" cy="4318003"/>
        </p:xfrm>
        <a:graphic>
          <a:graphicData uri="http://schemas.openxmlformats.org/drawingml/2006/table">
            <a:tbl>
              <a:tblPr firstRow="1" firstCol="1" bandRow="1">
                <a:tableStyleId>{5C22544A-7EE6-4342-B048-85BDC9FD1C3A}</a:tableStyleId>
              </a:tblPr>
              <a:tblGrid>
                <a:gridCol w="1634727">
                  <a:extLst>
                    <a:ext uri="{9D8B030D-6E8A-4147-A177-3AD203B41FA5}">
                      <a16:colId xmlns:a16="http://schemas.microsoft.com/office/drawing/2014/main" val="161371872"/>
                    </a:ext>
                  </a:extLst>
                </a:gridCol>
                <a:gridCol w="1634727">
                  <a:extLst>
                    <a:ext uri="{9D8B030D-6E8A-4147-A177-3AD203B41FA5}">
                      <a16:colId xmlns:a16="http://schemas.microsoft.com/office/drawing/2014/main" val="430434844"/>
                    </a:ext>
                  </a:extLst>
                </a:gridCol>
                <a:gridCol w="1635777">
                  <a:extLst>
                    <a:ext uri="{9D8B030D-6E8A-4147-A177-3AD203B41FA5}">
                      <a16:colId xmlns:a16="http://schemas.microsoft.com/office/drawing/2014/main" val="4060675006"/>
                    </a:ext>
                  </a:extLst>
                </a:gridCol>
                <a:gridCol w="1635777">
                  <a:extLst>
                    <a:ext uri="{9D8B030D-6E8A-4147-A177-3AD203B41FA5}">
                      <a16:colId xmlns:a16="http://schemas.microsoft.com/office/drawing/2014/main" val="4252998091"/>
                    </a:ext>
                  </a:extLst>
                </a:gridCol>
              </a:tblGrid>
              <a:tr h="1079501">
                <a:tc>
                  <a:txBody>
                    <a:bodyPr/>
                    <a:lstStyle/>
                    <a:p>
                      <a:pPr marL="0" marR="0" algn="ctr">
                        <a:spcBef>
                          <a:spcPts val="0"/>
                        </a:spcBef>
                        <a:spcAft>
                          <a:spcPts val="0"/>
                        </a:spcAft>
                      </a:pPr>
                      <a:r>
                        <a:rPr lang="en-US" sz="1100">
                          <a:effectLst/>
                        </a:rPr>
                        <a:t>4</a:t>
                      </a:r>
                      <a:r>
                        <a:rPr lang="en-US" sz="1100" baseline="30000">
                          <a:effectLst/>
                        </a:rPr>
                        <a:t>th</a:t>
                      </a:r>
                      <a:r>
                        <a:rPr lang="en-US" sz="1100">
                          <a:effectLst/>
                        </a:rPr>
                        <a:t> Graders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2016</a:t>
                      </a:r>
                    </a:p>
                    <a:p>
                      <a:pPr marL="0" marR="0" algn="ctr">
                        <a:spcBef>
                          <a:spcPts val="0"/>
                        </a:spcBef>
                        <a:spcAft>
                          <a:spcPts val="0"/>
                        </a:spcAft>
                      </a:pPr>
                      <a:r>
                        <a:rPr lang="en-US" sz="1100">
                          <a:effectLst/>
                        </a:rPr>
                        <a:t>1st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2017</a:t>
                      </a:r>
                    </a:p>
                    <a:p>
                      <a:pPr marL="0" marR="0" algn="ctr">
                        <a:spcBef>
                          <a:spcPts val="0"/>
                        </a:spcBef>
                        <a:spcAft>
                          <a:spcPts val="0"/>
                        </a:spcAft>
                      </a:pPr>
                      <a:r>
                        <a:rPr lang="en-US" sz="1100">
                          <a:effectLst/>
                        </a:rPr>
                        <a:t>2nd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2018</a:t>
                      </a:r>
                    </a:p>
                    <a:p>
                      <a:pPr marL="0" marR="0" algn="ctr">
                        <a:spcBef>
                          <a:spcPts val="0"/>
                        </a:spcBef>
                        <a:spcAft>
                          <a:spcPts val="0"/>
                        </a:spcAft>
                      </a:pPr>
                      <a:r>
                        <a:rPr lang="en-US" sz="1100">
                          <a:effectLst/>
                        </a:rPr>
                        <a:t>3rd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16030810"/>
                  </a:ext>
                </a:extLst>
              </a:tr>
              <a:tr h="719667">
                <a:tc>
                  <a:txBody>
                    <a:bodyPr/>
                    <a:lstStyle/>
                    <a:p>
                      <a:pPr marL="0" marR="0" algn="ctr">
                        <a:spcBef>
                          <a:spcPts val="0"/>
                        </a:spcBef>
                        <a:spcAft>
                          <a:spcPts val="0"/>
                        </a:spcAft>
                      </a:pPr>
                      <a:r>
                        <a:rPr lang="en-US" sz="1100">
                          <a:effectLst/>
                        </a:rPr>
                        <a:t>A.R.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93823727"/>
                  </a:ext>
                </a:extLst>
              </a:tr>
              <a:tr h="719667">
                <a:tc>
                  <a:txBody>
                    <a:bodyPr/>
                    <a:lstStyle/>
                    <a:p>
                      <a:pPr marL="0" marR="0" algn="ctr">
                        <a:spcBef>
                          <a:spcPts val="0"/>
                        </a:spcBef>
                        <a:spcAft>
                          <a:spcPts val="0"/>
                        </a:spcAft>
                      </a:pPr>
                      <a:r>
                        <a:rPr lang="en-US" sz="1100">
                          <a:effectLst/>
                        </a:rPr>
                        <a:t>A.S.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4291586790"/>
                  </a:ext>
                </a:extLst>
              </a:tr>
              <a:tr h="719667">
                <a:tc>
                  <a:txBody>
                    <a:bodyPr/>
                    <a:lstStyle/>
                    <a:p>
                      <a:pPr marL="0" marR="0" algn="ctr">
                        <a:spcBef>
                          <a:spcPts val="0"/>
                        </a:spcBef>
                        <a:spcAft>
                          <a:spcPts val="0"/>
                        </a:spcAft>
                      </a:pPr>
                      <a:r>
                        <a:rPr lang="en-US" sz="1100">
                          <a:effectLst/>
                        </a:rPr>
                        <a:t>R.A.</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853600142"/>
                  </a:ext>
                </a:extLst>
              </a:tr>
              <a:tr h="359834">
                <a:tc>
                  <a:txBody>
                    <a:bodyPr/>
                    <a:lstStyle/>
                    <a:p>
                      <a:pPr marL="0" marR="0" algn="ctr">
                        <a:spcBef>
                          <a:spcPts val="0"/>
                        </a:spcBef>
                        <a:spcAft>
                          <a:spcPts val="0"/>
                        </a:spcAft>
                      </a:pPr>
                      <a:r>
                        <a:rPr lang="en-US" sz="1100">
                          <a:effectLst/>
                        </a:rPr>
                        <a:t>M.M.</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414422729"/>
                  </a:ext>
                </a:extLst>
              </a:tr>
              <a:tr h="719667">
                <a:tc>
                  <a:txBody>
                    <a:bodyPr/>
                    <a:lstStyle/>
                    <a:p>
                      <a:pPr marL="0" marR="0" algn="ctr">
                        <a:spcBef>
                          <a:spcPts val="0"/>
                        </a:spcBef>
                        <a:spcAft>
                          <a:spcPts val="0"/>
                        </a:spcAft>
                      </a:pPr>
                      <a:r>
                        <a:rPr lang="en-US" sz="1100">
                          <a:effectLst/>
                        </a:rPr>
                        <a:t>A.K.</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Intermediate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740528968"/>
                  </a:ext>
                </a:extLst>
              </a:tr>
            </a:tbl>
          </a:graphicData>
        </a:graphic>
      </p:graphicFrame>
    </p:spTree>
    <p:extLst>
      <p:ext uri="{BB962C8B-B14F-4D97-AF65-F5344CB8AC3E}">
        <p14:creationId xmlns:p14="http://schemas.microsoft.com/office/powerpoint/2010/main" val="37386410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3C2C6-9DC2-4C0C-BC93-D02D0EE4CD9F}"/>
              </a:ext>
            </a:extLst>
          </p:cNvPr>
          <p:cNvSpPr>
            <a:spLocks noGrp="1"/>
          </p:cNvSpPr>
          <p:nvPr>
            <p:ph type="title"/>
          </p:nvPr>
        </p:nvSpPr>
        <p:spPr/>
        <p:txBody>
          <a:bodyPr/>
          <a:lstStyle/>
          <a:p>
            <a:pPr algn="ctr"/>
            <a:r>
              <a:rPr lang="en-US" dirty="0"/>
              <a:t>Third Grade ELPA</a:t>
            </a:r>
            <a:br>
              <a:rPr lang="en-US"/>
            </a:br>
            <a:r>
              <a:rPr lang="en-US"/>
              <a:t>Speaking </a:t>
            </a:r>
            <a:r>
              <a:rPr lang="en-US" dirty="0"/>
              <a:t>Component</a:t>
            </a:r>
          </a:p>
        </p:txBody>
      </p:sp>
      <p:sp>
        <p:nvSpPr>
          <p:cNvPr id="3" name="Slide Number Placeholder 2">
            <a:extLst>
              <a:ext uri="{FF2B5EF4-FFF2-40B4-BE49-F238E27FC236}">
                <a16:creationId xmlns:a16="http://schemas.microsoft.com/office/drawing/2014/main" id="{264376FD-EC2A-4FAA-97DA-3EF1454BA26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39</a:t>
            </a:fld>
            <a:endParaRPr lang="en-US"/>
          </a:p>
        </p:txBody>
      </p:sp>
      <p:graphicFrame>
        <p:nvGraphicFramePr>
          <p:cNvPr id="4" name="Table 3">
            <a:extLst>
              <a:ext uri="{FF2B5EF4-FFF2-40B4-BE49-F238E27FC236}">
                <a16:creationId xmlns:a16="http://schemas.microsoft.com/office/drawing/2014/main" id="{35D6F429-A62B-4DAF-BE01-B19ECA4DF322}"/>
              </a:ext>
            </a:extLst>
          </p:cNvPr>
          <p:cNvGraphicFramePr>
            <a:graphicFrameLocks noGrp="1"/>
          </p:cNvGraphicFramePr>
          <p:nvPr>
            <p:extLst>
              <p:ext uri="{D42A27DB-BD31-4B8C-83A1-F6EECF244321}">
                <p14:modId xmlns:p14="http://schemas.microsoft.com/office/powerpoint/2010/main" val="958120473"/>
              </p:ext>
            </p:extLst>
          </p:nvPr>
        </p:nvGraphicFramePr>
        <p:xfrm>
          <a:off x="987551" y="1930400"/>
          <a:ext cx="5969760" cy="4318002"/>
        </p:xfrm>
        <a:graphic>
          <a:graphicData uri="http://schemas.openxmlformats.org/drawingml/2006/table">
            <a:tbl>
              <a:tblPr firstRow="1" firstCol="1" bandRow="1">
                <a:tableStyleId>{5C22544A-7EE6-4342-B048-85BDC9FD1C3A}</a:tableStyleId>
              </a:tblPr>
              <a:tblGrid>
                <a:gridCol w="1491961">
                  <a:extLst>
                    <a:ext uri="{9D8B030D-6E8A-4147-A177-3AD203B41FA5}">
                      <a16:colId xmlns:a16="http://schemas.microsoft.com/office/drawing/2014/main" val="656107962"/>
                    </a:ext>
                  </a:extLst>
                </a:gridCol>
                <a:gridCol w="1491961">
                  <a:extLst>
                    <a:ext uri="{9D8B030D-6E8A-4147-A177-3AD203B41FA5}">
                      <a16:colId xmlns:a16="http://schemas.microsoft.com/office/drawing/2014/main" val="3047219038"/>
                    </a:ext>
                  </a:extLst>
                </a:gridCol>
                <a:gridCol w="1492919">
                  <a:extLst>
                    <a:ext uri="{9D8B030D-6E8A-4147-A177-3AD203B41FA5}">
                      <a16:colId xmlns:a16="http://schemas.microsoft.com/office/drawing/2014/main" val="346853957"/>
                    </a:ext>
                  </a:extLst>
                </a:gridCol>
                <a:gridCol w="1492919">
                  <a:extLst>
                    <a:ext uri="{9D8B030D-6E8A-4147-A177-3AD203B41FA5}">
                      <a16:colId xmlns:a16="http://schemas.microsoft.com/office/drawing/2014/main" val="2045038533"/>
                    </a:ext>
                  </a:extLst>
                </a:gridCol>
              </a:tblGrid>
              <a:tr h="863600">
                <a:tc>
                  <a:txBody>
                    <a:bodyPr/>
                    <a:lstStyle/>
                    <a:p>
                      <a:pPr marL="0" marR="0" algn="ctr">
                        <a:spcBef>
                          <a:spcPts val="0"/>
                        </a:spcBef>
                        <a:spcAft>
                          <a:spcPts val="0"/>
                        </a:spcAft>
                      </a:pPr>
                      <a:r>
                        <a:rPr lang="en-US" sz="1100">
                          <a:effectLst/>
                        </a:rPr>
                        <a:t>4</a:t>
                      </a:r>
                      <a:r>
                        <a:rPr lang="en-US" sz="1100" baseline="30000">
                          <a:effectLst/>
                        </a:rPr>
                        <a:t>th</a:t>
                      </a:r>
                      <a:r>
                        <a:rPr lang="en-US" sz="1100">
                          <a:effectLst/>
                        </a:rPr>
                        <a:t> Graders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ELPA21 2016</a:t>
                      </a:r>
                    </a:p>
                    <a:p>
                      <a:pPr marL="0" marR="0" algn="ctr">
                        <a:spcBef>
                          <a:spcPts val="0"/>
                        </a:spcBef>
                        <a:spcAft>
                          <a:spcPts val="0"/>
                        </a:spcAft>
                      </a:pPr>
                      <a:r>
                        <a:rPr lang="en-US" sz="1100">
                          <a:effectLst/>
                        </a:rPr>
                        <a:t>1st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 2017</a:t>
                      </a:r>
                    </a:p>
                    <a:p>
                      <a:pPr marL="0" marR="0" algn="ctr">
                        <a:spcBef>
                          <a:spcPts val="0"/>
                        </a:spcBef>
                        <a:spcAft>
                          <a:spcPts val="0"/>
                        </a:spcAft>
                      </a:pPr>
                      <a:r>
                        <a:rPr lang="en-US" sz="1100">
                          <a:effectLst/>
                        </a:rPr>
                        <a:t>2nd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ELPA 2018</a:t>
                      </a:r>
                    </a:p>
                    <a:p>
                      <a:pPr marL="0" marR="0" algn="ctr">
                        <a:spcBef>
                          <a:spcPts val="0"/>
                        </a:spcBef>
                        <a:spcAft>
                          <a:spcPts val="0"/>
                        </a:spcAft>
                      </a:pPr>
                      <a:r>
                        <a:rPr lang="en-US" sz="1100">
                          <a:effectLst/>
                        </a:rPr>
                        <a:t>3rd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113932465"/>
                  </a:ext>
                </a:extLst>
              </a:tr>
              <a:tr h="863600">
                <a:tc>
                  <a:txBody>
                    <a:bodyPr/>
                    <a:lstStyle/>
                    <a:p>
                      <a:pPr marL="0" marR="0" algn="ctr">
                        <a:spcBef>
                          <a:spcPts val="0"/>
                        </a:spcBef>
                        <a:spcAft>
                          <a:spcPts val="0"/>
                        </a:spcAft>
                      </a:pPr>
                      <a:r>
                        <a:rPr lang="en-US" sz="1100">
                          <a:effectLst/>
                        </a:rPr>
                        <a:t>A.R.</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161954965"/>
                  </a:ext>
                </a:extLst>
              </a:tr>
              <a:tr h="863600">
                <a:tc>
                  <a:txBody>
                    <a:bodyPr/>
                    <a:lstStyle/>
                    <a:p>
                      <a:pPr marL="0" marR="0" algn="ctr">
                        <a:spcBef>
                          <a:spcPts val="0"/>
                        </a:spcBef>
                        <a:spcAft>
                          <a:spcPts val="0"/>
                        </a:spcAft>
                      </a:pPr>
                      <a:r>
                        <a:rPr lang="en-US" sz="1100">
                          <a:effectLst/>
                        </a:rPr>
                        <a:t>A.S.</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3966593061"/>
                  </a:ext>
                </a:extLst>
              </a:tr>
              <a:tr h="431801">
                <a:tc>
                  <a:txBody>
                    <a:bodyPr/>
                    <a:lstStyle/>
                    <a:p>
                      <a:pPr marL="0" marR="0" algn="ctr">
                        <a:spcBef>
                          <a:spcPts val="0"/>
                        </a:spcBef>
                        <a:spcAft>
                          <a:spcPts val="0"/>
                        </a:spcAft>
                      </a:pPr>
                      <a:r>
                        <a:rPr lang="en-US" sz="1100">
                          <a:effectLst/>
                        </a:rPr>
                        <a:t>R.A.</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Beginning</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119024686"/>
                  </a:ext>
                </a:extLst>
              </a:tr>
              <a:tr h="431801">
                <a:tc>
                  <a:txBody>
                    <a:bodyPr/>
                    <a:lstStyle/>
                    <a:p>
                      <a:pPr marL="0" marR="0" algn="ctr">
                        <a:spcBef>
                          <a:spcPts val="0"/>
                        </a:spcBef>
                        <a:spcAft>
                          <a:spcPts val="0"/>
                        </a:spcAft>
                      </a:pPr>
                      <a:r>
                        <a:rPr lang="en-US" sz="1100">
                          <a:effectLst/>
                        </a:rPr>
                        <a:t>M.M.</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Advanced</a:t>
                      </a:r>
                      <a:endParaRPr lang="en-US" sz="110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1953417172"/>
                  </a:ext>
                </a:extLst>
              </a:tr>
              <a:tr h="863600">
                <a:tc>
                  <a:txBody>
                    <a:bodyPr/>
                    <a:lstStyle/>
                    <a:p>
                      <a:pPr marL="0" marR="0" algn="ctr">
                        <a:spcBef>
                          <a:spcPts val="0"/>
                        </a:spcBef>
                        <a:spcAft>
                          <a:spcPts val="0"/>
                        </a:spcAft>
                      </a:pPr>
                      <a:r>
                        <a:rPr lang="en-US" sz="1100">
                          <a:effectLst/>
                        </a:rPr>
                        <a:t>A.K.</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Intermediate</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a:effectLst/>
                        </a:rPr>
                        <a:t>Early Advanced</a:t>
                      </a:r>
                      <a:endParaRPr lang="en-US" sz="1100">
                        <a:effectLst/>
                        <a:latin typeface="Calibri" panose="020F0502020204030204" pitchFamily="34" charset="0"/>
                        <a:ea typeface="Calibri" panose="020F0502020204030204" pitchFamily="34" charset="0"/>
                      </a:endParaRPr>
                    </a:p>
                  </a:txBody>
                  <a:tcPr marL="68580" marR="68580" marT="0" marB="0"/>
                </a:tc>
                <a:tc>
                  <a:txBody>
                    <a:bodyPr/>
                    <a:lstStyle/>
                    <a:p>
                      <a:pPr marL="0" marR="0" algn="ctr">
                        <a:spcBef>
                          <a:spcPts val="0"/>
                        </a:spcBef>
                        <a:spcAft>
                          <a:spcPts val="0"/>
                        </a:spcAft>
                      </a:pPr>
                      <a:r>
                        <a:rPr lang="en-US" sz="1100" dirty="0">
                          <a:effectLst/>
                        </a:rPr>
                        <a:t>Intermediate</a:t>
                      </a:r>
                      <a:endParaRPr lang="en-US" sz="1100" dirty="0">
                        <a:effectLst/>
                        <a:latin typeface="Calibri" panose="020F0502020204030204" pitchFamily="34" charset="0"/>
                        <a:ea typeface="Calibri" panose="020F0502020204030204" pitchFamily="34" charset="0"/>
                      </a:endParaRPr>
                    </a:p>
                  </a:txBody>
                  <a:tcPr marL="68580" marR="68580" marT="0" marB="0"/>
                </a:tc>
                <a:extLst>
                  <a:ext uri="{0D108BD9-81ED-4DB2-BD59-A6C34878D82A}">
                    <a16:rowId xmlns:a16="http://schemas.microsoft.com/office/drawing/2014/main" val="2474072839"/>
                  </a:ext>
                </a:extLst>
              </a:tr>
            </a:tbl>
          </a:graphicData>
        </a:graphic>
      </p:graphicFrame>
    </p:spTree>
    <p:extLst>
      <p:ext uri="{BB962C8B-B14F-4D97-AF65-F5344CB8AC3E}">
        <p14:creationId xmlns:p14="http://schemas.microsoft.com/office/powerpoint/2010/main" val="12771304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DATA ANALYSIS</a:t>
            </a:r>
            <a:br>
              <a:rPr lang="en-US" dirty="0"/>
            </a:br>
            <a:br>
              <a:rPr lang="en-US" dirty="0"/>
            </a:br>
            <a:br>
              <a:rPr lang="en-US" dirty="0"/>
            </a:br>
            <a:br>
              <a:rPr lang="en-US" dirty="0"/>
            </a:br>
            <a:endParaRPr lang="en-US" dirty="0"/>
          </a:p>
        </p:txBody>
      </p:sp>
      <p:sp>
        <p:nvSpPr>
          <p:cNvPr id="3" name="Slide Number Placeholder 2"/>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4</a:t>
            </a:fld>
            <a:endParaRPr lang="en-US"/>
          </a:p>
        </p:txBody>
      </p:sp>
      <p:sp>
        <p:nvSpPr>
          <p:cNvPr id="4" name="TextBox 3"/>
          <p:cNvSpPr txBox="1"/>
          <p:nvPr/>
        </p:nvSpPr>
        <p:spPr>
          <a:xfrm>
            <a:off x="1668146" y="2995341"/>
            <a:ext cx="4378884" cy="461665"/>
          </a:xfrm>
          <a:prstGeom prst="rect">
            <a:avLst/>
          </a:prstGeom>
          <a:noFill/>
        </p:spPr>
        <p:txBody>
          <a:bodyPr wrap="square" rtlCol="0">
            <a:spAutoFit/>
          </a:bodyPr>
          <a:lstStyle/>
          <a:p>
            <a:r>
              <a:rPr lang="en-US" sz="2400" dirty="0">
                <a:solidFill>
                  <a:schemeClr val="accent2">
                    <a:lumMod val="60000"/>
                    <a:lumOff val="40000"/>
                  </a:schemeClr>
                </a:solidFill>
              </a:rPr>
              <a:t>Cedar Wood SOSR 2018-19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58" descr="Cedar Wood Elem-SOSR-Nov Final-2018_Page_24.png"/>
          <p:cNvPicPr preferRelativeResize="0"/>
          <p:nvPr/>
        </p:nvPicPr>
        <p:blipFill rotWithShape="1">
          <a:blip r:embed="rId3">
            <a:alphaModFix/>
          </a:blip>
          <a:srcRect/>
          <a:stretch/>
        </p:blipFill>
        <p:spPr>
          <a:xfrm>
            <a:off x="-76200" y="0"/>
            <a:ext cx="9467850" cy="7010400"/>
          </a:xfrm>
          <a:prstGeom prst="rect">
            <a:avLst/>
          </a:prstGeom>
          <a:noFill/>
          <a:ln>
            <a:noFill/>
          </a:ln>
        </p:spPr>
      </p:pic>
      <p:sp>
        <p:nvSpPr>
          <p:cNvPr id="427" name="Google Shape;427;p58"/>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9"/>
          <p:cNvSpPr txBox="1">
            <a:spLocks noGrp="1"/>
          </p:cNvSpPr>
          <p:nvPr>
            <p:ph type="ctrTitle"/>
          </p:nvPr>
        </p:nvSpPr>
        <p:spPr>
          <a:xfrm>
            <a:off x="1130595" y="2404534"/>
            <a:ext cx="5826719" cy="164630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accent1"/>
              </a:buClr>
              <a:buSzPts val="5400"/>
              <a:buFont typeface="Trebuchet MS"/>
              <a:buNone/>
            </a:pPr>
            <a:r>
              <a:rPr lang="en-US"/>
              <a:t>EES Survey and Equity Gap Data</a:t>
            </a:r>
            <a:endParaRPr/>
          </a:p>
        </p:txBody>
      </p:sp>
      <p:sp>
        <p:nvSpPr>
          <p:cNvPr id="433" name="Google Shape;433;p59"/>
          <p:cNvSpPr txBox="1">
            <a:spLocks noGrp="1"/>
          </p:cNvSpPr>
          <p:nvPr>
            <p:ph type="subTitle" idx="1"/>
          </p:nvPr>
        </p:nvSpPr>
        <p:spPr>
          <a:xfrm>
            <a:off x="1130595" y="4050834"/>
            <a:ext cx="5826719" cy="10968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40"/>
              <a:buNone/>
            </a:pPr>
            <a:r>
              <a:rPr lang="en-US"/>
              <a:t>Cedar Wood SOSR 2018-19</a:t>
            </a:r>
            <a:endParaRPr/>
          </a:p>
        </p:txBody>
      </p:sp>
      <p:sp>
        <p:nvSpPr>
          <p:cNvPr id="434" name="Google Shape;434;p59"/>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60" descr="Cedar Wood Elem-SOSR-Nov Final-2018_Page_25.png"/>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441" name="Google Shape;441;p60"/>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pic>
        <p:nvPicPr>
          <p:cNvPr id="447" name="Google Shape;447;p61" descr="Cedar Wood Elem-SOSR-Nov Final-2018_Page_26.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448" name="Google Shape;448;p61"/>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43</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62" descr="Cedar Wood Elem-SOSR-Nov Final-2018_Page_27.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455" name="Google Shape;455;p62"/>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44</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grpSp>
        <p:nvGrpSpPr>
          <p:cNvPr id="675" name="Google Shape;675;p80"/>
          <p:cNvGrpSpPr/>
          <p:nvPr/>
        </p:nvGrpSpPr>
        <p:grpSpPr>
          <a:xfrm>
            <a:off x="493309" y="5563389"/>
            <a:ext cx="7906061" cy="601744"/>
            <a:chOff x="369711" y="5628068"/>
            <a:chExt cx="8145639" cy="619978"/>
          </a:xfrm>
        </p:grpSpPr>
        <p:pic>
          <p:nvPicPr>
            <p:cNvPr id="676" name="Google Shape;676;p80"/>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77" name="Google Shape;677;p80"/>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78" name="Google Shape;678;p80"/>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79" name="Google Shape;679;p80"/>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45</a:t>
            </a:fld>
            <a:endParaRPr>
              <a:solidFill>
                <a:srgbClr val="888888"/>
              </a:solidFill>
              <a:latin typeface="PT Sans"/>
              <a:ea typeface="PT Sans"/>
              <a:cs typeface="PT Sans"/>
              <a:sym typeface="PT Sans"/>
            </a:endParaRPr>
          </a:p>
        </p:txBody>
      </p:sp>
      <p:sp>
        <p:nvSpPr>
          <p:cNvPr id="680" name="Google Shape;680;p80"/>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Social Emotional Learning Data</a:t>
            </a:r>
            <a:endParaRPr/>
          </a:p>
        </p:txBody>
      </p:sp>
      <p:pic>
        <p:nvPicPr>
          <p:cNvPr id="681" name="Google Shape;681;p80"/>
          <p:cNvPicPr preferRelativeResize="0"/>
          <p:nvPr/>
        </p:nvPicPr>
        <p:blipFill rotWithShape="1">
          <a:blip r:embed="rId4">
            <a:alphaModFix/>
          </a:blip>
          <a:srcRect/>
          <a:stretch/>
        </p:blipFill>
        <p:spPr>
          <a:xfrm>
            <a:off x="376519" y="1210236"/>
            <a:ext cx="4211900" cy="3307976"/>
          </a:xfrm>
          <a:prstGeom prst="rect">
            <a:avLst/>
          </a:prstGeom>
          <a:noFill/>
          <a:ln w="9525" cap="flat" cmpd="sng">
            <a:solidFill>
              <a:srgbClr val="7F7F7F"/>
            </a:solidFill>
            <a:prstDash val="solid"/>
            <a:round/>
            <a:headEnd type="none" w="sm" len="sm"/>
            <a:tailEnd type="none" w="sm" len="sm"/>
          </a:ln>
        </p:spPr>
      </p:pic>
      <p:pic>
        <p:nvPicPr>
          <p:cNvPr id="682" name="Google Shape;682;p80"/>
          <p:cNvPicPr preferRelativeResize="0"/>
          <p:nvPr/>
        </p:nvPicPr>
        <p:blipFill rotWithShape="1">
          <a:blip r:embed="rId5">
            <a:alphaModFix/>
          </a:blip>
          <a:srcRect/>
          <a:stretch/>
        </p:blipFill>
        <p:spPr>
          <a:xfrm>
            <a:off x="4814047" y="1210235"/>
            <a:ext cx="3961389" cy="4356847"/>
          </a:xfrm>
          <a:prstGeom prst="rect">
            <a:avLst/>
          </a:prstGeom>
          <a:noFill/>
          <a:ln w="9525" cap="flat" cmpd="sng">
            <a:solidFill>
              <a:srgbClr val="7F7F7F"/>
            </a:solidFill>
            <a:prstDash val="solid"/>
            <a:round/>
            <a:headEnd type="none" w="sm" len="sm"/>
            <a:tailEnd type="none" w="sm" len="sm"/>
          </a:ln>
        </p:spPr>
      </p:pic>
    </p:spTree>
    <p:extLst>
      <p:ext uri="{BB962C8B-B14F-4D97-AF65-F5344CB8AC3E}">
        <p14:creationId xmlns:p14="http://schemas.microsoft.com/office/powerpoint/2010/main" val="29725874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pic>
        <p:nvPicPr>
          <p:cNvPr id="468" name="Google Shape;468;p64" descr="Cedar Wood Elem-SOSR-Nov Final-2018_Page_28.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69" name="Google Shape;469;p64"/>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65"/>
          <p:cNvSpPr/>
          <p:nvPr/>
        </p:nvSpPr>
        <p:spPr>
          <a:xfrm>
            <a:off x="437774" y="529680"/>
            <a:ext cx="7061271" cy="1698238"/>
          </a:xfrm>
          <a:prstGeom prst="rect">
            <a:avLst/>
          </a:prstGeom>
          <a:noFill/>
          <a:ln>
            <a:noFill/>
          </a:ln>
        </p:spPr>
        <p:txBody>
          <a:bodyPr spcFirstLastPara="1" wrap="square" lIns="98875" tIns="49425" rIns="98875" bIns="49425" anchor="t" anchorCtr="0">
            <a:noAutofit/>
          </a:bodyPr>
          <a:lstStyle/>
          <a:p>
            <a:pPr marL="0" marR="0" lvl="0" indent="0" algn="l" rtl="0">
              <a:spcBef>
                <a:spcPts val="0"/>
              </a:spcBef>
              <a:spcAft>
                <a:spcPts val="0"/>
              </a:spcAft>
              <a:buNone/>
            </a:pPr>
            <a:r>
              <a:rPr lang="en-US" sz="3883">
                <a:solidFill>
                  <a:srgbClr val="FFFFFF"/>
                </a:solidFill>
                <a:latin typeface="Tahoma"/>
                <a:ea typeface="Tahoma"/>
                <a:cs typeface="Tahoma"/>
                <a:sym typeface="Tahoma"/>
              </a:rPr>
              <a:t>STATE OF SCHOOL REVIEW</a:t>
            </a:r>
            <a:endParaRPr/>
          </a:p>
          <a:p>
            <a:pPr marL="0" marR="0" lvl="0" indent="0" algn="l" rtl="0">
              <a:spcBef>
                <a:spcPts val="0"/>
              </a:spcBef>
              <a:spcAft>
                <a:spcPts val="0"/>
              </a:spcAft>
              <a:buNone/>
            </a:pPr>
            <a:r>
              <a:rPr lang="en-US" sz="3883" i="1">
                <a:solidFill>
                  <a:srgbClr val="FFFFFF"/>
                </a:solidFill>
                <a:latin typeface="Tahoma"/>
                <a:ea typeface="Tahoma"/>
                <a:cs typeface="Tahoma"/>
                <a:sym typeface="Tahoma"/>
              </a:rPr>
              <a:t>Everett Public Schools</a:t>
            </a:r>
            <a:endParaRPr/>
          </a:p>
          <a:p>
            <a:pPr marL="0" marR="0" lvl="0" indent="0" algn="l" rtl="0">
              <a:spcBef>
                <a:spcPts val="0"/>
              </a:spcBef>
              <a:spcAft>
                <a:spcPts val="0"/>
              </a:spcAft>
              <a:buNone/>
            </a:pPr>
            <a:endParaRPr sz="2621">
              <a:solidFill>
                <a:srgbClr val="000000"/>
              </a:solidFill>
              <a:latin typeface="Arial"/>
              <a:ea typeface="Arial"/>
              <a:cs typeface="Arial"/>
              <a:sym typeface="Arial"/>
            </a:endParaRPr>
          </a:p>
        </p:txBody>
      </p:sp>
      <p:grpSp>
        <p:nvGrpSpPr>
          <p:cNvPr id="475" name="Google Shape;475;p65"/>
          <p:cNvGrpSpPr/>
          <p:nvPr/>
        </p:nvGrpSpPr>
        <p:grpSpPr>
          <a:xfrm>
            <a:off x="134471" y="1"/>
            <a:ext cx="8875059" cy="6165133"/>
            <a:chOff x="1" y="0"/>
            <a:chExt cx="9144000" cy="6248046"/>
          </a:xfrm>
        </p:grpSpPr>
        <p:grpSp>
          <p:nvGrpSpPr>
            <p:cNvPr id="476" name="Google Shape;476;p65"/>
            <p:cNvGrpSpPr/>
            <p:nvPr/>
          </p:nvGrpSpPr>
          <p:grpSpPr>
            <a:xfrm>
              <a:off x="1" y="0"/>
              <a:ext cx="9144000" cy="4588329"/>
              <a:chOff x="1" y="0"/>
              <a:chExt cx="9144000" cy="4588329"/>
            </a:xfrm>
          </p:grpSpPr>
          <p:pic>
            <p:nvPicPr>
              <p:cNvPr id="477" name="Google Shape;477;p65" descr="Everett SOSR Report Header-01.png"/>
              <p:cNvPicPr preferRelativeResize="0"/>
              <p:nvPr/>
            </p:nvPicPr>
            <p:blipFill rotWithShape="1">
              <a:blip r:embed="rId3">
                <a:alphaModFix/>
              </a:blip>
              <a:srcRect/>
              <a:stretch/>
            </p:blipFill>
            <p:spPr>
              <a:xfrm>
                <a:off x="1" y="0"/>
                <a:ext cx="9144000" cy="4244649"/>
              </a:xfrm>
              <a:prstGeom prst="rect">
                <a:avLst/>
              </a:prstGeom>
              <a:noFill/>
              <a:ln>
                <a:noFill/>
              </a:ln>
            </p:spPr>
          </p:pic>
          <p:sp>
            <p:nvSpPr>
              <p:cNvPr id="478" name="Google Shape;478;p65"/>
              <p:cNvSpPr/>
              <p:nvPr/>
            </p:nvSpPr>
            <p:spPr>
              <a:xfrm>
                <a:off x="312494" y="441821"/>
                <a:ext cx="7275249" cy="1721077"/>
              </a:xfrm>
              <a:prstGeom prst="rect">
                <a:avLst/>
              </a:prstGeom>
              <a:noFill/>
              <a:ln>
                <a:noFill/>
              </a:ln>
            </p:spPr>
            <p:txBody>
              <a:bodyPr spcFirstLastPara="1" wrap="square" lIns="98875" tIns="49425" rIns="98875" bIns="49425" anchor="t" anchorCtr="0">
                <a:noAutofit/>
              </a:bodyPr>
              <a:lstStyle/>
              <a:p>
                <a:pPr marL="0" marR="0" lvl="0" indent="0" algn="l" rtl="0">
                  <a:spcBef>
                    <a:spcPts val="0"/>
                  </a:spcBef>
                  <a:spcAft>
                    <a:spcPts val="0"/>
                  </a:spcAft>
                  <a:buNone/>
                </a:pPr>
                <a:r>
                  <a:rPr lang="en-US" sz="3883">
                    <a:solidFill>
                      <a:srgbClr val="FFFFFF"/>
                    </a:solidFill>
                    <a:latin typeface="PT Sans"/>
                    <a:ea typeface="PT Sans"/>
                    <a:cs typeface="PT Sans"/>
                    <a:sym typeface="PT Sans"/>
                  </a:rPr>
                  <a:t>STATE OF SCHOOL REVIEW</a:t>
                </a:r>
                <a:endParaRPr/>
              </a:p>
              <a:p>
                <a:pPr marL="0" marR="0" lvl="0" indent="0" algn="l" rtl="0">
                  <a:spcBef>
                    <a:spcPts val="0"/>
                  </a:spcBef>
                  <a:spcAft>
                    <a:spcPts val="0"/>
                  </a:spcAft>
                  <a:buNone/>
                </a:pPr>
                <a:r>
                  <a:rPr lang="en-US" sz="3883" i="1">
                    <a:solidFill>
                      <a:srgbClr val="FFFFFF"/>
                    </a:solidFill>
                    <a:latin typeface="PT Sans"/>
                    <a:ea typeface="PT Sans"/>
                    <a:cs typeface="PT Sans"/>
                    <a:sym typeface="PT Sans"/>
                  </a:rPr>
                  <a:t>Everett Public Schools</a:t>
                </a:r>
                <a:endParaRPr/>
              </a:p>
              <a:p>
                <a:pPr marL="0" marR="0" lvl="0" indent="0" algn="l" rtl="0">
                  <a:spcBef>
                    <a:spcPts val="0"/>
                  </a:spcBef>
                  <a:spcAft>
                    <a:spcPts val="0"/>
                  </a:spcAft>
                  <a:buNone/>
                </a:pPr>
                <a:endParaRPr sz="2621">
                  <a:solidFill>
                    <a:srgbClr val="000000"/>
                  </a:solidFill>
                  <a:latin typeface="PT Sans"/>
                  <a:ea typeface="PT Sans"/>
                  <a:cs typeface="PT Sans"/>
                  <a:sym typeface="PT Sans"/>
                </a:endParaRPr>
              </a:p>
            </p:txBody>
          </p:sp>
          <p:grpSp>
            <p:nvGrpSpPr>
              <p:cNvPr id="479" name="Google Shape;479;p65"/>
              <p:cNvGrpSpPr/>
              <p:nvPr/>
            </p:nvGrpSpPr>
            <p:grpSpPr>
              <a:xfrm>
                <a:off x="669471" y="3306873"/>
                <a:ext cx="7805057" cy="1281456"/>
                <a:chOff x="669471" y="3306873"/>
                <a:chExt cx="7805057" cy="1281456"/>
              </a:xfrm>
            </p:grpSpPr>
            <p:sp>
              <p:nvSpPr>
                <p:cNvPr id="480" name="Google Shape;480;p65"/>
                <p:cNvSpPr txBox="1"/>
                <p:nvPr/>
              </p:nvSpPr>
              <p:spPr>
                <a:xfrm>
                  <a:off x="2243125" y="3306873"/>
                  <a:ext cx="5146879" cy="646137"/>
                </a:xfrm>
                <a:prstGeom prst="rect">
                  <a:avLst/>
                </a:prstGeom>
                <a:noFill/>
                <a:ln>
                  <a:noFill/>
                </a:ln>
              </p:spPr>
              <p:txBody>
                <a:bodyPr spcFirstLastPara="1" wrap="square" lIns="98875" tIns="49425" rIns="98875" bIns="49425" anchor="t" anchorCtr="0">
                  <a:noAutofit/>
                </a:bodyPr>
                <a:lstStyle/>
                <a:p>
                  <a:pPr marL="0" marR="0" lvl="0" indent="0" algn="ctr" rtl="0">
                    <a:spcBef>
                      <a:spcPts val="0"/>
                    </a:spcBef>
                    <a:spcAft>
                      <a:spcPts val="0"/>
                    </a:spcAft>
                    <a:buNone/>
                  </a:pPr>
                  <a:r>
                    <a:rPr lang="en-US" sz="3493" b="1">
                      <a:solidFill>
                        <a:srgbClr val="595959"/>
                      </a:solidFill>
                      <a:latin typeface="PT Sans"/>
                      <a:ea typeface="PT Sans"/>
                      <a:cs typeface="PT Sans"/>
                      <a:sym typeface="PT Sans"/>
                    </a:rPr>
                    <a:t>Cedar Wood Elementary</a:t>
                  </a:r>
                  <a:endParaRPr/>
                </a:p>
              </p:txBody>
            </p:sp>
            <p:sp>
              <p:nvSpPr>
                <p:cNvPr id="481" name="Google Shape;481;p65"/>
                <p:cNvSpPr txBox="1"/>
                <p:nvPr/>
              </p:nvSpPr>
              <p:spPr>
                <a:xfrm>
                  <a:off x="669471" y="3971110"/>
                  <a:ext cx="7805057" cy="617219"/>
                </a:xfrm>
                <a:prstGeom prst="rect">
                  <a:avLst/>
                </a:prstGeom>
                <a:noFill/>
                <a:ln>
                  <a:noFill/>
                </a:ln>
              </p:spPr>
              <p:txBody>
                <a:bodyPr spcFirstLastPara="1" wrap="square" lIns="88750" tIns="44375" rIns="88750" bIns="44375" anchor="ctr" anchorCtr="0">
                  <a:noAutofit/>
                </a:bodyPr>
                <a:lstStyle/>
                <a:p>
                  <a:pPr marL="0" marR="0" lvl="0" indent="0" algn="ctr" rtl="0">
                    <a:spcBef>
                      <a:spcPts val="0"/>
                    </a:spcBef>
                    <a:spcAft>
                      <a:spcPts val="0"/>
                    </a:spcAft>
                    <a:buNone/>
                  </a:pPr>
                  <a:r>
                    <a:rPr lang="en-US" sz="1553" b="1">
                      <a:solidFill>
                        <a:srgbClr val="595959"/>
                      </a:solidFill>
                      <a:latin typeface="PT Sans"/>
                      <a:ea typeface="PT Sans"/>
                      <a:cs typeface="PT Sans"/>
                      <a:sym typeface="PT Sans"/>
                    </a:rPr>
                    <a:t>Compiled by Everett Public Schools - Assessment &amp; Research Department</a:t>
                  </a:r>
                  <a:endParaRPr sz="1553" b="1">
                    <a:solidFill>
                      <a:srgbClr val="595959"/>
                    </a:solidFill>
                    <a:latin typeface="PT Sans"/>
                    <a:ea typeface="PT Sans"/>
                    <a:cs typeface="PT Sans"/>
                    <a:sym typeface="PT Sans"/>
                  </a:endParaRPr>
                </a:p>
              </p:txBody>
            </p:sp>
          </p:grpSp>
        </p:grpSp>
        <p:grpSp>
          <p:nvGrpSpPr>
            <p:cNvPr id="482" name="Google Shape;482;p65"/>
            <p:cNvGrpSpPr/>
            <p:nvPr/>
          </p:nvGrpSpPr>
          <p:grpSpPr>
            <a:xfrm>
              <a:off x="369711" y="5628068"/>
              <a:ext cx="8145639" cy="619978"/>
              <a:chOff x="369711" y="5628068"/>
              <a:chExt cx="8145639" cy="619978"/>
            </a:xfrm>
          </p:grpSpPr>
          <p:pic>
            <p:nvPicPr>
              <p:cNvPr id="483" name="Google Shape;483;p65"/>
              <p:cNvPicPr preferRelativeResize="0"/>
              <p:nvPr/>
            </p:nvPicPr>
            <p:blipFill rotWithShape="1">
              <a:blip r:embed="rId4">
                <a:alphaModFix/>
              </a:blip>
              <a:srcRect/>
              <a:stretch/>
            </p:blipFill>
            <p:spPr>
              <a:xfrm>
                <a:off x="369711" y="5628068"/>
                <a:ext cx="2007997" cy="619978"/>
              </a:xfrm>
              <a:prstGeom prst="rect">
                <a:avLst/>
              </a:prstGeom>
              <a:noFill/>
              <a:ln>
                <a:noFill/>
              </a:ln>
            </p:spPr>
          </p:pic>
          <p:cxnSp>
            <p:nvCxnSpPr>
              <p:cNvPr id="484" name="Google Shape;484;p65"/>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grpSp>
      <p:sp>
        <p:nvSpPr>
          <p:cNvPr id="485" name="Google Shape;485;p65"/>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solidFill>
                  <a:srgbClr val="888888"/>
                </a:solidFill>
                <a:latin typeface="PT Sans"/>
                <a:ea typeface="PT Sans"/>
                <a:cs typeface="PT Sans"/>
                <a:sym typeface="PT Sans"/>
              </a:rPr>
              <a:t>Compiled by Everett Public Schools - Assessment &amp; Research Department</a:t>
            </a:r>
            <a:endParaRPr/>
          </a:p>
        </p:txBody>
      </p:sp>
      <p:sp>
        <p:nvSpPr>
          <p:cNvPr id="486" name="Google Shape;486;p65"/>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47</a:t>
            </a:fld>
            <a:endParaRPr>
              <a:solidFill>
                <a:srgbClr val="888888"/>
              </a:solidFill>
              <a:latin typeface="PT Sans"/>
              <a:ea typeface="PT Sans"/>
              <a:cs typeface="PT Sans"/>
              <a:sym typeface="PT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grpSp>
        <p:nvGrpSpPr>
          <p:cNvPr id="492" name="Google Shape;492;p66"/>
          <p:cNvGrpSpPr/>
          <p:nvPr/>
        </p:nvGrpSpPr>
        <p:grpSpPr>
          <a:xfrm>
            <a:off x="493309" y="5563389"/>
            <a:ext cx="7906061" cy="601744"/>
            <a:chOff x="369711" y="5628068"/>
            <a:chExt cx="8145639" cy="619978"/>
          </a:xfrm>
        </p:grpSpPr>
        <p:pic>
          <p:nvPicPr>
            <p:cNvPr id="493" name="Google Shape;493;p66"/>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494" name="Google Shape;494;p66"/>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495" name="Google Shape;495;p66"/>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496" name="Google Shape;496;p66"/>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48</a:t>
            </a:fld>
            <a:endParaRPr>
              <a:solidFill>
                <a:srgbClr val="888888"/>
              </a:solidFill>
              <a:latin typeface="PT Sans"/>
              <a:ea typeface="PT Sans"/>
              <a:cs typeface="PT Sans"/>
              <a:sym typeface="PT Sans"/>
            </a:endParaRPr>
          </a:p>
        </p:txBody>
      </p:sp>
      <p:sp>
        <p:nvSpPr>
          <p:cNvPr id="497" name="Google Shape;497;p66"/>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Accelerated Reader Data</a:t>
            </a:r>
            <a:endParaRPr/>
          </a:p>
        </p:txBody>
      </p:sp>
      <p:pic>
        <p:nvPicPr>
          <p:cNvPr id="498" name="Google Shape;498;p66"/>
          <p:cNvPicPr preferRelativeResize="0"/>
          <p:nvPr/>
        </p:nvPicPr>
        <p:blipFill rotWithShape="1">
          <a:blip r:embed="rId4">
            <a:alphaModFix/>
          </a:blip>
          <a:srcRect/>
          <a:stretch/>
        </p:blipFill>
        <p:spPr>
          <a:xfrm>
            <a:off x="1078454" y="782619"/>
            <a:ext cx="6995160" cy="4784464"/>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grpSp>
        <p:nvGrpSpPr>
          <p:cNvPr id="504" name="Google Shape;504;p67"/>
          <p:cNvGrpSpPr/>
          <p:nvPr/>
        </p:nvGrpSpPr>
        <p:grpSpPr>
          <a:xfrm>
            <a:off x="493309" y="5563389"/>
            <a:ext cx="7906061" cy="601744"/>
            <a:chOff x="369711" y="5628068"/>
            <a:chExt cx="8145639" cy="619978"/>
          </a:xfrm>
        </p:grpSpPr>
        <p:pic>
          <p:nvPicPr>
            <p:cNvPr id="505" name="Google Shape;505;p67"/>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506" name="Google Shape;506;p67"/>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507" name="Google Shape;507;p67"/>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508" name="Google Shape;508;p67"/>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49</a:t>
            </a:fld>
            <a:endParaRPr>
              <a:solidFill>
                <a:srgbClr val="888888"/>
              </a:solidFill>
              <a:latin typeface="PT Sans"/>
              <a:ea typeface="PT Sans"/>
              <a:cs typeface="PT Sans"/>
              <a:sym typeface="PT Sans"/>
            </a:endParaRPr>
          </a:p>
        </p:txBody>
      </p:sp>
      <p:sp>
        <p:nvSpPr>
          <p:cNvPr id="509" name="Google Shape;509;p67"/>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iReady 2017-18 Reading Data</a:t>
            </a:r>
            <a:endParaRPr/>
          </a:p>
        </p:txBody>
      </p:sp>
      <p:grpSp>
        <p:nvGrpSpPr>
          <p:cNvPr id="510" name="Google Shape;510;p67"/>
          <p:cNvGrpSpPr/>
          <p:nvPr/>
        </p:nvGrpSpPr>
        <p:grpSpPr>
          <a:xfrm>
            <a:off x="1016827" y="1012976"/>
            <a:ext cx="7162158" cy="4309120"/>
            <a:chOff x="1220158" y="1093095"/>
            <a:chExt cx="6901495" cy="4152292"/>
          </a:xfrm>
        </p:grpSpPr>
        <p:pic>
          <p:nvPicPr>
            <p:cNvPr id="511" name="Google Shape;511;p67"/>
            <p:cNvPicPr preferRelativeResize="0"/>
            <p:nvPr/>
          </p:nvPicPr>
          <p:blipFill rotWithShape="1">
            <a:blip r:embed="rId4">
              <a:alphaModFix/>
            </a:blip>
            <a:srcRect/>
            <a:stretch/>
          </p:blipFill>
          <p:spPr>
            <a:xfrm>
              <a:off x="1891842" y="1093095"/>
              <a:ext cx="6229811" cy="731469"/>
            </a:xfrm>
            <a:prstGeom prst="rect">
              <a:avLst/>
            </a:prstGeom>
            <a:noFill/>
            <a:ln>
              <a:noFill/>
            </a:ln>
          </p:spPr>
        </p:pic>
        <p:pic>
          <p:nvPicPr>
            <p:cNvPr id="512" name="Google Shape;512;p67"/>
            <p:cNvPicPr preferRelativeResize="0"/>
            <p:nvPr/>
          </p:nvPicPr>
          <p:blipFill rotWithShape="1">
            <a:blip r:embed="rId5">
              <a:alphaModFix/>
            </a:blip>
            <a:srcRect b="18416"/>
            <a:stretch/>
          </p:blipFill>
          <p:spPr>
            <a:xfrm>
              <a:off x="2046433" y="1804751"/>
              <a:ext cx="5999685" cy="831446"/>
            </a:xfrm>
            <a:prstGeom prst="rect">
              <a:avLst/>
            </a:prstGeom>
            <a:noFill/>
            <a:ln>
              <a:noFill/>
            </a:ln>
          </p:spPr>
        </p:pic>
        <p:pic>
          <p:nvPicPr>
            <p:cNvPr id="513" name="Google Shape;513;p67"/>
            <p:cNvPicPr preferRelativeResize="0"/>
            <p:nvPr/>
          </p:nvPicPr>
          <p:blipFill rotWithShape="1">
            <a:blip r:embed="rId6">
              <a:alphaModFix/>
            </a:blip>
            <a:srcRect t="20166" b="15476"/>
            <a:stretch/>
          </p:blipFill>
          <p:spPr>
            <a:xfrm>
              <a:off x="1986164" y="2636197"/>
              <a:ext cx="6040779" cy="841010"/>
            </a:xfrm>
            <a:prstGeom prst="rect">
              <a:avLst/>
            </a:prstGeom>
            <a:noFill/>
            <a:ln>
              <a:noFill/>
            </a:ln>
          </p:spPr>
        </p:pic>
        <p:pic>
          <p:nvPicPr>
            <p:cNvPr id="514" name="Google Shape;514;p67"/>
            <p:cNvPicPr preferRelativeResize="0"/>
            <p:nvPr/>
          </p:nvPicPr>
          <p:blipFill rotWithShape="1">
            <a:blip r:embed="rId7">
              <a:alphaModFix/>
            </a:blip>
            <a:srcRect t="14558"/>
            <a:stretch/>
          </p:blipFill>
          <p:spPr>
            <a:xfrm>
              <a:off x="2043695" y="3461746"/>
              <a:ext cx="5983248" cy="1783641"/>
            </a:xfrm>
            <a:prstGeom prst="rect">
              <a:avLst/>
            </a:prstGeom>
            <a:noFill/>
            <a:ln>
              <a:noFill/>
            </a:ln>
          </p:spPr>
        </p:pic>
        <p:grpSp>
          <p:nvGrpSpPr>
            <p:cNvPr id="515" name="Google Shape;515;p67"/>
            <p:cNvGrpSpPr/>
            <p:nvPr/>
          </p:nvGrpSpPr>
          <p:grpSpPr>
            <a:xfrm>
              <a:off x="1220158" y="2091425"/>
              <a:ext cx="633992" cy="2226935"/>
              <a:chOff x="1220158" y="2107765"/>
              <a:chExt cx="633992" cy="2655580"/>
            </a:xfrm>
          </p:grpSpPr>
          <p:sp>
            <p:nvSpPr>
              <p:cNvPr id="516" name="Google Shape;516;p67"/>
              <p:cNvSpPr txBox="1"/>
              <p:nvPr/>
            </p:nvSpPr>
            <p:spPr>
              <a:xfrm>
                <a:off x="1277972" y="2107765"/>
                <a:ext cx="416071" cy="3244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Fall</a:t>
                </a:r>
                <a:endParaRPr/>
              </a:p>
            </p:txBody>
          </p:sp>
          <p:sp>
            <p:nvSpPr>
              <p:cNvPr id="517" name="Google Shape;517;p67"/>
              <p:cNvSpPr txBox="1"/>
              <p:nvPr/>
            </p:nvSpPr>
            <p:spPr>
              <a:xfrm>
                <a:off x="1220158" y="3089805"/>
                <a:ext cx="633992" cy="3244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Winter</a:t>
                </a:r>
                <a:endParaRPr/>
              </a:p>
            </p:txBody>
          </p:sp>
          <p:sp>
            <p:nvSpPr>
              <p:cNvPr id="518" name="Google Shape;518;p67"/>
              <p:cNvSpPr txBox="1"/>
              <p:nvPr/>
            </p:nvSpPr>
            <p:spPr>
              <a:xfrm>
                <a:off x="1220158" y="4438861"/>
                <a:ext cx="630532" cy="32448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Spring</a:t>
                </a:r>
                <a:endParaRPr/>
              </a:p>
            </p:txBody>
          </p:sp>
        </p:grpSp>
      </p:grpSp>
      <p:cxnSp>
        <p:nvCxnSpPr>
          <p:cNvPr id="519" name="Google Shape;519;p67"/>
          <p:cNvCxnSpPr/>
          <p:nvPr/>
        </p:nvCxnSpPr>
        <p:spPr>
          <a:xfrm>
            <a:off x="925844" y="3466423"/>
            <a:ext cx="7433904" cy="0"/>
          </a:xfrm>
          <a:prstGeom prst="straightConnector1">
            <a:avLst/>
          </a:prstGeom>
          <a:noFill/>
          <a:ln w="38100" cap="flat" cmpd="sng">
            <a:solidFill>
              <a:srgbClr val="00447C"/>
            </a:solidFill>
            <a:prstDash val="solid"/>
            <a:miter lim="800000"/>
            <a:headEnd type="none" w="sm" len="sm"/>
            <a:tailEnd type="none" w="sm" len="sm"/>
          </a:ln>
        </p:spPr>
      </p:cxnSp>
      <p:cxnSp>
        <p:nvCxnSpPr>
          <p:cNvPr id="520" name="Google Shape;520;p67"/>
          <p:cNvCxnSpPr/>
          <p:nvPr/>
        </p:nvCxnSpPr>
        <p:spPr>
          <a:xfrm>
            <a:off x="902146" y="2631526"/>
            <a:ext cx="7433904" cy="0"/>
          </a:xfrm>
          <a:prstGeom prst="straightConnector1">
            <a:avLst/>
          </a:prstGeom>
          <a:noFill/>
          <a:ln w="38100" cap="flat" cmpd="sng">
            <a:solidFill>
              <a:srgbClr val="00447C"/>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237" name="Google Shape;237;p32" descr="Cedar Wood Elem-SOSR-Nov Final-2018_Page_02.png"/>
          <p:cNvPicPr preferRelativeResize="0"/>
          <p:nvPr/>
        </p:nvPicPr>
        <p:blipFill rotWithShape="1">
          <a:blip r:embed="rId3">
            <a:alphaModFix/>
          </a:blip>
          <a:srcRect/>
          <a:stretch/>
        </p:blipFill>
        <p:spPr>
          <a:xfrm>
            <a:off x="-56357" y="-294387"/>
            <a:ext cx="9256713" cy="7152387"/>
          </a:xfrm>
          <a:prstGeom prst="rect">
            <a:avLst/>
          </a:prstGeom>
          <a:noFill/>
          <a:ln>
            <a:noFill/>
          </a:ln>
        </p:spPr>
      </p:pic>
      <p:sp>
        <p:nvSpPr>
          <p:cNvPr id="238" name="Google Shape;238;p32"/>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a:t>
            </a:fld>
            <a:endParaRPr/>
          </a:p>
        </p:txBody>
      </p:sp>
      <p:sp>
        <p:nvSpPr>
          <p:cNvPr id="2" name="Donut 1">
            <a:extLst>
              <a:ext uri="{FF2B5EF4-FFF2-40B4-BE49-F238E27FC236}">
                <a16:creationId xmlns:a16="http://schemas.microsoft.com/office/drawing/2014/main" id="{86BBA566-46AA-7347-B772-5787768F73C7}"/>
              </a:ext>
            </a:extLst>
          </p:cNvPr>
          <p:cNvSpPr/>
          <p:nvPr/>
        </p:nvSpPr>
        <p:spPr>
          <a:xfrm>
            <a:off x="3102424" y="2808516"/>
            <a:ext cx="1502230" cy="1926769"/>
          </a:xfrm>
          <a:prstGeom prst="donut">
            <a:avLst/>
          </a:prstGeom>
          <a:solidFill>
            <a:schemeClr val="accent1">
              <a:alpha val="48000"/>
            </a:schemeClr>
          </a:solidFill>
          <a:ln w="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onut 4">
            <a:extLst>
              <a:ext uri="{FF2B5EF4-FFF2-40B4-BE49-F238E27FC236}">
                <a16:creationId xmlns:a16="http://schemas.microsoft.com/office/drawing/2014/main" id="{CEDB0885-165F-0D44-9A1F-3B85CD8AF25A}"/>
              </a:ext>
            </a:extLst>
          </p:cNvPr>
          <p:cNvSpPr/>
          <p:nvPr/>
        </p:nvSpPr>
        <p:spPr>
          <a:xfrm>
            <a:off x="3102424" y="881747"/>
            <a:ext cx="1502230" cy="1926769"/>
          </a:xfrm>
          <a:prstGeom prst="donut">
            <a:avLst/>
          </a:prstGeom>
          <a:solidFill>
            <a:schemeClr val="accent1">
              <a:alpha val="48000"/>
            </a:schemeClr>
          </a:solidFill>
          <a:ln w="0"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grpSp>
        <p:nvGrpSpPr>
          <p:cNvPr id="526" name="Google Shape;526;p68"/>
          <p:cNvGrpSpPr/>
          <p:nvPr/>
        </p:nvGrpSpPr>
        <p:grpSpPr>
          <a:xfrm>
            <a:off x="493309" y="5563389"/>
            <a:ext cx="7906061" cy="601744"/>
            <a:chOff x="369711" y="5628068"/>
            <a:chExt cx="8145639" cy="619978"/>
          </a:xfrm>
        </p:grpSpPr>
        <p:pic>
          <p:nvPicPr>
            <p:cNvPr id="527" name="Google Shape;527;p68"/>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528" name="Google Shape;528;p68"/>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529" name="Google Shape;529;p68"/>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530" name="Google Shape;530;p68"/>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50</a:t>
            </a:fld>
            <a:endParaRPr>
              <a:solidFill>
                <a:srgbClr val="888888"/>
              </a:solidFill>
              <a:latin typeface="PT Sans"/>
              <a:ea typeface="PT Sans"/>
              <a:cs typeface="PT Sans"/>
              <a:sym typeface="PT Sans"/>
            </a:endParaRPr>
          </a:p>
        </p:txBody>
      </p:sp>
      <p:sp>
        <p:nvSpPr>
          <p:cNvPr id="531" name="Google Shape;531;p68"/>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iReady Fall 2018 Reading Data</a:t>
            </a:r>
            <a:endParaRPr/>
          </a:p>
        </p:txBody>
      </p:sp>
      <p:grpSp>
        <p:nvGrpSpPr>
          <p:cNvPr id="532" name="Google Shape;532;p68"/>
          <p:cNvGrpSpPr/>
          <p:nvPr/>
        </p:nvGrpSpPr>
        <p:grpSpPr>
          <a:xfrm>
            <a:off x="699247" y="1371600"/>
            <a:ext cx="7745506" cy="2176106"/>
            <a:chOff x="1511081" y="1584840"/>
            <a:chExt cx="7154475" cy="2010055"/>
          </a:xfrm>
        </p:grpSpPr>
        <p:pic>
          <p:nvPicPr>
            <p:cNvPr id="533" name="Google Shape;533;p68"/>
            <p:cNvPicPr preferRelativeResize="0"/>
            <p:nvPr/>
          </p:nvPicPr>
          <p:blipFill rotWithShape="1">
            <a:blip r:embed="rId4">
              <a:alphaModFix/>
            </a:blip>
            <a:srcRect/>
            <a:stretch/>
          </p:blipFill>
          <p:spPr>
            <a:xfrm>
              <a:off x="1511081" y="1584840"/>
              <a:ext cx="7144747" cy="847843"/>
            </a:xfrm>
            <a:prstGeom prst="rect">
              <a:avLst/>
            </a:prstGeom>
            <a:noFill/>
            <a:ln>
              <a:noFill/>
            </a:ln>
          </p:spPr>
        </p:pic>
        <p:pic>
          <p:nvPicPr>
            <p:cNvPr id="534" name="Google Shape;534;p68"/>
            <p:cNvPicPr preferRelativeResize="0"/>
            <p:nvPr/>
          </p:nvPicPr>
          <p:blipFill rotWithShape="1">
            <a:blip r:embed="rId5">
              <a:alphaModFix/>
            </a:blip>
            <a:srcRect/>
            <a:stretch/>
          </p:blipFill>
          <p:spPr>
            <a:xfrm>
              <a:off x="1587493" y="2432683"/>
              <a:ext cx="7078063" cy="1162212"/>
            </a:xfrm>
            <a:prstGeom prst="rect">
              <a:avLst/>
            </a:prstGeom>
            <a:noFill/>
            <a:ln>
              <a:noFill/>
            </a:ln>
          </p:spPr>
        </p:pic>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pPr marL="0" lvl="0" indent="0" algn="r" rtl="0">
                <a:spcBef>
                  <a:spcPts val="0"/>
                </a:spcBef>
                <a:spcAft>
                  <a:spcPts val="0"/>
                </a:spcAft>
                <a:buNone/>
              </a:pPr>
              <a:t>51</a:t>
            </a:fld>
            <a:endParaRPr lang="en-US"/>
          </a:p>
        </p:txBody>
      </p:sp>
      <p:sp>
        <p:nvSpPr>
          <p:cNvPr id="5" name="TextBox 4"/>
          <p:cNvSpPr txBox="1"/>
          <p:nvPr/>
        </p:nvSpPr>
        <p:spPr>
          <a:xfrm>
            <a:off x="1820333" y="838200"/>
            <a:ext cx="5672667" cy="307777"/>
          </a:xfrm>
          <a:prstGeom prst="rect">
            <a:avLst/>
          </a:prstGeom>
          <a:noFill/>
        </p:spPr>
        <p:txBody>
          <a:bodyPr wrap="square" rtlCol="0">
            <a:spAutoFit/>
          </a:bodyPr>
          <a:lstStyle/>
          <a:p>
            <a:pPr algn="ctr"/>
            <a:r>
              <a:rPr lang="en-US" dirty="0" err="1">
                <a:solidFill>
                  <a:srgbClr val="3366FF"/>
                </a:solidFill>
              </a:rPr>
              <a:t>iReady</a:t>
            </a:r>
            <a:r>
              <a:rPr lang="en-US" dirty="0">
                <a:solidFill>
                  <a:srgbClr val="3366FF"/>
                </a:solidFill>
              </a:rPr>
              <a:t> Winter 2019 Reading Data</a:t>
            </a:r>
          </a:p>
        </p:txBody>
      </p:sp>
      <p:sp>
        <p:nvSpPr>
          <p:cNvPr id="7" name="TextBox 6"/>
          <p:cNvSpPr txBox="1"/>
          <p:nvPr/>
        </p:nvSpPr>
        <p:spPr>
          <a:xfrm>
            <a:off x="2565400" y="1854200"/>
            <a:ext cx="2404533" cy="307777"/>
          </a:xfrm>
          <a:prstGeom prst="rect">
            <a:avLst/>
          </a:prstGeom>
          <a:noFill/>
        </p:spPr>
        <p:txBody>
          <a:bodyPr wrap="square" rtlCol="0">
            <a:spAutoFit/>
          </a:bodyPr>
          <a:lstStyle/>
          <a:p>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39" name="Google Shape;539;p69"/>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iReady Reading Data</a:t>
            </a:r>
            <a:br>
              <a:rPr lang="en-US"/>
            </a:br>
            <a:r>
              <a:rPr lang="en-US"/>
              <a:t>Fall 2018 and Winter 2019</a:t>
            </a:r>
            <a:endParaRPr/>
          </a:p>
        </p:txBody>
      </p:sp>
      <p:sp>
        <p:nvSpPr>
          <p:cNvPr id="540" name="Google Shape;540;p69"/>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Autofit/>
          </a:bodyPr>
          <a:lstStyle/>
          <a:p>
            <a:pPr marL="342900" lvl="0" indent="-251459" algn="l" rtl="0">
              <a:spcBef>
                <a:spcPts val="0"/>
              </a:spcBef>
              <a:spcAft>
                <a:spcPts val="0"/>
              </a:spcAft>
              <a:buSzPts val="1440"/>
              <a:buNone/>
            </a:pPr>
            <a:r>
              <a:rPr lang="en-US" dirty="0"/>
              <a:t>Need comparison chart</a:t>
            </a:r>
            <a:endParaRPr dirty="0"/>
          </a:p>
        </p:txBody>
      </p:sp>
      <p:sp>
        <p:nvSpPr>
          <p:cNvPr id="541" name="Google Shape;541;p69"/>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52</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grpSp>
        <p:nvGrpSpPr>
          <p:cNvPr id="547" name="Google Shape;547;p70"/>
          <p:cNvGrpSpPr/>
          <p:nvPr/>
        </p:nvGrpSpPr>
        <p:grpSpPr>
          <a:xfrm>
            <a:off x="493309" y="5563389"/>
            <a:ext cx="7906061" cy="601744"/>
            <a:chOff x="369711" y="5628068"/>
            <a:chExt cx="8145639" cy="619978"/>
          </a:xfrm>
        </p:grpSpPr>
        <p:pic>
          <p:nvPicPr>
            <p:cNvPr id="548" name="Google Shape;548;p70"/>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549" name="Google Shape;549;p70"/>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550" name="Google Shape;550;p70"/>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551" name="Google Shape;551;p70"/>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53</a:t>
            </a:fld>
            <a:endParaRPr>
              <a:solidFill>
                <a:srgbClr val="888888"/>
              </a:solidFill>
              <a:latin typeface="PT Sans"/>
              <a:ea typeface="PT Sans"/>
              <a:cs typeface="PT Sans"/>
              <a:sym typeface="PT Sans"/>
            </a:endParaRPr>
          </a:p>
        </p:txBody>
      </p:sp>
      <p:sp>
        <p:nvSpPr>
          <p:cNvPr id="552" name="Google Shape;552;p70"/>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iReady 2017-18 Math Data</a:t>
            </a:r>
            <a:endParaRPr/>
          </a:p>
        </p:txBody>
      </p:sp>
      <p:grpSp>
        <p:nvGrpSpPr>
          <p:cNvPr id="553" name="Google Shape;553;p70"/>
          <p:cNvGrpSpPr/>
          <p:nvPr/>
        </p:nvGrpSpPr>
        <p:grpSpPr>
          <a:xfrm>
            <a:off x="1844291" y="1077554"/>
            <a:ext cx="5455418" cy="4702893"/>
            <a:chOff x="1151848" y="1093095"/>
            <a:chExt cx="6969805" cy="6008384"/>
          </a:xfrm>
        </p:grpSpPr>
        <p:grpSp>
          <p:nvGrpSpPr>
            <p:cNvPr id="554" name="Google Shape;554;p70"/>
            <p:cNvGrpSpPr/>
            <p:nvPr/>
          </p:nvGrpSpPr>
          <p:grpSpPr>
            <a:xfrm>
              <a:off x="1151848" y="1093095"/>
              <a:ext cx="6969805" cy="6008384"/>
              <a:chOff x="1151848" y="1093095"/>
              <a:chExt cx="6969805" cy="6008384"/>
            </a:xfrm>
          </p:grpSpPr>
          <p:grpSp>
            <p:nvGrpSpPr>
              <p:cNvPr id="555" name="Google Shape;555;p70"/>
              <p:cNvGrpSpPr/>
              <p:nvPr/>
            </p:nvGrpSpPr>
            <p:grpSpPr>
              <a:xfrm>
                <a:off x="1151848" y="2463995"/>
                <a:ext cx="840576" cy="3549408"/>
                <a:chOff x="1151848" y="2377951"/>
                <a:chExt cx="840576" cy="2881794"/>
              </a:xfrm>
            </p:grpSpPr>
            <p:sp>
              <p:nvSpPr>
                <p:cNvPr id="556" name="Google Shape;556;p70"/>
                <p:cNvSpPr txBox="1"/>
                <p:nvPr/>
              </p:nvSpPr>
              <p:spPr>
                <a:xfrm>
                  <a:off x="1277972" y="2377951"/>
                  <a:ext cx="551646" cy="292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Fall</a:t>
                  </a:r>
                  <a:endParaRPr/>
                </a:p>
              </p:txBody>
            </p:sp>
            <p:sp>
              <p:nvSpPr>
                <p:cNvPr id="557" name="Google Shape;557;p70"/>
                <p:cNvSpPr txBox="1"/>
                <p:nvPr/>
              </p:nvSpPr>
              <p:spPr>
                <a:xfrm>
                  <a:off x="1151848" y="3667066"/>
                  <a:ext cx="840576" cy="292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Winter</a:t>
                  </a:r>
                  <a:endParaRPr/>
                </a:p>
              </p:txBody>
            </p:sp>
            <p:sp>
              <p:nvSpPr>
                <p:cNvPr id="558" name="Google Shape;558;p70"/>
                <p:cNvSpPr txBox="1"/>
                <p:nvPr/>
              </p:nvSpPr>
              <p:spPr>
                <a:xfrm>
                  <a:off x="1151848" y="4966830"/>
                  <a:ext cx="835988" cy="29291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35" b="1">
                      <a:solidFill>
                        <a:srgbClr val="00447C"/>
                      </a:solidFill>
                      <a:latin typeface="PT Sans"/>
                      <a:ea typeface="PT Sans"/>
                      <a:cs typeface="PT Sans"/>
                      <a:sym typeface="PT Sans"/>
                    </a:rPr>
                    <a:t>Spring</a:t>
                  </a:r>
                  <a:endParaRPr/>
                </a:p>
              </p:txBody>
            </p:sp>
          </p:grpSp>
          <p:pic>
            <p:nvPicPr>
              <p:cNvPr id="559" name="Google Shape;559;p70"/>
              <p:cNvPicPr preferRelativeResize="0"/>
              <p:nvPr/>
            </p:nvPicPr>
            <p:blipFill rotWithShape="1">
              <a:blip r:embed="rId4">
                <a:alphaModFix/>
              </a:blip>
              <a:srcRect/>
              <a:stretch/>
            </p:blipFill>
            <p:spPr>
              <a:xfrm>
                <a:off x="1891842" y="1093095"/>
                <a:ext cx="6229811" cy="731469"/>
              </a:xfrm>
              <a:prstGeom prst="rect">
                <a:avLst/>
              </a:prstGeom>
              <a:noFill/>
              <a:ln>
                <a:noFill/>
              </a:ln>
            </p:spPr>
          </p:pic>
          <p:pic>
            <p:nvPicPr>
              <p:cNvPr id="560" name="Google Shape;560;p70"/>
              <p:cNvPicPr preferRelativeResize="0"/>
              <p:nvPr/>
            </p:nvPicPr>
            <p:blipFill rotWithShape="1">
              <a:blip r:embed="rId5">
                <a:alphaModFix/>
              </a:blip>
              <a:srcRect t="13430"/>
              <a:stretch/>
            </p:blipFill>
            <p:spPr>
              <a:xfrm>
                <a:off x="1924702" y="5274607"/>
                <a:ext cx="6137525" cy="1826872"/>
              </a:xfrm>
              <a:prstGeom prst="rect">
                <a:avLst/>
              </a:prstGeom>
              <a:noFill/>
              <a:ln>
                <a:noFill/>
              </a:ln>
            </p:spPr>
          </p:pic>
          <p:pic>
            <p:nvPicPr>
              <p:cNvPr id="561" name="Google Shape;561;p70"/>
              <p:cNvPicPr preferRelativeResize="0"/>
              <p:nvPr/>
            </p:nvPicPr>
            <p:blipFill rotWithShape="1">
              <a:blip r:embed="rId6">
                <a:alphaModFix/>
              </a:blip>
              <a:srcRect t="14553" b="9789"/>
              <a:stretch/>
            </p:blipFill>
            <p:spPr>
              <a:xfrm>
                <a:off x="1924702" y="3590536"/>
                <a:ext cx="6137525" cy="1657938"/>
              </a:xfrm>
              <a:prstGeom prst="rect">
                <a:avLst/>
              </a:prstGeom>
              <a:noFill/>
              <a:ln>
                <a:noFill/>
              </a:ln>
            </p:spPr>
          </p:pic>
        </p:grpSp>
        <p:pic>
          <p:nvPicPr>
            <p:cNvPr id="562" name="Google Shape;562;p70"/>
            <p:cNvPicPr preferRelativeResize="0"/>
            <p:nvPr/>
          </p:nvPicPr>
          <p:blipFill rotWithShape="1">
            <a:blip r:embed="rId7">
              <a:alphaModFix/>
            </a:blip>
            <a:srcRect t="14552" b="9790"/>
            <a:stretch/>
          </p:blipFill>
          <p:spPr>
            <a:xfrm>
              <a:off x="1891842" y="1824565"/>
              <a:ext cx="6203246" cy="1657938"/>
            </a:xfrm>
            <a:prstGeom prst="rect">
              <a:avLst/>
            </a:prstGeom>
            <a:noFill/>
            <a:ln>
              <a:noFill/>
            </a:ln>
          </p:spPr>
        </p:pic>
      </p:grpSp>
      <p:cxnSp>
        <p:nvCxnSpPr>
          <p:cNvPr id="563" name="Google Shape;563;p70"/>
          <p:cNvCxnSpPr/>
          <p:nvPr/>
        </p:nvCxnSpPr>
        <p:spPr>
          <a:xfrm>
            <a:off x="1943011" y="2947795"/>
            <a:ext cx="5830534" cy="0"/>
          </a:xfrm>
          <a:prstGeom prst="straightConnector1">
            <a:avLst/>
          </a:prstGeom>
          <a:noFill/>
          <a:ln w="38100" cap="flat" cmpd="sng">
            <a:solidFill>
              <a:srgbClr val="00447C"/>
            </a:solidFill>
            <a:prstDash val="solid"/>
            <a:miter lim="800000"/>
            <a:headEnd type="none" w="sm" len="sm"/>
            <a:tailEnd type="none" w="sm" len="sm"/>
          </a:ln>
        </p:spPr>
      </p:cxnSp>
      <p:cxnSp>
        <p:nvCxnSpPr>
          <p:cNvPr id="564" name="Google Shape;564;p70"/>
          <p:cNvCxnSpPr/>
          <p:nvPr/>
        </p:nvCxnSpPr>
        <p:spPr>
          <a:xfrm>
            <a:off x="1943011" y="4330058"/>
            <a:ext cx="5830534" cy="0"/>
          </a:xfrm>
          <a:prstGeom prst="straightConnector1">
            <a:avLst/>
          </a:prstGeom>
          <a:noFill/>
          <a:ln w="38100" cap="flat" cmpd="sng">
            <a:solidFill>
              <a:srgbClr val="00447C"/>
            </a:solidFill>
            <a:prstDash val="solid"/>
            <a:miter lim="800000"/>
            <a:headEnd type="none" w="sm" len="sm"/>
            <a:tailEnd type="none" w="sm" len="sm"/>
          </a:ln>
        </p:spPr>
      </p:cxn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grpSp>
        <p:nvGrpSpPr>
          <p:cNvPr id="570" name="Google Shape;570;p71"/>
          <p:cNvGrpSpPr/>
          <p:nvPr/>
        </p:nvGrpSpPr>
        <p:grpSpPr>
          <a:xfrm>
            <a:off x="493309" y="5563389"/>
            <a:ext cx="7906061" cy="601744"/>
            <a:chOff x="369711" y="5628068"/>
            <a:chExt cx="8145639" cy="619978"/>
          </a:xfrm>
        </p:grpSpPr>
        <p:pic>
          <p:nvPicPr>
            <p:cNvPr id="571" name="Google Shape;571;p71"/>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572" name="Google Shape;572;p71"/>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573" name="Google Shape;573;p71"/>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574" name="Google Shape;574;p71"/>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54</a:t>
            </a:fld>
            <a:endParaRPr>
              <a:solidFill>
                <a:srgbClr val="888888"/>
              </a:solidFill>
              <a:latin typeface="PT Sans"/>
              <a:ea typeface="PT Sans"/>
              <a:cs typeface="PT Sans"/>
              <a:sym typeface="PT Sans"/>
            </a:endParaRPr>
          </a:p>
        </p:txBody>
      </p:sp>
      <p:sp>
        <p:nvSpPr>
          <p:cNvPr id="575" name="Google Shape;575;p71"/>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iReady Fall 2018 Math Data</a:t>
            </a:r>
            <a:endParaRPr/>
          </a:p>
        </p:txBody>
      </p:sp>
      <p:grpSp>
        <p:nvGrpSpPr>
          <p:cNvPr id="576" name="Google Shape;576;p71"/>
          <p:cNvGrpSpPr/>
          <p:nvPr/>
        </p:nvGrpSpPr>
        <p:grpSpPr>
          <a:xfrm>
            <a:off x="699247" y="1370055"/>
            <a:ext cx="7745507" cy="2886556"/>
            <a:chOff x="1458190" y="1728640"/>
            <a:chExt cx="7097115" cy="2644924"/>
          </a:xfrm>
        </p:grpSpPr>
        <p:pic>
          <p:nvPicPr>
            <p:cNvPr id="577" name="Google Shape;577;p71"/>
            <p:cNvPicPr preferRelativeResize="0"/>
            <p:nvPr/>
          </p:nvPicPr>
          <p:blipFill rotWithShape="1">
            <a:blip r:embed="rId4">
              <a:alphaModFix/>
            </a:blip>
            <a:srcRect/>
            <a:stretch/>
          </p:blipFill>
          <p:spPr>
            <a:xfrm>
              <a:off x="1458190" y="1728640"/>
              <a:ext cx="7097115" cy="895475"/>
            </a:xfrm>
            <a:prstGeom prst="rect">
              <a:avLst/>
            </a:prstGeom>
            <a:noFill/>
            <a:ln>
              <a:noFill/>
            </a:ln>
          </p:spPr>
        </p:pic>
        <p:pic>
          <p:nvPicPr>
            <p:cNvPr id="578" name="Google Shape;578;p71"/>
            <p:cNvPicPr preferRelativeResize="0"/>
            <p:nvPr/>
          </p:nvPicPr>
          <p:blipFill rotWithShape="1">
            <a:blip r:embed="rId5">
              <a:alphaModFix/>
            </a:blip>
            <a:srcRect/>
            <a:stretch/>
          </p:blipFill>
          <p:spPr>
            <a:xfrm>
              <a:off x="1510181" y="2601667"/>
              <a:ext cx="6954220" cy="1771897"/>
            </a:xfrm>
            <a:prstGeom prst="rect">
              <a:avLst/>
            </a:prstGeom>
            <a:noFill/>
            <a:ln>
              <a:noFill/>
            </a:ln>
          </p:spPr>
        </p:pic>
      </p:gr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72"/>
          <p:cNvSpPr txBox="1">
            <a:spLocks noGrp="1"/>
          </p:cNvSpPr>
          <p:nvPr>
            <p:ph type="title"/>
          </p:nvPr>
        </p:nvSpPr>
        <p:spPr>
          <a:xfrm>
            <a:off x="609599" y="609600"/>
            <a:ext cx="6347713" cy="1320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accent1"/>
              </a:buClr>
              <a:buSzPts val="3600"/>
              <a:buFont typeface="Trebuchet MS"/>
              <a:buNone/>
            </a:pPr>
            <a:r>
              <a:rPr lang="en-US"/>
              <a:t>iReady Math Data</a:t>
            </a:r>
            <a:br>
              <a:rPr lang="en-US"/>
            </a:br>
            <a:r>
              <a:rPr lang="en-US"/>
              <a:t>Fall 2018 and Winter 2019</a:t>
            </a:r>
            <a:endParaRPr/>
          </a:p>
        </p:txBody>
      </p:sp>
      <p:sp>
        <p:nvSpPr>
          <p:cNvPr id="584" name="Google Shape;584;p72"/>
          <p:cNvSpPr txBox="1">
            <a:spLocks noGrp="1"/>
          </p:cNvSpPr>
          <p:nvPr>
            <p:ph type="body" idx="1"/>
          </p:nvPr>
        </p:nvSpPr>
        <p:spPr>
          <a:xfrm>
            <a:off x="609599" y="2160590"/>
            <a:ext cx="6347714" cy="3880773"/>
          </a:xfrm>
          <a:prstGeom prst="rect">
            <a:avLst/>
          </a:prstGeom>
          <a:noFill/>
          <a:ln>
            <a:noFill/>
          </a:ln>
        </p:spPr>
        <p:txBody>
          <a:bodyPr spcFirstLastPara="1" wrap="square" lIns="91425" tIns="45700" rIns="91425" bIns="45700" anchor="t" anchorCtr="0">
            <a:noAutofit/>
          </a:bodyPr>
          <a:lstStyle/>
          <a:p>
            <a:pPr marL="342900" lvl="0" indent="-251459" algn="l" rtl="0">
              <a:spcBef>
                <a:spcPts val="0"/>
              </a:spcBef>
              <a:spcAft>
                <a:spcPts val="0"/>
              </a:spcAft>
              <a:buSzPts val="1440"/>
              <a:buNone/>
            </a:pPr>
            <a:endParaRPr/>
          </a:p>
        </p:txBody>
      </p:sp>
      <p:sp>
        <p:nvSpPr>
          <p:cNvPr id="585" name="Google Shape;585;p72"/>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55</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grpSp>
        <p:nvGrpSpPr>
          <p:cNvPr id="663" name="Google Shape;663;p79"/>
          <p:cNvGrpSpPr/>
          <p:nvPr/>
        </p:nvGrpSpPr>
        <p:grpSpPr>
          <a:xfrm>
            <a:off x="493309" y="5563389"/>
            <a:ext cx="7906061" cy="601744"/>
            <a:chOff x="369711" y="5628068"/>
            <a:chExt cx="8145639" cy="619978"/>
          </a:xfrm>
        </p:grpSpPr>
        <p:pic>
          <p:nvPicPr>
            <p:cNvPr id="664" name="Google Shape;664;p79"/>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65" name="Google Shape;665;p79"/>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66" name="Google Shape;666;p79"/>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67" name="Google Shape;667;p79"/>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56</a:t>
            </a:fld>
            <a:endParaRPr>
              <a:solidFill>
                <a:srgbClr val="888888"/>
              </a:solidFill>
              <a:latin typeface="PT Sans"/>
              <a:ea typeface="PT Sans"/>
              <a:cs typeface="PT Sans"/>
              <a:sym typeface="PT Sans"/>
            </a:endParaRPr>
          </a:p>
        </p:txBody>
      </p:sp>
      <p:sp>
        <p:nvSpPr>
          <p:cNvPr id="668" name="Google Shape;668;p79"/>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Attendance Data</a:t>
            </a:r>
            <a:endParaRPr/>
          </a:p>
        </p:txBody>
      </p:sp>
      <p:pic>
        <p:nvPicPr>
          <p:cNvPr id="669" name="Google Shape;669;p79"/>
          <p:cNvPicPr preferRelativeResize="0"/>
          <p:nvPr/>
        </p:nvPicPr>
        <p:blipFill rotWithShape="1">
          <a:blip r:embed="rId4">
            <a:alphaModFix/>
          </a:blip>
          <a:srcRect/>
          <a:stretch/>
        </p:blipFill>
        <p:spPr>
          <a:xfrm>
            <a:off x="1078454" y="782619"/>
            <a:ext cx="6995160" cy="4784464"/>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grpSp>
        <p:nvGrpSpPr>
          <p:cNvPr id="688" name="Google Shape;688;p81"/>
          <p:cNvGrpSpPr/>
          <p:nvPr/>
        </p:nvGrpSpPr>
        <p:grpSpPr>
          <a:xfrm>
            <a:off x="493309" y="5563389"/>
            <a:ext cx="7906061" cy="601744"/>
            <a:chOff x="369711" y="5628068"/>
            <a:chExt cx="8145639" cy="619978"/>
          </a:xfrm>
        </p:grpSpPr>
        <p:pic>
          <p:nvPicPr>
            <p:cNvPr id="689" name="Google Shape;689;p81"/>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690" name="Google Shape;690;p81"/>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691" name="Google Shape;691;p81"/>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692" name="Google Shape;692;p81"/>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57</a:t>
            </a:fld>
            <a:endParaRPr>
              <a:solidFill>
                <a:srgbClr val="888888"/>
              </a:solidFill>
              <a:latin typeface="PT Sans"/>
              <a:ea typeface="PT Sans"/>
              <a:cs typeface="PT Sans"/>
              <a:sym typeface="PT Sans"/>
            </a:endParaRPr>
          </a:p>
        </p:txBody>
      </p:sp>
      <p:sp>
        <p:nvSpPr>
          <p:cNvPr id="693" name="Google Shape;693;p81"/>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Initial Special Education Testing by Year</a:t>
            </a:r>
            <a:endParaRPr/>
          </a:p>
        </p:txBody>
      </p:sp>
      <p:pic>
        <p:nvPicPr>
          <p:cNvPr id="694" name="Google Shape;694;p81"/>
          <p:cNvPicPr preferRelativeResize="0"/>
          <p:nvPr/>
        </p:nvPicPr>
        <p:blipFill rotWithShape="1">
          <a:blip r:embed="rId4">
            <a:alphaModFix/>
          </a:blip>
          <a:srcRect/>
          <a:stretch/>
        </p:blipFill>
        <p:spPr>
          <a:xfrm>
            <a:off x="1078454" y="782619"/>
            <a:ext cx="6995160" cy="4784464"/>
          </a:xfrm>
          <a:prstGeom prst="rect">
            <a:avLst/>
          </a:prstGeom>
          <a:noFill/>
          <a:ln w="9525" cap="flat" cmpd="sng">
            <a:solidFill>
              <a:srgbClr val="7F7F7F"/>
            </a:solidFill>
            <a:prstDash val="solid"/>
            <a:round/>
            <a:headEnd type="none" w="sm" len="sm"/>
            <a:tailEnd type="none" w="sm" len="s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grpSp>
        <p:nvGrpSpPr>
          <p:cNvPr id="700" name="Google Shape;700;p82"/>
          <p:cNvGrpSpPr/>
          <p:nvPr/>
        </p:nvGrpSpPr>
        <p:grpSpPr>
          <a:xfrm>
            <a:off x="493309" y="5563389"/>
            <a:ext cx="7906061" cy="601744"/>
            <a:chOff x="369711" y="5628068"/>
            <a:chExt cx="8145639" cy="619978"/>
          </a:xfrm>
        </p:grpSpPr>
        <p:pic>
          <p:nvPicPr>
            <p:cNvPr id="701" name="Google Shape;701;p82"/>
            <p:cNvPicPr preferRelativeResize="0"/>
            <p:nvPr/>
          </p:nvPicPr>
          <p:blipFill rotWithShape="1">
            <a:blip r:embed="rId3">
              <a:alphaModFix/>
            </a:blip>
            <a:srcRect/>
            <a:stretch/>
          </p:blipFill>
          <p:spPr>
            <a:xfrm>
              <a:off x="369711" y="5628068"/>
              <a:ext cx="2007997" cy="619978"/>
            </a:xfrm>
            <a:prstGeom prst="rect">
              <a:avLst/>
            </a:prstGeom>
            <a:noFill/>
            <a:ln>
              <a:noFill/>
            </a:ln>
          </p:spPr>
        </p:pic>
        <p:cxnSp>
          <p:nvCxnSpPr>
            <p:cNvPr id="702" name="Google Shape;702;p82"/>
            <p:cNvCxnSpPr/>
            <p:nvPr/>
          </p:nvCxnSpPr>
          <p:spPr>
            <a:xfrm>
              <a:off x="628650" y="6152972"/>
              <a:ext cx="7886700" cy="0"/>
            </a:xfrm>
            <a:prstGeom prst="straightConnector1">
              <a:avLst/>
            </a:prstGeom>
            <a:noFill/>
            <a:ln w="50800" cap="flat" cmpd="sng">
              <a:solidFill>
                <a:srgbClr val="1F3864"/>
              </a:solidFill>
              <a:prstDash val="solid"/>
              <a:miter lim="800000"/>
              <a:headEnd type="none" w="sm" len="sm"/>
              <a:tailEnd type="none" w="sm" len="sm"/>
            </a:ln>
          </p:spPr>
        </p:cxnSp>
      </p:grpSp>
      <p:sp>
        <p:nvSpPr>
          <p:cNvPr id="703" name="Google Shape;703;p82"/>
          <p:cNvSpPr txBox="1">
            <a:spLocks noGrp="1"/>
          </p:cNvSpPr>
          <p:nvPr>
            <p:ph type="ftr" idx="11"/>
          </p:nvPr>
        </p:nvSpPr>
        <p:spPr>
          <a:xfrm>
            <a:off x="744631" y="6082019"/>
            <a:ext cx="7615117" cy="32440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1068">
                <a:solidFill>
                  <a:srgbClr val="888888"/>
                </a:solidFill>
                <a:latin typeface="PT Sans"/>
                <a:ea typeface="PT Sans"/>
                <a:cs typeface="PT Sans"/>
                <a:sym typeface="PT Sans"/>
              </a:rPr>
              <a:t>Compiled by Everett Public Schools - Assessment &amp; Research Department</a:t>
            </a:r>
            <a:endParaRPr/>
          </a:p>
        </p:txBody>
      </p:sp>
      <p:sp>
        <p:nvSpPr>
          <p:cNvPr id="704" name="Google Shape;704;p82"/>
          <p:cNvSpPr txBox="1">
            <a:spLocks noGrp="1"/>
          </p:cNvSpPr>
          <p:nvPr>
            <p:ph type="sldNum" idx="12"/>
          </p:nvPr>
        </p:nvSpPr>
        <p:spPr>
          <a:xfrm>
            <a:off x="6402481" y="6082019"/>
            <a:ext cx="1996888" cy="324409"/>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latin typeface="PT Sans"/>
                <a:ea typeface="PT Sans"/>
                <a:cs typeface="PT Sans"/>
                <a:sym typeface="PT Sans"/>
              </a:rPr>
              <a:pPr marL="0" lvl="0" indent="0" algn="r" rtl="0">
                <a:spcBef>
                  <a:spcPts val="0"/>
                </a:spcBef>
                <a:spcAft>
                  <a:spcPts val="0"/>
                </a:spcAft>
                <a:buNone/>
              </a:pPr>
              <a:t>58</a:t>
            </a:fld>
            <a:endParaRPr>
              <a:solidFill>
                <a:srgbClr val="888888"/>
              </a:solidFill>
              <a:latin typeface="PT Sans"/>
              <a:ea typeface="PT Sans"/>
              <a:cs typeface="PT Sans"/>
              <a:sym typeface="PT Sans"/>
            </a:endParaRPr>
          </a:p>
        </p:txBody>
      </p:sp>
      <p:sp>
        <p:nvSpPr>
          <p:cNvPr id="705" name="Google Shape;705;p82"/>
          <p:cNvSpPr txBox="1"/>
          <p:nvPr/>
        </p:nvSpPr>
        <p:spPr>
          <a:xfrm>
            <a:off x="744631" y="200854"/>
            <a:ext cx="7654738" cy="562504"/>
          </a:xfrm>
          <a:prstGeom prst="rect">
            <a:avLst/>
          </a:prstGeom>
          <a:noFill/>
          <a:ln>
            <a:noFill/>
          </a:ln>
        </p:spPr>
        <p:txBody>
          <a:bodyPr spcFirstLastPara="1" wrap="square" lIns="88750" tIns="44375" rIns="88750" bIns="44375" anchor="b" anchorCtr="0">
            <a:noAutofit/>
          </a:bodyPr>
          <a:lstStyle/>
          <a:p>
            <a:pPr marL="0" marR="0" lvl="0" indent="0" algn="ctr" rtl="0">
              <a:lnSpc>
                <a:spcPct val="90000"/>
              </a:lnSpc>
              <a:spcBef>
                <a:spcPts val="0"/>
              </a:spcBef>
              <a:spcAft>
                <a:spcPts val="0"/>
              </a:spcAft>
              <a:buClr>
                <a:srgbClr val="00447C"/>
              </a:buClr>
              <a:buSzPts val="2718"/>
              <a:buFont typeface="PT Sans"/>
              <a:buNone/>
            </a:pPr>
            <a:r>
              <a:rPr lang="en-US" sz="2718">
                <a:solidFill>
                  <a:srgbClr val="00447C"/>
                </a:solidFill>
                <a:latin typeface="PT Sans"/>
                <a:ea typeface="PT Sans"/>
                <a:cs typeface="PT Sans"/>
                <a:sym typeface="PT Sans"/>
              </a:rPr>
              <a:t>Initial Special Education Testing by Year</a:t>
            </a:r>
            <a:endParaRPr sz="3883">
              <a:solidFill>
                <a:srgbClr val="00447C"/>
              </a:solidFill>
              <a:latin typeface="PT Sans"/>
              <a:ea typeface="PT Sans"/>
              <a:cs typeface="PT Sans"/>
              <a:sym typeface="PT Sans"/>
            </a:endParaRPr>
          </a:p>
        </p:txBody>
      </p:sp>
      <p:pic>
        <p:nvPicPr>
          <p:cNvPr id="706" name="Google Shape;706;p82"/>
          <p:cNvPicPr preferRelativeResize="0"/>
          <p:nvPr/>
        </p:nvPicPr>
        <p:blipFill rotWithShape="1">
          <a:blip r:embed="rId4">
            <a:alphaModFix/>
          </a:blip>
          <a:srcRect/>
          <a:stretch/>
        </p:blipFill>
        <p:spPr>
          <a:xfrm>
            <a:off x="1078454" y="782619"/>
            <a:ext cx="6995160" cy="4784464"/>
          </a:xfrm>
          <a:prstGeom prst="rect">
            <a:avLst/>
          </a:prstGeom>
          <a:noFill/>
          <a:ln w="9525" cap="flat" cmpd="sng">
            <a:solidFill>
              <a:srgbClr val="FFFFFF"/>
            </a:solidFill>
            <a:prstDash val="solid"/>
            <a:round/>
            <a:headEnd type="none" w="sm" len="sm"/>
            <a:tailEnd type="none" w="sm" len="s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Google Shape;252;p34" descr="Cedar Wood Elem-SOSR-Nov Final-2018_Page_04.png"/>
          <p:cNvPicPr preferRelativeResize="0"/>
          <p:nvPr/>
        </p:nvPicPr>
        <p:blipFill rotWithShape="1">
          <a:blip r:embed="rId3">
            <a:alphaModFix/>
          </a:blip>
          <a:srcRect/>
          <a:stretch/>
        </p:blipFill>
        <p:spPr>
          <a:xfrm>
            <a:off x="-76200" y="0"/>
            <a:ext cx="9220200" cy="6858000"/>
          </a:xfrm>
          <a:prstGeom prst="rect">
            <a:avLst/>
          </a:prstGeom>
          <a:noFill/>
          <a:ln>
            <a:noFill/>
          </a:ln>
        </p:spPr>
      </p:pic>
      <p:sp>
        <p:nvSpPr>
          <p:cNvPr id="253" name="Google Shape;253;p34"/>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35" descr="Cedar Wood Elem-SOSR-Nov Final-2018_Page_05.png"/>
          <p:cNvPicPr preferRelativeResize="0"/>
          <p:nvPr/>
        </p:nvPicPr>
        <p:blipFill rotWithShape="1">
          <a:blip r:embed="rId3">
            <a:alphaModFix/>
          </a:blip>
          <a:srcRect/>
          <a:stretch/>
        </p:blipFill>
        <p:spPr>
          <a:xfrm>
            <a:off x="0" y="-76200"/>
            <a:ext cx="9144000" cy="7010400"/>
          </a:xfrm>
          <a:prstGeom prst="rect">
            <a:avLst/>
          </a:prstGeom>
          <a:noFill/>
          <a:ln>
            <a:noFill/>
          </a:ln>
        </p:spPr>
      </p:pic>
      <p:sp>
        <p:nvSpPr>
          <p:cNvPr id="260" name="Google Shape;260;p35"/>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266" name="Google Shape;266;p36" descr="Cedar Wood Elem-SOSR-Nov Final-2018_Page_06.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67" name="Google Shape;267;p36"/>
          <p:cNvSpPr txBox="1"/>
          <p:nvPr/>
        </p:nvSpPr>
        <p:spPr>
          <a:xfrm>
            <a:off x="4648200" y="4191000"/>
            <a:ext cx="3723000" cy="1443300"/>
          </a:xfrm>
          <a:prstGeom prst="rect">
            <a:avLst/>
          </a:prstGeom>
          <a:noFill/>
          <a:ln>
            <a:noFill/>
          </a:ln>
        </p:spPr>
        <p:txBody>
          <a:bodyPr spcFirstLastPara="1" wrap="square" lIns="91425" tIns="45700" rIns="91425" bIns="45700" anchor="t" anchorCtr="0">
            <a:noAutofit/>
          </a:bodyPr>
          <a:lstStyle/>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Focusing on the needs of every student</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iReady Implementation use of this to support students gaps and to accelerate students proficiency</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Implementation of the Reach Reading Curriculum</a:t>
            </a:r>
            <a:endParaRPr/>
          </a:p>
          <a:p>
            <a:pPr marL="171450" marR="0" lvl="0" indent="-171450" algn="l" rtl="0">
              <a:spcBef>
                <a:spcPts val="0"/>
              </a:spcBef>
              <a:spcAft>
                <a:spcPts val="0"/>
              </a:spcAft>
              <a:buClr>
                <a:schemeClr val="dk1"/>
              </a:buClr>
              <a:buSzPts val="1000"/>
              <a:buFont typeface="Arial"/>
              <a:buChar char="•"/>
            </a:pPr>
            <a:r>
              <a:rPr lang="en-US" sz="1000">
                <a:solidFill>
                  <a:schemeClr val="dk1"/>
                </a:solidFill>
                <a:latin typeface="Trebuchet MS"/>
                <a:ea typeface="Trebuchet MS"/>
                <a:cs typeface="Trebuchet MS"/>
                <a:sym typeface="Trebuchet MS"/>
              </a:rPr>
              <a:t>Smarter Balanced Focused Interim Assessments and Practice</a:t>
            </a:r>
            <a:endParaRPr sz="1000">
              <a:solidFill>
                <a:schemeClr val="dk1"/>
              </a:solidFill>
              <a:latin typeface="Trebuchet MS"/>
              <a:ea typeface="Trebuchet MS"/>
              <a:cs typeface="Trebuchet MS"/>
              <a:sym typeface="Trebuchet MS"/>
            </a:endParaRPr>
          </a:p>
          <a:p>
            <a:pPr marL="171450" marR="0" lvl="0" indent="-171450" algn="l" rtl="0">
              <a:spcBef>
                <a:spcPts val="0"/>
              </a:spcBef>
              <a:spcAft>
                <a:spcPts val="0"/>
              </a:spcAft>
              <a:buClr>
                <a:schemeClr val="dk1"/>
              </a:buClr>
              <a:buSzPts val="1000"/>
              <a:buFont typeface="Trebuchet MS"/>
              <a:buChar char="•"/>
            </a:pPr>
            <a:r>
              <a:rPr lang="en-US" sz="1000">
                <a:solidFill>
                  <a:schemeClr val="dk1"/>
                </a:solidFill>
                <a:latin typeface="Trebuchet MS"/>
                <a:ea typeface="Trebuchet MS"/>
                <a:cs typeface="Trebuchet MS"/>
                <a:sym typeface="Trebuchet MS"/>
              </a:rPr>
              <a:t>Intentional SBA Parent Informational Night</a:t>
            </a:r>
            <a:endParaRPr sz="1000">
              <a:solidFill>
                <a:schemeClr val="dk1"/>
              </a:solidFill>
              <a:latin typeface="Trebuchet MS"/>
              <a:ea typeface="Trebuchet MS"/>
              <a:cs typeface="Trebuchet MS"/>
              <a:sym typeface="Trebuchet MS"/>
            </a:endParaRPr>
          </a:p>
        </p:txBody>
      </p:sp>
      <p:sp>
        <p:nvSpPr>
          <p:cNvPr id="268" name="Google Shape;268;p36"/>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37" descr="Cedar Wood Elem-SOSR-Nov Final-2018_Page_07.png"/>
          <p:cNvPicPr preferRelativeResize="0"/>
          <p:nvPr/>
        </p:nvPicPr>
        <p:blipFill rotWithShape="1">
          <a:blip r:embed="rId3">
            <a:alphaModFix/>
          </a:blip>
          <a:srcRect/>
          <a:stretch/>
        </p:blipFill>
        <p:spPr>
          <a:xfrm>
            <a:off x="0" y="0"/>
            <a:ext cx="9220200" cy="6858000"/>
          </a:xfrm>
          <a:prstGeom prst="rect">
            <a:avLst/>
          </a:prstGeom>
          <a:noFill/>
          <a:ln>
            <a:noFill/>
          </a:ln>
        </p:spPr>
      </p:pic>
      <p:sp>
        <p:nvSpPr>
          <p:cNvPr id="275" name="Google Shape;275;p37"/>
          <p:cNvSpPr txBox="1">
            <a:spLocks noGrp="1"/>
          </p:cNvSpPr>
          <p:nvPr>
            <p:ph type="sldNum" idx="12"/>
          </p:nvPr>
        </p:nvSpPr>
        <p:spPr>
          <a:xfrm>
            <a:off x="6444676" y="6041363"/>
            <a:ext cx="5127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pPr marL="0" lvl="0" indent="0" algn="r" rtl="0">
                <a:spcBef>
                  <a:spcPts val="0"/>
                </a:spcBef>
                <a:spcAft>
                  <a:spcPts val="0"/>
                </a:spcAft>
                <a:buClr>
                  <a:srgbClr val="000000"/>
                </a:buClr>
                <a:buFont typeface="Arial"/>
                <a:buNone/>
              </a:pPr>
              <a:t>9</a:t>
            </a:fld>
            <a:endParaRPr/>
          </a:p>
        </p:txBody>
      </p:sp>
      <p:sp>
        <p:nvSpPr>
          <p:cNvPr id="8" name="Down Arrow 7"/>
          <p:cNvSpPr/>
          <p:nvPr/>
        </p:nvSpPr>
        <p:spPr>
          <a:xfrm>
            <a:off x="8189081" y="1042681"/>
            <a:ext cx="484632" cy="1490270"/>
          </a:xfrm>
          <a:prstGeom prst="downArrow">
            <a:avLst>
              <a:gd name="adj1" fmla="val 100000"/>
              <a:gd name="adj2" fmla="val 50000"/>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theme/theme1.xml><?xml version="1.0" encoding="utf-8"?>
<a:theme xmlns:a="http://schemas.openxmlformats.org/drawingml/2006/main" name="Facet">
  <a:themeElements>
    <a:clrScheme name="Facet">
      <a:dk1>
        <a:srgbClr val="000000"/>
      </a:dk1>
      <a:lt1>
        <a:srgbClr val="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533</TotalTime>
  <Words>3738</Words>
  <Application>Microsoft Office PowerPoint</Application>
  <PresentationFormat>On-screen Show (4:3)</PresentationFormat>
  <Paragraphs>517</Paragraphs>
  <Slides>58</Slides>
  <Notes>52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58</vt:i4>
      </vt:variant>
    </vt:vector>
  </HeadingPairs>
  <TitlesOfParts>
    <vt:vector size="66" baseType="lpstr">
      <vt:lpstr>Noto Sans Symbols</vt:lpstr>
      <vt:lpstr>Arial</vt:lpstr>
      <vt:lpstr>PT Sans</vt:lpstr>
      <vt:lpstr>Calibri</vt:lpstr>
      <vt:lpstr>Trebuchet MS</vt:lpstr>
      <vt:lpstr>Tahoma</vt:lpstr>
      <vt:lpstr>Facet</vt:lpstr>
      <vt:lpstr>1_Office Theme</vt:lpstr>
      <vt:lpstr>PowerPoint Presentation</vt:lpstr>
      <vt:lpstr>Welcome and Introduction</vt:lpstr>
      <vt:lpstr>PowerPoint Presentation</vt:lpstr>
      <vt:lpstr>DATA ANALYSIS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English Learners </vt:lpstr>
      <vt:lpstr>ELL Snapshot</vt:lpstr>
      <vt:lpstr>Kindergarten ELPA Scores 2018</vt:lpstr>
      <vt:lpstr>First Grade ELPA Scores 2018</vt:lpstr>
      <vt:lpstr>Second Grade ELPA Scores 2018</vt:lpstr>
      <vt:lpstr>PowerPoint Presentation</vt:lpstr>
      <vt:lpstr>Third Grade ELPA  Listening Component</vt:lpstr>
      <vt:lpstr>Third Grade ELPA Reading Component</vt:lpstr>
      <vt:lpstr>Third Grade ELPA Writing Component</vt:lpstr>
      <vt:lpstr>Third Grade ELPA Speaking Component</vt:lpstr>
      <vt:lpstr>PowerPoint Presentation</vt:lpstr>
      <vt:lpstr>EES Survey and Equity Gap Data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iReady Reading Data Fall 2018 and Winter 2019</vt:lpstr>
      <vt:lpstr>PowerPoint Presentation</vt:lpstr>
      <vt:lpstr>PowerPoint Presentation</vt:lpstr>
      <vt:lpstr>iReady Math Data Fall 2018 and Winter 2019</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Rhodes, Bruce</dc:creator>
  <cp:lastModifiedBy>Rhodes, Bruce</cp:lastModifiedBy>
  <cp:revision>65</cp:revision>
  <cp:lastPrinted>2019-03-10T22:35:13Z</cp:lastPrinted>
  <dcterms:created xsi:type="dcterms:W3CDTF">2019-03-10T22:15:37Z</dcterms:created>
  <dcterms:modified xsi:type="dcterms:W3CDTF">2019-03-11T22:27:00Z</dcterms:modified>
</cp:coreProperties>
</file>