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SemiBold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2866b574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46" name="Google Shape;246;g52866b574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better prepare and understand the two targeted practices, we had Allison come out and first train the cadre leaders, then we were able to lead the staff in a training where we intentionally vertically aligned skills and able to dig deeper into the practices</a:t>
            </a: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b3ab3e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51b3ab3e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b3ab3eb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1b3ab3eb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1b3ab3eb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51b3ab3eb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1b3ab3eb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51b3ab3eb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1b3ab3eb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1b3ab3eb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Individual units will show whether a practice needs to be more heavily focused on. Grade level cadre representatives and cadre leads are available to help support.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</a:pPr>
            <a:r>
              <a:rPr lang="en-U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 practices are open-ended naturally leading students to higher-level thinking. Teachers are encouraged to use student directed lessons to create self-enrichment.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SoSJKM5RBX0arTUYOzXN9rPmTlA_v2Lw/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 rot="-5400000">
            <a:off x="1964470" y="1389765"/>
            <a:ext cx="5320665" cy="3890404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0" y="0"/>
            <a:ext cx="26796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71725" y="734167"/>
            <a:ext cx="2899200" cy="1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Staff Clarity</a:t>
            </a:r>
            <a:b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001413" y="1336400"/>
            <a:ext cx="3427200" cy="4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>
                <a:latin typeface="Montserrat"/>
                <a:ea typeface="Montserrat"/>
                <a:cs typeface="Montserrat"/>
                <a:sym typeface="Montserrat"/>
              </a:rPr>
              <a:t>Big Idea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There are 8 science practices within the NGSS (New Generation Science Standards). There are also 3 CCC (Cross Cutting Concepts) which are instructional strategies intertwined throughout.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p15"/>
          <p:cNvCxnSpPr/>
          <p:nvPr/>
        </p:nvCxnSpPr>
        <p:spPr>
          <a:xfrm>
            <a:off x="7018296" y="1422413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7478950" y="224075"/>
            <a:ext cx="4262100" cy="6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u="sng">
                <a:latin typeface="Montserrat"/>
                <a:ea typeface="Montserrat"/>
                <a:cs typeface="Montserrat"/>
                <a:sym typeface="Montserrat"/>
              </a:rPr>
              <a:t>School Plan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Montserrat"/>
                <a:ea typeface="Montserrat"/>
                <a:cs typeface="Montserrat"/>
                <a:sym typeface="Montserrat"/>
              </a:rPr>
              <a:t>Timeline &amp; </a:t>
            </a:r>
            <a:br>
              <a:rPr lang="en-US" sz="24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b="1">
                <a:latin typeface="Montserrat"/>
                <a:ea typeface="Montserrat"/>
                <a:cs typeface="Montserrat"/>
                <a:sym typeface="Montserrat"/>
              </a:rPr>
              <a:t>Instructional Focus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Focus on 2 practices a year to develop proficiency.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’17-’18 –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1">
                <a:latin typeface="Montserrat"/>
                <a:ea typeface="Montserrat"/>
                <a:cs typeface="Montserrat"/>
                <a:sym typeface="Montserrat"/>
              </a:rPr>
              <a:t>Asking Questions &amp; Defining Problems (Example of CWE vertical alignment provided)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1">
                <a:latin typeface="Montserrat"/>
                <a:ea typeface="Montserrat"/>
                <a:cs typeface="Montserrat"/>
                <a:sym typeface="Montserrat"/>
              </a:rPr>
              <a:t>Developing and Using Models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’18-’19 – 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1">
                <a:latin typeface="Montserrat"/>
                <a:ea typeface="Montserrat"/>
                <a:cs typeface="Montserrat"/>
                <a:sym typeface="Montserrat"/>
              </a:rPr>
              <a:t>Analyzing &amp; Interpreting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 i="1">
                <a:latin typeface="Montserrat"/>
                <a:ea typeface="Montserrat"/>
                <a:cs typeface="Montserrat"/>
                <a:sym typeface="Montserrat"/>
              </a:rPr>
              <a:t>Using Mathematics &amp; Computational Thinking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Provide definitions of all 8 science practices to new staff.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4"/>
          <p:cNvSpPr/>
          <p:nvPr/>
        </p:nvSpPr>
        <p:spPr>
          <a:xfrm flipH="1">
            <a:off x="-664" y="0"/>
            <a:ext cx="3117039" cy="3223260"/>
          </a:xfrm>
          <a:custGeom>
            <a:avLst/>
            <a:gdLst/>
            <a:ahLst/>
            <a:cxnLst/>
            <a:rect l="l" t="t" r="r" b="b"/>
            <a:pathLst>
              <a:path w="4421332" h="6858000" extrusionOk="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0" y="0"/>
            <a:ext cx="3766682" cy="3326130"/>
          </a:xfrm>
          <a:custGeom>
            <a:avLst/>
            <a:gdLst/>
            <a:ahLst/>
            <a:cxnLst/>
            <a:rect l="l" t="t" r="r" b="b"/>
            <a:pathLst>
              <a:path w="4232227" h="6858000" extrusionOk="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243800" y="192850"/>
            <a:ext cx="35232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Robotics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FLL &amp;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FLL Jr.</a:t>
            </a:r>
            <a:endParaRPr sz="4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4"/>
          <p:cNvSpPr txBox="1">
            <a:spLocks noGrp="1"/>
          </p:cNvSpPr>
          <p:nvPr>
            <p:ph type="body" idx="1"/>
          </p:nvPr>
        </p:nvSpPr>
        <p:spPr>
          <a:xfrm>
            <a:off x="4758525" y="4044925"/>
            <a:ext cx="7021800" cy="22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4590975" y="192850"/>
            <a:ext cx="7356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7690"/>
            <a:ext cx="5896050" cy="441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050" y="0"/>
            <a:ext cx="6295950" cy="472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3829" y="183969"/>
            <a:ext cx="527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6000" b="1"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06500" y="1509675"/>
            <a:ext cx="5803800" cy="4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Cadre training of 2 science practices by Allison Greenberg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Staff training of 2 science practices by science leads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Staff SBA vertical alignment training followed by 4</a:t>
            </a:r>
            <a:r>
              <a:rPr lang="en-US" sz="2400" baseline="30000"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&amp; 5</a:t>
            </a:r>
            <a:r>
              <a:rPr lang="en-US" sz="2400" baseline="30000"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 grade teacher more in depth training by Allison Greenberg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400"/>
              <a:buFont typeface="Montserrat"/>
              <a:buChar char="•"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Lead attendance at District science trainings by Allison Greenberg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7225130" y="2909477"/>
            <a:ext cx="4966870" cy="3948522"/>
          </a:xfrm>
          <a:custGeom>
            <a:avLst/>
            <a:gdLst/>
            <a:ahLst/>
            <a:cxnLst/>
            <a:rect l="l" t="t" r="r" b="b"/>
            <a:pathLst>
              <a:path w="4966870" h="3948522" extrusionOk="0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 descr="A group of people sitting at a st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565" r="12041" b="-1"/>
          <a:stretch/>
        </p:blipFill>
        <p:spPr>
          <a:xfrm>
            <a:off x="7412275" y="3141450"/>
            <a:ext cx="4777083" cy="3716543"/>
          </a:xfrm>
          <a:custGeom>
            <a:avLst/>
            <a:gdLst/>
            <a:ahLst/>
            <a:cxnLst/>
            <a:rect l="l" t="t" r="r" b="b"/>
            <a:pathLst>
              <a:path w="4801088" h="3782741" extrusionOk="0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10424975" y="0"/>
            <a:ext cx="4290136" cy="2187174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7135725" y="183975"/>
            <a:ext cx="3719600" cy="2572800"/>
          </a:xfrm>
          <a:prstGeom prst="flowChartProcess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26435" t="17728" r="19124" b="17404"/>
          <a:stretch/>
        </p:blipFill>
        <p:spPr>
          <a:xfrm>
            <a:off x="7226661" y="299215"/>
            <a:ext cx="3515100" cy="23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5071275" y="95876"/>
            <a:ext cx="6053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Investigation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" name="Google Shape;120;p17"/>
          <p:cNvGrpSpPr/>
          <p:nvPr/>
        </p:nvGrpSpPr>
        <p:grpSpPr>
          <a:xfrm>
            <a:off x="237761" y="-407774"/>
            <a:ext cx="4349752" cy="1625786"/>
            <a:chOff x="3476199" y="0"/>
            <a:chExt cx="4349752" cy="3143437"/>
          </a:xfrm>
        </p:grpSpPr>
        <p:sp>
          <p:nvSpPr>
            <p:cNvPr id="121" name="Google Shape;121;p17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720475" y="-1450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Kindergarten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7858958" y="3148269"/>
            <a:ext cx="4332660" cy="3709423"/>
            <a:chOff x="7653759" y="1421356"/>
            <a:chExt cx="4538242" cy="5436645"/>
          </a:xfrm>
        </p:grpSpPr>
        <p:sp>
          <p:nvSpPr>
            <p:cNvPr id="125" name="Google Shape;125;p17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7024800" y="1218000"/>
            <a:ext cx="5654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SemiBold"/>
              <a:buChar char="•"/>
            </a:pPr>
            <a:r>
              <a:rPr lang="en-US" sz="2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quantitative data to compare two alternative solutions to a problem</a:t>
            </a:r>
            <a:endParaRPr sz="24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9325450" y="45689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8856650" y="40176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6526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3601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029513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75" y="1471200"/>
            <a:ext cx="5040200" cy="4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4971350" y="95875"/>
            <a:ext cx="70680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Notice &amp; Wonder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" name="Google Shape;140;p18"/>
          <p:cNvGrpSpPr/>
          <p:nvPr/>
        </p:nvGrpSpPr>
        <p:grpSpPr>
          <a:xfrm>
            <a:off x="237761" y="-407774"/>
            <a:ext cx="4349752" cy="1625786"/>
            <a:chOff x="3476199" y="0"/>
            <a:chExt cx="4349752" cy="3143437"/>
          </a:xfrm>
        </p:grpSpPr>
        <p:sp>
          <p:nvSpPr>
            <p:cNvPr id="141" name="Google Shape;141;p18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720475" y="-1450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1st Grade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44" name="Google Shape;144;p18"/>
          <p:cNvGrpSpPr/>
          <p:nvPr/>
        </p:nvGrpSpPr>
        <p:grpSpPr>
          <a:xfrm>
            <a:off x="7858958" y="3148269"/>
            <a:ext cx="4332660" cy="3709423"/>
            <a:chOff x="7653759" y="1421356"/>
            <a:chExt cx="4538243" cy="5436645"/>
          </a:xfrm>
        </p:grpSpPr>
        <p:sp>
          <p:nvSpPr>
            <p:cNvPr id="145" name="Google Shape;145;p18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8"/>
          <p:cNvSpPr txBox="1">
            <a:spLocks noGrp="1"/>
          </p:cNvSpPr>
          <p:nvPr>
            <p:ph type="body" idx="2"/>
          </p:nvPr>
        </p:nvSpPr>
        <p:spPr>
          <a:xfrm>
            <a:off x="6745375" y="1218000"/>
            <a:ext cx="5381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Record information (observations, thoughts, and ideas)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and share pictures, drawings, and/or writings of observations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9325450" y="45689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8856650" y="40176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6526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3601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029513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768" y="1382775"/>
            <a:ext cx="4730932" cy="52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4971350" y="95875"/>
            <a:ext cx="70680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Share &amp; Trade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237761" y="-407774"/>
            <a:ext cx="4349752" cy="1625786"/>
            <a:chOff x="3476199" y="0"/>
            <a:chExt cx="4349752" cy="3143437"/>
          </a:xfrm>
        </p:grpSpPr>
        <p:sp>
          <p:nvSpPr>
            <p:cNvPr id="161" name="Google Shape;161;p19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720475" y="-1450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2nd Grade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64" name="Google Shape;164;p19"/>
          <p:cNvGrpSpPr/>
          <p:nvPr/>
        </p:nvGrpSpPr>
        <p:grpSpPr>
          <a:xfrm>
            <a:off x="7858958" y="3148269"/>
            <a:ext cx="4332660" cy="3709423"/>
            <a:chOff x="7653759" y="1421356"/>
            <a:chExt cx="4538243" cy="5436645"/>
          </a:xfrm>
        </p:grpSpPr>
        <p:sp>
          <p:nvSpPr>
            <p:cNvPr id="165" name="Google Shape;165;p19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9"/>
          <p:cNvSpPr txBox="1">
            <a:spLocks noGrp="1"/>
          </p:cNvSpPr>
          <p:nvPr>
            <p:ph type="body" idx="2"/>
          </p:nvPr>
        </p:nvSpPr>
        <p:spPr>
          <a:xfrm>
            <a:off x="6745375" y="1218000"/>
            <a:ext cx="5381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Analyze data from test of object or tool to determine if it works as intended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9325450" y="45689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8856650" y="40176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6526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029513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title="CWE 2nd Gr Science NGSS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50" y="1596450"/>
            <a:ext cx="6365000" cy="47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4971350" y="95875"/>
            <a:ext cx="70680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Board Meeting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>
            <a:off x="237761" y="-407774"/>
            <a:ext cx="4349752" cy="1625786"/>
            <a:chOff x="3476199" y="0"/>
            <a:chExt cx="4349752" cy="3143437"/>
          </a:xfrm>
        </p:grpSpPr>
        <p:sp>
          <p:nvSpPr>
            <p:cNvPr id="180" name="Google Shape;180;p20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720475" y="-1450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3rd Grade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83" name="Google Shape;183;p20"/>
          <p:cNvGrpSpPr/>
          <p:nvPr/>
        </p:nvGrpSpPr>
        <p:grpSpPr>
          <a:xfrm>
            <a:off x="7858958" y="3148269"/>
            <a:ext cx="4332660" cy="3709423"/>
            <a:chOff x="7653759" y="1421356"/>
            <a:chExt cx="4538243" cy="5436645"/>
          </a:xfrm>
        </p:grpSpPr>
        <p:sp>
          <p:nvSpPr>
            <p:cNvPr id="184" name="Google Shape;184;p20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0"/>
          <p:cNvSpPr txBox="1">
            <a:spLocks noGrp="1"/>
          </p:cNvSpPr>
          <p:nvPr>
            <p:ph type="body" idx="2"/>
          </p:nvPr>
        </p:nvSpPr>
        <p:spPr>
          <a:xfrm>
            <a:off x="6745375" y="1218000"/>
            <a:ext cx="5381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Compare/contrast data collected by different groups in order to discuss similarities/differences in their findings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9325450" y="45689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8856650" y="40176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6526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3601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029513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50" y="2836779"/>
            <a:ext cx="6429126" cy="31604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0" y="-5870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971350" y="37175"/>
            <a:ext cx="70680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Backwards Planning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" name="Google Shape;199;p21"/>
          <p:cNvGrpSpPr/>
          <p:nvPr/>
        </p:nvGrpSpPr>
        <p:grpSpPr>
          <a:xfrm>
            <a:off x="237761" y="-466474"/>
            <a:ext cx="4349752" cy="1625786"/>
            <a:chOff x="3476199" y="0"/>
            <a:chExt cx="4349752" cy="3143437"/>
          </a:xfrm>
        </p:grpSpPr>
        <p:sp>
          <p:nvSpPr>
            <p:cNvPr id="200" name="Google Shape;200;p21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720475" y="-2037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4th Grade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3" name="Google Shape;203;p21"/>
          <p:cNvGrpSpPr/>
          <p:nvPr/>
        </p:nvGrpSpPr>
        <p:grpSpPr>
          <a:xfrm>
            <a:off x="7858958" y="3089569"/>
            <a:ext cx="4332660" cy="3709423"/>
            <a:chOff x="7653759" y="1421356"/>
            <a:chExt cx="4538243" cy="5436645"/>
          </a:xfrm>
        </p:grpSpPr>
        <p:sp>
          <p:nvSpPr>
            <p:cNvPr id="204" name="Google Shape;204;p21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21"/>
          <p:cNvSpPr txBox="1">
            <a:spLocks noGrp="1"/>
          </p:cNvSpPr>
          <p:nvPr>
            <p:ph type="body" idx="2"/>
          </p:nvPr>
        </p:nvSpPr>
        <p:spPr>
          <a:xfrm>
            <a:off x="6576725" y="1159300"/>
            <a:ext cx="55497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State of Matter unit planning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Pre-Assessment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Students’ wonders integrated into lessons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9325450" y="45102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8856650" y="39589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593938"/>
            <a:ext cx="468799" cy="40683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237750" y="1324075"/>
            <a:ext cx="6282300" cy="52086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 OF MATTER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WONDERS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concrete turn back to a liquid?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cucumbers are mixed with chemicals, why does it become pickles?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do bubbles form with just water?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does matter change?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Why does some matter change and some cannot? Why some liquids and solids can freeze or melt, but be able to return to its former state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many things are there that could not turn into solids again after they’re liquids?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can matter change to its original state?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are gases formed?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Does gases have  shape?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water becomes steam what happens to the steam? What’s vapor water?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3014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970813"/>
            <a:ext cx="468799" cy="40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rgbClr val="4040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4971350" y="95875"/>
            <a:ext cx="70680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5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Numberless Graph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9" name="Google Shape;219;p22"/>
          <p:cNvGrpSpPr/>
          <p:nvPr/>
        </p:nvGrpSpPr>
        <p:grpSpPr>
          <a:xfrm>
            <a:off x="237761" y="-407774"/>
            <a:ext cx="4349752" cy="1625786"/>
            <a:chOff x="3476199" y="0"/>
            <a:chExt cx="4349752" cy="3143437"/>
          </a:xfrm>
        </p:grpSpPr>
        <p:sp>
          <p:nvSpPr>
            <p:cNvPr id="220" name="Google Shape;220;p22"/>
            <p:cNvSpPr/>
            <p:nvPr/>
          </p:nvSpPr>
          <p:spPr>
            <a:xfrm>
              <a:off x="3476199" y="548"/>
              <a:ext cx="4349752" cy="3142889"/>
            </a:xfrm>
            <a:custGeom>
              <a:avLst/>
              <a:gdLst/>
              <a:ahLst/>
              <a:cxnLst/>
              <a:rect l="l" t="t" r="r" b="b"/>
              <a:pathLst>
                <a:path w="4349752" h="3142889" extrusionOk="0">
                  <a:moveTo>
                    <a:pt x="229420" y="0"/>
                  </a:moveTo>
                  <a:lnTo>
                    <a:pt x="4120333" y="0"/>
                  </a:lnTo>
                  <a:lnTo>
                    <a:pt x="4178840" y="121453"/>
                  </a:lnTo>
                  <a:cubicBezTo>
                    <a:pt x="4288894" y="381652"/>
                    <a:pt x="4349752" y="667725"/>
                    <a:pt x="4349752" y="968013"/>
                  </a:cubicBezTo>
                  <a:cubicBezTo>
                    <a:pt x="4349752" y="2169164"/>
                    <a:pt x="3376027" y="3142889"/>
                    <a:pt x="2174876" y="3142889"/>
                  </a:cubicBezTo>
                  <a:cubicBezTo>
                    <a:pt x="973725" y="3142889"/>
                    <a:pt x="0" y="2169164"/>
                    <a:pt x="0" y="968013"/>
                  </a:cubicBezTo>
                  <a:cubicBezTo>
                    <a:pt x="0" y="667725"/>
                    <a:pt x="60858" y="381652"/>
                    <a:pt x="170913" y="121453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3639395" y="0"/>
              <a:ext cx="4023360" cy="2980240"/>
            </a:xfrm>
            <a:custGeom>
              <a:avLst/>
              <a:gdLst/>
              <a:ahLst/>
              <a:cxnLst/>
              <a:rect l="l" t="t" r="r" b="b"/>
              <a:pathLst>
                <a:path w="4023360" h="2980240" extrusionOk="0">
                  <a:moveTo>
                    <a:pt x="248676" y="0"/>
                  </a:moveTo>
                  <a:lnTo>
                    <a:pt x="3774684" y="0"/>
                  </a:lnTo>
                  <a:lnTo>
                    <a:pt x="3780561" y="9674"/>
                  </a:lnTo>
                  <a:cubicBezTo>
                    <a:pt x="3935405" y="294716"/>
                    <a:pt x="4023360" y="621366"/>
                    <a:pt x="4023360" y="968560"/>
                  </a:cubicBezTo>
                  <a:cubicBezTo>
                    <a:pt x="4023360" y="2079580"/>
                    <a:pt x="3122700" y="2980240"/>
                    <a:pt x="2011680" y="2980240"/>
                  </a:cubicBezTo>
                  <a:cubicBezTo>
                    <a:pt x="900660" y="2980240"/>
                    <a:pt x="0" y="2079580"/>
                    <a:pt x="0" y="968560"/>
                  </a:cubicBezTo>
                  <a:cubicBezTo>
                    <a:pt x="0" y="621366"/>
                    <a:pt x="87955" y="294716"/>
                    <a:pt x="242799" y="9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xfrm>
            <a:off x="720475" y="-145087"/>
            <a:ext cx="33843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Montserrat SemiBold"/>
                <a:ea typeface="Montserrat SemiBold"/>
                <a:cs typeface="Montserrat SemiBold"/>
                <a:sym typeface="Montserrat SemiBold"/>
              </a:rPr>
              <a:t>5th Grade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23" name="Google Shape;223;p22"/>
          <p:cNvGrpSpPr/>
          <p:nvPr/>
        </p:nvGrpSpPr>
        <p:grpSpPr>
          <a:xfrm>
            <a:off x="7858958" y="3148269"/>
            <a:ext cx="4332660" cy="3709423"/>
            <a:chOff x="7653759" y="1421356"/>
            <a:chExt cx="4538243" cy="5436645"/>
          </a:xfrm>
        </p:grpSpPr>
        <p:sp>
          <p:nvSpPr>
            <p:cNvPr id="224" name="Google Shape;224;p22"/>
            <p:cNvSpPr/>
            <p:nvPr/>
          </p:nvSpPr>
          <p:spPr>
            <a:xfrm>
              <a:off x="7653759" y="1421356"/>
              <a:ext cx="4538241" cy="5436644"/>
            </a:xfrm>
            <a:custGeom>
              <a:avLst/>
              <a:gdLst/>
              <a:ahLst/>
              <a:cxnLst/>
              <a:rect l="l" t="t" r="r" b="b"/>
              <a:pathLst>
                <a:path w="4538241" h="5436644" extrusionOk="0">
                  <a:moveTo>
                    <a:pt x="3084645" y="0"/>
                  </a:moveTo>
                  <a:cubicBezTo>
                    <a:pt x="3510546" y="0"/>
                    <a:pt x="3916286" y="86315"/>
                    <a:pt x="4285328" y="242407"/>
                  </a:cubicBezTo>
                  <a:lnTo>
                    <a:pt x="4538241" y="364242"/>
                  </a:lnTo>
                  <a:lnTo>
                    <a:pt x="4538241" y="5436644"/>
                  </a:lnTo>
                  <a:lnTo>
                    <a:pt x="1091428" y="5436644"/>
                  </a:lnTo>
                  <a:lnTo>
                    <a:pt x="903472" y="5265818"/>
                  </a:lnTo>
                  <a:cubicBezTo>
                    <a:pt x="345261" y="4707608"/>
                    <a:pt x="0" y="3936446"/>
                    <a:pt x="0" y="3084645"/>
                  </a:cubicBezTo>
                  <a:cubicBezTo>
                    <a:pt x="0" y="1381043"/>
                    <a:pt x="1381043" y="0"/>
                    <a:pt x="3084645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816897" y="1584494"/>
              <a:ext cx="4375105" cy="5273507"/>
            </a:xfrm>
            <a:custGeom>
              <a:avLst/>
              <a:gdLst/>
              <a:ahLst/>
              <a:cxnLst/>
              <a:rect l="l" t="t" r="r" b="b"/>
              <a:pathLst>
                <a:path w="4375105" h="5273507" extrusionOk="0">
                  <a:moveTo>
                    <a:pt x="2921508" y="0"/>
                  </a:moveTo>
                  <a:cubicBezTo>
                    <a:pt x="3425728" y="0"/>
                    <a:pt x="3900114" y="127735"/>
                    <a:pt x="4314072" y="352611"/>
                  </a:cubicBezTo>
                  <a:lnTo>
                    <a:pt x="4375105" y="389689"/>
                  </a:lnTo>
                  <a:lnTo>
                    <a:pt x="4375105" y="5273507"/>
                  </a:lnTo>
                  <a:lnTo>
                    <a:pt x="1193705" y="5273507"/>
                  </a:lnTo>
                  <a:lnTo>
                    <a:pt x="1063158" y="5175886"/>
                  </a:lnTo>
                  <a:cubicBezTo>
                    <a:pt x="413861" y="4640038"/>
                    <a:pt x="0" y="3829104"/>
                    <a:pt x="0" y="2921508"/>
                  </a:cubicBezTo>
                  <a:cubicBezTo>
                    <a:pt x="0" y="1308004"/>
                    <a:pt x="1308004" y="0"/>
                    <a:pt x="292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2"/>
          <p:cNvSpPr txBox="1">
            <a:spLocks noGrp="1"/>
          </p:cNvSpPr>
          <p:nvPr>
            <p:ph type="body" idx="2"/>
          </p:nvPr>
        </p:nvSpPr>
        <p:spPr>
          <a:xfrm>
            <a:off x="6745375" y="1218000"/>
            <a:ext cx="5381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SemiBold"/>
              <a:buChar char="•"/>
            </a:pPr>
            <a:r>
              <a:rPr lang="en-US"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Analyze/interpret data to make sense of phenomena, using logical reasoning, mathematics, and/or computation</a:t>
            </a:r>
            <a:endParaRPr sz="2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325450" y="4568963"/>
            <a:ext cx="3474600" cy="13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Critical Thinking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8856650" y="4017663"/>
            <a:ext cx="3182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SemiBold"/>
                <a:ea typeface="Montserrat SemiBold"/>
                <a:cs typeface="Montserrat SemiBold"/>
                <a:sym typeface="Montserrat SemiBold"/>
              </a:rPr>
              <a:t>21st Century Skills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4652638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651" y="5029513"/>
            <a:ext cx="468799" cy="4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50" y="1562450"/>
            <a:ext cx="6507624" cy="47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3"/>
          <p:cNvSpPr/>
          <p:nvPr/>
        </p:nvSpPr>
        <p:spPr>
          <a:xfrm flipH="1">
            <a:off x="0" y="0"/>
            <a:ext cx="4421332" cy="6858000"/>
          </a:xfrm>
          <a:custGeom>
            <a:avLst/>
            <a:gdLst/>
            <a:ahLst/>
            <a:cxnLst/>
            <a:rect l="l" t="t" r="r" b="b"/>
            <a:pathLst>
              <a:path w="4421332" h="6858000" extrusionOk="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1" y="0"/>
            <a:ext cx="4232227" cy="6858000"/>
          </a:xfrm>
          <a:custGeom>
            <a:avLst/>
            <a:gdLst/>
            <a:ahLst/>
            <a:cxnLst/>
            <a:rect l="l" t="t" r="r" b="b"/>
            <a:pathLst>
              <a:path w="4232227" h="6858000" extrusionOk="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307650" y="579775"/>
            <a:ext cx="35232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Assessment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4758525" y="4044925"/>
            <a:ext cx="7021800" cy="22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Reiteration and highlight of previous practices throughout lessons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 students own growth throughout year on current practices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Char char="•"/>
            </a:pPr>
            <a:r>
              <a:rPr lang="en-U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Cadre leads are available to support</a:t>
            </a:r>
            <a:endParaRPr sz="2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4590975" y="192850"/>
            <a:ext cx="7356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3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312526"/>
            <a:ext cx="3979375" cy="36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6300" y="312525"/>
            <a:ext cx="3741604" cy="36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Macintosh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Montserrat</vt:lpstr>
      <vt:lpstr>Montserrat SemiBold</vt:lpstr>
      <vt:lpstr>Office Theme</vt:lpstr>
      <vt:lpstr>Office Theme</vt:lpstr>
      <vt:lpstr>Staff Clarity </vt:lpstr>
      <vt:lpstr>Training</vt:lpstr>
      <vt:lpstr>Investigation</vt:lpstr>
      <vt:lpstr>Notice &amp; Wonder</vt:lpstr>
      <vt:lpstr>Share &amp; Trade</vt:lpstr>
      <vt:lpstr>Board Meeting</vt:lpstr>
      <vt:lpstr>Backwards Planning</vt:lpstr>
      <vt:lpstr>Numberless Graph</vt:lpstr>
      <vt:lpstr>Assessment</vt:lpstr>
      <vt:lpstr>Robotics FLL &amp; FLL Jr.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Clarity </dc:title>
  <cp:lastModifiedBy>Daniel Natividad</cp:lastModifiedBy>
  <cp:revision>1</cp:revision>
  <dcterms:modified xsi:type="dcterms:W3CDTF">2019-03-14T19:16:13Z</dcterms:modified>
</cp:coreProperties>
</file>