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embeddedFontLst>
    <p:embeddedFont>
      <p:font typeface="Century Gothic" panose="020B0502020202020204" pitchFamily="34" charset="0"/>
      <p:regular r:id="rId21"/>
      <p:bold r:id="rId22"/>
      <p:italic r:id="rId23"/>
      <p:boldItalic r:id="rId24"/>
    </p:embeddedFont>
    <p:embeddedFont>
      <p:font typeface="Comic Sans MS" panose="030F0902030302020204" pitchFamily="66"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44B84F-7A42-473C-A995-1550AFB5701D}">
  <a:tblStyle styleId="{AA44B84F-7A42-473C-A995-1550AFB5701D}"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6FF"/>
          </a:solidFill>
        </a:fill>
      </a:tcStyle>
    </a:wholeTbl>
    <a:band1H>
      <a:tcTxStyle/>
      <a:tcStyle>
        <a:tcBdr/>
        <a:fill>
          <a:solidFill>
            <a:srgbClr val="DDECFF"/>
          </a:solidFill>
        </a:fill>
      </a:tcStyle>
    </a:band1H>
    <a:band2H>
      <a:tcTxStyle/>
      <a:tcStyle>
        <a:tcBdr/>
      </a:tcStyle>
    </a:band2H>
    <a:band1V>
      <a:tcTxStyle/>
      <a:tcStyle>
        <a:tcBdr/>
        <a:fill>
          <a:solidFill>
            <a:srgbClr val="DDECF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94646"/>
  </p:normalViewPr>
  <p:slideViewPr>
    <p:cSldViewPr snapToGrid="0">
      <p:cViewPr varScale="1">
        <p:scale>
          <a:sx n="89" d="100"/>
          <a:sy n="89" d="100"/>
        </p:scale>
        <p:origin x="1616"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84" name="Google Shape;8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a:t>
            </a:r>
            <a:r>
              <a:rPr lang="en-US" sz="1400"/>
              <a:t>Using this strategy from our Building Foundations that Last, first grade teachers released responsibility to students who then completed the interesting fact section independently.</a:t>
            </a:r>
            <a:endParaRPr/>
          </a:p>
        </p:txBody>
      </p:sp>
      <p:sp>
        <p:nvSpPr>
          <p:cNvPr id="147" name="Google Shape;14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a:t>
            </a:r>
            <a:r>
              <a:rPr lang="en-US" sz="1400"/>
              <a:t>Here is an example of student work with the shared writing strategy from the slides before. </a:t>
            </a:r>
            <a:endParaRPr/>
          </a:p>
        </p:txBody>
      </p:sp>
      <p:sp>
        <p:nvSpPr>
          <p:cNvPr id="153" name="Google Shape;15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This is the same writing prompt as we saw on the slide before. Students had help from their 4th grade reading buddies to implement technology into their writing using a Google Document. </a:t>
            </a:r>
            <a:endParaRPr/>
          </a:p>
        </p:txBody>
      </p:sp>
      <p:sp>
        <p:nvSpPr>
          <p:cNvPr id="159" name="Google Shape;15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65" name="Google Shape;16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71" name="Google Shape;17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77" name="Google Shape;17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83" name="Google Shape;183;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even though we only were able to show you 3 grade levels - similar strategies and results are typical throughout Cedar Wood. </a:t>
            </a:r>
            <a:endParaRPr/>
          </a:p>
        </p:txBody>
      </p:sp>
      <p:sp>
        <p:nvSpPr>
          <p:cNvPr id="189" name="Google Shape;18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96" name="Google Shape;196;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At the beginning of the year we worked as a building to vertically align high impact strategies by, discussing, and analyzing our own practices using the article shown. Just recently we were able to split up into two teams, grades k-2 worked on instructional focus and sequence and grades 3-5 disaggregated SBA data. </a:t>
            </a:r>
            <a:endParaRPr/>
          </a:p>
        </p:txBody>
      </p:sp>
      <p:sp>
        <p:nvSpPr>
          <p:cNvPr id="90" name="Google Shape;90;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98" name="Google Shape;98;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Here you see typical kindergarten work before instruction. </a:t>
            </a:r>
            <a:endParaRPr/>
          </a:p>
        </p:txBody>
      </p:sp>
      <p:sp>
        <p:nvSpPr>
          <p:cNvPr id="105" name="Google Shape;10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a:t>
            </a:r>
            <a:r>
              <a:rPr lang="en-US" sz="1400"/>
              <a:t>Kindergarten teachers use intentional writing strategies that support the needs of their students and reflect the state standards. The team used this graphic from Building Foundations that last in conjunction with shared writing. This class also had a student who shared a simile, which became another anchor chart for students to use in their own writing. This is just an example of how teachers incorporate student readiness into their teaching to support their students.  </a:t>
            </a:r>
            <a:endParaRPr/>
          </a:p>
        </p:txBody>
      </p:sp>
      <p:sp>
        <p:nvSpPr>
          <p:cNvPr id="112" name="Google Shape;11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Andrea - </a:t>
            </a:r>
            <a:r>
              <a:rPr lang="en-US" sz="1400"/>
              <a:t>Kindergartens made incredible growth in their writing forming complete sentences. Now, these teachers will be able to monitor where students are and then make necessary adjustments for their next writing task. Here we see how using the anchor chart supported other kindergarten writers </a:t>
            </a:r>
            <a:r>
              <a:rPr lang="en-US" sz="1400" i="1"/>
              <a:t>- Once I make a snow mountain as tall as Mt. Everest. </a:t>
            </a:r>
            <a:endParaRPr i="1"/>
          </a:p>
        </p:txBody>
      </p:sp>
      <p:sp>
        <p:nvSpPr>
          <p:cNvPr id="121" name="Google Shape;12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34" name="Google Shape;13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Barb</a:t>
            </a: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 name="Google Shape;72;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0" y="0"/>
            <a:ext cx="9145588" cy="6859588"/>
          </a:xfrm>
          <a:prstGeom prst="rect">
            <a:avLst/>
          </a:prstGeom>
          <a:noFill/>
          <a:ln>
            <a:noFill/>
          </a:ln>
        </p:spPr>
      </p:pic>
      <p:sp>
        <p:nvSpPr>
          <p:cNvPr id="20" name="Google Shape;20;p3"/>
          <p:cNvSpPr txBox="1">
            <a:spLocks noGrp="1"/>
          </p:cNvSpPr>
          <p:nvPr>
            <p:ph type="ctrTitle"/>
          </p:nvPr>
        </p:nvSpPr>
        <p:spPr>
          <a:xfrm>
            <a:off x="533400" y="2130425"/>
            <a:ext cx="79248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70866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Century Gothic"/>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Century Gothic"/>
              <a:buNone/>
              <a:defRPr sz="2000"/>
            </a:lvl1pPr>
            <a:lvl2pPr marL="914400" lvl="1" indent="-228600" algn="l">
              <a:spcBef>
                <a:spcPts val="360"/>
              </a:spcBef>
              <a:spcAft>
                <a:spcPts val="0"/>
              </a:spcAft>
              <a:buClr>
                <a:schemeClr val="dk1"/>
              </a:buClr>
              <a:buSzPts val="1800"/>
              <a:buFont typeface="Century Gothic"/>
              <a:buNone/>
              <a:defRPr sz="1800"/>
            </a:lvl2pPr>
            <a:lvl3pPr marL="1371600" lvl="2" indent="-228600" algn="l">
              <a:spcBef>
                <a:spcPts val="320"/>
              </a:spcBef>
              <a:spcAft>
                <a:spcPts val="0"/>
              </a:spcAft>
              <a:buClr>
                <a:schemeClr val="dk1"/>
              </a:buClr>
              <a:buSzPts val="1600"/>
              <a:buFont typeface="Century Gothic"/>
              <a:buNone/>
              <a:defRPr sz="1600"/>
            </a:lvl3pPr>
            <a:lvl4pPr marL="1828800" lvl="3" indent="-228600" algn="l">
              <a:spcBef>
                <a:spcPts val="280"/>
              </a:spcBef>
              <a:spcAft>
                <a:spcPts val="0"/>
              </a:spcAft>
              <a:buClr>
                <a:schemeClr val="dk1"/>
              </a:buClr>
              <a:buSzPts val="1400"/>
              <a:buFont typeface="Century Gothic"/>
              <a:buNone/>
              <a:defRPr sz="1400"/>
            </a:lvl4pPr>
            <a:lvl5pPr marL="2286000" lvl="4" indent="-228600" algn="l">
              <a:spcBef>
                <a:spcPts val="280"/>
              </a:spcBef>
              <a:spcAft>
                <a:spcPts val="0"/>
              </a:spcAft>
              <a:buClr>
                <a:schemeClr val="dk1"/>
              </a:buClr>
              <a:buSzPts val="1400"/>
              <a:buFont typeface="Century Gothic"/>
              <a:buNone/>
              <a:defRPr sz="1400"/>
            </a:lvl5pPr>
            <a:lvl6pPr marL="2743200" lvl="5" indent="-228600" algn="l">
              <a:spcBef>
                <a:spcPts val="280"/>
              </a:spcBef>
              <a:spcAft>
                <a:spcPts val="0"/>
              </a:spcAft>
              <a:buClr>
                <a:schemeClr val="dk1"/>
              </a:buClr>
              <a:buSzPts val="1400"/>
              <a:buFont typeface="Century Gothic"/>
              <a:buNone/>
              <a:defRPr sz="1400"/>
            </a:lvl6pPr>
            <a:lvl7pPr marL="3200400" lvl="6" indent="-228600" algn="l">
              <a:spcBef>
                <a:spcPts val="280"/>
              </a:spcBef>
              <a:spcAft>
                <a:spcPts val="0"/>
              </a:spcAft>
              <a:buClr>
                <a:schemeClr val="dk1"/>
              </a:buClr>
              <a:buSzPts val="1400"/>
              <a:buFont typeface="Century Gothic"/>
              <a:buNone/>
              <a:defRPr sz="1400"/>
            </a:lvl7pPr>
            <a:lvl8pPr marL="3657600" lvl="7" indent="-228600" algn="l">
              <a:spcBef>
                <a:spcPts val="280"/>
              </a:spcBef>
              <a:spcAft>
                <a:spcPts val="0"/>
              </a:spcAft>
              <a:buClr>
                <a:schemeClr val="dk1"/>
              </a:buClr>
              <a:buSzPts val="1400"/>
              <a:buFont typeface="Century Gothic"/>
              <a:buNone/>
              <a:defRPr sz="1400"/>
            </a:lvl8pPr>
            <a:lvl9pPr marL="4114800" lvl="8" indent="-228600" algn="l">
              <a:spcBef>
                <a:spcPts val="280"/>
              </a:spcBef>
              <a:spcAft>
                <a:spcPts val="0"/>
              </a:spcAft>
              <a:buClr>
                <a:schemeClr val="dk1"/>
              </a:buClr>
              <a:buSzPts val="1400"/>
              <a:buFont typeface="Century Gothic"/>
              <a:buNone/>
              <a:defRPr sz="1400"/>
            </a:lvl9pPr>
          </a:lstStyle>
          <a:p>
            <a:endParaRPr/>
          </a:p>
        </p:txBody>
      </p:sp>
      <p:sp>
        <p:nvSpPr>
          <p:cNvPr id="28" name="Google Shape;28;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Century Gothic"/>
              <a:buChar char="•"/>
              <a:defRPr sz="2800"/>
            </a:lvl1pPr>
            <a:lvl2pPr marL="914400" lvl="1" indent="-381000" algn="l">
              <a:spcBef>
                <a:spcPts val="480"/>
              </a:spcBef>
              <a:spcAft>
                <a:spcPts val="0"/>
              </a:spcAft>
              <a:buClr>
                <a:schemeClr val="dk1"/>
              </a:buClr>
              <a:buSzPts val="2400"/>
              <a:buFont typeface="Century Gothic"/>
              <a:buChar char="–"/>
              <a:defRPr sz="2400"/>
            </a:lvl2pPr>
            <a:lvl3pPr marL="1371600" lvl="2" indent="-355600" algn="l">
              <a:spcBef>
                <a:spcPts val="400"/>
              </a:spcBef>
              <a:spcAft>
                <a:spcPts val="0"/>
              </a:spcAft>
              <a:buClr>
                <a:schemeClr val="dk1"/>
              </a:buClr>
              <a:buSzPts val="2000"/>
              <a:buFont typeface="Century Gothic"/>
              <a:buChar char="•"/>
              <a:defRPr sz="2000"/>
            </a:lvl3pPr>
            <a:lvl4pPr marL="1828800" lvl="3" indent="-342900" algn="l">
              <a:spcBef>
                <a:spcPts val="360"/>
              </a:spcBef>
              <a:spcAft>
                <a:spcPts val="0"/>
              </a:spcAft>
              <a:buClr>
                <a:schemeClr val="dk1"/>
              </a:buClr>
              <a:buSzPts val="1800"/>
              <a:buFont typeface="Century Gothic"/>
              <a:buChar char="–"/>
              <a:defRPr sz="1800"/>
            </a:lvl4pPr>
            <a:lvl5pPr marL="2286000" lvl="4" indent="-342900" algn="l">
              <a:spcBef>
                <a:spcPts val="360"/>
              </a:spcBef>
              <a:spcAft>
                <a:spcPts val="0"/>
              </a:spcAft>
              <a:buClr>
                <a:schemeClr val="dk1"/>
              </a:buClr>
              <a:buSzPts val="1800"/>
              <a:buFont typeface="Century Gothic"/>
              <a:buChar char="»"/>
              <a:defRPr sz="1800"/>
            </a:lvl5pPr>
            <a:lvl6pPr marL="2743200" lvl="5" indent="-342900" algn="l">
              <a:spcBef>
                <a:spcPts val="360"/>
              </a:spcBef>
              <a:spcAft>
                <a:spcPts val="0"/>
              </a:spcAft>
              <a:buClr>
                <a:schemeClr val="dk1"/>
              </a:buClr>
              <a:buSzPts val="1800"/>
              <a:buFont typeface="Century Gothic"/>
              <a:buChar char="»"/>
              <a:defRPr sz="1800"/>
            </a:lvl6pPr>
            <a:lvl7pPr marL="3200400" lvl="6" indent="-342900" algn="l">
              <a:spcBef>
                <a:spcPts val="360"/>
              </a:spcBef>
              <a:spcAft>
                <a:spcPts val="0"/>
              </a:spcAft>
              <a:buClr>
                <a:schemeClr val="dk1"/>
              </a:buClr>
              <a:buSzPts val="1800"/>
              <a:buFont typeface="Century Gothic"/>
              <a:buChar char="»"/>
              <a:defRPr sz="1800"/>
            </a:lvl7pPr>
            <a:lvl8pPr marL="3657600" lvl="7" indent="-342900" algn="l">
              <a:spcBef>
                <a:spcPts val="360"/>
              </a:spcBef>
              <a:spcAft>
                <a:spcPts val="0"/>
              </a:spcAft>
              <a:buClr>
                <a:schemeClr val="dk1"/>
              </a:buClr>
              <a:buSzPts val="1800"/>
              <a:buFont typeface="Century Gothic"/>
              <a:buChar char="»"/>
              <a:defRPr sz="1800"/>
            </a:lvl8pPr>
            <a:lvl9pPr marL="4114800" lvl="8" indent="-342900" algn="l">
              <a:spcBef>
                <a:spcPts val="360"/>
              </a:spcBef>
              <a:spcAft>
                <a:spcPts val="0"/>
              </a:spcAft>
              <a:buClr>
                <a:schemeClr val="dk1"/>
              </a:buClr>
              <a:buSzPts val="1800"/>
              <a:buFont typeface="Century Gothic"/>
              <a:buChar char="»"/>
              <a:defRPr sz="1800"/>
            </a:lvl9pPr>
          </a:lstStyle>
          <a:p>
            <a:endParaRPr/>
          </a:p>
        </p:txBody>
      </p:sp>
      <p:sp>
        <p:nvSpPr>
          <p:cNvPr id="34" name="Google Shape;3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Century Gothic"/>
              <a:buChar char="•"/>
              <a:defRPr sz="2800"/>
            </a:lvl1pPr>
            <a:lvl2pPr marL="914400" lvl="1" indent="-381000" algn="l">
              <a:spcBef>
                <a:spcPts val="480"/>
              </a:spcBef>
              <a:spcAft>
                <a:spcPts val="0"/>
              </a:spcAft>
              <a:buClr>
                <a:schemeClr val="dk1"/>
              </a:buClr>
              <a:buSzPts val="2400"/>
              <a:buFont typeface="Century Gothic"/>
              <a:buChar char="–"/>
              <a:defRPr sz="2400"/>
            </a:lvl2pPr>
            <a:lvl3pPr marL="1371600" lvl="2" indent="-355600" algn="l">
              <a:spcBef>
                <a:spcPts val="400"/>
              </a:spcBef>
              <a:spcAft>
                <a:spcPts val="0"/>
              </a:spcAft>
              <a:buClr>
                <a:schemeClr val="dk1"/>
              </a:buClr>
              <a:buSzPts val="2000"/>
              <a:buFont typeface="Century Gothic"/>
              <a:buChar char="•"/>
              <a:defRPr sz="2000"/>
            </a:lvl3pPr>
            <a:lvl4pPr marL="1828800" lvl="3" indent="-342900" algn="l">
              <a:spcBef>
                <a:spcPts val="360"/>
              </a:spcBef>
              <a:spcAft>
                <a:spcPts val="0"/>
              </a:spcAft>
              <a:buClr>
                <a:schemeClr val="dk1"/>
              </a:buClr>
              <a:buSzPts val="1800"/>
              <a:buFont typeface="Century Gothic"/>
              <a:buChar char="–"/>
              <a:defRPr sz="1800"/>
            </a:lvl4pPr>
            <a:lvl5pPr marL="2286000" lvl="4" indent="-342900" algn="l">
              <a:spcBef>
                <a:spcPts val="360"/>
              </a:spcBef>
              <a:spcAft>
                <a:spcPts val="0"/>
              </a:spcAft>
              <a:buClr>
                <a:schemeClr val="dk1"/>
              </a:buClr>
              <a:buSzPts val="1800"/>
              <a:buFont typeface="Century Gothic"/>
              <a:buChar char="»"/>
              <a:defRPr sz="1800"/>
            </a:lvl5pPr>
            <a:lvl6pPr marL="2743200" lvl="5" indent="-342900" algn="l">
              <a:spcBef>
                <a:spcPts val="360"/>
              </a:spcBef>
              <a:spcAft>
                <a:spcPts val="0"/>
              </a:spcAft>
              <a:buClr>
                <a:schemeClr val="dk1"/>
              </a:buClr>
              <a:buSzPts val="1800"/>
              <a:buFont typeface="Century Gothic"/>
              <a:buChar char="»"/>
              <a:defRPr sz="1800"/>
            </a:lvl6pPr>
            <a:lvl7pPr marL="3200400" lvl="6" indent="-342900" algn="l">
              <a:spcBef>
                <a:spcPts val="360"/>
              </a:spcBef>
              <a:spcAft>
                <a:spcPts val="0"/>
              </a:spcAft>
              <a:buClr>
                <a:schemeClr val="dk1"/>
              </a:buClr>
              <a:buSzPts val="1800"/>
              <a:buFont typeface="Century Gothic"/>
              <a:buChar char="»"/>
              <a:defRPr sz="1800"/>
            </a:lvl7pPr>
            <a:lvl8pPr marL="3657600" lvl="7" indent="-342900" algn="l">
              <a:spcBef>
                <a:spcPts val="360"/>
              </a:spcBef>
              <a:spcAft>
                <a:spcPts val="0"/>
              </a:spcAft>
              <a:buClr>
                <a:schemeClr val="dk1"/>
              </a:buClr>
              <a:buSzPts val="1800"/>
              <a:buFont typeface="Century Gothic"/>
              <a:buChar char="»"/>
              <a:defRPr sz="1800"/>
            </a:lvl8pPr>
            <a:lvl9pPr marL="4114800" lvl="8" indent="-342900" algn="l">
              <a:spcBef>
                <a:spcPts val="360"/>
              </a:spcBef>
              <a:spcAft>
                <a:spcPts val="0"/>
              </a:spcAft>
              <a:buClr>
                <a:schemeClr val="dk1"/>
              </a:buClr>
              <a:buSzPts val="1800"/>
              <a:buFont typeface="Century Gothic"/>
              <a:buChar char="»"/>
              <a:defRPr sz="1800"/>
            </a:lvl9pPr>
          </a:lstStyle>
          <a:p>
            <a:endParaRPr/>
          </a:p>
        </p:txBody>
      </p:sp>
      <p:sp>
        <p:nvSpPr>
          <p:cNvPr id="35" name="Google Shape;35;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Century Gothic"/>
              <a:buNone/>
              <a:defRPr sz="2400" b="1"/>
            </a:lvl1pPr>
            <a:lvl2pPr marL="914400" lvl="1" indent="-228600" algn="l">
              <a:spcBef>
                <a:spcPts val="400"/>
              </a:spcBef>
              <a:spcAft>
                <a:spcPts val="0"/>
              </a:spcAft>
              <a:buClr>
                <a:schemeClr val="dk1"/>
              </a:buClr>
              <a:buSzPts val="2000"/>
              <a:buFont typeface="Century Gothic"/>
              <a:buNone/>
              <a:defRPr sz="2000" b="1"/>
            </a:lvl2pPr>
            <a:lvl3pPr marL="1371600" lvl="2" indent="-228600" algn="l">
              <a:spcBef>
                <a:spcPts val="360"/>
              </a:spcBef>
              <a:spcAft>
                <a:spcPts val="0"/>
              </a:spcAft>
              <a:buClr>
                <a:schemeClr val="dk1"/>
              </a:buClr>
              <a:buSzPts val="1800"/>
              <a:buFont typeface="Century Gothic"/>
              <a:buNone/>
              <a:defRPr sz="1800" b="1"/>
            </a:lvl3pPr>
            <a:lvl4pPr marL="1828800" lvl="3" indent="-228600" algn="l">
              <a:spcBef>
                <a:spcPts val="320"/>
              </a:spcBef>
              <a:spcAft>
                <a:spcPts val="0"/>
              </a:spcAft>
              <a:buClr>
                <a:schemeClr val="dk1"/>
              </a:buClr>
              <a:buSzPts val="1600"/>
              <a:buFont typeface="Century Gothic"/>
              <a:buNone/>
              <a:defRPr sz="1600" b="1"/>
            </a:lvl4pPr>
            <a:lvl5pPr marL="2286000" lvl="4" indent="-228600" algn="l">
              <a:spcBef>
                <a:spcPts val="320"/>
              </a:spcBef>
              <a:spcAft>
                <a:spcPts val="0"/>
              </a:spcAft>
              <a:buClr>
                <a:schemeClr val="dk1"/>
              </a:buClr>
              <a:buSzPts val="1600"/>
              <a:buFont typeface="Century Gothic"/>
              <a:buNone/>
              <a:defRPr sz="1600" b="1"/>
            </a:lvl5pPr>
            <a:lvl6pPr marL="2743200" lvl="5" indent="-228600" algn="l">
              <a:spcBef>
                <a:spcPts val="320"/>
              </a:spcBef>
              <a:spcAft>
                <a:spcPts val="0"/>
              </a:spcAft>
              <a:buClr>
                <a:schemeClr val="dk1"/>
              </a:buClr>
              <a:buSzPts val="1600"/>
              <a:buFont typeface="Century Gothic"/>
              <a:buNone/>
              <a:defRPr sz="1600" b="1"/>
            </a:lvl6pPr>
            <a:lvl7pPr marL="3200400" lvl="6" indent="-228600" algn="l">
              <a:spcBef>
                <a:spcPts val="320"/>
              </a:spcBef>
              <a:spcAft>
                <a:spcPts val="0"/>
              </a:spcAft>
              <a:buClr>
                <a:schemeClr val="dk1"/>
              </a:buClr>
              <a:buSzPts val="1600"/>
              <a:buFont typeface="Century Gothic"/>
              <a:buNone/>
              <a:defRPr sz="1600" b="1"/>
            </a:lvl7pPr>
            <a:lvl8pPr marL="3657600" lvl="7" indent="-228600" algn="l">
              <a:spcBef>
                <a:spcPts val="320"/>
              </a:spcBef>
              <a:spcAft>
                <a:spcPts val="0"/>
              </a:spcAft>
              <a:buClr>
                <a:schemeClr val="dk1"/>
              </a:buClr>
              <a:buSzPts val="1600"/>
              <a:buFont typeface="Century Gothic"/>
              <a:buNone/>
              <a:defRPr sz="1600" b="1"/>
            </a:lvl8pPr>
            <a:lvl9pPr marL="4114800" lvl="8" indent="-228600" algn="l">
              <a:spcBef>
                <a:spcPts val="320"/>
              </a:spcBef>
              <a:spcAft>
                <a:spcPts val="0"/>
              </a:spcAft>
              <a:buClr>
                <a:schemeClr val="dk1"/>
              </a:buClr>
              <a:buSzPts val="1600"/>
              <a:buFont typeface="Century Gothic"/>
              <a:buNone/>
              <a:defRPr sz="1600" b="1"/>
            </a:lvl9pPr>
          </a:lstStyle>
          <a:p>
            <a:endParaRPr/>
          </a:p>
        </p:txBody>
      </p:sp>
      <p:sp>
        <p:nvSpPr>
          <p:cNvPr id="41" name="Google Shape;41;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Century Gothic"/>
              <a:buChar char="•"/>
              <a:defRPr sz="2400"/>
            </a:lvl1pPr>
            <a:lvl2pPr marL="914400" lvl="1" indent="-355600" algn="l">
              <a:spcBef>
                <a:spcPts val="400"/>
              </a:spcBef>
              <a:spcAft>
                <a:spcPts val="0"/>
              </a:spcAft>
              <a:buClr>
                <a:schemeClr val="dk1"/>
              </a:buClr>
              <a:buSzPts val="2000"/>
              <a:buFont typeface="Century Gothic"/>
              <a:buChar char="–"/>
              <a:defRPr sz="2000"/>
            </a:lvl2pPr>
            <a:lvl3pPr marL="1371600" lvl="2" indent="-342900" algn="l">
              <a:spcBef>
                <a:spcPts val="360"/>
              </a:spcBef>
              <a:spcAft>
                <a:spcPts val="0"/>
              </a:spcAft>
              <a:buClr>
                <a:schemeClr val="dk1"/>
              </a:buClr>
              <a:buSzPts val="1800"/>
              <a:buFont typeface="Century Gothic"/>
              <a:buChar char="•"/>
              <a:defRPr sz="1800"/>
            </a:lvl3pPr>
            <a:lvl4pPr marL="1828800" lvl="3" indent="-330200" algn="l">
              <a:spcBef>
                <a:spcPts val="320"/>
              </a:spcBef>
              <a:spcAft>
                <a:spcPts val="0"/>
              </a:spcAft>
              <a:buClr>
                <a:schemeClr val="dk1"/>
              </a:buClr>
              <a:buSzPts val="1600"/>
              <a:buFont typeface="Century Gothic"/>
              <a:buChar char="–"/>
              <a:defRPr sz="1600"/>
            </a:lvl4pPr>
            <a:lvl5pPr marL="2286000" lvl="4" indent="-330200" algn="l">
              <a:spcBef>
                <a:spcPts val="320"/>
              </a:spcBef>
              <a:spcAft>
                <a:spcPts val="0"/>
              </a:spcAft>
              <a:buClr>
                <a:schemeClr val="dk1"/>
              </a:buClr>
              <a:buSzPts val="1600"/>
              <a:buFont typeface="Century Gothic"/>
              <a:buChar char="»"/>
              <a:defRPr sz="1600"/>
            </a:lvl5pPr>
            <a:lvl6pPr marL="2743200" lvl="5" indent="-330200" algn="l">
              <a:spcBef>
                <a:spcPts val="320"/>
              </a:spcBef>
              <a:spcAft>
                <a:spcPts val="0"/>
              </a:spcAft>
              <a:buClr>
                <a:schemeClr val="dk1"/>
              </a:buClr>
              <a:buSzPts val="1600"/>
              <a:buFont typeface="Century Gothic"/>
              <a:buChar char="»"/>
              <a:defRPr sz="1600"/>
            </a:lvl6pPr>
            <a:lvl7pPr marL="3200400" lvl="6" indent="-330200" algn="l">
              <a:spcBef>
                <a:spcPts val="320"/>
              </a:spcBef>
              <a:spcAft>
                <a:spcPts val="0"/>
              </a:spcAft>
              <a:buClr>
                <a:schemeClr val="dk1"/>
              </a:buClr>
              <a:buSzPts val="1600"/>
              <a:buFont typeface="Century Gothic"/>
              <a:buChar char="»"/>
              <a:defRPr sz="1600"/>
            </a:lvl7pPr>
            <a:lvl8pPr marL="3657600" lvl="7" indent="-330200" algn="l">
              <a:spcBef>
                <a:spcPts val="320"/>
              </a:spcBef>
              <a:spcAft>
                <a:spcPts val="0"/>
              </a:spcAft>
              <a:buClr>
                <a:schemeClr val="dk1"/>
              </a:buClr>
              <a:buSzPts val="1600"/>
              <a:buFont typeface="Century Gothic"/>
              <a:buChar char="»"/>
              <a:defRPr sz="1600"/>
            </a:lvl8pPr>
            <a:lvl9pPr marL="4114800" lvl="8" indent="-330200" algn="l">
              <a:spcBef>
                <a:spcPts val="320"/>
              </a:spcBef>
              <a:spcAft>
                <a:spcPts val="0"/>
              </a:spcAft>
              <a:buClr>
                <a:schemeClr val="dk1"/>
              </a:buClr>
              <a:buSzPts val="1600"/>
              <a:buFont typeface="Century Gothic"/>
              <a:buChar char="»"/>
              <a:defRPr sz="1600"/>
            </a:lvl9pPr>
          </a:lstStyle>
          <a:p>
            <a:endParaRPr/>
          </a:p>
        </p:txBody>
      </p:sp>
      <p:sp>
        <p:nvSpPr>
          <p:cNvPr id="42" name="Google Shape;42;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Century Gothic"/>
              <a:buNone/>
              <a:defRPr sz="2400" b="1"/>
            </a:lvl1pPr>
            <a:lvl2pPr marL="914400" lvl="1" indent="-228600" algn="l">
              <a:spcBef>
                <a:spcPts val="400"/>
              </a:spcBef>
              <a:spcAft>
                <a:spcPts val="0"/>
              </a:spcAft>
              <a:buClr>
                <a:schemeClr val="dk1"/>
              </a:buClr>
              <a:buSzPts val="2000"/>
              <a:buFont typeface="Century Gothic"/>
              <a:buNone/>
              <a:defRPr sz="2000" b="1"/>
            </a:lvl2pPr>
            <a:lvl3pPr marL="1371600" lvl="2" indent="-228600" algn="l">
              <a:spcBef>
                <a:spcPts val="360"/>
              </a:spcBef>
              <a:spcAft>
                <a:spcPts val="0"/>
              </a:spcAft>
              <a:buClr>
                <a:schemeClr val="dk1"/>
              </a:buClr>
              <a:buSzPts val="1800"/>
              <a:buFont typeface="Century Gothic"/>
              <a:buNone/>
              <a:defRPr sz="1800" b="1"/>
            </a:lvl3pPr>
            <a:lvl4pPr marL="1828800" lvl="3" indent="-228600" algn="l">
              <a:spcBef>
                <a:spcPts val="320"/>
              </a:spcBef>
              <a:spcAft>
                <a:spcPts val="0"/>
              </a:spcAft>
              <a:buClr>
                <a:schemeClr val="dk1"/>
              </a:buClr>
              <a:buSzPts val="1600"/>
              <a:buFont typeface="Century Gothic"/>
              <a:buNone/>
              <a:defRPr sz="1600" b="1"/>
            </a:lvl4pPr>
            <a:lvl5pPr marL="2286000" lvl="4" indent="-228600" algn="l">
              <a:spcBef>
                <a:spcPts val="320"/>
              </a:spcBef>
              <a:spcAft>
                <a:spcPts val="0"/>
              </a:spcAft>
              <a:buClr>
                <a:schemeClr val="dk1"/>
              </a:buClr>
              <a:buSzPts val="1600"/>
              <a:buFont typeface="Century Gothic"/>
              <a:buNone/>
              <a:defRPr sz="1600" b="1"/>
            </a:lvl5pPr>
            <a:lvl6pPr marL="2743200" lvl="5" indent="-228600" algn="l">
              <a:spcBef>
                <a:spcPts val="320"/>
              </a:spcBef>
              <a:spcAft>
                <a:spcPts val="0"/>
              </a:spcAft>
              <a:buClr>
                <a:schemeClr val="dk1"/>
              </a:buClr>
              <a:buSzPts val="1600"/>
              <a:buFont typeface="Century Gothic"/>
              <a:buNone/>
              <a:defRPr sz="1600" b="1"/>
            </a:lvl6pPr>
            <a:lvl7pPr marL="3200400" lvl="6" indent="-228600" algn="l">
              <a:spcBef>
                <a:spcPts val="320"/>
              </a:spcBef>
              <a:spcAft>
                <a:spcPts val="0"/>
              </a:spcAft>
              <a:buClr>
                <a:schemeClr val="dk1"/>
              </a:buClr>
              <a:buSzPts val="1600"/>
              <a:buFont typeface="Century Gothic"/>
              <a:buNone/>
              <a:defRPr sz="1600" b="1"/>
            </a:lvl7pPr>
            <a:lvl8pPr marL="3657600" lvl="7" indent="-228600" algn="l">
              <a:spcBef>
                <a:spcPts val="320"/>
              </a:spcBef>
              <a:spcAft>
                <a:spcPts val="0"/>
              </a:spcAft>
              <a:buClr>
                <a:schemeClr val="dk1"/>
              </a:buClr>
              <a:buSzPts val="1600"/>
              <a:buFont typeface="Century Gothic"/>
              <a:buNone/>
              <a:defRPr sz="1600" b="1"/>
            </a:lvl8pPr>
            <a:lvl9pPr marL="4114800" lvl="8" indent="-228600" algn="l">
              <a:spcBef>
                <a:spcPts val="320"/>
              </a:spcBef>
              <a:spcAft>
                <a:spcPts val="0"/>
              </a:spcAft>
              <a:buClr>
                <a:schemeClr val="dk1"/>
              </a:buClr>
              <a:buSzPts val="1600"/>
              <a:buFont typeface="Century Gothic"/>
              <a:buNone/>
              <a:defRPr sz="1600" b="1"/>
            </a:lvl9pPr>
          </a:lstStyle>
          <a:p>
            <a:endParaRPr/>
          </a:p>
        </p:txBody>
      </p:sp>
      <p:sp>
        <p:nvSpPr>
          <p:cNvPr id="43" name="Google Shape;43;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Century Gothic"/>
              <a:buChar char="•"/>
              <a:defRPr sz="2400"/>
            </a:lvl1pPr>
            <a:lvl2pPr marL="914400" lvl="1" indent="-355600" algn="l">
              <a:spcBef>
                <a:spcPts val="400"/>
              </a:spcBef>
              <a:spcAft>
                <a:spcPts val="0"/>
              </a:spcAft>
              <a:buClr>
                <a:schemeClr val="dk1"/>
              </a:buClr>
              <a:buSzPts val="2000"/>
              <a:buFont typeface="Century Gothic"/>
              <a:buChar char="–"/>
              <a:defRPr sz="2000"/>
            </a:lvl2pPr>
            <a:lvl3pPr marL="1371600" lvl="2" indent="-342900" algn="l">
              <a:spcBef>
                <a:spcPts val="360"/>
              </a:spcBef>
              <a:spcAft>
                <a:spcPts val="0"/>
              </a:spcAft>
              <a:buClr>
                <a:schemeClr val="dk1"/>
              </a:buClr>
              <a:buSzPts val="1800"/>
              <a:buFont typeface="Century Gothic"/>
              <a:buChar char="•"/>
              <a:defRPr sz="1800"/>
            </a:lvl3pPr>
            <a:lvl4pPr marL="1828800" lvl="3" indent="-330200" algn="l">
              <a:spcBef>
                <a:spcPts val="320"/>
              </a:spcBef>
              <a:spcAft>
                <a:spcPts val="0"/>
              </a:spcAft>
              <a:buClr>
                <a:schemeClr val="dk1"/>
              </a:buClr>
              <a:buSzPts val="1600"/>
              <a:buFont typeface="Century Gothic"/>
              <a:buChar char="–"/>
              <a:defRPr sz="1600"/>
            </a:lvl4pPr>
            <a:lvl5pPr marL="2286000" lvl="4" indent="-330200" algn="l">
              <a:spcBef>
                <a:spcPts val="320"/>
              </a:spcBef>
              <a:spcAft>
                <a:spcPts val="0"/>
              </a:spcAft>
              <a:buClr>
                <a:schemeClr val="dk1"/>
              </a:buClr>
              <a:buSzPts val="1600"/>
              <a:buFont typeface="Century Gothic"/>
              <a:buChar char="»"/>
              <a:defRPr sz="1600"/>
            </a:lvl5pPr>
            <a:lvl6pPr marL="2743200" lvl="5" indent="-330200" algn="l">
              <a:spcBef>
                <a:spcPts val="320"/>
              </a:spcBef>
              <a:spcAft>
                <a:spcPts val="0"/>
              </a:spcAft>
              <a:buClr>
                <a:schemeClr val="dk1"/>
              </a:buClr>
              <a:buSzPts val="1600"/>
              <a:buFont typeface="Century Gothic"/>
              <a:buChar char="»"/>
              <a:defRPr sz="1600"/>
            </a:lvl6pPr>
            <a:lvl7pPr marL="3200400" lvl="6" indent="-330200" algn="l">
              <a:spcBef>
                <a:spcPts val="320"/>
              </a:spcBef>
              <a:spcAft>
                <a:spcPts val="0"/>
              </a:spcAft>
              <a:buClr>
                <a:schemeClr val="dk1"/>
              </a:buClr>
              <a:buSzPts val="1600"/>
              <a:buFont typeface="Century Gothic"/>
              <a:buChar char="»"/>
              <a:defRPr sz="1600"/>
            </a:lvl7pPr>
            <a:lvl8pPr marL="3657600" lvl="7" indent="-330200" algn="l">
              <a:spcBef>
                <a:spcPts val="320"/>
              </a:spcBef>
              <a:spcAft>
                <a:spcPts val="0"/>
              </a:spcAft>
              <a:buClr>
                <a:schemeClr val="dk1"/>
              </a:buClr>
              <a:buSzPts val="1600"/>
              <a:buFont typeface="Century Gothic"/>
              <a:buChar char="»"/>
              <a:defRPr sz="1600"/>
            </a:lvl8pPr>
            <a:lvl9pPr marL="4114800" lvl="8" indent="-330200" algn="l">
              <a:spcBef>
                <a:spcPts val="320"/>
              </a:spcBef>
              <a:spcAft>
                <a:spcPts val="0"/>
              </a:spcAft>
              <a:buClr>
                <a:schemeClr val="dk1"/>
              </a:buClr>
              <a:buSzPts val="1600"/>
              <a:buFont typeface="Century Gothic"/>
              <a:buChar char="»"/>
              <a:defRPr sz="1600"/>
            </a:lvl9pPr>
          </a:lstStyle>
          <a:p>
            <a:endParaRPr/>
          </a:p>
        </p:txBody>
      </p:sp>
      <p:sp>
        <p:nvSpPr>
          <p:cNvPr id="44" name="Google Shape;44;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Century Gothic"/>
              <a:buChar char="•"/>
              <a:defRPr sz="3200"/>
            </a:lvl1pPr>
            <a:lvl2pPr marL="914400" lvl="1" indent="-406400" algn="l">
              <a:spcBef>
                <a:spcPts val="560"/>
              </a:spcBef>
              <a:spcAft>
                <a:spcPts val="0"/>
              </a:spcAft>
              <a:buClr>
                <a:schemeClr val="dk1"/>
              </a:buClr>
              <a:buSzPts val="2800"/>
              <a:buFont typeface="Century Gothic"/>
              <a:buChar char="–"/>
              <a:defRPr sz="2800"/>
            </a:lvl2pPr>
            <a:lvl3pPr marL="1371600" lvl="2" indent="-381000" algn="l">
              <a:spcBef>
                <a:spcPts val="480"/>
              </a:spcBef>
              <a:spcAft>
                <a:spcPts val="0"/>
              </a:spcAft>
              <a:buClr>
                <a:schemeClr val="dk1"/>
              </a:buClr>
              <a:buSzPts val="2400"/>
              <a:buFont typeface="Century Gothic"/>
              <a:buChar char="•"/>
              <a:defRPr sz="2400"/>
            </a:lvl3pPr>
            <a:lvl4pPr marL="1828800" lvl="3" indent="-355600" algn="l">
              <a:spcBef>
                <a:spcPts val="400"/>
              </a:spcBef>
              <a:spcAft>
                <a:spcPts val="0"/>
              </a:spcAft>
              <a:buClr>
                <a:schemeClr val="dk1"/>
              </a:buClr>
              <a:buSzPts val="2000"/>
              <a:buFont typeface="Century Gothic"/>
              <a:buChar char="–"/>
              <a:defRPr sz="2000"/>
            </a:lvl4pPr>
            <a:lvl5pPr marL="2286000" lvl="4" indent="-355600" algn="l">
              <a:spcBef>
                <a:spcPts val="400"/>
              </a:spcBef>
              <a:spcAft>
                <a:spcPts val="0"/>
              </a:spcAft>
              <a:buClr>
                <a:schemeClr val="dk1"/>
              </a:buClr>
              <a:buSzPts val="2000"/>
              <a:buFont typeface="Century Gothic"/>
              <a:buChar char="»"/>
              <a:defRPr sz="2000"/>
            </a:lvl5pPr>
            <a:lvl6pPr marL="2743200" lvl="5" indent="-355600" algn="l">
              <a:spcBef>
                <a:spcPts val="400"/>
              </a:spcBef>
              <a:spcAft>
                <a:spcPts val="0"/>
              </a:spcAft>
              <a:buClr>
                <a:schemeClr val="dk1"/>
              </a:buClr>
              <a:buSzPts val="2000"/>
              <a:buFont typeface="Century Gothic"/>
              <a:buChar char="»"/>
              <a:defRPr sz="2000"/>
            </a:lvl6pPr>
            <a:lvl7pPr marL="3200400" lvl="6" indent="-355600" algn="l">
              <a:spcBef>
                <a:spcPts val="400"/>
              </a:spcBef>
              <a:spcAft>
                <a:spcPts val="0"/>
              </a:spcAft>
              <a:buClr>
                <a:schemeClr val="dk1"/>
              </a:buClr>
              <a:buSzPts val="2000"/>
              <a:buFont typeface="Century Gothic"/>
              <a:buChar char="»"/>
              <a:defRPr sz="2000"/>
            </a:lvl7pPr>
            <a:lvl8pPr marL="3657600" lvl="7" indent="-355600" algn="l">
              <a:spcBef>
                <a:spcPts val="400"/>
              </a:spcBef>
              <a:spcAft>
                <a:spcPts val="0"/>
              </a:spcAft>
              <a:buClr>
                <a:schemeClr val="dk1"/>
              </a:buClr>
              <a:buSzPts val="2000"/>
              <a:buFont typeface="Century Gothic"/>
              <a:buChar char="»"/>
              <a:defRPr sz="2000"/>
            </a:lvl8pPr>
            <a:lvl9pPr marL="4114800" lvl="8" indent="-355600" algn="l">
              <a:spcBef>
                <a:spcPts val="400"/>
              </a:spcBef>
              <a:spcAft>
                <a:spcPts val="0"/>
              </a:spcAft>
              <a:buClr>
                <a:schemeClr val="dk1"/>
              </a:buClr>
              <a:buSzPts val="2000"/>
              <a:buFont typeface="Century Gothic"/>
              <a:buChar char="»"/>
              <a:defRPr sz="2000"/>
            </a:lvl9pPr>
          </a:lstStyle>
          <a:p>
            <a:endParaRPr/>
          </a:p>
        </p:txBody>
      </p:sp>
      <p:sp>
        <p:nvSpPr>
          <p:cNvPr id="59" name="Google Shape;59;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Century Gothic"/>
              <a:buNone/>
              <a:defRPr sz="1400"/>
            </a:lvl1pPr>
            <a:lvl2pPr marL="914400" lvl="1" indent="-228600" algn="l">
              <a:spcBef>
                <a:spcPts val="240"/>
              </a:spcBef>
              <a:spcAft>
                <a:spcPts val="0"/>
              </a:spcAft>
              <a:buClr>
                <a:schemeClr val="dk1"/>
              </a:buClr>
              <a:buSzPts val="1200"/>
              <a:buFont typeface="Century Gothic"/>
              <a:buNone/>
              <a:defRPr sz="1200"/>
            </a:lvl2pPr>
            <a:lvl3pPr marL="1371600" lvl="2" indent="-228600" algn="l">
              <a:spcBef>
                <a:spcPts val="200"/>
              </a:spcBef>
              <a:spcAft>
                <a:spcPts val="0"/>
              </a:spcAft>
              <a:buClr>
                <a:schemeClr val="dk1"/>
              </a:buClr>
              <a:buSzPts val="1000"/>
              <a:buFont typeface="Century Gothic"/>
              <a:buNone/>
              <a:defRPr sz="1000"/>
            </a:lvl3pPr>
            <a:lvl4pPr marL="1828800" lvl="3" indent="-228600" algn="l">
              <a:spcBef>
                <a:spcPts val="180"/>
              </a:spcBef>
              <a:spcAft>
                <a:spcPts val="0"/>
              </a:spcAft>
              <a:buClr>
                <a:schemeClr val="dk1"/>
              </a:buClr>
              <a:buSzPts val="900"/>
              <a:buFont typeface="Century Gothic"/>
              <a:buNone/>
              <a:defRPr sz="900"/>
            </a:lvl4pPr>
            <a:lvl5pPr marL="2286000" lvl="4" indent="-228600" algn="l">
              <a:spcBef>
                <a:spcPts val="180"/>
              </a:spcBef>
              <a:spcAft>
                <a:spcPts val="0"/>
              </a:spcAft>
              <a:buClr>
                <a:schemeClr val="dk1"/>
              </a:buClr>
              <a:buSzPts val="900"/>
              <a:buFont typeface="Century Gothic"/>
              <a:buNone/>
              <a:defRPr sz="900"/>
            </a:lvl5pPr>
            <a:lvl6pPr marL="2743200" lvl="5" indent="-228600" algn="l">
              <a:spcBef>
                <a:spcPts val="180"/>
              </a:spcBef>
              <a:spcAft>
                <a:spcPts val="0"/>
              </a:spcAft>
              <a:buClr>
                <a:schemeClr val="dk1"/>
              </a:buClr>
              <a:buSzPts val="900"/>
              <a:buFont typeface="Century Gothic"/>
              <a:buNone/>
              <a:defRPr sz="900"/>
            </a:lvl6pPr>
            <a:lvl7pPr marL="3200400" lvl="6" indent="-228600" algn="l">
              <a:spcBef>
                <a:spcPts val="180"/>
              </a:spcBef>
              <a:spcAft>
                <a:spcPts val="0"/>
              </a:spcAft>
              <a:buClr>
                <a:schemeClr val="dk1"/>
              </a:buClr>
              <a:buSzPts val="900"/>
              <a:buFont typeface="Century Gothic"/>
              <a:buNone/>
              <a:defRPr sz="900"/>
            </a:lvl7pPr>
            <a:lvl8pPr marL="3657600" lvl="7" indent="-228600" algn="l">
              <a:spcBef>
                <a:spcPts val="180"/>
              </a:spcBef>
              <a:spcAft>
                <a:spcPts val="0"/>
              </a:spcAft>
              <a:buClr>
                <a:schemeClr val="dk1"/>
              </a:buClr>
              <a:buSzPts val="900"/>
              <a:buFont typeface="Century Gothic"/>
              <a:buNone/>
              <a:defRPr sz="900"/>
            </a:lvl8pPr>
            <a:lvl9pPr marL="4114800" lvl="8" indent="-228600" algn="l">
              <a:spcBef>
                <a:spcPts val="180"/>
              </a:spcBef>
              <a:spcAft>
                <a:spcPts val="0"/>
              </a:spcAft>
              <a:buClr>
                <a:schemeClr val="dk1"/>
              </a:buClr>
              <a:buSzPts val="900"/>
              <a:buFont typeface="Century Gothic"/>
              <a:buNone/>
              <a:defRPr sz="900"/>
            </a:lvl9pPr>
          </a:lstStyle>
          <a:p>
            <a:endParaRPr/>
          </a:p>
        </p:txBody>
      </p:sp>
      <p:sp>
        <p:nvSpPr>
          <p:cNvPr id="60" name="Google Shape;60;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Century Gothic"/>
              <a:buNone/>
              <a:defRPr sz="3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Century Gothic"/>
              <a:buNone/>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Century Gothic"/>
              <a:buNone/>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Century Gothic"/>
              <a:buNone/>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Century Gothic"/>
              <a:buNone/>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Century Gothic"/>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Century Gothic"/>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Century Gothic"/>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Century Gothic"/>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Century Gothic"/>
              <a:buNone/>
              <a:defRPr sz="1400"/>
            </a:lvl1pPr>
            <a:lvl2pPr marL="914400" lvl="1" indent="-228600" algn="l">
              <a:spcBef>
                <a:spcPts val="240"/>
              </a:spcBef>
              <a:spcAft>
                <a:spcPts val="0"/>
              </a:spcAft>
              <a:buClr>
                <a:schemeClr val="dk1"/>
              </a:buClr>
              <a:buSzPts val="1200"/>
              <a:buFont typeface="Century Gothic"/>
              <a:buNone/>
              <a:defRPr sz="1200"/>
            </a:lvl2pPr>
            <a:lvl3pPr marL="1371600" lvl="2" indent="-228600" algn="l">
              <a:spcBef>
                <a:spcPts val="200"/>
              </a:spcBef>
              <a:spcAft>
                <a:spcPts val="0"/>
              </a:spcAft>
              <a:buClr>
                <a:schemeClr val="dk1"/>
              </a:buClr>
              <a:buSzPts val="1000"/>
              <a:buFont typeface="Century Gothic"/>
              <a:buNone/>
              <a:defRPr sz="1000"/>
            </a:lvl3pPr>
            <a:lvl4pPr marL="1828800" lvl="3" indent="-228600" algn="l">
              <a:spcBef>
                <a:spcPts val="180"/>
              </a:spcBef>
              <a:spcAft>
                <a:spcPts val="0"/>
              </a:spcAft>
              <a:buClr>
                <a:schemeClr val="dk1"/>
              </a:buClr>
              <a:buSzPts val="900"/>
              <a:buFont typeface="Century Gothic"/>
              <a:buNone/>
              <a:defRPr sz="900"/>
            </a:lvl4pPr>
            <a:lvl5pPr marL="2286000" lvl="4" indent="-228600" algn="l">
              <a:spcBef>
                <a:spcPts val="180"/>
              </a:spcBef>
              <a:spcAft>
                <a:spcPts val="0"/>
              </a:spcAft>
              <a:buClr>
                <a:schemeClr val="dk1"/>
              </a:buClr>
              <a:buSzPts val="900"/>
              <a:buFont typeface="Century Gothic"/>
              <a:buNone/>
              <a:defRPr sz="900"/>
            </a:lvl5pPr>
            <a:lvl6pPr marL="2743200" lvl="5" indent="-228600" algn="l">
              <a:spcBef>
                <a:spcPts val="180"/>
              </a:spcBef>
              <a:spcAft>
                <a:spcPts val="0"/>
              </a:spcAft>
              <a:buClr>
                <a:schemeClr val="dk1"/>
              </a:buClr>
              <a:buSzPts val="900"/>
              <a:buFont typeface="Century Gothic"/>
              <a:buNone/>
              <a:defRPr sz="900"/>
            </a:lvl6pPr>
            <a:lvl7pPr marL="3200400" lvl="6" indent="-228600" algn="l">
              <a:spcBef>
                <a:spcPts val="180"/>
              </a:spcBef>
              <a:spcAft>
                <a:spcPts val="0"/>
              </a:spcAft>
              <a:buClr>
                <a:schemeClr val="dk1"/>
              </a:buClr>
              <a:buSzPts val="900"/>
              <a:buFont typeface="Century Gothic"/>
              <a:buNone/>
              <a:defRPr sz="900"/>
            </a:lvl7pPr>
            <a:lvl8pPr marL="3657600" lvl="7" indent="-228600" algn="l">
              <a:spcBef>
                <a:spcPts val="180"/>
              </a:spcBef>
              <a:spcAft>
                <a:spcPts val="0"/>
              </a:spcAft>
              <a:buClr>
                <a:schemeClr val="dk1"/>
              </a:buClr>
              <a:buSzPts val="900"/>
              <a:buFont typeface="Century Gothic"/>
              <a:buNone/>
              <a:defRPr sz="900"/>
            </a:lvl8pPr>
            <a:lvl9pPr marL="4114800" lvl="8" indent="-228600" algn="l">
              <a:spcBef>
                <a:spcPts val="180"/>
              </a:spcBef>
              <a:spcAft>
                <a:spcPts val="0"/>
              </a:spcAft>
              <a:buClr>
                <a:schemeClr val="dk1"/>
              </a:buClr>
              <a:buSzPts val="900"/>
              <a:buFont typeface="Century Gothic"/>
              <a:buNone/>
              <a:defRPr sz="900"/>
            </a:lvl9pPr>
          </a:lstStyle>
          <a:p>
            <a:endParaRPr/>
          </a:p>
        </p:txBody>
      </p:sp>
      <p:sp>
        <p:nvSpPr>
          <p:cNvPr id="67" name="Google Shape;67;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Century Gothic"/>
                <a:ea typeface="Century Gothic"/>
                <a:cs typeface="Century Gothic"/>
                <a:sym typeface="Century Gothic"/>
              </a:defRPr>
            </a:lvl1pPr>
            <a:lvl2pPr marL="0" lvl="1" indent="0" algn="r">
              <a:spcBef>
                <a:spcPts val="0"/>
              </a:spcBef>
              <a:spcAft>
                <a:spcPts val="0"/>
              </a:spcAft>
              <a:buNone/>
              <a:defRPr sz="1400">
                <a:solidFill>
                  <a:schemeClr val="dk1"/>
                </a:solidFill>
                <a:latin typeface="Century Gothic"/>
                <a:ea typeface="Century Gothic"/>
                <a:cs typeface="Century Gothic"/>
                <a:sym typeface="Century Gothic"/>
              </a:defRPr>
            </a:lvl2pPr>
            <a:lvl3pPr marL="0" lvl="2" indent="0" algn="r">
              <a:spcBef>
                <a:spcPts val="0"/>
              </a:spcBef>
              <a:spcAft>
                <a:spcPts val="0"/>
              </a:spcAft>
              <a:buNone/>
              <a:defRPr sz="1400">
                <a:solidFill>
                  <a:schemeClr val="dk1"/>
                </a:solidFill>
                <a:latin typeface="Century Gothic"/>
                <a:ea typeface="Century Gothic"/>
                <a:cs typeface="Century Gothic"/>
                <a:sym typeface="Century Gothic"/>
              </a:defRPr>
            </a:lvl3pPr>
            <a:lvl4pPr marL="0" lvl="3" indent="0" algn="r">
              <a:spcBef>
                <a:spcPts val="0"/>
              </a:spcBef>
              <a:spcAft>
                <a:spcPts val="0"/>
              </a:spcAft>
              <a:buNone/>
              <a:defRPr sz="1400">
                <a:solidFill>
                  <a:schemeClr val="dk1"/>
                </a:solidFill>
                <a:latin typeface="Century Gothic"/>
                <a:ea typeface="Century Gothic"/>
                <a:cs typeface="Century Gothic"/>
                <a:sym typeface="Century Gothic"/>
              </a:defRPr>
            </a:lvl4pPr>
            <a:lvl5pPr marL="0" lvl="4" indent="0" algn="r">
              <a:spcBef>
                <a:spcPts val="0"/>
              </a:spcBef>
              <a:spcAft>
                <a:spcPts val="0"/>
              </a:spcAft>
              <a:buNone/>
              <a:defRPr sz="1400">
                <a:solidFill>
                  <a:schemeClr val="dk1"/>
                </a:solidFill>
                <a:latin typeface="Century Gothic"/>
                <a:ea typeface="Century Gothic"/>
                <a:cs typeface="Century Gothic"/>
                <a:sym typeface="Century Gothic"/>
              </a:defRPr>
            </a:lvl5pPr>
            <a:lvl6pPr marL="0" lvl="5" indent="0" algn="r">
              <a:spcBef>
                <a:spcPts val="0"/>
              </a:spcBef>
              <a:spcAft>
                <a:spcPts val="0"/>
              </a:spcAft>
              <a:buNone/>
              <a:defRPr sz="1400">
                <a:solidFill>
                  <a:schemeClr val="dk1"/>
                </a:solidFill>
                <a:latin typeface="Century Gothic"/>
                <a:ea typeface="Century Gothic"/>
                <a:cs typeface="Century Gothic"/>
                <a:sym typeface="Century Gothic"/>
              </a:defRPr>
            </a:lvl6pPr>
            <a:lvl7pPr marL="0" lvl="6" indent="0" algn="r">
              <a:spcBef>
                <a:spcPts val="0"/>
              </a:spcBef>
              <a:spcAft>
                <a:spcPts val="0"/>
              </a:spcAft>
              <a:buNone/>
              <a:defRPr sz="1400">
                <a:solidFill>
                  <a:schemeClr val="dk1"/>
                </a:solidFill>
                <a:latin typeface="Century Gothic"/>
                <a:ea typeface="Century Gothic"/>
                <a:cs typeface="Century Gothic"/>
                <a:sym typeface="Century Gothic"/>
              </a:defRPr>
            </a:lvl7pPr>
            <a:lvl8pPr marL="0" lvl="7" indent="0" algn="r">
              <a:spcBef>
                <a:spcPts val="0"/>
              </a:spcBef>
              <a:spcAft>
                <a:spcPts val="0"/>
              </a:spcAft>
              <a:buNone/>
              <a:defRPr sz="1400">
                <a:solidFill>
                  <a:schemeClr val="dk1"/>
                </a:solidFill>
                <a:latin typeface="Century Gothic"/>
                <a:ea typeface="Century Gothic"/>
                <a:cs typeface="Century Gothic"/>
                <a:sym typeface="Century Gothic"/>
              </a:defRPr>
            </a:lvl8pPr>
            <a:lvl9pPr marL="0" lvl="8" indent="0" algn="r">
              <a:spcBef>
                <a:spcPts val="0"/>
              </a:spcBef>
              <a:spcAft>
                <a:spcPts val="0"/>
              </a:spcAft>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3">
            <a:alphaModFix/>
          </a:blip>
          <a:srcRect/>
          <a:stretch/>
        </p:blipFill>
        <p:spPr>
          <a:xfrm>
            <a:off x="0" y="0"/>
            <a:ext cx="9145588" cy="6859588"/>
          </a:xfrm>
          <a:prstGeom prst="rect">
            <a:avLst/>
          </a:prstGeom>
          <a:noFill/>
          <a:ln>
            <a:noFill/>
          </a:ln>
        </p:spPr>
      </p:pic>
      <p:sp>
        <p:nvSpPr>
          <p:cNvPr id="7" name="Google Shape;7;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1pPr>
            <a:lvl2pPr marR="0" lvl="1"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2pPr>
            <a:lvl3pPr marR="0" lvl="2"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3pPr>
            <a:lvl4pPr marR="0" lvl="3"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4pPr>
            <a:lvl5pPr marR="0" lvl="4"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5pPr>
            <a:lvl6pPr marR="0" lvl="5"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6pPr>
            <a:lvl7pPr marR="0" lvl="6"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7pPr>
            <a:lvl8pPr marR="0" lvl="7"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8pPr>
            <a:lvl9pPr marR="0" lvl="8" algn="ctr" rtl="0">
              <a:spcBef>
                <a:spcPts val="0"/>
              </a:spcBef>
              <a:spcAft>
                <a:spcPts val="0"/>
              </a:spcAft>
              <a:buSzPts val="1400"/>
              <a:buNone/>
              <a:defRPr sz="4400" b="0" i="0" u="none" strike="noStrike" cap="none">
                <a:solidFill>
                  <a:schemeClr val="dk2"/>
                </a:solidFill>
                <a:latin typeface="Century Gothic"/>
                <a:ea typeface="Century Gothic"/>
                <a:cs typeface="Century Gothic"/>
                <a:sym typeface="Century Gothic"/>
              </a:defRPr>
            </a:lvl9pPr>
          </a:lstStyle>
          <a:p>
            <a:endParaRPr/>
          </a:p>
        </p:txBody>
      </p:sp>
      <p:sp>
        <p:nvSpPr>
          <p:cNvPr id="8" name="Google Shape;8;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Century Gothic"/>
              <a:buChar char="•"/>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Century Gothic"/>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entury Gothic"/>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spcAft>
                <a:spcPts val="0"/>
              </a:spcAft>
              <a:buNone/>
              <a:defRPr sz="14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SIP Writing Focus</a:t>
            </a:r>
            <a:endParaRPr>
              <a:latin typeface="Comic Sans MS"/>
              <a:ea typeface="Comic Sans MS"/>
              <a:cs typeface="Comic Sans MS"/>
              <a:sym typeface="Comic Sans MS"/>
            </a:endParaRPr>
          </a:p>
        </p:txBody>
      </p:sp>
      <p:sp>
        <p:nvSpPr>
          <p:cNvPr id="87" name="Google Shape;87;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Comic Sans MS"/>
              <a:buChar char="•"/>
            </a:pPr>
            <a:r>
              <a:rPr lang="en-US">
                <a:latin typeface="Comic Sans MS"/>
                <a:ea typeface="Comic Sans MS"/>
                <a:cs typeface="Comic Sans MS"/>
                <a:sym typeface="Comic Sans MS"/>
              </a:rPr>
              <a:t>Identify high impact strategies and provide support for all staff to support student learning.</a:t>
            </a:r>
            <a:endParaRPr/>
          </a:p>
          <a:p>
            <a:pPr marL="742950" lvl="1" indent="-285750" algn="l" rtl="0">
              <a:spcBef>
                <a:spcPts val="560"/>
              </a:spcBef>
              <a:spcAft>
                <a:spcPts val="0"/>
              </a:spcAft>
              <a:buClr>
                <a:schemeClr val="dk1"/>
              </a:buClr>
              <a:buSzPts val="2800"/>
              <a:buFont typeface="Comic Sans MS"/>
              <a:buChar char="–"/>
            </a:pPr>
            <a:r>
              <a:rPr lang="en-US">
                <a:latin typeface="Comic Sans MS"/>
                <a:ea typeface="Comic Sans MS"/>
                <a:cs typeface="Comic Sans MS"/>
                <a:sym typeface="Comic Sans MS"/>
              </a:rPr>
              <a:t>Create/share common documents and high impact strategies.  </a:t>
            </a:r>
            <a:endParaRPr/>
          </a:p>
          <a:p>
            <a:pPr marL="457200" lvl="1" indent="0" algn="l" rtl="0">
              <a:spcBef>
                <a:spcPts val="560"/>
              </a:spcBef>
              <a:spcAft>
                <a:spcPts val="0"/>
              </a:spcAft>
              <a:buClr>
                <a:schemeClr val="dk1"/>
              </a:buClr>
              <a:buSzPts val="2800"/>
              <a:buFont typeface="Century Gothic"/>
              <a:buNone/>
            </a:pPr>
            <a:endParaRPr/>
          </a:p>
          <a:p>
            <a:pPr marL="342900" lvl="0" indent="-139700" algn="l" rtl="0">
              <a:spcBef>
                <a:spcPts val="640"/>
              </a:spcBef>
              <a:spcAft>
                <a:spcPts val="0"/>
              </a:spcAft>
              <a:buClr>
                <a:schemeClr val="dk1"/>
              </a:buClr>
              <a:buSzPts val="3200"/>
              <a:buFont typeface="Century Gothic"/>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457200" y="274638"/>
            <a:ext cx="2819400" cy="58213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“Can, Have, Are” Shared Graphic Organizer (BFTL)</a:t>
            </a:r>
            <a:endParaRPr>
              <a:latin typeface="Comic Sans MS"/>
              <a:ea typeface="Comic Sans MS"/>
              <a:cs typeface="Comic Sans MS"/>
              <a:sym typeface="Comic Sans MS"/>
            </a:endParaRPr>
          </a:p>
        </p:txBody>
      </p:sp>
      <p:pic>
        <p:nvPicPr>
          <p:cNvPr id="150" name="Google Shape;150;p22" descr="can have are.png"/>
          <p:cNvPicPr preferRelativeResize="0"/>
          <p:nvPr/>
        </p:nvPicPr>
        <p:blipFill rotWithShape="1">
          <a:blip r:embed="rId3">
            <a:alphaModFix/>
          </a:blip>
          <a:srcRect/>
          <a:stretch/>
        </p:blipFill>
        <p:spPr>
          <a:xfrm>
            <a:off x="3886200" y="457200"/>
            <a:ext cx="4508500" cy="591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457200" y="1309300"/>
            <a:ext cx="3429000" cy="425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Final Shared Sample</a:t>
            </a:r>
            <a:endParaRPr>
              <a:latin typeface="Comic Sans MS"/>
              <a:ea typeface="Comic Sans MS"/>
              <a:cs typeface="Comic Sans MS"/>
              <a:sym typeface="Comic Sans MS"/>
            </a:endParaRPr>
          </a:p>
        </p:txBody>
      </p:sp>
      <p:pic>
        <p:nvPicPr>
          <p:cNvPr id="156" name="Google Shape;156;p23" descr="1st grade.png"/>
          <p:cNvPicPr preferRelativeResize="0"/>
          <p:nvPr/>
        </p:nvPicPr>
        <p:blipFill rotWithShape="1">
          <a:blip r:embed="rId3">
            <a:alphaModFix/>
          </a:blip>
          <a:srcRect/>
          <a:stretch/>
        </p:blipFill>
        <p:spPr>
          <a:xfrm>
            <a:off x="3962400" y="381000"/>
            <a:ext cx="4780622" cy="609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457200" y="381000"/>
            <a:ext cx="82296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latin typeface="Comic Sans MS"/>
                <a:ea typeface="Comic Sans MS"/>
                <a:cs typeface="Comic Sans MS"/>
                <a:sym typeface="Comic Sans MS"/>
              </a:rPr>
              <a:t>Shared, with 4</a:t>
            </a:r>
            <a:r>
              <a:rPr lang="en-US" sz="2800" baseline="30000">
                <a:latin typeface="Comic Sans MS"/>
                <a:ea typeface="Comic Sans MS"/>
                <a:cs typeface="Comic Sans MS"/>
                <a:sym typeface="Comic Sans MS"/>
              </a:rPr>
              <a:t>th</a:t>
            </a:r>
            <a:r>
              <a:rPr lang="en-US" sz="2800">
                <a:latin typeface="Comic Sans MS"/>
                <a:ea typeface="Comic Sans MS"/>
                <a:cs typeface="Comic Sans MS"/>
                <a:sym typeface="Comic Sans MS"/>
              </a:rPr>
              <a:t> Grade Reading Buddies</a:t>
            </a:r>
            <a:br>
              <a:rPr lang="en-US" sz="2800">
                <a:latin typeface="Comic Sans MS"/>
                <a:ea typeface="Comic Sans MS"/>
                <a:cs typeface="Comic Sans MS"/>
                <a:sym typeface="Comic Sans MS"/>
              </a:rPr>
            </a:br>
            <a:endParaRPr sz="2800">
              <a:latin typeface="Comic Sans MS"/>
              <a:ea typeface="Comic Sans MS"/>
              <a:cs typeface="Comic Sans MS"/>
              <a:sym typeface="Comic Sans MS"/>
            </a:endParaRPr>
          </a:p>
        </p:txBody>
      </p:sp>
      <p:pic>
        <p:nvPicPr>
          <p:cNvPr id="162" name="Google Shape;162;p24" descr="IMG_1690.jpg"/>
          <p:cNvPicPr preferRelativeResize="0"/>
          <p:nvPr/>
        </p:nvPicPr>
        <p:blipFill rotWithShape="1">
          <a:blip r:embed="rId3">
            <a:alphaModFix/>
          </a:blip>
          <a:srcRect/>
          <a:stretch/>
        </p:blipFill>
        <p:spPr>
          <a:xfrm>
            <a:off x="457200" y="1016575"/>
            <a:ext cx="8229600" cy="5486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380975" y="1469200"/>
            <a:ext cx="2248800" cy="3733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Comic Sans MS"/>
                <a:ea typeface="Comic Sans MS"/>
                <a:cs typeface="Comic Sans MS"/>
                <a:sym typeface="Comic Sans MS"/>
              </a:rPr>
              <a:t>4</a:t>
            </a:r>
            <a:r>
              <a:rPr lang="en-US" sz="3600" baseline="30000">
                <a:latin typeface="Comic Sans MS"/>
                <a:ea typeface="Comic Sans MS"/>
                <a:cs typeface="Comic Sans MS"/>
                <a:sym typeface="Comic Sans MS"/>
              </a:rPr>
              <a:t>th</a:t>
            </a:r>
            <a:r>
              <a:rPr lang="en-US" sz="3600">
                <a:latin typeface="Comic Sans MS"/>
                <a:ea typeface="Comic Sans MS"/>
                <a:cs typeface="Comic Sans MS"/>
                <a:sym typeface="Comic Sans MS"/>
              </a:rPr>
              <a:t> Grade</a:t>
            </a:r>
            <a:br>
              <a:rPr lang="en-US" sz="3600">
                <a:latin typeface="Comic Sans MS"/>
                <a:ea typeface="Comic Sans MS"/>
                <a:cs typeface="Comic Sans MS"/>
                <a:sym typeface="Comic Sans MS"/>
              </a:rPr>
            </a:br>
            <a:r>
              <a:rPr lang="en-US" sz="3600">
                <a:latin typeface="Comic Sans MS"/>
                <a:ea typeface="Comic Sans MS"/>
                <a:cs typeface="Comic Sans MS"/>
                <a:sym typeface="Comic Sans MS"/>
              </a:rPr>
              <a:t>Hesitant Writer, 1</a:t>
            </a:r>
            <a:r>
              <a:rPr lang="en-US" sz="3600" baseline="30000">
                <a:latin typeface="Comic Sans MS"/>
                <a:ea typeface="Comic Sans MS"/>
                <a:cs typeface="Comic Sans MS"/>
                <a:sym typeface="Comic Sans MS"/>
              </a:rPr>
              <a:t>st</a:t>
            </a:r>
            <a:r>
              <a:rPr lang="en-US" sz="3600">
                <a:latin typeface="Comic Sans MS"/>
                <a:ea typeface="Comic Sans MS"/>
                <a:cs typeface="Comic Sans MS"/>
                <a:sym typeface="Comic Sans MS"/>
              </a:rPr>
              <a:t> Draft</a:t>
            </a:r>
            <a:endParaRPr sz="3600">
              <a:latin typeface="Comic Sans MS"/>
              <a:ea typeface="Comic Sans MS"/>
              <a:cs typeface="Comic Sans MS"/>
              <a:sym typeface="Comic Sans MS"/>
            </a:endParaRPr>
          </a:p>
        </p:txBody>
      </p:sp>
      <p:pic>
        <p:nvPicPr>
          <p:cNvPr id="168" name="Google Shape;168;p25" descr="Chris 1.pdf"/>
          <p:cNvPicPr preferRelativeResize="0"/>
          <p:nvPr/>
        </p:nvPicPr>
        <p:blipFill rotWithShape="1">
          <a:blip r:embed="rId3">
            <a:alphaModFix/>
          </a:blip>
          <a:srcRect/>
          <a:stretch/>
        </p:blipFill>
        <p:spPr>
          <a:xfrm rot="5400000">
            <a:off x="3028092" y="114295"/>
            <a:ext cx="5299365" cy="609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Intentional Strategies:</a:t>
            </a:r>
            <a:endParaRPr>
              <a:latin typeface="Comic Sans MS"/>
              <a:ea typeface="Comic Sans MS"/>
              <a:cs typeface="Comic Sans MS"/>
              <a:sym typeface="Comic Sans MS"/>
            </a:endParaRPr>
          </a:p>
        </p:txBody>
      </p:sp>
      <p:sp>
        <p:nvSpPr>
          <p:cNvPr id="174" name="Google Shape;174;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Comic Sans MS"/>
              <a:buChar char="•"/>
            </a:pPr>
            <a:r>
              <a:rPr lang="en-US">
                <a:latin typeface="Comic Sans MS"/>
                <a:ea typeface="Comic Sans MS"/>
                <a:cs typeface="Comic Sans MS"/>
                <a:sym typeface="Comic Sans MS"/>
              </a:rPr>
              <a:t>Graphic organizer, including source documentation</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Information from articles and videos</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Conferences</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Peer review</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Dialogue rules within instructional sequence</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Peer conference</a:t>
            </a:r>
            <a:endParaRPr>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Peer Conferences</a:t>
            </a:r>
            <a:endParaRPr>
              <a:latin typeface="Comic Sans MS"/>
              <a:ea typeface="Comic Sans MS"/>
              <a:cs typeface="Comic Sans MS"/>
              <a:sym typeface="Comic Sans MS"/>
            </a:endParaRPr>
          </a:p>
        </p:txBody>
      </p:sp>
      <p:pic>
        <p:nvPicPr>
          <p:cNvPr id="180" name="Google Shape;180;p27"/>
          <p:cNvPicPr preferRelativeResize="0">
            <a:picLocks noGrp="1"/>
          </p:cNvPicPr>
          <p:nvPr>
            <p:ph type="body" idx="1"/>
          </p:nvPr>
        </p:nvPicPr>
        <p:blipFill rotWithShape="1">
          <a:blip r:embed="rId3">
            <a:alphaModFix/>
          </a:blip>
          <a:srcRect/>
          <a:stretch/>
        </p:blipFill>
        <p:spPr>
          <a:xfrm>
            <a:off x="549275" y="1600200"/>
            <a:ext cx="8045450" cy="45259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8" descr="Untitled 5.jpg"/>
          <p:cNvPicPr preferRelativeResize="0"/>
          <p:nvPr/>
        </p:nvPicPr>
        <p:blipFill rotWithShape="1">
          <a:blip r:embed="rId3">
            <a:alphaModFix/>
          </a:blip>
          <a:srcRect/>
          <a:stretch/>
        </p:blipFill>
        <p:spPr>
          <a:xfrm>
            <a:off x="3176400" y="311550"/>
            <a:ext cx="5662799" cy="6241650"/>
          </a:xfrm>
          <a:prstGeom prst="rect">
            <a:avLst/>
          </a:prstGeom>
          <a:noFill/>
          <a:ln>
            <a:noFill/>
          </a:ln>
        </p:spPr>
      </p:pic>
      <p:sp>
        <p:nvSpPr>
          <p:cNvPr id="186" name="Google Shape;186;p28"/>
          <p:cNvSpPr txBox="1"/>
          <p:nvPr/>
        </p:nvSpPr>
        <p:spPr>
          <a:xfrm>
            <a:off x="304800" y="2057400"/>
            <a:ext cx="2971800" cy="21236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chemeClr val="dk1"/>
                </a:solidFill>
                <a:latin typeface="Comic Sans MS"/>
                <a:ea typeface="Comic Sans MS"/>
                <a:cs typeface="Comic Sans MS"/>
                <a:sym typeface="Comic Sans MS"/>
              </a:rPr>
              <a:t>Final</a:t>
            </a:r>
            <a:endParaRPr/>
          </a:p>
          <a:p>
            <a:pPr marL="0" marR="0" lvl="0" indent="0" algn="l" rtl="0">
              <a:spcBef>
                <a:spcPts val="0"/>
              </a:spcBef>
              <a:spcAft>
                <a:spcPts val="0"/>
              </a:spcAft>
              <a:buNone/>
            </a:pPr>
            <a:r>
              <a:rPr lang="en-US" sz="4400">
                <a:solidFill>
                  <a:schemeClr val="dk1"/>
                </a:solidFill>
                <a:latin typeface="Comic Sans MS"/>
                <a:ea typeface="Comic Sans MS"/>
                <a:cs typeface="Comic Sans MS"/>
                <a:sym typeface="Comic Sans MS"/>
              </a:rPr>
              <a:t>Draft Narrative</a:t>
            </a:r>
            <a:endParaRPr sz="4400">
              <a:solidFill>
                <a:schemeClr val="dk1"/>
              </a:solidFill>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Final Considerations</a:t>
            </a:r>
            <a:endParaRPr>
              <a:latin typeface="Comic Sans MS"/>
              <a:ea typeface="Comic Sans MS"/>
              <a:cs typeface="Comic Sans MS"/>
              <a:sym typeface="Comic Sans MS"/>
            </a:endParaRPr>
          </a:p>
        </p:txBody>
      </p:sp>
      <p:sp>
        <p:nvSpPr>
          <p:cNvPr id="192" name="Google Shape;192;p29"/>
          <p:cNvSpPr txBox="1">
            <a:spLocks noGrp="1"/>
          </p:cNvSpPr>
          <p:nvPr>
            <p:ph type="body" idx="1"/>
          </p:nvPr>
        </p:nvSpPr>
        <p:spPr>
          <a:xfrm>
            <a:off x="762000" y="1600200"/>
            <a:ext cx="7696200" cy="274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Font typeface="Comic Sans MS"/>
              <a:buNone/>
            </a:pPr>
            <a:r>
              <a:rPr lang="en-US">
                <a:latin typeface="Comic Sans MS"/>
                <a:ea typeface="Comic Sans MS"/>
                <a:cs typeface="Comic Sans MS"/>
                <a:sym typeface="Comic Sans MS"/>
              </a:rPr>
              <a:t>Although 3 grade levels were spotlighted, similar strategies and results are typical throughout Cedar Wood.</a:t>
            </a:r>
            <a:endParaRPr/>
          </a:p>
        </p:txBody>
      </p:sp>
      <p:pic>
        <p:nvPicPr>
          <p:cNvPr id="193" name="Google Shape;193;p29"/>
          <p:cNvPicPr preferRelativeResize="0"/>
          <p:nvPr/>
        </p:nvPicPr>
        <p:blipFill rotWithShape="1">
          <a:blip r:embed="rId3">
            <a:alphaModFix/>
          </a:blip>
          <a:srcRect/>
          <a:stretch/>
        </p:blipFill>
        <p:spPr>
          <a:xfrm>
            <a:off x="3810000" y="3505200"/>
            <a:ext cx="3149600" cy="1771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Final Considerations</a:t>
            </a:r>
            <a:endParaRPr/>
          </a:p>
        </p:txBody>
      </p:sp>
      <p:sp>
        <p:nvSpPr>
          <p:cNvPr id="199" name="Google Shape;199;p30"/>
          <p:cNvSpPr txBox="1">
            <a:spLocks noGrp="1"/>
          </p:cNvSpPr>
          <p:nvPr>
            <p:ph type="body" idx="1"/>
          </p:nvPr>
        </p:nvSpPr>
        <p:spPr>
          <a:xfrm>
            <a:off x="304800" y="13716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Font typeface="Comic Sans MS"/>
              <a:buNone/>
            </a:pPr>
            <a:r>
              <a:rPr lang="en-US">
                <a:latin typeface="Comic Sans MS"/>
                <a:ea typeface="Comic Sans MS"/>
                <a:cs typeface="Comic Sans MS"/>
                <a:sym typeface="Comic Sans MS"/>
              </a:rPr>
              <a:t>One insight from this year ---</a:t>
            </a:r>
            <a:endParaRPr/>
          </a:p>
          <a:p>
            <a:pPr marL="742950" lvl="1" indent="-285750" algn="l" rtl="0">
              <a:spcBef>
                <a:spcPts val="560"/>
              </a:spcBef>
              <a:spcAft>
                <a:spcPts val="0"/>
              </a:spcAft>
              <a:buClr>
                <a:schemeClr val="dk1"/>
              </a:buClr>
              <a:buSzPts val="2800"/>
              <a:buFont typeface="Comic Sans MS"/>
              <a:buChar char="–"/>
            </a:pPr>
            <a:r>
              <a:rPr lang="en-US">
                <a:latin typeface="Comic Sans MS"/>
                <a:ea typeface="Comic Sans MS"/>
                <a:cs typeface="Comic Sans MS"/>
                <a:sym typeface="Comic Sans MS"/>
              </a:rPr>
              <a:t>We routinely use dialogue in reading, math and science.</a:t>
            </a:r>
            <a:endParaRPr/>
          </a:p>
          <a:p>
            <a:pPr marL="742950" lvl="1" indent="-285750" algn="l" rtl="0">
              <a:spcBef>
                <a:spcPts val="560"/>
              </a:spcBef>
              <a:spcAft>
                <a:spcPts val="0"/>
              </a:spcAft>
              <a:buClr>
                <a:schemeClr val="dk1"/>
              </a:buClr>
              <a:buSzPts val="2800"/>
              <a:buFont typeface="Comic Sans MS"/>
              <a:buChar char="–"/>
            </a:pPr>
            <a:r>
              <a:rPr lang="en-US">
                <a:latin typeface="Comic Sans MS"/>
                <a:ea typeface="Comic Sans MS"/>
                <a:cs typeface="Comic Sans MS"/>
                <a:sym typeface="Comic Sans MS"/>
              </a:rPr>
              <a:t>This year we’ve intentionally incorporated dialogue into writing instruction.  Students  writing has become stronger as evidenced by student writing, formative and summative assessments.</a:t>
            </a:r>
            <a:endParaRPr>
              <a:latin typeface="Comic Sans MS"/>
              <a:ea typeface="Comic Sans MS"/>
              <a:cs typeface="Comic Sans MS"/>
              <a:sym typeface="Comic Sans MS"/>
            </a:endParaRPr>
          </a:p>
          <a:p>
            <a:pPr marL="342900" lvl="0" indent="-139700" algn="l" rtl="0">
              <a:spcBef>
                <a:spcPts val="640"/>
              </a:spcBef>
              <a:spcAft>
                <a:spcPts val="0"/>
              </a:spcAft>
              <a:buClr>
                <a:schemeClr val="dk1"/>
              </a:buClr>
              <a:buSzPts val="3200"/>
              <a:buFont typeface="Century Gothic"/>
              <a:buNone/>
            </a:pPr>
            <a:endParaRPr/>
          </a:p>
        </p:txBody>
      </p:sp>
      <p:pic>
        <p:nvPicPr>
          <p:cNvPr id="200" name="Google Shape;200;p30"/>
          <p:cNvPicPr preferRelativeResize="0"/>
          <p:nvPr/>
        </p:nvPicPr>
        <p:blipFill rotWithShape="1">
          <a:blip r:embed="rId3">
            <a:alphaModFix/>
          </a:blip>
          <a:srcRect/>
          <a:stretch/>
        </p:blipFill>
        <p:spPr>
          <a:xfrm>
            <a:off x="5334000" y="4648200"/>
            <a:ext cx="3657600" cy="2057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Connecting Pieces</a:t>
            </a:r>
            <a:endParaRPr>
              <a:latin typeface="Comic Sans MS"/>
              <a:ea typeface="Comic Sans MS"/>
              <a:cs typeface="Comic Sans MS"/>
              <a:sym typeface="Comic Sans MS"/>
            </a:endParaRPr>
          </a:p>
        </p:txBody>
      </p:sp>
      <p:sp>
        <p:nvSpPr>
          <p:cNvPr id="93" name="Google Shape;93;p14"/>
          <p:cNvSpPr txBox="1">
            <a:spLocks noGrp="1"/>
          </p:cNvSpPr>
          <p:nvPr>
            <p:ph type="body" idx="1"/>
          </p:nvPr>
        </p:nvSpPr>
        <p:spPr>
          <a:xfrm>
            <a:off x="457200" y="12954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Comic Sans MS"/>
              <a:buChar char="•"/>
            </a:pPr>
            <a:r>
              <a:rPr lang="en-US">
                <a:latin typeface="Comic Sans MS"/>
                <a:ea typeface="Comic Sans MS"/>
                <a:cs typeface="Comic Sans MS"/>
                <a:sym typeface="Comic Sans MS"/>
              </a:rPr>
              <a:t>Vertical Alignment</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“15 Practices Proven Effective for Teaching Writing”</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Analyze SBA data using “Here’s What, So What?, Now What?” protocol</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Work with Jaime and Mary Kay to align BFTL with Reach</a:t>
            </a:r>
            <a:endParaRPr>
              <a:latin typeface="Comic Sans MS"/>
              <a:ea typeface="Comic Sans MS"/>
              <a:cs typeface="Comic Sans MS"/>
              <a:sym typeface="Comic Sans MS"/>
            </a:endParaRPr>
          </a:p>
        </p:txBody>
      </p:sp>
      <p:pic>
        <p:nvPicPr>
          <p:cNvPr id="94" name="Google Shape;94;p14" descr="Part0.jpg"/>
          <p:cNvPicPr preferRelativeResize="0"/>
          <p:nvPr/>
        </p:nvPicPr>
        <p:blipFill rotWithShape="1">
          <a:blip r:embed="rId3">
            <a:alphaModFix/>
          </a:blip>
          <a:srcRect/>
          <a:stretch/>
        </p:blipFill>
        <p:spPr>
          <a:xfrm>
            <a:off x="4495800" y="4876800"/>
            <a:ext cx="2209800" cy="1243014"/>
          </a:xfrm>
          <a:prstGeom prst="rect">
            <a:avLst/>
          </a:prstGeom>
          <a:noFill/>
          <a:ln>
            <a:noFill/>
          </a:ln>
        </p:spPr>
      </p:pic>
      <p:sp>
        <p:nvSpPr>
          <p:cNvPr id="95" name="Google Shape;95;p14"/>
          <p:cNvSpPr txBox="1"/>
          <p:nvPr/>
        </p:nvSpPr>
        <p:spPr>
          <a:xfrm>
            <a:off x="6781800" y="5334000"/>
            <a:ext cx="16764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omic Sans MS"/>
                <a:ea typeface="Comic Sans MS"/>
                <a:cs typeface="Comic Sans MS"/>
                <a:sym typeface="Comic Sans MS"/>
              </a:rPr>
              <a:t>15 Practices Discussion</a:t>
            </a:r>
            <a:endParaRPr sz="1800">
              <a:solidFill>
                <a:schemeClr val="dk1"/>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aphicFrame>
        <p:nvGraphicFramePr>
          <p:cNvPr id="100" name="Google Shape;100;p15"/>
          <p:cNvGraphicFramePr/>
          <p:nvPr/>
        </p:nvGraphicFramePr>
        <p:xfrm>
          <a:off x="160800" y="838197"/>
          <a:ext cx="3000000" cy="3000000"/>
        </p:xfrm>
        <a:graphic>
          <a:graphicData uri="http://schemas.openxmlformats.org/drawingml/2006/table">
            <a:tbl>
              <a:tblPr firstRow="1" bandRow="1">
                <a:noFill/>
                <a:tableStyleId>{AA44B84F-7A42-473C-A995-1550AFB5701D}</a:tableStyleId>
              </a:tblPr>
              <a:tblGrid>
                <a:gridCol w="2232325">
                  <a:extLst>
                    <a:ext uri="{9D8B030D-6E8A-4147-A177-3AD203B41FA5}">
                      <a16:colId xmlns:a16="http://schemas.microsoft.com/office/drawing/2014/main" val="20000"/>
                    </a:ext>
                  </a:extLst>
                </a:gridCol>
                <a:gridCol w="6590075">
                  <a:extLst>
                    <a:ext uri="{9D8B030D-6E8A-4147-A177-3AD203B41FA5}">
                      <a16:colId xmlns:a16="http://schemas.microsoft.com/office/drawing/2014/main" val="20001"/>
                    </a:ext>
                  </a:extLst>
                </a:gridCol>
              </a:tblGrid>
              <a:tr h="846450">
                <a:tc>
                  <a:txBody>
                    <a:bodyPr/>
                    <a:lstStyle/>
                    <a:p>
                      <a:pPr marL="0" marR="0" lvl="0" indent="0" algn="l" rtl="0">
                        <a:lnSpc>
                          <a:spcPct val="100000"/>
                        </a:lnSpc>
                        <a:spcBef>
                          <a:spcPts val="0"/>
                        </a:spcBef>
                        <a:spcAft>
                          <a:spcPts val="0"/>
                        </a:spcAft>
                        <a:buClr>
                          <a:srgbClr val="272776"/>
                        </a:buClr>
                        <a:buSzPts val="1400"/>
                        <a:buFont typeface="Comic Sans MS"/>
                        <a:buNone/>
                      </a:pPr>
                      <a:r>
                        <a:rPr lang="en-US" sz="1600" b="0" u="none" strike="noStrike" cap="none">
                          <a:solidFill>
                            <a:srgbClr val="272776"/>
                          </a:solidFill>
                          <a:latin typeface="Comic Sans MS"/>
                          <a:ea typeface="Comic Sans MS"/>
                          <a:cs typeface="Comic Sans MS"/>
                          <a:sym typeface="Comic Sans MS"/>
                        </a:rPr>
                        <a:t>Data Disaggregation</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solidFill>
                      <a:srgbClr val="EBE8D3"/>
                    </a:solidFill>
                  </a:tcPr>
                </a:tc>
                <a:tc>
                  <a:txBody>
                    <a:bodyPr/>
                    <a:lstStyle/>
                    <a:p>
                      <a:pPr marL="0" marR="0" lvl="0" indent="0" algn="l" rtl="0">
                        <a:lnSpc>
                          <a:spcPct val="100000"/>
                        </a:lnSpc>
                        <a:spcBef>
                          <a:spcPts val="0"/>
                        </a:spcBef>
                        <a:spcAft>
                          <a:spcPts val="0"/>
                        </a:spcAft>
                        <a:buClr>
                          <a:srgbClr val="272776"/>
                        </a:buClr>
                        <a:buSzPts val="1400"/>
                        <a:buFont typeface="Comic Sans MS"/>
                        <a:buNone/>
                      </a:pPr>
                      <a:r>
                        <a:rPr lang="en-US" sz="1600" b="0">
                          <a:solidFill>
                            <a:srgbClr val="272776"/>
                          </a:solidFill>
                          <a:latin typeface="Comic Sans MS"/>
                          <a:ea typeface="Comic Sans MS"/>
                          <a:cs typeface="Comic Sans MS"/>
                          <a:sym typeface="Comic Sans MS"/>
                        </a:rPr>
                        <a:t>Our Students – Who are they as students? Where are they now, according to data, formative assessments, etc.?  What do they need and in what order do they need it? </a:t>
                      </a:r>
                      <a:endParaRPr sz="1600"/>
                    </a:p>
                  </a:txBody>
                  <a:tcPr marL="91450" marR="91450" marT="45725" marB="45725">
                    <a:solidFill>
                      <a:srgbClr val="EBE8D3"/>
                    </a:solidFill>
                  </a:tcPr>
                </a:tc>
                <a:extLst>
                  <a:ext uri="{0D108BD9-81ED-4DB2-BD59-A6C34878D82A}">
                    <a16:rowId xmlns:a16="http://schemas.microsoft.com/office/drawing/2014/main" val="10000"/>
                  </a:ext>
                </a:extLst>
              </a:tr>
              <a:tr h="735850">
                <a:tc>
                  <a:txBody>
                    <a:bodyPr/>
                    <a:lstStyle/>
                    <a:p>
                      <a:pPr marL="0" marR="0" lvl="0" indent="0" algn="l" rtl="0">
                        <a:lnSpc>
                          <a:spcPct val="100000"/>
                        </a:lnSpc>
                        <a:spcBef>
                          <a:spcPts val="0"/>
                        </a:spcBef>
                        <a:spcAft>
                          <a:spcPts val="0"/>
                        </a:spcAft>
                        <a:buClr>
                          <a:srgbClr val="272776"/>
                        </a:buClr>
                        <a:buSzPts val="1400"/>
                        <a:buFont typeface="Comic Sans MS"/>
                        <a:buNone/>
                      </a:pPr>
                      <a:r>
                        <a:rPr lang="en-US" sz="1600" b="0">
                          <a:solidFill>
                            <a:srgbClr val="272776"/>
                          </a:solidFill>
                          <a:latin typeface="Comic Sans MS"/>
                          <a:ea typeface="Comic Sans MS"/>
                          <a:cs typeface="Comic Sans MS"/>
                          <a:sym typeface="Comic Sans MS"/>
                        </a:rPr>
                        <a:t>Timeline Development</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omic Sans MS"/>
                        <a:buNone/>
                      </a:pPr>
                      <a:r>
                        <a:rPr lang="en-US" sz="1600" b="0">
                          <a:solidFill>
                            <a:schemeClr val="dk1"/>
                          </a:solidFill>
                          <a:latin typeface="Comic Sans MS"/>
                          <a:ea typeface="Comic Sans MS"/>
                          <a:cs typeface="Comic Sans MS"/>
                          <a:sym typeface="Comic Sans MS"/>
                        </a:rPr>
                        <a:t>Goals – What goals are appropriate for our students, at this time and in this setting?</a:t>
                      </a:r>
                      <a:endParaRPr sz="1600" b="0">
                        <a:solidFill>
                          <a:srgbClr val="272776"/>
                        </a:solidFill>
                        <a:latin typeface="Comic Sans MS"/>
                        <a:ea typeface="Comic Sans MS"/>
                        <a:cs typeface="Comic Sans MS"/>
                        <a:sym typeface="Comic Sans MS"/>
                      </a:endParaRPr>
                    </a:p>
                  </a:txBody>
                  <a:tcPr marL="91450" marR="91450" marT="45725" marB="45725"/>
                </a:tc>
                <a:extLst>
                  <a:ext uri="{0D108BD9-81ED-4DB2-BD59-A6C34878D82A}">
                    <a16:rowId xmlns:a16="http://schemas.microsoft.com/office/drawing/2014/main" val="10001"/>
                  </a:ext>
                </a:extLst>
              </a:tr>
              <a:tr h="595225">
                <a:tc>
                  <a:txBody>
                    <a:bodyPr/>
                    <a:lstStyle/>
                    <a:p>
                      <a:pPr marL="0" marR="0" lvl="0" indent="0" algn="l" rtl="0">
                        <a:lnSpc>
                          <a:spcPct val="100000"/>
                        </a:lnSpc>
                        <a:spcBef>
                          <a:spcPts val="0"/>
                        </a:spcBef>
                        <a:spcAft>
                          <a:spcPts val="0"/>
                        </a:spcAft>
                        <a:buClr>
                          <a:srgbClr val="272776"/>
                        </a:buClr>
                        <a:buSzPts val="1400"/>
                        <a:buFont typeface="Comic Sans MS"/>
                        <a:buNone/>
                      </a:pPr>
                      <a:r>
                        <a:rPr lang="en-US" sz="1600" b="0">
                          <a:solidFill>
                            <a:srgbClr val="272776"/>
                          </a:solidFill>
                          <a:latin typeface="Comic Sans MS"/>
                          <a:ea typeface="Comic Sans MS"/>
                          <a:cs typeface="Comic Sans MS"/>
                          <a:sym typeface="Comic Sans MS"/>
                        </a:rPr>
                        <a:t>Instructional Focus</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omic Sans MS"/>
                        <a:buNone/>
                      </a:pPr>
                      <a:r>
                        <a:rPr lang="en-US" sz="1600" b="0">
                          <a:solidFill>
                            <a:schemeClr val="dk1"/>
                          </a:solidFill>
                          <a:latin typeface="Comic Sans MS"/>
                          <a:ea typeface="Comic Sans MS"/>
                          <a:cs typeface="Comic Sans MS"/>
                          <a:sym typeface="Comic Sans MS"/>
                        </a:rPr>
                        <a:t>What instructional sequence can we implement to attain our goals?</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extLst>
                  <a:ext uri="{0D108BD9-81ED-4DB2-BD59-A6C34878D82A}">
                    <a16:rowId xmlns:a16="http://schemas.microsoft.com/office/drawing/2014/main" val="10002"/>
                  </a:ext>
                </a:extLst>
              </a:tr>
              <a:tr h="720025">
                <a:tc>
                  <a:txBody>
                    <a:bodyPr/>
                    <a:lstStyle/>
                    <a:p>
                      <a:pPr marL="0" marR="0" lvl="0" indent="0" algn="l" rtl="0">
                        <a:spcBef>
                          <a:spcPts val="0"/>
                        </a:spcBef>
                        <a:spcAft>
                          <a:spcPts val="0"/>
                        </a:spcAft>
                        <a:buNone/>
                      </a:pPr>
                      <a:r>
                        <a:rPr lang="en-US" sz="1600" b="0">
                          <a:solidFill>
                            <a:srgbClr val="272776"/>
                          </a:solidFill>
                          <a:latin typeface="Comic Sans MS"/>
                          <a:ea typeface="Comic Sans MS"/>
                          <a:cs typeface="Comic Sans MS"/>
                          <a:sym typeface="Comic Sans MS"/>
                        </a:rPr>
                        <a:t>Assessment</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omic Sans MS"/>
                        <a:buNone/>
                      </a:pPr>
                      <a:r>
                        <a:rPr lang="en-US" sz="1600" b="0">
                          <a:solidFill>
                            <a:schemeClr val="dk1"/>
                          </a:solidFill>
                          <a:latin typeface="Comic Sans MS"/>
                          <a:ea typeface="Comic Sans MS"/>
                          <a:cs typeface="Comic Sans MS"/>
                          <a:sym typeface="Comic Sans MS"/>
                        </a:rPr>
                        <a:t>What do formative and summative assessments provide to help us evaluate student learning as a result of our instruction?</a:t>
                      </a:r>
                      <a:endParaRPr sz="1600" b="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extLst>
                  <a:ext uri="{0D108BD9-81ED-4DB2-BD59-A6C34878D82A}">
                    <a16:rowId xmlns:a16="http://schemas.microsoft.com/office/drawing/2014/main" val="10003"/>
                  </a:ext>
                </a:extLst>
              </a:tr>
              <a:tr h="595225">
                <a:tc>
                  <a:txBody>
                    <a:bodyPr/>
                    <a:lstStyle/>
                    <a:p>
                      <a:pPr marL="0" marR="0" lvl="0" indent="0" algn="l" rtl="0">
                        <a:lnSpc>
                          <a:spcPct val="100000"/>
                        </a:lnSpc>
                        <a:spcBef>
                          <a:spcPts val="0"/>
                        </a:spcBef>
                        <a:spcAft>
                          <a:spcPts val="0"/>
                        </a:spcAft>
                        <a:buClr>
                          <a:srgbClr val="272776"/>
                        </a:buClr>
                        <a:buSzPts val="1400"/>
                        <a:buFont typeface="Comic Sans MS"/>
                        <a:buNone/>
                      </a:pPr>
                      <a:r>
                        <a:rPr lang="en-US" sz="1600" b="0">
                          <a:solidFill>
                            <a:srgbClr val="272776"/>
                          </a:solidFill>
                          <a:latin typeface="Comic Sans MS"/>
                          <a:ea typeface="Comic Sans MS"/>
                          <a:cs typeface="Comic Sans MS"/>
                          <a:sym typeface="Comic Sans MS"/>
                        </a:rPr>
                        <a:t>Tutorials</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tc rowSpan="3">
                  <a:txBody>
                    <a:bodyPr/>
                    <a:lstStyle/>
                    <a:p>
                      <a:pPr marL="0" marR="0" lvl="0" indent="0" algn="l" rtl="0">
                        <a:lnSpc>
                          <a:spcPct val="100000"/>
                        </a:lnSpc>
                        <a:spcBef>
                          <a:spcPts val="0"/>
                        </a:spcBef>
                        <a:spcAft>
                          <a:spcPts val="0"/>
                        </a:spcAft>
                        <a:buClr>
                          <a:schemeClr val="dk1"/>
                        </a:buClr>
                        <a:buSzPts val="1400"/>
                        <a:buFont typeface="Comic Sans MS"/>
                        <a:buNone/>
                      </a:pPr>
                      <a:r>
                        <a:rPr lang="en-US" sz="1600">
                          <a:solidFill>
                            <a:schemeClr val="dk1"/>
                          </a:solidFill>
                          <a:latin typeface="Comic Sans MS"/>
                          <a:ea typeface="Comic Sans MS"/>
                          <a:cs typeface="Comic Sans MS"/>
                          <a:sym typeface="Comic Sans MS"/>
                        </a:rPr>
                        <a:t>As we reflect on student learning, what are our next steps with students?  What are current needs for:</a:t>
                      </a:r>
                      <a:endParaRPr sz="1600"/>
                    </a:p>
                    <a:p>
                      <a:pPr marL="285750" marR="0" lvl="0" indent="-298450" algn="l" rtl="0">
                        <a:lnSpc>
                          <a:spcPct val="100000"/>
                        </a:lnSpc>
                        <a:spcBef>
                          <a:spcPts val="0"/>
                        </a:spcBef>
                        <a:spcAft>
                          <a:spcPts val="0"/>
                        </a:spcAft>
                        <a:buClr>
                          <a:schemeClr val="dk1"/>
                        </a:buClr>
                        <a:buSzPts val="1600"/>
                        <a:buFont typeface="Arial"/>
                        <a:buChar char="•"/>
                      </a:pPr>
                      <a:r>
                        <a:rPr lang="en-US" sz="1600">
                          <a:solidFill>
                            <a:schemeClr val="dk1"/>
                          </a:solidFill>
                          <a:latin typeface="Comic Sans MS"/>
                          <a:ea typeface="Comic Sans MS"/>
                          <a:cs typeface="Comic Sans MS"/>
                          <a:sym typeface="Comic Sans MS"/>
                        </a:rPr>
                        <a:t>Additional instruction / scaffolds / experiences?</a:t>
                      </a:r>
                      <a:endParaRPr sz="1600"/>
                    </a:p>
                    <a:p>
                      <a:pPr marL="285750" marR="0" lvl="0" indent="-298450" algn="l" rtl="0">
                        <a:lnSpc>
                          <a:spcPct val="100000"/>
                        </a:lnSpc>
                        <a:spcBef>
                          <a:spcPts val="0"/>
                        </a:spcBef>
                        <a:spcAft>
                          <a:spcPts val="0"/>
                        </a:spcAft>
                        <a:buClr>
                          <a:schemeClr val="dk1"/>
                        </a:buClr>
                        <a:buSzPts val="1600"/>
                        <a:buFont typeface="Arial"/>
                        <a:buChar char="•"/>
                      </a:pPr>
                      <a:r>
                        <a:rPr lang="en-US" sz="1600">
                          <a:solidFill>
                            <a:schemeClr val="dk1"/>
                          </a:solidFill>
                          <a:latin typeface="Comic Sans MS"/>
                          <a:ea typeface="Comic Sans MS"/>
                          <a:cs typeface="Comic Sans MS"/>
                          <a:sym typeface="Comic Sans MS"/>
                        </a:rPr>
                        <a:t>Students who have shown meeting standard?</a:t>
                      </a:r>
                      <a:endParaRPr sz="1600"/>
                    </a:p>
                    <a:p>
                      <a:pPr marL="285750" marR="0" lvl="0" indent="-298450" algn="l" rtl="0">
                        <a:lnSpc>
                          <a:spcPct val="100000"/>
                        </a:lnSpc>
                        <a:spcBef>
                          <a:spcPts val="0"/>
                        </a:spcBef>
                        <a:spcAft>
                          <a:spcPts val="0"/>
                        </a:spcAft>
                        <a:buClr>
                          <a:schemeClr val="dk1"/>
                        </a:buClr>
                        <a:buSzPts val="1600"/>
                        <a:buFont typeface="Arial"/>
                        <a:buChar char="•"/>
                      </a:pPr>
                      <a:r>
                        <a:rPr lang="en-US" sz="1600">
                          <a:solidFill>
                            <a:schemeClr val="dk1"/>
                          </a:solidFill>
                          <a:latin typeface="Comic Sans MS"/>
                          <a:ea typeface="Comic Sans MS"/>
                          <a:cs typeface="Comic Sans MS"/>
                          <a:sym typeface="Comic Sans MS"/>
                        </a:rPr>
                        <a:t>Ensuring students move forward with learning?</a:t>
                      </a:r>
                      <a:endParaRPr sz="1600" b="0">
                        <a:solidFill>
                          <a:srgbClr val="272776"/>
                        </a:solidFill>
                        <a:latin typeface="Comic Sans MS"/>
                        <a:ea typeface="Comic Sans MS"/>
                        <a:cs typeface="Comic Sans MS"/>
                        <a:sym typeface="Comic Sans MS"/>
                      </a:endParaRPr>
                    </a:p>
                  </a:txBody>
                  <a:tcPr marL="91450" marR="91450" marT="45725" marB="45725"/>
                </a:tc>
                <a:extLst>
                  <a:ext uri="{0D108BD9-81ED-4DB2-BD59-A6C34878D82A}">
                    <a16:rowId xmlns:a16="http://schemas.microsoft.com/office/drawing/2014/main" val="10004"/>
                  </a:ext>
                </a:extLst>
              </a:tr>
              <a:tr h="595225">
                <a:tc>
                  <a:txBody>
                    <a:bodyPr/>
                    <a:lstStyle/>
                    <a:p>
                      <a:pPr marL="0" marR="0" lvl="0" indent="0" algn="l" rtl="0">
                        <a:spcBef>
                          <a:spcPts val="0"/>
                        </a:spcBef>
                        <a:spcAft>
                          <a:spcPts val="0"/>
                        </a:spcAft>
                        <a:buNone/>
                      </a:pPr>
                      <a:r>
                        <a:rPr lang="en-US" sz="1600" b="0">
                          <a:solidFill>
                            <a:srgbClr val="272776"/>
                          </a:solidFill>
                          <a:latin typeface="Comic Sans MS"/>
                          <a:ea typeface="Comic Sans MS"/>
                          <a:cs typeface="Comic Sans MS"/>
                          <a:sym typeface="Comic Sans MS"/>
                        </a:rPr>
                        <a:t>Enrichment</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tc vMerge="1">
                  <a:txBody>
                    <a:bodyPr/>
                    <a:lstStyle/>
                    <a:p>
                      <a:endParaRPr lang="en-US"/>
                    </a:p>
                  </a:txBody>
                  <a:tcPr/>
                </a:tc>
                <a:extLst>
                  <a:ext uri="{0D108BD9-81ED-4DB2-BD59-A6C34878D82A}">
                    <a16:rowId xmlns:a16="http://schemas.microsoft.com/office/drawing/2014/main" val="10005"/>
                  </a:ext>
                </a:extLst>
              </a:tr>
              <a:tr h="429125">
                <a:tc>
                  <a:txBody>
                    <a:bodyPr/>
                    <a:lstStyle/>
                    <a:p>
                      <a:pPr marL="0" marR="0" lvl="0" indent="0" algn="l" rtl="0">
                        <a:lnSpc>
                          <a:spcPct val="100000"/>
                        </a:lnSpc>
                        <a:spcBef>
                          <a:spcPts val="0"/>
                        </a:spcBef>
                        <a:spcAft>
                          <a:spcPts val="0"/>
                        </a:spcAft>
                        <a:buClr>
                          <a:srgbClr val="272776"/>
                        </a:buClr>
                        <a:buSzPts val="1400"/>
                        <a:buFont typeface="Comic Sans MS"/>
                        <a:buNone/>
                      </a:pPr>
                      <a:r>
                        <a:rPr lang="en-US" sz="1600" b="0">
                          <a:solidFill>
                            <a:srgbClr val="272776"/>
                          </a:solidFill>
                          <a:latin typeface="Comic Sans MS"/>
                          <a:ea typeface="Comic Sans MS"/>
                          <a:cs typeface="Comic Sans MS"/>
                          <a:sym typeface="Comic Sans MS"/>
                        </a:rPr>
                        <a:t>Maintenance</a:t>
                      </a:r>
                      <a:endParaRPr sz="1600" b="0">
                        <a:solidFill>
                          <a:srgbClr val="272776"/>
                        </a:solidFill>
                        <a:latin typeface="Comic Sans MS"/>
                        <a:ea typeface="Comic Sans MS"/>
                        <a:cs typeface="Comic Sans MS"/>
                        <a:sym typeface="Comic Sans MS"/>
                      </a:endParaRPr>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r h="846450">
                <a:tc>
                  <a:txBody>
                    <a:bodyPr/>
                    <a:lstStyle/>
                    <a:p>
                      <a:pPr marL="0" marR="0" lvl="0" indent="0" algn="l" rtl="0">
                        <a:spcBef>
                          <a:spcPts val="0"/>
                        </a:spcBef>
                        <a:spcAft>
                          <a:spcPts val="0"/>
                        </a:spcAft>
                        <a:buNone/>
                      </a:pPr>
                      <a:r>
                        <a:rPr lang="en-US" sz="1600" b="0">
                          <a:solidFill>
                            <a:srgbClr val="272776"/>
                          </a:solidFill>
                          <a:latin typeface="Comic Sans MS"/>
                          <a:ea typeface="Comic Sans MS"/>
                          <a:cs typeface="Comic Sans MS"/>
                          <a:sym typeface="Comic Sans MS"/>
                        </a:rPr>
                        <a:t>Monitoring</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omic Sans MS"/>
                        <a:buNone/>
                      </a:pPr>
                      <a:r>
                        <a:rPr lang="en-US" sz="1600" b="0">
                          <a:solidFill>
                            <a:schemeClr val="dk1"/>
                          </a:solidFill>
                          <a:latin typeface="Comic Sans MS"/>
                          <a:ea typeface="Comic Sans MS"/>
                          <a:cs typeface="Comic Sans MS"/>
                          <a:sym typeface="Comic Sans MS"/>
                        </a:rPr>
                        <a:t>Considering student growth, what goals are now appropriate for our students at this time?</a:t>
                      </a:r>
                      <a:endParaRPr sz="1600"/>
                    </a:p>
                    <a:p>
                      <a:pPr marL="0" marR="0" lvl="0" indent="0" algn="l" rtl="0">
                        <a:spcBef>
                          <a:spcPts val="0"/>
                        </a:spcBef>
                        <a:spcAft>
                          <a:spcPts val="0"/>
                        </a:spcAft>
                        <a:buNone/>
                      </a:pPr>
                      <a:endParaRPr sz="1600" b="0">
                        <a:solidFill>
                          <a:srgbClr val="272776"/>
                        </a:solidFill>
                        <a:latin typeface="Comic Sans MS"/>
                        <a:ea typeface="Comic Sans MS"/>
                        <a:cs typeface="Comic Sans MS"/>
                        <a:sym typeface="Comic Sans MS"/>
                      </a:endParaRPr>
                    </a:p>
                  </a:txBody>
                  <a:tcPr marL="91450" marR="91450" marT="45725" marB="45725"/>
                </a:tc>
                <a:extLst>
                  <a:ext uri="{0D108BD9-81ED-4DB2-BD59-A6C34878D82A}">
                    <a16:rowId xmlns:a16="http://schemas.microsoft.com/office/drawing/2014/main" val="10007"/>
                  </a:ext>
                </a:extLst>
              </a:tr>
            </a:tbl>
          </a:graphicData>
        </a:graphic>
      </p:graphicFrame>
      <p:sp>
        <p:nvSpPr>
          <p:cNvPr id="101" name="Google Shape;101;p15"/>
          <p:cNvSpPr txBox="1">
            <a:spLocks noGrp="1"/>
          </p:cNvSpPr>
          <p:nvPr>
            <p:ph type="title"/>
          </p:nvPr>
        </p:nvSpPr>
        <p:spPr>
          <a:xfrm>
            <a:off x="457200" y="152400"/>
            <a:ext cx="29718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latin typeface="Comic Sans MS"/>
                <a:ea typeface="Comic Sans MS"/>
                <a:cs typeface="Comic Sans MS"/>
                <a:sym typeface="Comic Sans MS"/>
              </a:rPr>
              <a:t>8 Step Process</a:t>
            </a:r>
            <a:endParaRPr sz="2800">
              <a:latin typeface="Comic Sans MS"/>
              <a:ea typeface="Comic Sans MS"/>
              <a:cs typeface="Comic Sans MS"/>
              <a:sym typeface="Comic Sans MS"/>
            </a:endParaRPr>
          </a:p>
        </p:txBody>
      </p:sp>
      <p:sp>
        <p:nvSpPr>
          <p:cNvPr id="102" name="Google Shape;102;p15"/>
          <p:cNvSpPr txBox="1"/>
          <p:nvPr/>
        </p:nvSpPr>
        <p:spPr>
          <a:xfrm>
            <a:off x="3581400" y="152400"/>
            <a:ext cx="51054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2"/>
                </a:solidFill>
                <a:latin typeface="Comic Sans MS"/>
                <a:ea typeface="Comic Sans MS"/>
                <a:cs typeface="Comic Sans MS"/>
                <a:sym typeface="Comic Sans MS"/>
              </a:rPr>
              <a:t>Connecting Questions</a:t>
            </a:r>
            <a:endParaRPr sz="2800">
              <a:solidFill>
                <a:schemeClr val="dk2"/>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Kindergarten</a:t>
            </a:r>
            <a:endParaRPr>
              <a:latin typeface="Comic Sans MS"/>
              <a:ea typeface="Comic Sans MS"/>
              <a:cs typeface="Comic Sans MS"/>
              <a:sym typeface="Comic Sans MS"/>
            </a:endParaRPr>
          </a:p>
        </p:txBody>
      </p:sp>
      <p:sp>
        <p:nvSpPr>
          <p:cNvPr id="108" name="Google Shape;108;p16"/>
          <p:cNvSpPr txBox="1">
            <a:spLocks noGrp="1"/>
          </p:cNvSpPr>
          <p:nvPr>
            <p:ph type="body" idx="1"/>
          </p:nvPr>
        </p:nvSpPr>
        <p:spPr>
          <a:xfrm>
            <a:off x="710025" y="2281500"/>
            <a:ext cx="2895600" cy="2295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Comic Sans MS"/>
              <a:buNone/>
            </a:pPr>
            <a:r>
              <a:rPr lang="en-US" sz="3600">
                <a:latin typeface="Comic Sans MS"/>
                <a:ea typeface="Comic Sans MS"/>
                <a:cs typeface="Comic Sans MS"/>
                <a:sym typeface="Comic Sans MS"/>
              </a:rPr>
              <a:t>Typical Student Sample</a:t>
            </a:r>
            <a:endParaRPr sz="3600">
              <a:latin typeface="Comic Sans MS"/>
              <a:ea typeface="Comic Sans MS"/>
              <a:cs typeface="Comic Sans MS"/>
              <a:sym typeface="Comic Sans MS"/>
            </a:endParaRPr>
          </a:p>
        </p:txBody>
      </p:sp>
      <p:pic>
        <p:nvPicPr>
          <p:cNvPr id="109" name="Google Shape;109;p16" descr="K 1.png"/>
          <p:cNvPicPr preferRelativeResize="0"/>
          <p:nvPr/>
        </p:nvPicPr>
        <p:blipFill rotWithShape="1">
          <a:blip r:embed="rId3">
            <a:alphaModFix/>
          </a:blip>
          <a:srcRect/>
          <a:stretch/>
        </p:blipFill>
        <p:spPr>
          <a:xfrm>
            <a:off x="4114800" y="1371600"/>
            <a:ext cx="3962400" cy="52277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57200" y="381000"/>
            <a:ext cx="8229600" cy="1295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latin typeface="Comic Sans MS"/>
                <a:ea typeface="Comic Sans MS"/>
                <a:cs typeface="Comic Sans MS"/>
                <a:sym typeface="Comic Sans MS"/>
              </a:rPr>
              <a:t>Instructional Strategies </a:t>
            </a:r>
            <a:br>
              <a:rPr lang="en-US" sz="3200">
                <a:latin typeface="Comic Sans MS"/>
                <a:ea typeface="Comic Sans MS"/>
                <a:cs typeface="Comic Sans MS"/>
                <a:sym typeface="Comic Sans MS"/>
              </a:rPr>
            </a:br>
            <a:r>
              <a:rPr lang="en-US" sz="3200">
                <a:latin typeface="Comic Sans MS"/>
                <a:ea typeface="Comic Sans MS"/>
                <a:cs typeface="Comic Sans MS"/>
                <a:sym typeface="Comic Sans MS"/>
              </a:rPr>
              <a:t>Modeled and Shared Writing, BFTL</a:t>
            </a:r>
            <a:endParaRPr sz="3200">
              <a:latin typeface="Comic Sans MS"/>
              <a:ea typeface="Comic Sans MS"/>
              <a:cs typeface="Comic Sans MS"/>
              <a:sym typeface="Comic Sans MS"/>
            </a:endParaRPr>
          </a:p>
        </p:txBody>
      </p:sp>
      <p:pic>
        <p:nvPicPr>
          <p:cNvPr id="115" name="Google Shape;115;p17" descr="xvCNlTgnSHaqeTyR0J1DAw_thumb_4505.jpg"/>
          <p:cNvPicPr preferRelativeResize="0"/>
          <p:nvPr/>
        </p:nvPicPr>
        <p:blipFill rotWithShape="1">
          <a:blip r:embed="rId3">
            <a:alphaModFix/>
          </a:blip>
          <a:srcRect/>
          <a:stretch/>
        </p:blipFill>
        <p:spPr>
          <a:xfrm>
            <a:off x="381000" y="1676400"/>
            <a:ext cx="2286000" cy="3696301"/>
          </a:xfrm>
          <a:prstGeom prst="rect">
            <a:avLst/>
          </a:prstGeom>
          <a:noFill/>
          <a:ln>
            <a:noFill/>
          </a:ln>
        </p:spPr>
      </p:pic>
      <p:pic>
        <p:nvPicPr>
          <p:cNvPr id="116" name="Google Shape;116;p17" descr="Kinder 2.png"/>
          <p:cNvPicPr preferRelativeResize="0"/>
          <p:nvPr/>
        </p:nvPicPr>
        <p:blipFill rotWithShape="1">
          <a:blip r:embed="rId4">
            <a:alphaModFix/>
          </a:blip>
          <a:srcRect/>
          <a:stretch/>
        </p:blipFill>
        <p:spPr>
          <a:xfrm>
            <a:off x="6172200" y="3962400"/>
            <a:ext cx="2884495" cy="2362200"/>
          </a:xfrm>
          <a:prstGeom prst="rect">
            <a:avLst/>
          </a:prstGeom>
          <a:noFill/>
          <a:ln>
            <a:noFill/>
          </a:ln>
        </p:spPr>
      </p:pic>
      <p:pic>
        <p:nvPicPr>
          <p:cNvPr id="117" name="Google Shape;117;p17" descr="IMG_1682.jpg"/>
          <p:cNvPicPr preferRelativeResize="0"/>
          <p:nvPr/>
        </p:nvPicPr>
        <p:blipFill rotWithShape="1">
          <a:blip r:embed="rId5">
            <a:alphaModFix/>
          </a:blip>
          <a:srcRect/>
          <a:stretch/>
        </p:blipFill>
        <p:spPr>
          <a:xfrm>
            <a:off x="2971800" y="2209800"/>
            <a:ext cx="3048000" cy="3419418"/>
          </a:xfrm>
          <a:prstGeom prst="rect">
            <a:avLst/>
          </a:prstGeom>
          <a:noFill/>
          <a:ln>
            <a:noFill/>
          </a:ln>
        </p:spPr>
      </p:pic>
      <p:sp>
        <p:nvSpPr>
          <p:cNvPr id="118" name="Google Shape;118;p17"/>
          <p:cNvSpPr txBox="1"/>
          <p:nvPr/>
        </p:nvSpPr>
        <p:spPr>
          <a:xfrm>
            <a:off x="6510600" y="3026850"/>
            <a:ext cx="2397300" cy="9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omic Sans MS"/>
                <a:ea typeface="Comic Sans MS"/>
                <a:cs typeface="Comic Sans MS"/>
                <a:sym typeface="Comic Sans MS"/>
              </a:rPr>
              <a:t>Note the shared similes!</a:t>
            </a:r>
            <a:endParaRPr sz="2400">
              <a:latin typeface="Comic Sans MS"/>
              <a:ea typeface="Comic Sans MS"/>
              <a:cs typeface="Comic Sans MS"/>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457200" y="945875"/>
            <a:ext cx="3657600" cy="31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Final, Published Piece</a:t>
            </a:r>
            <a:endParaRPr>
              <a:latin typeface="Comic Sans MS"/>
              <a:ea typeface="Comic Sans MS"/>
              <a:cs typeface="Comic Sans MS"/>
              <a:sym typeface="Comic Sans MS"/>
            </a:endParaRPr>
          </a:p>
        </p:txBody>
      </p:sp>
      <p:pic>
        <p:nvPicPr>
          <p:cNvPr id="124" name="Google Shape;124;p18" descr="K 4.png"/>
          <p:cNvPicPr preferRelativeResize="0"/>
          <p:nvPr/>
        </p:nvPicPr>
        <p:blipFill rotWithShape="1">
          <a:blip r:embed="rId3">
            <a:alphaModFix/>
          </a:blip>
          <a:srcRect/>
          <a:stretch/>
        </p:blipFill>
        <p:spPr>
          <a:xfrm>
            <a:off x="4191000" y="457200"/>
            <a:ext cx="4331178" cy="5715000"/>
          </a:xfrm>
          <a:prstGeom prst="rect">
            <a:avLst/>
          </a:prstGeom>
          <a:noFill/>
          <a:ln>
            <a:noFill/>
          </a:ln>
        </p:spPr>
      </p:pic>
      <p:sp>
        <p:nvSpPr>
          <p:cNvPr id="125" name="Google Shape;125;p18"/>
          <p:cNvSpPr txBox="1"/>
          <p:nvPr/>
        </p:nvSpPr>
        <p:spPr>
          <a:xfrm>
            <a:off x="1567800" y="4580300"/>
            <a:ext cx="2623200" cy="10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latin typeface="Comic Sans MS"/>
                <a:ea typeface="Comic Sans MS"/>
                <a:cs typeface="Comic Sans MS"/>
                <a:sym typeface="Comic Sans MS"/>
              </a:rPr>
              <a:t>Note the similes this author included!</a:t>
            </a:r>
            <a:endParaRPr sz="2400">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body" idx="1"/>
          </p:nvPr>
        </p:nvSpPr>
        <p:spPr>
          <a:xfrm>
            <a:off x="381000" y="838200"/>
            <a:ext cx="4114800" cy="5334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0"/>
              <a:buFont typeface="Comic Sans MS"/>
              <a:buNone/>
            </a:pPr>
            <a:r>
              <a:rPr lang="en-US" sz="4400">
                <a:latin typeface="Comic Sans MS"/>
                <a:ea typeface="Comic Sans MS"/>
                <a:cs typeface="Comic Sans MS"/>
                <a:sym typeface="Comic Sans MS"/>
              </a:rPr>
              <a:t>1</a:t>
            </a:r>
            <a:r>
              <a:rPr lang="en-US" sz="4400" baseline="30000">
                <a:latin typeface="Comic Sans MS"/>
                <a:ea typeface="Comic Sans MS"/>
                <a:cs typeface="Comic Sans MS"/>
                <a:sym typeface="Comic Sans MS"/>
              </a:rPr>
              <a:t>st</a:t>
            </a:r>
            <a:r>
              <a:rPr lang="en-US" sz="4400">
                <a:latin typeface="Comic Sans MS"/>
                <a:ea typeface="Comic Sans MS"/>
                <a:cs typeface="Comic Sans MS"/>
                <a:sym typeface="Comic Sans MS"/>
              </a:rPr>
              <a:t> Grade</a:t>
            </a:r>
            <a:endParaRPr/>
          </a:p>
          <a:p>
            <a:pPr marL="0" lvl="0" indent="0" algn="ctr" rtl="0">
              <a:spcBef>
                <a:spcPts val="880"/>
              </a:spcBef>
              <a:spcAft>
                <a:spcPts val="0"/>
              </a:spcAft>
              <a:buClr>
                <a:schemeClr val="dk1"/>
              </a:buClr>
              <a:buSzPts val="4400"/>
              <a:buFont typeface="Century Gothic"/>
              <a:buNone/>
            </a:pPr>
            <a:endParaRPr sz="4400">
              <a:latin typeface="Comic Sans MS"/>
              <a:ea typeface="Comic Sans MS"/>
              <a:cs typeface="Comic Sans MS"/>
              <a:sym typeface="Comic Sans MS"/>
            </a:endParaRPr>
          </a:p>
          <a:p>
            <a:pPr marL="0" lvl="0" indent="0" algn="ctr" rtl="0">
              <a:spcBef>
                <a:spcPts val="880"/>
              </a:spcBef>
              <a:spcAft>
                <a:spcPts val="0"/>
              </a:spcAft>
              <a:buClr>
                <a:schemeClr val="dk1"/>
              </a:buClr>
              <a:buSzPts val="4400"/>
              <a:buFont typeface="Comic Sans MS"/>
              <a:buNone/>
            </a:pPr>
            <a:r>
              <a:rPr lang="en-US" sz="4400">
                <a:latin typeface="Comic Sans MS"/>
                <a:ea typeface="Comic Sans MS"/>
                <a:cs typeface="Comic Sans MS"/>
                <a:sym typeface="Comic Sans MS"/>
              </a:rPr>
              <a:t>Informational Writing</a:t>
            </a:r>
            <a:endParaRPr/>
          </a:p>
          <a:p>
            <a:pPr marL="0" lvl="0" indent="0" algn="ctr" rtl="0">
              <a:spcBef>
                <a:spcPts val="880"/>
              </a:spcBef>
              <a:spcAft>
                <a:spcPts val="0"/>
              </a:spcAft>
              <a:buClr>
                <a:schemeClr val="dk1"/>
              </a:buClr>
              <a:buSzPts val="4400"/>
              <a:buFont typeface="Century Gothic"/>
              <a:buNone/>
            </a:pPr>
            <a:endParaRPr sz="4400">
              <a:latin typeface="Comic Sans MS"/>
              <a:ea typeface="Comic Sans MS"/>
              <a:cs typeface="Comic Sans MS"/>
              <a:sym typeface="Comic Sans MS"/>
            </a:endParaRPr>
          </a:p>
          <a:p>
            <a:pPr marL="0" lvl="0" indent="0" algn="ctr" rtl="0">
              <a:spcBef>
                <a:spcPts val="880"/>
              </a:spcBef>
              <a:spcAft>
                <a:spcPts val="0"/>
              </a:spcAft>
              <a:buClr>
                <a:schemeClr val="dk1"/>
              </a:buClr>
              <a:buSzPts val="4400"/>
              <a:buFont typeface="Comic Sans MS"/>
              <a:buNone/>
            </a:pPr>
            <a:r>
              <a:rPr lang="en-US" sz="4400">
                <a:latin typeface="Comic Sans MS"/>
                <a:ea typeface="Comic Sans MS"/>
                <a:cs typeface="Comic Sans MS"/>
                <a:sym typeface="Comic Sans MS"/>
              </a:rPr>
              <a:t>Penguins</a:t>
            </a:r>
            <a:endParaRPr sz="4400">
              <a:latin typeface="Comic Sans MS"/>
              <a:ea typeface="Comic Sans MS"/>
              <a:cs typeface="Comic Sans MS"/>
              <a:sym typeface="Comic Sans MS"/>
            </a:endParaRPr>
          </a:p>
        </p:txBody>
      </p:sp>
      <p:pic>
        <p:nvPicPr>
          <p:cNvPr id="131" name="Google Shape;131;p19" descr="Untitled 6.png"/>
          <p:cNvPicPr preferRelativeResize="0"/>
          <p:nvPr/>
        </p:nvPicPr>
        <p:blipFill rotWithShape="1">
          <a:blip r:embed="rId3">
            <a:alphaModFix/>
          </a:blip>
          <a:srcRect/>
          <a:stretch/>
        </p:blipFill>
        <p:spPr>
          <a:xfrm>
            <a:off x="4419600" y="1676400"/>
            <a:ext cx="4407399" cy="403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457200" y="381000"/>
            <a:ext cx="8153400" cy="190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Intentional Strategies ---</a:t>
            </a:r>
            <a:br>
              <a:rPr lang="en-US">
                <a:latin typeface="Comic Sans MS"/>
                <a:ea typeface="Comic Sans MS"/>
                <a:cs typeface="Comic Sans MS"/>
                <a:sym typeface="Comic Sans MS"/>
              </a:rPr>
            </a:br>
            <a:r>
              <a:rPr lang="en-US">
                <a:latin typeface="Comic Sans MS"/>
                <a:ea typeface="Comic Sans MS"/>
                <a:cs typeface="Comic Sans MS"/>
                <a:sym typeface="Comic Sans MS"/>
              </a:rPr>
              <a:t>Multiple!</a:t>
            </a:r>
            <a:endParaRPr>
              <a:latin typeface="Comic Sans MS"/>
              <a:ea typeface="Comic Sans MS"/>
              <a:cs typeface="Comic Sans MS"/>
              <a:sym typeface="Comic Sans MS"/>
            </a:endParaRPr>
          </a:p>
        </p:txBody>
      </p:sp>
      <p:sp>
        <p:nvSpPr>
          <p:cNvPr id="137" name="Google Shape;137;p20"/>
          <p:cNvSpPr txBox="1">
            <a:spLocks noGrp="1"/>
          </p:cNvSpPr>
          <p:nvPr>
            <p:ph type="body" idx="1"/>
          </p:nvPr>
        </p:nvSpPr>
        <p:spPr>
          <a:xfrm>
            <a:off x="457200" y="2209800"/>
            <a:ext cx="8229600" cy="39163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Comic Sans MS"/>
              <a:buChar char="•"/>
            </a:pPr>
            <a:r>
              <a:rPr lang="en-US">
                <a:latin typeface="Comic Sans MS"/>
                <a:ea typeface="Comic Sans MS"/>
                <a:cs typeface="Comic Sans MS"/>
                <a:sym typeface="Comic Sans MS"/>
              </a:rPr>
              <a:t>Experience complete writing process</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Guidance through process</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Model</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Confer </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Grammar within context</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Peer collaboration</a:t>
            </a:r>
            <a:endParaRPr/>
          </a:p>
          <a:p>
            <a:pPr marL="342900" lvl="0" indent="-342900" algn="l" rtl="0">
              <a:spcBef>
                <a:spcPts val="640"/>
              </a:spcBef>
              <a:spcAft>
                <a:spcPts val="0"/>
              </a:spcAft>
              <a:buClr>
                <a:schemeClr val="dk1"/>
              </a:buClr>
              <a:buSzPts val="3200"/>
              <a:buFont typeface="Comic Sans MS"/>
              <a:buChar char="•"/>
            </a:pPr>
            <a:r>
              <a:rPr lang="en-US">
                <a:latin typeface="Comic Sans MS"/>
                <a:ea typeface="Comic Sans MS"/>
                <a:cs typeface="Comic Sans MS"/>
                <a:sym typeface="Comic Sans MS"/>
              </a:rPr>
              <a:t>Use of fiction/non-fiction texts</a:t>
            </a:r>
            <a:endParaRPr>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1" descr="IMG_2507.jpg"/>
          <p:cNvPicPr preferRelativeResize="0">
            <a:picLocks noGrp="1"/>
          </p:cNvPicPr>
          <p:nvPr>
            <p:ph type="body" idx="1"/>
          </p:nvPr>
        </p:nvPicPr>
        <p:blipFill rotWithShape="1">
          <a:blip r:embed="rId3">
            <a:alphaModFix/>
          </a:blip>
          <a:srcRect t="13335" b="13336"/>
          <a:stretch/>
        </p:blipFill>
        <p:spPr>
          <a:xfrm>
            <a:off x="4876800" y="838200"/>
            <a:ext cx="3879544" cy="2133600"/>
          </a:xfrm>
          <a:prstGeom prst="rect">
            <a:avLst/>
          </a:prstGeom>
          <a:noFill/>
          <a:ln>
            <a:noFill/>
          </a:ln>
        </p:spPr>
      </p:pic>
      <p:pic>
        <p:nvPicPr>
          <p:cNvPr id="143" name="Google Shape;143;p21" descr="IMG_1693.jpg"/>
          <p:cNvPicPr preferRelativeResize="0"/>
          <p:nvPr/>
        </p:nvPicPr>
        <p:blipFill rotWithShape="1">
          <a:blip r:embed="rId4">
            <a:alphaModFix/>
          </a:blip>
          <a:srcRect/>
          <a:stretch/>
        </p:blipFill>
        <p:spPr>
          <a:xfrm>
            <a:off x="381000" y="533400"/>
            <a:ext cx="4305300" cy="5740400"/>
          </a:xfrm>
          <a:prstGeom prst="rect">
            <a:avLst/>
          </a:prstGeom>
          <a:noFill/>
          <a:ln>
            <a:noFill/>
          </a:ln>
        </p:spPr>
      </p:pic>
      <p:pic>
        <p:nvPicPr>
          <p:cNvPr id="144" name="Google Shape;144;p21"/>
          <p:cNvPicPr preferRelativeResize="0"/>
          <p:nvPr/>
        </p:nvPicPr>
        <p:blipFill rotWithShape="1">
          <a:blip r:embed="rId5">
            <a:alphaModFix/>
          </a:blip>
          <a:srcRect/>
          <a:stretch/>
        </p:blipFill>
        <p:spPr>
          <a:xfrm>
            <a:off x="5105400" y="3581400"/>
            <a:ext cx="3757613" cy="2113657"/>
          </a:xfrm>
          <a:prstGeom prst="rect">
            <a:avLst/>
          </a:prstGeom>
          <a:noFill/>
          <a:ln>
            <a:noFill/>
          </a:ln>
        </p:spPr>
      </p:pic>
    </p:spTree>
  </p:cSld>
  <p:clrMapOvr>
    <a:masterClrMapping/>
  </p:clrMapOvr>
</p:sld>
</file>

<file path=ppt/theme/theme1.xml><?xml version="1.0" encoding="utf-8"?>
<a:theme xmlns:a="http://schemas.openxmlformats.org/drawingml/2006/main" name="TM10069042">
  <a:themeElements>
    <a:clrScheme name="Office Theme 1">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678</Words>
  <Application>Microsoft Macintosh PowerPoint</Application>
  <PresentationFormat>On-screen Show (4:3)</PresentationFormat>
  <Paragraphs>85</Paragraphs>
  <Slides>18</Slides>
  <Notes>18</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Comic Sans MS</vt:lpstr>
      <vt:lpstr>Century Gothic</vt:lpstr>
      <vt:lpstr>TM10069042</vt:lpstr>
      <vt:lpstr>SIP Writing Focus</vt:lpstr>
      <vt:lpstr>Connecting Pieces</vt:lpstr>
      <vt:lpstr>8 Step Process</vt:lpstr>
      <vt:lpstr>Kindergarten</vt:lpstr>
      <vt:lpstr>Instructional Strategies  Modeled and Shared Writing, BFTL</vt:lpstr>
      <vt:lpstr>Final, Published Piece</vt:lpstr>
      <vt:lpstr>PowerPoint Presentation</vt:lpstr>
      <vt:lpstr>Intentional Strategies --- Multiple!</vt:lpstr>
      <vt:lpstr>PowerPoint Presentation</vt:lpstr>
      <vt:lpstr>“Can, Have, Are” Shared Graphic Organizer (BFTL)</vt:lpstr>
      <vt:lpstr>Final Shared Sample</vt:lpstr>
      <vt:lpstr>Shared, with 4th Grade Reading Buddies </vt:lpstr>
      <vt:lpstr>4th Grade Hesitant Writer, 1st Draft</vt:lpstr>
      <vt:lpstr>Intentional Strategies:</vt:lpstr>
      <vt:lpstr>Peer Conferences</vt:lpstr>
      <vt:lpstr>PowerPoint Presentation</vt:lpstr>
      <vt:lpstr>Final Considerations</vt:lpstr>
      <vt:lpstr>Final Considerations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SIP Writing Focus</dc:title>
  <cp:lastModifiedBy>Daniel Natividad</cp:lastModifiedBy>
  <cp:revision>1</cp:revision>
  <dcterms:modified xsi:type="dcterms:W3CDTF">2019-03-14T19:14:37Z</dcterms:modified>
</cp:coreProperties>
</file>