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915F26-210A-4C45-8DE9-48DA80768EF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800100" y="492760"/>
            <a:ext cx="7543800" cy="1419225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1060" y="2229485"/>
            <a:ext cx="742188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50202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034790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509135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9834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51624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6280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1060" y="1033780"/>
            <a:ext cx="742188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27855" y="2433320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34060" y="3220085"/>
            <a:ext cx="657796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459865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8770" y="492760"/>
            <a:ext cx="8505825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611505" y="1572260"/>
            <a:ext cx="7920990" cy="43357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328295" y="1708785"/>
            <a:ext cx="8487410" cy="4199255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8805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410845" y="1352550"/>
            <a:ext cx="8322310" cy="455549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31318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85210" y="492760"/>
            <a:ext cx="19729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r>
              <a:rPr lang="en-US"/>
              <a:t>Click to add subtitle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idx="4"/>
          </p:nvPr>
        </p:nvSpPr>
        <p:spPr>
          <a:xfrm>
            <a:off x="228600" y="1532890"/>
            <a:ext cx="8686800" cy="4297680"/>
          </a:xfrm>
        </p:spPr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0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ED0E-AEB0-4C0B-BA1C-03F418D751C8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01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02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B3F4-4042-449D-8C60-1FC026C3F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YS2018HeaderLogo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0100" y="492760"/>
            <a:ext cx="7543800" cy="1419225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861060" y="2229485"/>
            <a:ext cx="742188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Henry M. Jackson High School</a:t>
            </a:r>
            <a:br>
              <a:rPr lang="en-US"/>
            </a:br>
            <a:r>
              <a:rPr lang="en-US" sz="4000" b="1" dirty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50202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034790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509135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808080"/>
                </a:solidFill>
                <a:latin typeface="Helvetica"/>
              </a:rPr>
              <a:t>(March 1, 2019)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9834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51624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used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5" name="gch673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6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gch673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7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Illegal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illegal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 (not including alcohol, tobacco or marijuana)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9" name="gch673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Prescription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prescription drugs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not prescribed to them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6" name="gch673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8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Over-the-Counter Drug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over-the-counter drugs, like cough syrup or cold medicine for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non-medical purposes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3" name="gch673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Drinking while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alcohol at the same time they were using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0" name="gch673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Substance Use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drunk or high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7" name="gch673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0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Tobacco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cigarettes, cigars, or chew/dip on school property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4" name="gch673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1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E-Cigarette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electronic cigarettes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" name="gch673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2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Alcohol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at least one drink of alcohol on school property in the past 30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8" name="gch673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6280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861060" y="1033780"/>
            <a:ext cx="742188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"/>
              </a:rPr>
              <a:t>Henry M. Jackson High School</a:t>
            </a:r>
            <a:br>
              <a:rPr lang="en-US"/>
            </a:br>
            <a:r>
              <a:rPr lang="en-US" sz="4000" b="1" dirty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855" y="2433320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734060" y="3220085"/>
            <a:ext cx="657796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432 (73%)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>
                <a:solidFill>
                  <a:schemeClr val="tx1"/>
                </a:solidFill>
                <a:latin typeface="Helvetica"/>
              </a:rPr>
              <a:t>290 (53%)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Marijuana Use on School Property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marijuana on school property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5" name="gch673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13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Drinking Driver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drinking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2" name="gch673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4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Riding With a Recent Marijuana User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ridden in the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with a driver who had been using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9" name="gch673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drinking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6" name="gch673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5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smoking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3" name="gch673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Perception of Neighborhood Norms -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adults in their neighborhood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think youth marijuana use is "very wrong"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0" name="gch673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alcohol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7" name="gch673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7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Cigarettes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4" name="gch673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8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Availability of Marijuana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marijuana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would be "very hard" to get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1" name="gch673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drinking alcohol daily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ch673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smoking cigarettes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gch673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Cigarette Smoking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smoking a pack or more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" name="gch673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0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 from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using e-cigarette or vape pen regularly (almost daily)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1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2" name="gch673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1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Perceived Risk of Regular Marijuana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"great risk" of harm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from using marijuana at least once or twice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9" name="gch673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Enjoyment of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"often" or "almost always" enjoying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being at school 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6" name="gch673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2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Skipping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skipping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1 or more whole days of school in the past 4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3" name="gch673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366395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bullied in the past 30 days</a:t>
            </a:r>
            <a:br>
              <a:rPr lang="en-US"/>
            </a:br>
            <a:r>
              <a:rPr lang="en-US" sz="1000" i="1" dirty="0">
                <a:solidFill>
                  <a:schemeClr val="tx1"/>
                </a:solidFill>
                <a:latin typeface="+mj-lt"/>
              </a:rPr>
              <a:t>Bullying is when one or more students threaten, spread rumors about, hit, shove, or otherwise hurt another student over and over again.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9" name="Body Title 3"/>
          <p:cNvSpPr>
            <a:spLocks noGrp="1"/>
          </p:cNvSpPr>
          <p:nvPr>
            <p:ph type="title" idx="3"/>
          </p:nvPr>
        </p:nvSpPr>
        <p:spPr>
          <a:xfrm>
            <a:off x="228600" y="1279525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0" name="gch673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459865"/>
            <a:ext cx="8686800" cy="4297680"/>
          </a:xfrm>
          <a:prstGeom prst="rect">
            <a:avLst/>
          </a:prstGeom>
        </p:spPr>
      </p:pic>
      <p:sp>
        <p:nvSpPr>
          <p:cNvPr id="24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School Tries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teachers or other adults at school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“almost always” or “often” try to stop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47" name="gch673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4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Students Know How to Report Bullying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they know how to report bullying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3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4" name="gch673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5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Feeling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feel safe at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1" name="gch673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26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Opportunities for School Involvement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that they have lots of chances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for involvement in school activities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8" name="gch673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E-Cigarette Smoking or Vaping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using an electronic cigarette,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e-cig or vape pen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" name="gch673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Physical Fighting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in a physical fight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75" name="gch673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7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13"/>
          <p:cNvSpPr txBox="1"/>
          <p:nvPr/>
        </p:nvSpPr>
        <p:spPr>
          <a:xfrm>
            <a:off x="318770" y="492760"/>
            <a:ext cx="8505825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Children's Hope Scale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Hope reflects a future orientated mindset and motivational process toward attaining a desirable goal.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Research has linked hope with overall physical, psychological, and social well-being.</a:t>
            </a:r>
            <a:endParaRPr lang="en-US" dirty="0"/>
          </a:p>
        </p:txBody>
      </p:sp>
      <p:pic>
        <p:nvPicPr>
          <p:cNvPr id="280" name="gch673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05" y="1572260"/>
            <a:ext cx="7920990" cy="4335780"/>
          </a:xfrm>
          <a:prstGeom prst="rect">
            <a:avLst/>
          </a:prstGeom>
        </p:spPr>
      </p:pic>
      <p:sp>
        <p:nvSpPr>
          <p:cNvPr id="28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Gang Membership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members of a gang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7" name="gch673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8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Walking/Biking To or From School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walking or riding a bicycle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to or from school during an average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4" name="gch673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29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eating breakfast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0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1" name="gch673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0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Sleep on a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sleeping less than 8 hours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on an average school night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8" name="gch673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0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Sugar Sweetened Beverages Consumption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drinking sugar sweetened beverages 2 or more times a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4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5" name="gch673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1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Excessive Television/Video Game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0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615315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3 or more hours watching television,playing video games or using the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computer for fun on an average school day</a:t>
            </a:r>
            <a:br>
              <a:rPr lang="en-US"/>
            </a:br>
            <a:r>
              <a:rPr lang="en-US" sz="1200" i="1" dirty="0">
                <a:solidFill>
                  <a:schemeClr val="tx1"/>
                </a:solidFill>
                <a:latin typeface="+mj-lt"/>
              </a:rPr>
              <a:t>(TV includes movies or stream videos on any electronic device. Video games includes tablets, smartphone, social media)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1" name="Body Title 3"/>
          <p:cNvSpPr>
            <a:spLocks noGrp="1"/>
          </p:cNvSpPr>
          <p:nvPr>
            <p:ph type="title" idx="3"/>
          </p:nvPr>
        </p:nvSpPr>
        <p:spPr>
          <a:xfrm>
            <a:off x="228600" y="1528445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2" name="gch673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8295" y="1708785"/>
            <a:ext cx="8487410" cy="4199255"/>
          </a:xfrm>
          <a:prstGeom prst="rect">
            <a:avLst/>
          </a:prstGeom>
        </p:spPr>
      </p:pic>
      <p:sp>
        <p:nvSpPr>
          <p:cNvPr id="323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4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60 Minutes of Physical Activity per Day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being physically active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60 minutes per day, 7 days a week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9" name="gch673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Obesity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are obese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(according to reported height and weight)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36" name="gch673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3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1"/>
          <p:cNvSpPr txBox="1"/>
          <p:nvPr/>
        </p:nvSpPr>
        <p:spPr>
          <a:xfrm>
            <a:off x="462280" y="492760"/>
            <a:ext cx="8218805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32" name="gch673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0845" y="1352550"/>
            <a:ext cx="8322310" cy="4555490"/>
          </a:xfrm>
          <a:prstGeom prst="rect">
            <a:avLst/>
          </a:prstGeom>
        </p:spPr>
      </p:pic>
      <p:sp>
        <p:nvSpPr>
          <p:cNvPr id="33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21971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currently have asthma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2" name="Body Title 3"/>
          <p:cNvSpPr>
            <a:spLocks noGrp="1"/>
          </p:cNvSpPr>
          <p:nvPr>
            <p:ph type="title" idx="3"/>
          </p:nvPr>
        </p:nvSpPr>
        <p:spPr>
          <a:xfrm>
            <a:off x="228600" y="113284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43" name="gch673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13180"/>
            <a:ext cx="8686800" cy="4297680"/>
          </a:xfrm>
          <a:prstGeom prst="rect">
            <a:avLst/>
          </a:prstGeom>
        </p:spPr>
      </p:pic>
      <p:sp>
        <p:nvSpPr>
          <p:cNvPr id="34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ever having sex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their lifetime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9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50" name="gch673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51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2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14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355" name="gch673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56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15"/>
          <p:cNvSpPr txBox="1"/>
          <p:nvPr/>
        </p:nvSpPr>
        <p:spPr>
          <a:xfrm>
            <a:off x="3585210" y="492760"/>
            <a:ext cx="19729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Gender Identity</a:t>
            </a:r>
            <a:endParaRPr lang="en-US" dirty="0"/>
          </a:p>
        </p:txBody>
      </p:sp>
      <p:pic>
        <p:nvPicPr>
          <p:cNvPr id="360" name="gch673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361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2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Sexual Abuse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5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been in a in a situation where someone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made them engage in kissing, sexual touch or sexual intercourse when they did not want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6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7" name="gch673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68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9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Access to Dental Care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2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visiting a dentist for a routine checkup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3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74" name="gch673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75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6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Depression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9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feeling so sad or hopeless almost every day for two weeks or more in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a row that they stopped doing some usual activities in the past year.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0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1" name="gch673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2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3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Contemplation of Suicide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6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seriously considered suicide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the past year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7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88" name="gch673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89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Someone in Community to Talk To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3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an adult in their neighborhood or community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they can talk to about something important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5" name="gch673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39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7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58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Lifetime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ever drunk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more than a sip of alcohol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9" name="gch673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0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Alcohol Use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a glass, can or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bottle of alcohol (beer, wine, wine coolers, hard liquor)  in the past 30 days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" name="gch673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47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Title 1"/>
          <p:cNvSpPr>
            <a:spLocks noGrp="1"/>
          </p:cNvSpPr>
          <p:nvPr>
            <p:ph type="title" idx="1"/>
          </p:nvPr>
        </p:nvSpPr>
        <p:spPr>
          <a:xfrm>
            <a:off x="228600" y="619760"/>
            <a:ext cx="8686800" cy="29337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Current Binge Drinking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Body Title 2"/>
          <p:cNvSpPr>
            <a:spLocks noGrp="1"/>
          </p:cNvSpPr>
          <p:nvPr>
            <p:ph type="title" idx="2"/>
          </p:nvPr>
        </p:nvSpPr>
        <p:spPr>
          <a:xfrm>
            <a:off x="228600" y="913130"/>
            <a:ext cx="8686800" cy="43942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Percent of students who report having drunk 5 or more drinks</a:t>
            </a:r>
            <a:br>
              <a:rPr lang="en-US"/>
            </a:br>
            <a:r>
              <a:rPr lang="en-US" sz="1500" dirty="0">
                <a:solidFill>
                  <a:schemeClr val="tx1"/>
                </a:solidFill>
                <a:latin typeface="+mj-lt"/>
              </a:rPr>
              <a:t>in a row in the past 2 weeks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Body Title 3"/>
          <p:cNvSpPr>
            <a:spLocks noGrp="1"/>
          </p:cNvSpPr>
          <p:nvPr>
            <p:ph type="title" idx="3"/>
          </p:nvPr>
        </p:nvSpPr>
        <p:spPr>
          <a:xfrm>
            <a:off x="228600" y="1352550"/>
            <a:ext cx="8686800" cy="116840"/>
          </a:xfrm>
        </p:spPr>
        <p:txBody>
          <a:bodyPr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3" name="gch673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53289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2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58" name="gch673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7548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Henry M. Jackson High School (Everett School District)</a:t>
            </a:r>
            <a:br>
              <a:rPr lang="en-US"/>
            </a:br>
            <a:r>
              <a:rPr lang="en-US" sz="1000" dirty="0">
                <a:solidFill>
                  <a:schemeClr val="tx1"/>
                </a:solidFill>
                <a:latin typeface="+mj-lt"/>
              </a:rPr>
              <a:t>- Source: 2018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7E2B3F4-4042-449D-8C60-1FC026C3F903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Office PowerPoint</Application>
  <PresentationFormat>Custom</PresentationFormat>
  <Paragraphs>283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Helvetica</vt:lpstr>
      <vt:lpstr>Times New Roman Uni</vt:lpstr>
      <vt:lpstr>ODS Light</vt:lpstr>
      <vt:lpstr>PowerPoint Presentation</vt:lpstr>
      <vt:lpstr>PowerPoint Presentation</vt:lpstr>
      <vt:lpstr>Current Cigarette Smoking</vt:lpstr>
      <vt:lpstr>Current E-Cigarette Smoking or Vaping</vt:lpstr>
      <vt:lpstr>PowerPoint Presentation</vt:lpstr>
      <vt:lpstr>Lifetime Alcohol Use</vt:lpstr>
      <vt:lpstr>Current Alcohol Use</vt:lpstr>
      <vt:lpstr>Current Binge Drinking</vt:lpstr>
      <vt:lpstr>PowerPoint Presentation</vt:lpstr>
      <vt:lpstr>Lifetime Marijuana Use</vt:lpstr>
      <vt:lpstr>Current Marijuana Use</vt:lpstr>
      <vt:lpstr>Current Illegal Drug Use</vt:lpstr>
      <vt:lpstr>Current Prescription Drug Use</vt:lpstr>
      <vt:lpstr>Current Over-the-Counter Drug Use</vt:lpstr>
      <vt:lpstr>Alcohol Drinking while Using Marijuana</vt:lpstr>
      <vt:lpstr>Substance Use at School</vt:lpstr>
      <vt:lpstr>Tobacco Use on School Property</vt:lpstr>
      <vt:lpstr>E-Cigarette Use on School Property</vt:lpstr>
      <vt:lpstr>Alcohol Use on School Property</vt:lpstr>
      <vt:lpstr>Marijuana Use on School Property</vt:lpstr>
      <vt:lpstr>Riding with a Drinking Driver</vt:lpstr>
      <vt:lpstr>Riding With a Recent Marijuana User</vt:lpstr>
      <vt:lpstr>Perception of Neighborhood Norms - Alcohol</vt:lpstr>
      <vt:lpstr>Perception of Neighborhood Norms - Smoking</vt:lpstr>
      <vt:lpstr>Perception of Neighborhood Norms - Marijuana</vt:lpstr>
      <vt:lpstr>Perceived Availability of Alcohol</vt:lpstr>
      <vt:lpstr>Perceived Availability of Cigarettes</vt:lpstr>
      <vt:lpstr>Perceived Availability of Marijuana</vt:lpstr>
      <vt:lpstr>Perceived Risk of Regular Alcohol Use</vt:lpstr>
      <vt:lpstr>Perceived Risk of Regular Cigarette Smoking</vt:lpstr>
      <vt:lpstr>Perceived Risk of E-Cigarette Smoking or Vaping</vt:lpstr>
      <vt:lpstr>Perceived Risk of Regular Marijuana Use</vt:lpstr>
      <vt:lpstr>Enjoyment of School</vt:lpstr>
      <vt:lpstr>Skipping School</vt:lpstr>
      <vt:lpstr>Bullying</vt:lpstr>
      <vt:lpstr>School Tries to Stop Bullying</vt:lpstr>
      <vt:lpstr>Students Know How to Report Bullying</vt:lpstr>
      <vt:lpstr>Feeling Safe at School</vt:lpstr>
      <vt:lpstr>Opportunities for School Involvement</vt:lpstr>
      <vt:lpstr>Physical Fighting</vt:lpstr>
      <vt:lpstr>PowerPoint Presentation</vt:lpstr>
      <vt:lpstr>Gang Membership</vt:lpstr>
      <vt:lpstr>Walking/Biking To or From School</vt:lpstr>
      <vt:lpstr>Eating Breakfast</vt:lpstr>
      <vt:lpstr>Sleep on a School Night</vt:lpstr>
      <vt:lpstr>Excessive Sugar Sweetened Beverages Consumption</vt:lpstr>
      <vt:lpstr>Excessive Television/Video Game Use</vt:lpstr>
      <vt:lpstr>60 Minutes of Physical Activity per Day</vt:lpstr>
      <vt:lpstr>Obesity</vt:lpstr>
      <vt:lpstr>Current Asthma</vt:lpstr>
      <vt:lpstr>Lifetime Sex</vt:lpstr>
      <vt:lpstr>PowerPoint Presentation</vt:lpstr>
      <vt:lpstr>PowerPoint Presentation</vt:lpstr>
      <vt:lpstr>Lifetime Sexual Abuse</vt:lpstr>
      <vt:lpstr>Access to Dental Care</vt:lpstr>
      <vt:lpstr>Depression</vt:lpstr>
      <vt:lpstr>Contemplation of Suicide</vt:lpstr>
      <vt:lpstr>Someone in Community to Talk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2019-03-06T09:30:58Z</dcterms:created>
  <dcterms:modified xsi:type="dcterms:W3CDTF">2019-03-25T17:05:48Z</dcterms:modified>
</cp:coreProperties>
</file>