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0"/>
  </p:notesMasterIdLst>
  <p:handoutMasterIdLst>
    <p:handoutMasterId r:id="rId11"/>
  </p:handoutMasterIdLst>
  <p:sldIdLst>
    <p:sldId id="369" r:id="rId2"/>
    <p:sldId id="413" r:id="rId3"/>
    <p:sldId id="411" r:id="rId4"/>
    <p:sldId id="407" r:id="rId5"/>
    <p:sldId id="338" r:id="rId6"/>
    <p:sldId id="414" r:id="rId7"/>
    <p:sldId id="415" r:id="rId8"/>
    <p:sldId id="416" r:id="rId9"/>
  </p:sldIdLst>
  <p:sldSz cx="9144000" cy="6858000" type="screen4x3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522"/>
    <a:srgbClr val="0E3D6D"/>
    <a:srgbClr val="E87827"/>
    <a:srgbClr val="E0621E"/>
    <a:srgbClr val="4B296C"/>
    <a:srgbClr val="852572"/>
    <a:srgbClr val="193769"/>
    <a:srgbClr val="CD4628"/>
    <a:srgbClr val="6EB333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712" autoAdjust="0"/>
  </p:normalViewPr>
  <p:slideViewPr>
    <p:cSldViewPr snapToGrid="0" snapToObjects="1">
      <p:cViewPr varScale="1">
        <p:scale>
          <a:sx n="108" d="100"/>
          <a:sy n="108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Begin with the end in mind.  </a:t>
            </a:r>
          </a:p>
          <a:p>
            <a:pPr lvl="0"/>
            <a:r>
              <a:rPr lang="en-US" dirty="0"/>
              <a:t>SIP strategies will be central to the SOSR</a:t>
            </a:r>
          </a:p>
          <a:p>
            <a:pPr lvl="0"/>
            <a:r>
              <a:rPr lang="en-US" dirty="0"/>
              <a:t>Data monitoring should include areas of struggle used to write the SIP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2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602285" y="1085909"/>
            <a:ext cx="2744206" cy="17555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idx="1"/>
          </p:nvPr>
        </p:nvSpPr>
        <p:spPr>
          <a:xfrm>
            <a:off x="3498774" y="1085910"/>
            <a:ext cx="5089750" cy="5075192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half" idx="2"/>
          </p:nvPr>
        </p:nvSpPr>
        <p:spPr>
          <a:xfrm>
            <a:off x="602285" y="3029192"/>
            <a:ext cx="2744206" cy="312349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22202" y="6488742"/>
            <a:ext cx="309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Board of Directors Workshop   |   </a:t>
            </a:r>
            <a:fld id="{3AFF2A17-0641-4DF3-A723-8F21241D6399}" type="slidenum">
              <a:rPr lang="en-US" sz="1000" baseline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60655" y="4794898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Myriad Pro" panose="020B0503030403020204" pitchFamily="34" charset="0"/>
              </a:defRPr>
            </a:lvl1pPr>
          </a:lstStyle>
          <a:p>
            <a:r>
              <a:rPr lang="en-US" dirty="0" err="1"/>
              <a:t>Ckalsdjfosdjfsdslkjsal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860655" y="1137298"/>
            <a:ext cx="54864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60655" y="536163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yriad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klasjdflksjfs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3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22202" y="6488742"/>
            <a:ext cx="309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Board of Directors Workshop   |   </a:t>
            </a:r>
            <a:fld id="{3AFF2A17-0641-4DF3-A723-8F21241D6399}" type="slidenum">
              <a:rPr lang="en-US" sz="1000" baseline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32389" y="1310706"/>
            <a:ext cx="37326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2389" y="1950468"/>
            <a:ext cx="3732601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anose="020B0503030403020204" pitchFamily="34" charset="0"/>
              </a:defRPr>
            </a:lvl1pPr>
            <a:lvl2pPr>
              <a:defRPr sz="20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600">
                <a:latin typeface="Myriad Pro" panose="020B0503030403020204" pitchFamily="34" charset="0"/>
              </a:defRPr>
            </a:lvl4pPr>
            <a:lvl5pPr>
              <a:defRPr sz="1600">
                <a:latin typeface="Myriad Pro" panose="020B05030304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273" y="1310706"/>
            <a:ext cx="373406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20273" y="1950468"/>
            <a:ext cx="373406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anose="020B0503030403020204" pitchFamily="34" charset="0"/>
              </a:defRPr>
            </a:lvl1pPr>
            <a:lvl2pPr>
              <a:defRPr sz="2000">
                <a:latin typeface="Myriad Pro" panose="020B0503030403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600">
                <a:latin typeface="Myriad Pro" panose="020B0503030403020204" pitchFamily="34" charset="0"/>
              </a:defRPr>
            </a:lvl4pPr>
            <a:lvl5pPr>
              <a:defRPr sz="1600">
                <a:latin typeface="Myriad Pro" panose="020B05030304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5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22202" y="6488742"/>
            <a:ext cx="309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Board of Directors Workshop   |   </a:t>
            </a:r>
            <a:fld id="{3AFF2A17-0641-4DF3-A723-8F21241D6399}" type="slidenum">
              <a:rPr lang="en-US" sz="1000" baseline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3504" y="5285744"/>
            <a:ext cx="4873752" cy="685800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95263" y="1323344"/>
            <a:ext cx="4873752" cy="381282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85104" y="1323344"/>
            <a:ext cx="2819400" cy="46369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90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 bar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22202" y="6488742"/>
            <a:ext cx="309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Board of Directors Workshop   |   </a:t>
            </a:r>
            <a:fld id="{3AFF2A17-0641-4DF3-A723-8F21241D6399}" type="slidenum">
              <a:rPr lang="en-US" sz="1000" baseline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2288" y="4725588"/>
            <a:ext cx="5486400" cy="566738"/>
          </a:xfrm>
          <a:prstGeom prst="rect">
            <a:avLst/>
          </a:prstGeom>
          <a:solidFill>
            <a:srgbClr val="00447B"/>
          </a:solidFill>
        </p:spPr>
        <p:txBody>
          <a:bodyPr anchor="b">
            <a:normAutofit/>
          </a:bodyPr>
          <a:lstStyle>
            <a:lvl1pPr algn="ctr">
              <a:lnSpc>
                <a:spcPct val="200000"/>
              </a:lnSpc>
              <a:defRPr sz="1800" b="0" i="1">
                <a:solidFill>
                  <a:schemeClr val="bg1">
                    <a:lumMod val="8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9115"/>
            <a:ext cx="5486400" cy="3423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7588"/>
            <a:ext cx="5486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Myriad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7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22202" y="6488742"/>
            <a:ext cx="309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Board of Directors Workshop   |   </a:t>
            </a:r>
            <a:fld id="{3AFF2A17-0641-4DF3-A723-8F21241D6399}" type="slidenum">
              <a:rPr lang="en-US" sz="1000" baseline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000" baseline="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C987C-809C-484B-9AC7-612094CA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100"/>
            <a:ext cx="9144000" cy="6003393"/>
          </a:xfrm>
          <a:prstGeom prst="rect">
            <a:avLst/>
          </a:prstGeom>
        </p:spPr>
      </p:pic>
      <p:pic>
        <p:nvPicPr>
          <p:cNvPr id="6" name="Picture 5" descr="bottom-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710"/>
            <a:ext cx="9144000" cy="2433290"/>
          </a:xfrm>
          <a:prstGeom prst="rect">
            <a:avLst/>
          </a:prstGeom>
        </p:spPr>
      </p:pic>
      <p:pic>
        <p:nvPicPr>
          <p:cNvPr id="3" name="Picture 2" descr="top-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100"/>
            <a:ext cx="9144000" cy="2517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408" y="5196128"/>
            <a:ext cx="858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Myriad Pro"/>
                <a:cs typeface="Myriad Pro"/>
              </a:rPr>
              <a:t>SIP Updates</a:t>
            </a:r>
          </a:p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Myriad Pro"/>
                <a:cs typeface="Myriad Pro"/>
              </a:rPr>
              <a:t>2019-20</a:t>
            </a:r>
          </a:p>
        </p:txBody>
      </p:sp>
      <p:pic>
        <p:nvPicPr>
          <p:cNvPr id="4" name="Picture 3" descr="EPS-Horizontal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5" y="0"/>
            <a:ext cx="3430902" cy="8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A446-29B9-4B85-8A22-2670C8627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D8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2758A2F-3C50-4FDE-923A-08515D6540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connection between SIP and SOSR.</a:t>
            </a:r>
          </a:p>
          <a:p>
            <a:pPr lvl="0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data elements required in the SIP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WSIF calculator</a:t>
            </a:r>
          </a:p>
          <a:p>
            <a:pPr lvl="0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plan for developing and finalizing the SIP by 10/30</a:t>
            </a:r>
          </a:p>
          <a:p>
            <a:pPr lvl="1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staff activity for LID day</a:t>
            </a:r>
          </a:p>
          <a:p>
            <a:pPr lvl="0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district models/exemplar actions for consideration in your SIP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E934D7-EBCD-40DF-A8EB-8B31D304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C69C6A1-C7B6-4C94-907D-BE2FEAA43C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777D3BB-686D-420C-B76A-6237804B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16" y="2339721"/>
            <a:ext cx="3538728" cy="26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171" y="1233713"/>
            <a:ext cx="735874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8263" algn="l"/>
              </a:tabLst>
            </a:pPr>
            <a:r>
              <a:rPr lang="en-US" sz="40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endParaRPr lang="en-US" sz="50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148263" algn="l"/>
              </a:tabLst>
            </a:pP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table group develop a 60 second elevator speech explaining the connection and importance of the SIP and the SOSR to a new administrator in Everett</a:t>
            </a:r>
          </a:p>
          <a:p>
            <a:endParaRPr lang="en-US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US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60 second infomercial explaining the connection and importance of the SIP and SOSR to a new administrator in Everett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395E5-A2F2-4856-A41E-712C2CA53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62" y="5358299"/>
            <a:ext cx="3464814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1" y="1233713"/>
            <a:ext cx="73587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8263" algn="l"/>
              </a:tabLst>
            </a:pPr>
            <a:r>
              <a:rPr lang="en-US" sz="40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data</a:t>
            </a:r>
            <a:endParaRPr lang="en-US" sz="50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148263" algn="l"/>
              </a:tabLst>
            </a:pP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back to Equipped to lead, what is one NEW action that you might include in your SIP?</a:t>
            </a: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data led you to this action?</a:t>
            </a:r>
          </a:p>
          <a:p>
            <a:endParaRPr lang="en-US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WSIF framework-  How is it calculated</a:t>
            </a: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target sheet</a:t>
            </a: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targets with the highest leverage points</a:t>
            </a:r>
          </a:p>
          <a:p>
            <a:r>
              <a:rPr lang="en-US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Whatever else Catherine wants to do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9CF7E-0FC5-49C4-B83F-BD9306C1C632}"/>
              </a:ext>
            </a:extLst>
          </p:cNvPr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62DA9-20B3-47CF-B51E-8EFF780A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62" y="5358299"/>
            <a:ext cx="3464814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66069"/>
              </p:ext>
            </p:extLst>
          </p:nvPr>
        </p:nvGraphicFramePr>
        <p:xfrm>
          <a:off x="976316" y="1165247"/>
          <a:ext cx="6269698" cy="33493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69698">
                  <a:extLst>
                    <a:ext uri="{9D8B030D-6E8A-4147-A177-3AD203B41FA5}">
                      <a16:colId xmlns:a16="http://schemas.microsoft.com/office/drawing/2014/main" val="3723031044"/>
                    </a:ext>
                  </a:extLst>
                </a:gridCol>
              </a:tblGrid>
              <a:tr h="17579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r>
                        <a:rPr lang="en-US" sz="4000" b="1" kern="1200" dirty="0">
                          <a:solidFill>
                            <a:srgbClr val="E878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Sharing</a:t>
                      </a:r>
                    </a:p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endParaRPr lang="en-US" sz="4000" b="1" kern="1200" baseline="0" dirty="0">
                        <a:solidFill>
                          <a:srgbClr val="E878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Elizabeth Kelley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Kevin Allen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Kelly Shepherd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4465213"/>
                  </a:ext>
                </a:extLst>
              </a:tr>
              <a:tr h="8523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89478368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4096029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C63A21-495A-4EDC-91F2-5415D406C84A}"/>
              </a:ext>
            </a:extLst>
          </p:cNvPr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73EFA-A418-4C55-8C9D-EEC60E8B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62" y="5358299"/>
            <a:ext cx="3464814" cy="955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024299-024C-4A64-BEFC-CB4C10E89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88" y="2211546"/>
            <a:ext cx="346674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00247"/>
              </p:ext>
            </p:extLst>
          </p:nvPr>
        </p:nvGraphicFramePr>
        <p:xfrm>
          <a:off x="976316" y="1165247"/>
          <a:ext cx="6269698" cy="55896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69698">
                  <a:extLst>
                    <a:ext uri="{9D8B030D-6E8A-4147-A177-3AD203B41FA5}">
                      <a16:colId xmlns:a16="http://schemas.microsoft.com/office/drawing/2014/main" val="3723031044"/>
                    </a:ext>
                  </a:extLst>
                </a:gridCol>
              </a:tblGrid>
              <a:tr h="17579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r>
                        <a:rPr lang="en-US" sz="4000" b="1" kern="1200" dirty="0">
                          <a:solidFill>
                            <a:srgbClr val="E878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Possible SIP actions </a:t>
                      </a:r>
                    </a:p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endParaRPr lang="en-US" sz="4000" b="1" kern="1200" baseline="0" dirty="0">
                        <a:solidFill>
                          <a:srgbClr val="E878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by curriculum department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your consideration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endParaRPr lang="en-US" sz="2100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Scan the SIP actions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highlight in green those actions that you think you will use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Highlight in yellow actions for consideration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Leave blank the actions that may not align with your plan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endParaRPr lang="en-US" sz="2100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4465213"/>
                  </a:ext>
                </a:extLst>
              </a:tr>
              <a:tr h="8523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89478368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4096029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C63A21-495A-4EDC-91F2-5415D406C84A}"/>
              </a:ext>
            </a:extLst>
          </p:cNvPr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C2A17-0C4D-4E0F-A115-E4C05A6F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62" y="5358299"/>
            <a:ext cx="3464814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97130"/>
              </p:ext>
            </p:extLst>
          </p:nvPr>
        </p:nvGraphicFramePr>
        <p:xfrm>
          <a:off x="976316" y="1165247"/>
          <a:ext cx="6269698" cy="4629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69698">
                  <a:extLst>
                    <a:ext uri="{9D8B030D-6E8A-4147-A177-3AD203B41FA5}">
                      <a16:colId xmlns:a16="http://schemas.microsoft.com/office/drawing/2014/main" val="3723031044"/>
                    </a:ext>
                  </a:extLst>
                </a:gridCol>
              </a:tblGrid>
              <a:tr h="17579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r>
                        <a:rPr lang="en-US" sz="4000" b="1" kern="1200" dirty="0">
                          <a:solidFill>
                            <a:srgbClr val="E878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session </a:t>
                      </a:r>
                    </a:p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endParaRPr lang="en-US" sz="4000" b="1" kern="1200" dirty="0">
                        <a:solidFill>
                          <a:srgbClr val="E878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Peer review the SIP work you currently have completed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 to draft/revise your SIP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Session for interpreting data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Session on planning the LID activity with staff</a:t>
                      </a:r>
                    </a:p>
                    <a:p>
                      <a:pPr marL="34290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endParaRPr lang="en-US" sz="2100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4465213"/>
                  </a:ext>
                </a:extLst>
              </a:tr>
              <a:tr h="8523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89478368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4096029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C63A21-495A-4EDC-91F2-5415D406C84A}"/>
              </a:ext>
            </a:extLst>
          </p:cNvPr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C2A17-0C4D-4E0F-A115-E4C05A6F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62" y="5358299"/>
            <a:ext cx="3464814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88238"/>
              </p:ext>
            </p:extLst>
          </p:nvPr>
        </p:nvGraphicFramePr>
        <p:xfrm>
          <a:off x="976316" y="1165247"/>
          <a:ext cx="6269698" cy="45685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69698">
                  <a:extLst>
                    <a:ext uri="{9D8B030D-6E8A-4147-A177-3AD203B41FA5}">
                      <a16:colId xmlns:a16="http://schemas.microsoft.com/office/drawing/2014/main" val="3723031044"/>
                    </a:ext>
                  </a:extLst>
                </a:gridCol>
              </a:tblGrid>
              <a:tr h="17579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r>
                        <a:rPr lang="en-US" sz="4000" b="1" kern="1200" dirty="0">
                          <a:solidFill>
                            <a:srgbClr val="E8782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Closure </a:t>
                      </a:r>
                    </a:p>
                    <a:p>
                      <a:pPr marL="0" algn="l" defTabSz="457200" rtl="0" eaLnBrk="1" latinLnBrk="0" hangingPunct="1">
                        <a:tabLst>
                          <a:tab pos="5148263" algn="l"/>
                        </a:tabLst>
                      </a:pPr>
                      <a:endParaRPr lang="en-US" sz="4000" b="1" kern="1200" dirty="0">
                        <a:solidFill>
                          <a:srgbClr val="E8782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Share out 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endParaRPr lang="en-US" sz="2100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Odds and Ends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0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Website welcome pages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0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ILT and LID day agendas</a:t>
                      </a:r>
                    </a:p>
                    <a:p>
                      <a:pPr marL="800100" lvl="1" indent="-342900" algn="l" defTabSz="457200" rtl="0" eaLnBrk="1" latinLnBrk="0" hangingPunct="1"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</a:pPr>
                      <a:r>
                        <a:rPr lang="en-US" sz="20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 Cross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148263" algn="l"/>
                        </a:tabLst>
                        <a:defRPr/>
                      </a:pPr>
                      <a:r>
                        <a:rPr lang="en-US" sz="2000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4465213"/>
                  </a:ext>
                </a:extLst>
              </a:tr>
              <a:tr h="8523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89478368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rgbClr val="01447B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4096029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C63A21-495A-4EDC-91F2-5415D406C84A}"/>
              </a:ext>
            </a:extLst>
          </p:cNvPr>
          <p:cNvSpPr txBox="1"/>
          <p:nvPr/>
        </p:nvSpPr>
        <p:spPr>
          <a:xfrm>
            <a:off x="462069" y="260101"/>
            <a:ext cx="729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improvement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C2A17-0C4D-4E0F-A115-E4C05A6F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62" y="5358299"/>
            <a:ext cx="3464814" cy="955252"/>
          </a:xfrm>
          <a:prstGeom prst="rect">
            <a:avLst/>
          </a:prstGeom>
        </p:spPr>
      </p:pic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C12DC517-4729-4CD5-B8C7-A1CCB54F6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479" y="2279893"/>
            <a:ext cx="3604131" cy="2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7243</TotalTime>
  <Words>205</Words>
  <Application>Microsoft Office PowerPoint</Application>
  <PresentationFormat>On-screen Show (4:3)</PresentationFormat>
  <Paragraphs>69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Lancaster, Sally A.</cp:lastModifiedBy>
  <cp:revision>478</cp:revision>
  <cp:lastPrinted>2019-07-30T22:59:27Z</cp:lastPrinted>
  <dcterms:created xsi:type="dcterms:W3CDTF">2016-08-25T16:48:33Z</dcterms:created>
  <dcterms:modified xsi:type="dcterms:W3CDTF">2019-08-12T14:15:45Z</dcterms:modified>
</cp:coreProperties>
</file>