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48"/>
  </p:notesMasterIdLst>
  <p:handoutMasterIdLst>
    <p:handoutMasterId r:id="rId49"/>
  </p:handoutMasterIdLst>
  <p:sldIdLst>
    <p:sldId id="369" r:id="rId2"/>
    <p:sldId id="371" r:id="rId3"/>
    <p:sldId id="382" r:id="rId4"/>
    <p:sldId id="381" r:id="rId5"/>
    <p:sldId id="404" r:id="rId6"/>
    <p:sldId id="425" r:id="rId7"/>
    <p:sldId id="383" r:id="rId8"/>
    <p:sldId id="384" r:id="rId9"/>
    <p:sldId id="388" r:id="rId10"/>
    <p:sldId id="420" r:id="rId11"/>
    <p:sldId id="423" r:id="rId12"/>
    <p:sldId id="424" r:id="rId13"/>
    <p:sldId id="419" r:id="rId14"/>
    <p:sldId id="426" r:id="rId15"/>
    <p:sldId id="386"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27" r:id="rId30"/>
    <p:sldId id="430" r:id="rId31"/>
    <p:sldId id="421" r:id="rId32"/>
    <p:sldId id="433" r:id="rId33"/>
    <p:sldId id="432" r:id="rId34"/>
    <p:sldId id="431" r:id="rId35"/>
    <p:sldId id="422" r:id="rId36"/>
    <p:sldId id="434" r:id="rId37"/>
    <p:sldId id="435" r:id="rId38"/>
    <p:sldId id="437" r:id="rId39"/>
    <p:sldId id="436" r:id="rId40"/>
    <p:sldId id="438" r:id="rId41"/>
    <p:sldId id="439" r:id="rId42"/>
    <p:sldId id="440" r:id="rId43"/>
    <p:sldId id="441" r:id="rId44"/>
    <p:sldId id="442" r:id="rId45"/>
    <p:sldId id="428" r:id="rId46"/>
    <p:sldId id="42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769"/>
    <a:srgbClr val="FD8522"/>
    <a:srgbClr val="FF8000"/>
    <a:srgbClr val="CD4628"/>
    <a:srgbClr val="FDCA6D"/>
    <a:srgbClr val="CFE288"/>
    <a:srgbClr val="E87827"/>
    <a:srgbClr val="4B296C"/>
    <a:srgbClr val="852572"/>
    <a:srgbClr val="6EB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2365" autoAdjust="0"/>
  </p:normalViewPr>
  <p:slideViewPr>
    <p:cSldViewPr snapToGrid="0" snapToObjects="1">
      <p:cViewPr varScale="1">
        <p:scale>
          <a:sx n="66" d="100"/>
          <a:sy n="66" d="100"/>
        </p:scale>
        <p:origin x="155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emefs01\emestaff\Jones.Cynthia.T\ELL\Student%20numbers\Student%20numbers%20growth%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mefs01\emestaff\Jones.Cynthia.T\Friday%20Reports\+%202018-19\EL%20and%20FPL%20numbers\EPS%20Language%20Matrix%20Levels%201-2%202018100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emefs01\emestaff\Jones.Cynthia.T\McKinney-Vento\Data\Student%20numbers%20cumulative%202007-20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Sheet1!$B$24</c:f>
              <c:strCache>
                <c:ptCount val="1"/>
                <c:pt idx="0">
                  <c:v>Active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Sheet1!$A$25:$A$30</c:f>
              <c:strCache>
                <c:ptCount val="6"/>
                <c:pt idx="0">
                  <c:v>June 2014</c:v>
                </c:pt>
                <c:pt idx="1">
                  <c:v>June 2015</c:v>
                </c:pt>
                <c:pt idx="2">
                  <c:v>June 2016</c:v>
                </c:pt>
                <c:pt idx="3">
                  <c:v>June 2017</c:v>
                </c:pt>
                <c:pt idx="4">
                  <c:v>June 2018</c:v>
                </c:pt>
                <c:pt idx="5">
                  <c:v>June 2019</c:v>
                </c:pt>
              </c:strCache>
            </c:strRef>
          </c:cat>
          <c:val>
            <c:numRef>
              <c:f>Sheet1!$B$25:$B$30</c:f>
              <c:numCache>
                <c:formatCode>General</c:formatCode>
                <c:ptCount val="6"/>
                <c:pt idx="0">
                  <c:v>2041</c:v>
                </c:pt>
                <c:pt idx="1">
                  <c:v>2299</c:v>
                </c:pt>
                <c:pt idx="2">
                  <c:v>2427</c:v>
                </c:pt>
                <c:pt idx="3">
                  <c:v>2646</c:v>
                </c:pt>
                <c:pt idx="4">
                  <c:v>2778</c:v>
                </c:pt>
                <c:pt idx="5">
                  <c:v>2875</c:v>
                </c:pt>
              </c:numCache>
            </c:numRef>
          </c:val>
          <c:extLst>
            <c:ext xmlns:c16="http://schemas.microsoft.com/office/drawing/2014/chart" uri="{C3380CC4-5D6E-409C-BE32-E72D297353CC}">
              <c16:uniqueId val="{00000000-140B-4350-87C3-13CBEB19FAD6}"/>
            </c:ext>
          </c:extLst>
        </c:ser>
        <c:ser>
          <c:idx val="1"/>
          <c:order val="1"/>
          <c:tx>
            <c:strRef>
              <c:f>Sheet1!$C$24</c:f>
              <c:strCache>
                <c:ptCount val="1"/>
                <c:pt idx="0">
                  <c:v>Exited</c:v>
                </c:pt>
              </c:strCache>
            </c:strRef>
          </c:tx>
          <c:spPr>
            <a:solidFill>
              <a:schemeClr val="accent2">
                <a:lumMod val="60000"/>
                <a:lumOff val="40000"/>
              </a:schemeClr>
            </a:solidFill>
            <a:ln>
              <a:noFill/>
            </a:ln>
            <a:effectLst/>
          </c:spPr>
          <c:invertIfNegative val="0"/>
          <c:dLbls>
            <c:dLbl>
              <c:idx val="0"/>
              <c:layout>
                <c:manualLayout>
                  <c:x val="0"/>
                  <c:y val="3.818897637795220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0B-4350-87C3-13CBEB19FAD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Sheet1!$A$25:$A$30</c:f>
              <c:strCache>
                <c:ptCount val="6"/>
                <c:pt idx="0">
                  <c:v>June 2014</c:v>
                </c:pt>
                <c:pt idx="1">
                  <c:v>June 2015</c:v>
                </c:pt>
                <c:pt idx="2">
                  <c:v>June 2016</c:v>
                </c:pt>
                <c:pt idx="3">
                  <c:v>June 2017</c:v>
                </c:pt>
                <c:pt idx="4">
                  <c:v>June 2018</c:v>
                </c:pt>
                <c:pt idx="5">
                  <c:v>June 2019</c:v>
                </c:pt>
              </c:strCache>
            </c:strRef>
          </c:cat>
          <c:val>
            <c:numRef>
              <c:f>Sheet1!$C$25:$C$30</c:f>
              <c:numCache>
                <c:formatCode>General</c:formatCode>
                <c:ptCount val="6"/>
                <c:pt idx="0">
                  <c:v>276</c:v>
                </c:pt>
                <c:pt idx="1">
                  <c:v>550</c:v>
                </c:pt>
                <c:pt idx="2">
                  <c:v>640</c:v>
                </c:pt>
                <c:pt idx="3">
                  <c:v>816</c:v>
                </c:pt>
                <c:pt idx="4">
                  <c:v>984</c:v>
                </c:pt>
                <c:pt idx="5">
                  <c:v>1046</c:v>
                </c:pt>
              </c:numCache>
            </c:numRef>
          </c:val>
          <c:extLst>
            <c:ext xmlns:c16="http://schemas.microsoft.com/office/drawing/2014/chart" uri="{C3380CC4-5D6E-409C-BE32-E72D297353CC}">
              <c16:uniqueId val="{00000002-140B-4350-87C3-13CBEB19FAD6}"/>
            </c:ext>
          </c:extLst>
        </c:ser>
        <c:dLbls>
          <c:dLblPos val="inEnd"/>
          <c:showLegendKey val="0"/>
          <c:showVal val="1"/>
          <c:showCatName val="0"/>
          <c:showSerName val="0"/>
          <c:showPercent val="0"/>
          <c:showBubbleSize val="0"/>
        </c:dLbls>
        <c:gapWidth val="150"/>
        <c:overlap val="100"/>
        <c:axId val="399434120"/>
        <c:axId val="399434448"/>
      </c:barChart>
      <c:catAx>
        <c:axId val="39943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9434448"/>
        <c:crosses val="autoZero"/>
        <c:auto val="1"/>
        <c:lblAlgn val="ctr"/>
        <c:lblOffset val="100"/>
        <c:noMultiLvlLbl val="0"/>
      </c:catAx>
      <c:valAx>
        <c:axId val="399434448"/>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943412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3CC-429D-B1F9-98C164A7E8F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3CC-429D-B1F9-98C164A7E8F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3CC-429D-B1F9-98C164A7E8F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3CC-429D-B1F9-98C164A7E8F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3CC-429D-B1F9-98C164A7E8F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3CC-429D-B1F9-98C164A7E8F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3CC-429D-B1F9-98C164A7E8FF}"/>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3CC-429D-B1F9-98C164A7E8FF}"/>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A3CC-429D-B1F9-98C164A7E8FF}"/>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A3CC-429D-B1F9-98C164A7E8FF}"/>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A3CC-429D-B1F9-98C164A7E8FF}"/>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A3CC-429D-B1F9-98C164A7E8FF}"/>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A3CC-429D-B1F9-98C164A7E8FF}"/>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A3CC-429D-B1F9-98C164A7E8FF}"/>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A3CC-429D-B1F9-98C164A7E8FF}"/>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A3CC-429D-B1F9-98C164A7E8FF}"/>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A3CC-429D-B1F9-98C164A7E8FF}"/>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A3CC-429D-B1F9-98C164A7E8FF}"/>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A3CC-429D-B1F9-98C164A7E8FF}"/>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A3CC-429D-B1F9-98C164A7E8FF}"/>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A3CC-429D-B1F9-98C164A7E8FF}"/>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A3CC-429D-B1F9-98C164A7E8FF}"/>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A3CC-429D-B1F9-98C164A7E8FF}"/>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F-A3CC-429D-B1F9-98C164A7E8FF}"/>
              </c:ext>
            </c:extLst>
          </c:dPt>
          <c:dPt>
            <c:idx val="24"/>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1-A3CC-429D-B1F9-98C164A7E8FF}"/>
              </c:ext>
            </c:extLst>
          </c:dPt>
          <c:dPt>
            <c:idx val="25"/>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3-A3CC-429D-B1F9-98C164A7E8FF}"/>
              </c:ext>
            </c:extLst>
          </c:dPt>
          <c:dPt>
            <c:idx val="26"/>
            <c:bubble3D val="0"/>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5-A3CC-429D-B1F9-98C164A7E8FF}"/>
              </c:ext>
            </c:extLst>
          </c:dPt>
          <c:dPt>
            <c:idx val="27"/>
            <c:bubble3D val="0"/>
            <c:spPr>
              <a:solidFill>
                <a:schemeClr val="accent4">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7-A3CC-429D-B1F9-98C164A7E8F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A3CC-429D-B1F9-98C164A7E8F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A3CC-429D-B1F9-98C164A7E8FF}"/>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A3CC-429D-B1F9-98C164A7E8F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7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A3CC-429D-B1F9-98C164A7E8FF}"/>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A3CC-429D-B1F9-98C164A7E8FF}"/>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A3CC-429D-B1F9-98C164A7E8FF}"/>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D-A3CC-429D-B1F9-98C164A7E8FF}"/>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F-A3CC-429D-B1F9-98C164A7E8FF}"/>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1-A3CC-429D-B1F9-98C164A7E8FF}"/>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3-A3CC-429D-B1F9-98C164A7E8FF}"/>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5-A3CC-429D-B1F9-98C164A7E8FF}"/>
                </c:ext>
              </c:extLst>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7-A3CC-429D-B1F9-98C164A7E8FF}"/>
                </c:ext>
              </c:extLst>
            </c:dLbl>
            <c:dLbl>
              <c:idx val="1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9-A3CC-429D-B1F9-98C164A7E8FF}"/>
                </c:ext>
              </c:extLst>
            </c:dLbl>
            <c:dLbl>
              <c:idx val="1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B-A3CC-429D-B1F9-98C164A7E8FF}"/>
                </c:ext>
              </c:extLst>
            </c:dLbl>
            <c:dLbl>
              <c:idx val="1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D-A3CC-429D-B1F9-98C164A7E8FF}"/>
                </c:ext>
              </c:extLst>
            </c:dLbl>
            <c:dLbl>
              <c:idx val="15"/>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FDBFBE7-03AD-4B5F-B015-548DB3F16336}" type="CATEGORYNAME">
                      <a:rPr lang="en-US">
                        <a:solidFill>
                          <a:schemeClr val="accent4">
                            <a:lumMod val="75000"/>
                          </a:schemeClr>
                        </a:solidFill>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A3CC-429D-B1F9-98C164A7E8FF}"/>
                </c:ext>
              </c:extLst>
            </c:dLbl>
            <c:dLbl>
              <c:idx val="1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1-A3CC-429D-B1F9-98C164A7E8FF}"/>
                </c:ext>
              </c:extLst>
            </c:dLbl>
            <c:dLbl>
              <c:idx val="17"/>
              <c:layout>
                <c:manualLayout>
                  <c:x val="-6.0475155130564118E-2"/>
                  <c:y val="-8.2304526748971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3CC-429D-B1F9-98C164A7E8FF}"/>
                </c:ext>
              </c:extLst>
            </c:dLbl>
            <c:dLbl>
              <c:idx val="1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25-A3CC-429D-B1F9-98C164A7E8FF}"/>
                </c:ext>
              </c:extLst>
            </c:dLbl>
            <c:dLbl>
              <c:idx val="19"/>
              <c:layout>
                <c:manualLayout>
                  <c:x val="-5.4715616546700874E-2"/>
                  <c:y val="-6.172839506172839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A3CC-429D-B1F9-98C164A7E8FF}"/>
                </c:ext>
              </c:extLst>
            </c:dLbl>
            <c:dLbl>
              <c:idx val="2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DED07861-436A-49D0-9856-810FE2E2AA76}" type="CATEGORYNAME">
                      <a:rPr lang="en-US">
                        <a:solidFill>
                          <a:schemeClr val="bg1">
                            <a:lumMod val="50000"/>
                          </a:schemeClr>
                        </a:solidFill>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A3CC-429D-B1F9-98C164A7E8FF}"/>
                </c:ext>
              </c:extLst>
            </c:dLbl>
            <c:dLbl>
              <c:idx val="21"/>
              <c:layout>
                <c:manualLayout>
                  <c:x val="-1.1519077167726493E-2"/>
                  <c:y val="-8.2304526748971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B-A3CC-429D-B1F9-98C164A7E8FF}"/>
                </c:ext>
              </c:extLst>
            </c:dLbl>
            <c:dLbl>
              <c:idx val="22"/>
              <c:layout>
                <c:manualLayout>
                  <c:x val="-7.4874001590222214E-2"/>
                  <c:y val="-2.057613168724317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D-A3CC-429D-B1F9-98C164A7E8FF}"/>
                </c:ext>
              </c:extLst>
            </c:dLbl>
            <c:dLbl>
              <c:idx val="23"/>
              <c:layout>
                <c:manualLayout>
                  <c:x val="-3.0237577565282073E-2"/>
                  <c:y val="-2.469135802469135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A3CC-429D-B1F9-98C164A7E8FF}"/>
                </c:ext>
              </c:extLst>
            </c:dLbl>
            <c:dLbl>
              <c:idx val="24"/>
              <c:layout>
                <c:manualLayout>
                  <c:x val="-0.10655146380147007"/>
                  <c:y val="-1.851851851851855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lumOff val="4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A3CC-429D-B1F9-98C164A7E8FF}"/>
                </c:ext>
              </c:extLst>
            </c:dLbl>
            <c:dLbl>
              <c:idx val="25"/>
              <c:layout>
                <c:manualLayout>
                  <c:x val="-3.887688544107689E-2"/>
                  <c:y val="-3.29218106995884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7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A3CC-429D-B1F9-98C164A7E8FF}"/>
                </c:ext>
              </c:extLst>
            </c:dLbl>
            <c:dLbl>
              <c:idx val="26"/>
              <c:layout>
                <c:manualLayout>
                  <c:x val="-5.0395962608803434E-2"/>
                  <c:y val="-5.349794238683129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CBD96394-5DF5-417A-AD17-B3B43C66921B}" type="CATEGORYNAME">
                      <a:rPr lang="en-US">
                        <a:solidFill>
                          <a:schemeClr val="bg1">
                            <a:lumMod val="50000"/>
                          </a:schemeClr>
                        </a:solidFill>
                      </a:rPr>
                      <a:pPr>
                        <a:defRPr>
                          <a:solidFill>
                            <a:schemeClr val="accent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35-A3CC-429D-B1F9-98C164A7E8FF}"/>
                </c:ext>
              </c:extLst>
            </c:dLbl>
            <c:dLbl>
              <c:idx val="2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7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37-A3CC-429D-B1F9-98C164A7E8F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chart'!$E$3:$E$30</c:f>
              <c:strCache>
                <c:ptCount val="28"/>
                <c:pt idx="0">
                  <c:v>Spanish </c:v>
                </c:pt>
                <c:pt idx="1">
                  <c:v>Russian </c:v>
                </c:pt>
                <c:pt idx="2">
                  <c:v>Arabic </c:v>
                </c:pt>
                <c:pt idx="3">
                  <c:v>Vietnamese </c:v>
                </c:pt>
                <c:pt idx="4">
                  <c:v>Ukrainian </c:v>
                </c:pt>
                <c:pt idx="5">
                  <c:v>Marshallese </c:v>
                </c:pt>
                <c:pt idx="6">
                  <c:v>Korean </c:v>
                </c:pt>
                <c:pt idx="7">
                  <c:v>Telugu </c:v>
                </c:pt>
                <c:pt idx="8">
                  <c:v>Hindi </c:v>
                </c:pt>
                <c:pt idx="9">
                  <c:v>Cambodian </c:v>
                </c:pt>
                <c:pt idx="10">
                  <c:v>Punjabi </c:v>
                </c:pt>
                <c:pt idx="11">
                  <c:v>Tagalog </c:v>
                </c:pt>
                <c:pt idx="12">
                  <c:v>Chinese-Unspecified </c:v>
                </c:pt>
                <c:pt idx="13">
                  <c:v>Amharic </c:v>
                </c:pt>
                <c:pt idx="14">
                  <c:v>Chinese-Mandarin </c:v>
                </c:pt>
                <c:pt idx="15">
                  <c:v>Tamil </c:v>
                </c:pt>
                <c:pt idx="16">
                  <c:v>Portugese </c:v>
                </c:pt>
                <c:pt idx="17">
                  <c:v>Japanese </c:v>
                </c:pt>
                <c:pt idx="18">
                  <c:v>French </c:v>
                </c:pt>
                <c:pt idx="19">
                  <c:v>Swahili </c:v>
                </c:pt>
                <c:pt idx="20">
                  <c:v>Farsi </c:v>
                </c:pt>
                <c:pt idx="21">
                  <c:v>Kurdish </c:v>
                </c:pt>
                <c:pt idx="22">
                  <c:v>Nepali </c:v>
                </c:pt>
                <c:pt idx="23">
                  <c:v>Rumanian </c:v>
                </c:pt>
                <c:pt idx="24">
                  <c:v>Chuuk/ Chuukese </c:v>
                </c:pt>
                <c:pt idx="25">
                  <c:v>Hmong </c:v>
                </c:pt>
                <c:pt idx="26">
                  <c:v>Turkish </c:v>
                </c:pt>
                <c:pt idx="27">
                  <c:v>Other (56)</c:v>
                </c:pt>
              </c:strCache>
            </c:strRef>
          </c:cat>
          <c:val>
            <c:numRef>
              <c:f>'Pie chart'!$F$3:$F$30</c:f>
              <c:numCache>
                <c:formatCode>General</c:formatCode>
                <c:ptCount val="28"/>
                <c:pt idx="0">
                  <c:v>1167</c:v>
                </c:pt>
                <c:pt idx="1">
                  <c:v>234</c:v>
                </c:pt>
                <c:pt idx="2">
                  <c:v>195</c:v>
                </c:pt>
                <c:pt idx="3">
                  <c:v>157</c:v>
                </c:pt>
                <c:pt idx="4">
                  <c:v>112</c:v>
                </c:pt>
                <c:pt idx="5">
                  <c:v>93</c:v>
                </c:pt>
                <c:pt idx="6">
                  <c:v>68</c:v>
                </c:pt>
                <c:pt idx="7">
                  <c:v>43</c:v>
                </c:pt>
                <c:pt idx="8">
                  <c:v>35</c:v>
                </c:pt>
                <c:pt idx="9">
                  <c:v>33</c:v>
                </c:pt>
                <c:pt idx="10">
                  <c:v>33</c:v>
                </c:pt>
                <c:pt idx="11">
                  <c:v>33</c:v>
                </c:pt>
                <c:pt idx="12">
                  <c:v>29</c:v>
                </c:pt>
                <c:pt idx="13">
                  <c:v>28</c:v>
                </c:pt>
                <c:pt idx="14">
                  <c:v>26</c:v>
                </c:pt>
                <c:pt idx="15">
                  <c:v>26</c:v>
                </c:pt>
                <c:pt idx="16">
                  <c:v>23</c:v>
                </c:pt>
                <c:pt idx="17">
                  <c:v>22</c:v>
                </c:pt>
                <c:pt idx="18">
                  <c:v>18</c:v>
                </c:pt>
                <c:pt idx="19">
                  <c:v>18</c:v>
                </c:pt>
                <c:pt idx="20">
                  <c:v>16</c:v>
                </c:pt>
                <c:pt idx="21">
                  <c:v>16</c:v>
                </c:pt>
                <c:pt idx="22">
                  <c:v>15</c:v>
                </c:pt>
                <c:pt idx="23">
                  <c:v>13</c:v>
                </c:pt>
                <c:pt idx="24">
                  <c:v>11</c:v>
                </c:pt>
                <c:pt idx="25">
                  <c:v>10</c:v>
                </c:pt>
                <c:pt idx="26">
                  <c:v>10</c:v>
                </c:pt>
                <c:pt idx="27">
                  <c:v>292</c:v>
                </c:pt>
              </c:numCache>
            </c:numRef>
          </c:val>
          <c:extLst>
            <c:ext xmlns:c16="http://schemas.microsoft.com/office/drawing/2014/chart" uri="{C3380CC4-5D6E-409C-BE32-E72D297353CC}">
              <c16:uniqueId val="{00000038-A3CC-429D-B1F9-98C164A7E8F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b="1" dirty="0">
                <a:solidFill>
                  <a:srgbClr val="193769"/>
                </a:solidFill>
                <a:latin typeface="Arial" panose="020B0604020202020204" pitchFamily="34" charset="0"/>
                <a:cs typeface="Arial" panose="020B0604020202020204" pitchFamily="34" charset="0"/>
              </a:rPr>
              <a:t>Cumulative</a:t>
            </a:r>
            <a:r>
              <a:rPr lang="en-US" sz="1800" b="1" baseline="0" dirty="0">
                <a:solidFill>
                  <a:srgbClr val="193769"/>
                </a:solidFill>
                <a:latin typeface="Arial" panose="020B0604020202020204" pitchFamily="34" charset="0"/>
                <a:cs typeface="Arial" panose="020B0604020202020204" pitchFamily="34" charset="0"/>
              </a:rPr>
              <a:t> n</a:t>
            </a:r>
            <a:r>
              <a:rPr lang="en-US" sz="1800" b="1" dirty="0">
                <a:solidFill>
                  <a:srgbClr val="193769"/>
                </a:solidFill>
                <a:latin typeface="Arial" panose="020B0604020202020204" pitchFamily="34" charset="0"/>
                <a:cs typeface="Arial" panose="020B0604020202020204" pitchFamily="34" charset="0"/>
              </a:rPr>
              <a:t>umber KIT students in EPS</a:t>
            </a:r>
          </a:p>
        </c:rich>
      </c:tx>
      <c:layout>
        <c:manualLayout>
          <c:xMode val="edge"/>
          <c:yMode val="edge"/>
          <c:x val="0.2111042533996785"/>
          <c:y val="2.08945456803920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Sheet1!$I$3:$M$3</c:f>
              <c:strCache>
                <c:ptCount val="5"/>
                <c:pt idx="0">
                  <c:v>2014-15</c:v>
                </c:pt>
                <c:pt idx="1">
                  <c:v>2015-16</c:v>
                </c:pt>
                <c:pt idx="2">
                  <c:v>2016-17</c:v>
                </c:pt>
                <c:pt idx="3">
                  <c:v>2017-18</c:v>
                </c:pt>
                <c:pt idx="4">
                  <c:v>2018-19</c:v>
                </c:pt>
              </c:strCache>
            </c:strRef>
          </c:cat>
          <c:val>
            <c:numRef>
              <c:f>Sheet1!$I$4:$M$4</c:f>
              <c:numCache>
                <c:formatCode>General</c:formatCode>
                <c:ptCount val="5"/>
                <c:pt idx="0">
                  <c:v>974</c:v>
                </c:pt>
                <c:pt idx="1">
                  <c:v>1101</c:v>
                </c:pt>
                <c:pt idx="2">
                  <c:v>1150</c:v>
                </c:pt>
                <c:pt idx="3">
                  <c:v>1266</c:v>
                </c:pt>
                <c:pt idx="4">
                  <c:v>1146</c:v>
                </c:pt>
              </c:numCache>
            </c:numRef>
          </c:val>
          <c:extLst>
            <c:ext xmlns:c16="http://schemas.microsoft.com/office/drawing/2014/chart" uri="{C3380CC4-5D6E-409C-BE32-E72D297353CC}">
              <c16:uniqueId val="{00000000-FE98-4283-988A-77F261AE7CC4}"/>
            </c:ext>
          </c:extLst>
        </c:ser>
        <c:dLbls>
          <c:dLblPos val="outEnd"/>
          <c:showLegendKey val="0"/>
          <c:showVal val="1"/>
          <c:showCatName val="0"/>
          <c:showSerName val="0"/>
          <c:showPercent val="0"/>
          <c:showBubbleSize val="0"/>
        </c:dLbls>
        <c:gapWidth val="219"/>
        <c:overlap val="-27"/>
        <c:axId val="461525256"/>
        <c:axId val="461521648"/>
      </c:barChart>
      <c:catAx>
        <c:axId val="46152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1521648"/>
        <c:crosses val="autoZero"/>
        <c:auto val="1"/>
        <c:lblAlgn val="ctr"/>
        <c:lblOffset val="100"/>
        <c:noMultiLvlLbl val="0"/>
      </c:catAx>
      <c:valAx>
        <c:axId val="46152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61525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 </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924B-4EF4-9988-D7F6EBBDC6EC}"/>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924B-4EF4-9988-D7F6EBBDC6E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924B-4EF4-9988-D7F6EBBDC6EC}"/>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924B-4EF4-9988-D7F6EBBDC6EC}"/>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924B-4EF4-9988-D7F6EBBDC6EC}"/>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0B-924B-4EF4-9988-D7F6EBBDC6EC}"/>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0D-924B-4EF4-9988-D7F6EBBDC6EC}"/>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extLst>
              <c:ext xmlns:c16="http://schemas.microsoft.com/office/drawing/2014/chart" uri="{C3380CC4-5D6E-409C-BE32-E72D297353CC}">
                <c16:uniqueId val="{0000000F-924B-4EF4-9988-D7F6EBBDC6EC}"/>
              </c:ext>
            </c:extLst>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c:spPr>
            <c:extLst>
              <c:ext xmlns:c16="http://schemas.microsoft.com/office/drawing/2014/chart" uri="{C3380CC4-5D6E-409C-BE32-E72D297353CC}">
                <c16:uniqueId val="{00000011-924B-4EF4-9988-D7F6EBBDC6EC}"/>
              </c:ext>
            </c:extLst>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c:spPr>
            <c:extLst>
              <c:ext xmlns:c16="http://schemas.microsoft.com/office/drawing/2014/chart" uri="{C3380CC4-5D6E-409C-BE32-E72D297353CC}">
                <c16:uniqueId val="{00000013-924B-4EF4-9988-D7F6EBBDC6EC}"/>
              </c:ext>
            </c:extLst>
          </c:dPt>
          <c:dLbls>
            <c:dLbl>
              <c:idx val="0"/>
              <c:layout>
                <c:manualLayout>
                  <c:x val="-5.219900061054291E-2"/>
                  <c:y val="-1.7526469182680543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4B-4EF4-9988-D7F6EBBDC6EC}"/>
                </c:ext>
              </c:extLst>
            </c:dLbl>
            <c:dLbl>
              <c:idx val="1"/>
              <c:layout>
                <c:manualLayout>
                  <c:x val="9.3398992001996847E-2"/>
                  <c:y val="-1.361274843892104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7152073878831217"/>
                      <c:h val="3.2778820729294396E-2"/>
                    </c:manualLayout>
                  </c15:layout>
                </c:ext>
                <c:ext xmlns:c16="http://schemas.microsoft.com/office/drawing/2014/chart" uri="{C3380CC4-5D6E-409C-BE32-E72D297353CC}">
                  <c16:uniqueId val="{00000003-924B-4EF4-9988-D7F6EBBDC6EC}"/>
                </c:ext>
              </c:extLst>
            </c:dLbl>
            <c:dLbl>
              <c:idx val="2"/>
              <c:layout>
                <c:manualLayout>
                  <c:x val="7.2081440347160991E-2"/>
                  <c:y val="-4.6582896518042585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4B-4EF4-9988-D7F6EBBDC6EC}"/>
                </c:ext>
              </c:extLst>
            </c:dLbl>
            <c:dLbl>
              <c:idx val="3"/>
              <c:layout>
                <c:manualLayout>
                  <c:x val="9.7730323667818919E-2"/>
                  <c:y val="0.10313102485359485"/>
                </c:manualLayout>
              </c:layout>
              <c:tx>
                <c:rich>
                  <a:bodyPr/>
                  <a:lstStyle/>
                  <a:p>
                    <a:fld id="{039607C6-1B0F-46B5-B768-1D4BE2038E7A}" type="CATEGORYNAME">
                      <a:rPr lang="en-US" smtClean="0"/>
                      <a:pPr/>
                      <a:t>[CATEGORY NAME]</a:t>
                    </a:fld>
                    <a:r>
                      <a:rPr lang="en-US" baseline="0" dirty="0" err="1"/>
                      <a:t>indergarten</a:t>
                    </a:r>
                    <a:r>
                      <a:rPr lang="en-US" baseline="0" dirty="0"/>
                      <a:t>, </a:t>
                    </a:r>
                    <a:fld id="{F900DF52-15AB-432E-880D-499D215CE5AB}" type="VALUE">
                      <a:rPr lang="en-US" baseline="0" smtClean="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24B-4EF4-9988-D7F6EBBDC6EC}"/>
                </c:ext>
              </c:extLst>
            </c:dLbl>
            <c:dLbl>
              <c:idx val="4"/>
              <c:layout>
                <c:manualLayout>
                  <c:x val="9.7904495931955146E-2"/>
                  <c:y val="-0.11792598540832457"/>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24B-4EF4-9988-D7F6EBBDC6EC}"/>
                </c:ext>
              </c:extLst>
            </c:dLbl>
            <c:dLbl>
              <c:idx val="5"/>
              <c:layout>
                <c:manualLayout>
                  <c:x val="-2.8072589722389414E-2"/>
                  <c:y val="5.6044024611244345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0329438734747338"/>
                      <c:h val="8.9906023012277361E-2"/>
                    </c:manualLayout>
                  </c15:layout>
                </c:ext>
                <c:ext xmlns:c16="http://schemas.microsoft.com/office/drawing/2014/chart" uri="{C3380CC4-5D6E-409C-BE32-E72D297353CC}">
                  <c16:uniqueId val="{0000000B-924B-4EF4-9988-D7F6EBBDC6EC}"/>
                </c:ext>
              </c:extLst>
            </c:dLbl>
            <c:dLbl>
              <c:idx val="6"/>
              <c:layout>
                <c:manualLayout>
                  <c:x val="-8.4512197032406089E-2"/>
                  <c:y val="5.187015354899340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24B-4EF4-9988-D7F6EBBDC6EC}"/>
                </c:ext>
              </c:extLst>
            </c:dLbl>
            <c:dLbl>
              <c:idx val="7"/>
              <c:layout>
                <c:manualLayout>
                  <c:x val="-9.7243178494590646E-2"/>
                  <c:y val="4.4279236864017951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24B-4EF4-9988-D7F6EBBDC6EC}"/>
                </c:ext>
              </c:extLst>
            </c:dLbl>
            <c:dLbl>
              <c:idx val="8"/>
              <c:layout>
                <c:manualLayout>
                  <c:x val="-2.9817561535565373E-2"/>
                  <c:y val="-5.830224447742155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24B-4EF4-9988-D7F6EBBDC6EC}"/>
                </c:ext>
              </c:extLst>
            </c:dLbl>
            <c:dLbl>
              <c:idx val="9"/>
              <c:layout>
                <c:manualLayout>
                  <c:x val="-9.3876518511267812E-2"/>
                  <c:y val="8.4134381145903271E-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24B-4EF4-9988-D7F6EBBDC6E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dLblPos val="bestFit"/>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Sheet1!$A$2:$A$11</c:f>
              <c:strCache>
                <c:ptCount val="10"/>
                <c:pt idx="0">
                  <c:v>Contract Schools &amp; Grad Alliance</c:v>
                </c:pt>
                <c:pt idx="1">
                  <c:v>Birth to Three</c:v>
                </c:pt>
                <c:pt idx="2">
                  <c:v>Preschool</c:v>
                </c:pt>
                <c:pt idx="3">
                  <c:v>Developmental K</c:v>
                </c:pt>
                <c:pt idx="4">
                  <c:v>Resource Room</c:v>
                </c:pt>
                <c:pt idx="5">
                  <c:v>Extended Resource</c:v>
                </c:pt>
                <c:pt idx="6">
                  <c:v>Achieve</c:v>
                </c:pt>
                <c:pt idx="7">
                  <c:v>Life Skills</c:v>
                </c:pt>
                <c:pt idx="8">
                  <c:v>18-21 Goal &amp; Strive</c:v>
                </c:pt>
                <c:pt idx="9">
                  <c:v>Communication and/or motor only</c:v>
                </c:pt>
              </c:strCache>
            </c:strRef>
          </c:cat>
          <c:val>
            <c:numRef>
              <c:f>Sheet1!$B$2:$B$11</c:f>
              <c:numCache>
                <c:formatCode>0%</c:formatCode>
                <c:ptCount val="10"/>
                <c:pt idx="0">
                  <c:v>1.1796427367711493E-2</c:v>
                </c:pt>
                <c:pt idx="1">
                  <c:v>6.8419278732726657E-2</c:v>
                </c:pt>
                <c:pt idx="2">
                  <c:v>6.3700707785642061E-2</c:v>
                </c:pt>
                <c:pt idx="3">
                  <c:v>2.0222446916076844E-2</c:v>
                </c:pt>
                <c:pt idx="4">
                  <c:v>0.45197168857431747</c:v>
                </c:pt>
                <c:pt idx="5">
                  <c:v>7.381193124368049E-2</c:v>
                </c:pt>
                <c:pt idx="6">
                  <c:v>5.7633973710819006E-2</c:v>
                </c:pt>
                <c:pt idx="7">
                  <c:v>3.4715200539265252E-2</c:v>
                </c:pt>
                <c:pt idx="8">
                  <c:v>1.6852039096730706E-2</c:v>
                </c:pt>
                <c:pt idx="9">
                  <c:v>0.20087630603303</c:v>
                </c:pt>
              </c:numCache>
            </c:numRef>
          </c:val>
          <c:extLst>
            <c:ext xmlns:c16="http://schemas.microsoft.com/office/drawing/2014/chart" uri="{C3380CC4-5D6E-409C-BE32-E72D297353CC}">
              <c16:uniqueId val="{00000014-924B-4EF4-9988-D7F6EBBDC6EC}"/>
            </c:ext>
          </c:extLst>
        </c:ser>
        <c:ser>
          <c:idx val="1"/>
          <c:order val="1"/>
          <c:tx>
            <c:strRef>
              <c:f>Sheet1!$C$1</c:f>
              <c:strCache>
                <c:ptCount val="1"/>
                <c:pt idx="0">
                  <c:v>Column1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16-924B-4EF4-9988-D7F6EBBDC6EC}"/>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18-924B-4EF4-9988-D7F6EBBDC6EC}"/>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1A-924B-4EF4-9988-D7F6EBBDC6EC}"/>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1C-924B-4EF4-9988-D7F6EBBDC6EC}"/>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1E-924B-4EF4-9988-D7F6EBBDC6EC}"/>
              </c:ext>
            </c:extLst>
          </c:dPt>
          <c:dPt>
            <c:idx val="5"/>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extLst>
              <c:ext xmlns:c16="http://schemas.microsoft.com/office/drawing/2014/chart" uri="{C3380CC4-5D6E-409C-BE32-E72D297353CC}">
                <c16:uniqueId val="{00000020-924B-4EF4-9988-D7F6EBBDC6EC}"/>
              </c:ext>
            </c:extLst>
          </c:dPt>
          <c:dPt>
            <c:idx val="6"/>
            <c:bubble3D val="0"/>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c:spPr>
            <c:extLst>
              <c:ext xmlns:c16="http://schemas.microsoft.com/office/drawing/2014/chart" uri="{C3380CC4-5D6E-409C-BE32-E72D297353CC}">
                <c16:uniqueId val="{00000022-924B-4EF4-9988-D7F6EBBDC6EC}"/>
              </c:ext>
            </c:extLst>
          </c:dPt>
          <c:dPt>
            <c:idx val="7"/>
            <c:bubble3D val="0"/>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c:spPr>
            <c:extLst>
              <c:ext xmlns:c16="http://schemas.microsoft.com/office/drawing/2014/chart" uri="{C3380CC4-5D6E-409C-BE32-E72D297353CC}">
                <c16:uniqueId val="{00000024-924B-4EF4-9988-D7F6EBBDC6EC}"/>
              </c:ext>
            </c:extLst>
          </c:dPt>
          <c:dPt>
            <c:idx val="8"/>
            <c:bubble3D val="0"/>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c:spPr>
            <c:extLst>
              <c:ext xmlns:c16="http://schemas.microsoft.com/office/drawing/2014/chart" uri="{C3380CC4-5D6E-409C-BE32-E72D297353CC}">
                <c16:uniqueId val="{00000026-924B-4EF4-9988-D7F6EBBDC6EC}"/>
              </c:ext>
            </c:extLst>
          </c:dPt>
          <c:dPt>
            <c:idx val="9"/>
            <c:bubble3D val="0"/>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c:spPr>
            <c:extLst>
              <c:ext xmlns:c16="http://schemas.microsoft.com/office/drawing/2014/chart" uri="{C3380CC4-5D6E-409C-BE32-E72D297353CC}">
                <c16:uniqueId val="{00000028-924B-4EF4-9988-D7F6EBBDC6E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Sheet1!$A$2:$A$11</c:f>
              <c:strCache>
                <c:ptCount val="10"/>
                <c:pt idx="0">
                  <c:v>Contract Schools &amp; Grad Alliance</c:v>
                </c:pt>
                <c:pt idx="1">
                  <c:v>Birth to Three</c:v>
                </c:pt>
                <c:pt idx="2">
                  <c:v>Preschool</c:v>
                </c:pt>
                <c:pt idx="3">
                  <c:v>Developmental K</c:v>
                </c:pt>
                <c:pt idx="4">
                  <c:v>Resource Room</c:v>
                </c:pt>
                <c:pt idx="5">
                  <c:v>Extended Resource</c:v>
                </c:pt>
                <c:pt idx="6">
                  <c:v>Achieve</c:v>
                </c:pt>
                <c:pt idx="7">
                  <c:v>Life Skills</c:v>
                </c:pt>
                <c:pt idx="8">
                  <c:v>18-21 Goal &amp; Strive</c:v>
                </c:pt>
                <c:pt idx="9">
                  <c:v>Communication and/or motor only</c:v>
                </c:pt>
              </c:strCache>
            </c:strRef>
          </c:cat>
          <c:val>
            <c:numRef>
              <c:f>Sheet1!$C$2:$C$11</c:f>
              <c:numCache>
                <c:formatCode>General</c:formatCode>
                <c:ptCount val="10"/>
                <c:pt idx="0">
                  <c:v>35</c:v>
                </c:pt>
                <c:pt idx="1">
                  <c:v>203</c:v>
                </c:pt>
                <c:pt idx="2">
                  <c:v>189</c:v>
                </c:pt>
                <c:pt idx="3">
                  <c:v>60</c:v>
                </c:pt>
                <c:pt idx="4">
                  <c:v>1341</c:v>
                </c:pt>
                <c:pt idx="5">
                  <c:v>219</c:v>
                </c:pt>
                <c:pt idx="6">
                  <c:v>171</c:v>
                </c:pt>
                <c:pt idx="7">
                  <c:v>103</c:v>
                </c:pt>
                <c:pt idx="8">
                  <c:v>50</c:v>
                </c:pt>
                <c:pt idx="9">
                  <c:v>596</c:v>
                </c:pt>
              </c:numCache>
            </c:numRef>
          </c:val>
          <c:extLst>
            <c:ext xmlns:c16="http://schemas.microsoft.com/office/drawing/2014/chart" uri="{C3380CC4-5D6E-409C-BE32-E72D297353CC}">
              <c16:uniqueId val="{00000029-924B-4EF4-9988-D7F6EBBDC6E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4">
  <a:schemeClr val="accent2"/>
  <a:schemeClr val="accent2"/>
  <a:schemeClr val="accent2"/>
  <a:schemeClr val="accent2"/>
  <a:schemeClr val="accent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0.75053</cdr:x>
      <cdr:y>0.6811</cdr:y>
    </cdr:from>
    <cdr:to>
      <cdr:x>1</cdr:x>
      <cdr:y>0.94787</cdr:y>
    </cdr:to>
    <cdr:sp macro="" textlink="">
      <cdr:nvSpPr>
        <cdr:cNvPr id="2" name="TextBox 2">
          <a:extLst xmlns:a="http://schemas.openxmlformats.org/drawingml/2006/main">
            <a:ext uri="{FF2B5EF4-FFF2-40B4-BE49-F238E27FC236}">
              <a16:creationId xmlns:a16="http://schemas.microsoft.com/office/drawing/2014/main" id="{A22F9A13-D063-466C-A82A-E4F77D9972AA}"/>
            </a:ext>
          </a:extLst>
        </cdr:cNvPr>
        <cdr:cNvSpPr txBox="1"/>
      </cdr:nvSpPr>
      <cdr:spPr>
        <a:xfrm xmlns:a="http://schemas.openxmlformats.org/drawingml/2006/main">
          <a:off x="6327352" y="3378894"/>
          <a:ext cx="2103120" cy="132343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a:latin typeface="Arial" panose="020B0604020202020204" pitchFamily="34" charset="0"/>
              <a:cs typeface="Arial" panose="020B0604020202020204" pitchFamily="34" charset="0"/>
            </a:rPr>
            <a:t>Other = 56 different languages spoken by 9 or fewer students</a:t>
          </a:r>
        </a:p>
        <a:p xmlns:a="http://schemas.openxmlformats.org/drawingml/2006/main">
          <a:endParaRPr lang="en-US" sz="1600" dirty="0">
            <a:latin typeface="Arial" panose="020B0604020202020204" pitchFamily="34" charset="0"/>
            <a:cs typeface="Arial" panose="020B0604020202020204" pitchFamily="34" charset="0"/>
          </a:endParaRPr>
        </a:p>
        <a:p xmlns:a="http://schemas.openxmlformats.org/drawingml/2006/main">
          <a:r>
            <a:rPr lang="en-US" sz="1600" dirty="0">
              <a:latin typeface="Arial" panose="020B0604020202020204" pitchFamily="34" charset="0"/>
              <a:cs typeface="Arial" panose="020B0604020202020204" pitchFamily="34" charset="0"/>
            </a:rPr>
            <a:t>Total = 83 languages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310D87-62DF-5D49-BDC9-E6CB2AFB4311}" type="datetimeFigureOut">
              <a:rPr lang="en-US" smtClean="0"/>
              <a:t>8/26/2019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DE41B-D784-BA4F-A062-70A7D1BFE910}" type="datetimeFigureOut">
              <a:rPr lang="en-US" smtClean="0"/>
              <a:t>8/26/2019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78A8B-08C7-9F46-93BF-5A384DF5C06C}" type="slidenum">
              <a:rPr lang="en-US" smtClean="0"/>
              <a:t>‹#›</a:t>
            </a:fld>
            <a:endParaRPr lang="en-US" dirty="0"/>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apps.leg.wa.gov/WAC/default.aspx?cite=181-87-080" TargetMode="External"/><Relationship Id="rId3" Type="http://schemas.openxmlformats.org/officeDocument/2006/relationships/hyperlink" Target="https://apps.leg.wa.gov/WAC/default.aspx?cite=181-87-050" TargetMode="External"/><Relationship Id="rId7" Type="http://schemas.openxmlformats.org/officeDocument/2006/relationships/hyperlink" Target="https://apps.leg.wa.gov/WAC/default.aspx?cite=181-87-070" TargetMode="External"/><Relationship Id="rId12" Type="http://schemas.openxmlformats.org/officeDocument/2006/relationships/hyperlink" Target="https://apps.leg.wa.gov/WAC/default.aspx?cite=181-87-095"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apps.leg.wa.gov/WAC/default.aspx?cite=181-87-065" TargetMode="External"/><Relationship Id="rId11" Type="http://schemas.openxmlformats.org/officeDocument/2006/relationships/hyperlink" Target="https://apps.leg.wa.gov/WAC/default.aspx?cite=181-87-093" TargetMode="External"/><Relationship Id="rId5" Type="http://schemas.openxmlformats.org/officeDocument/2006/relationships/hyperlink" Target="https://apps.leg.wa.gov/WAC/default.aspx?cite=181-87-060" TargetMode="External"/><Relationship Id="rId10" Type="http://schemas.openxmlformats.org/officeDocument/2006/relationships/hyperlink" Target="https://apps.leg.wa.gov/WAC/default.aspx?cite=181-87-090" TargetMode="External"/><Relationship Id="rId4" Type="http://schemas.openxmlformats.org/officeDocument/2006/relationships/hyperlink" Target="https://apps.leg.wa.gov/WAC/default.aspx?cite=181-87-055" TargetMode="External"/><Relationship Id="rId9" Type="http://schemas.openxmlformats.org/officeDocument/2006/relationships/hyperlink" Target="https://apps.leg.wa.gov/WAC/default.aspx?cite=181-87-08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dirty="0"/>
          </a:p>
        </p:txBody>
      </p:sp>
    </p:spTree>
    <p:extLst>
      <p:ext uri="{BB962C8B-B14F-4D97-AF65-F5344CB8AC3E}">
        <p14:creationId xmlns:p14="http://schemas.microsoft.com/office/powerpoint/2010/main" val="226305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information we are presenting today, will go towards satisfying the state’s new paraeducator requirements, and specifically your three-hour requirement for Fundamental Course of Study (FCS) 05. This presentation will provide two of the three hours required. The remaining hour will be available through an online module later this year. </a:t>
            </a:r>
          </a:p>
          <a:p>
            <a:endParaRPr lang="en-US" sz="1200" dirty="0"/>
          </a:p>
          <a:p>
            <a:r>
              <a:rPr lang="en-US" sz="1200" dirty="0"/>
              <a:t>Today we will: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expectations from the Code of Professional Conduct as required in WAC 181.87 (District to also cover their specific policies and procedures)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district policies and procedures for professional conduct expectations (District to cover their policies and legal requirements)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where to locate and access school policies and procedures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who has access to student’s confidential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confidentiality and state the legal basis for confidentiality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ways for practicing and maintaining appropriate confidentiality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the roles and responsibilities required in the job description (District to include specific job descriptions)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the duties of a paraeducator in different environments including Special Education and ELL classrooms (District to add specific duties per Special Education and ELL classroom requirements)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the distinctions between the roles and responsibilities of paraeducators, teachers and administrative staff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relationship and legal requirements to be in direct supervision of a certificated employee. (District to add policy and supervision requirements)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At the end of the presentation, we have what we hope you will find to be an entertaining activity, with prizes.  So hang in here with us for the next hour or so.</a:t>
            </a:r>
          </a:p>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dirty="0"/>
          </a:p>
        </p:txBody>
      </p:sp>
    </p:spTree>
    <p:extLst>
      <p:ext uri="{BB962C8B-B14F-4D97-AF65-F5344CB8AC3E}">
        <p14:creationId xmlns:p14="http://schemas.microsoft.com/office/powerpoint/2010/main" val="64199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going to start by covering the expectations of both the state and the district with respect to your professional conduct.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Chapter 181-87 of the Washington Administrative Code (WAC) sets forth specific Acts of Unprofessional Conduct that require reporting to the State, which could affect your ability to work as a paraeducator:</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181-87-050</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Misrepresentation or falsification in the course of professional practice</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181-87-055</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Alcohol or controlled substance abuse</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181-87-060</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Disregard or abandonment of generally recognized professional standards</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181-87-065</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Abandonment of contract for professional services</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181-87-070</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Unauthorized professional practice</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181-87-080</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Sexual misconduct with students</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181-87-085</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Furnishing alcohol or controlled substance to students</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10">
                  <a:extLst>
                    <a:ext uri="{A12FA001-AC4F-418D-AE19-62706E023703}">
                      <ahyp:hlinkClr xmlns:ahyp="http://schemas.microsoft.com/office/drawing/2018/hyperlinkcolor" val="tx"/>
                    </a:ext>
                  </a:extLst>
                </a:hlinkClick>
              </a:rPr>
              <a:t>181-87-090</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Improper remunerative conduct</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11">
                  <a:extLst>
                    <a:ext uri="{A12FA001-AC4F-418D-AE19-62706E023703}">
                      <ahyp:hlinkClr xmlns:ahyp="http://schemas.microsoft.com/office/drawing/2018/hyperlinkcolor" val="tx"/>
                    </a:ext>
                  </a:extLst>
                </a:hlinkClick>
              </a:rPr>
              <a:t>181-87-093</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Failure to assure the transfer of student record information or student records</a:t>
            </a:r>
          </a:p>
          <a:p>
            <a:pPr marL="285750" indent="-285750">
              <a:buFont typeface="Arial" panose="020B0604020202020204" pitchFamily="34" charset="0"/>
              <a:buChar char="•"/>
            </a:pPr>
            <a:r>
              <a:rPr lang="en-US" sz="1200" b="0" u="none" strike="noStrike" kern="1200" dirty="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181-87-095</a:t>
            </a:r>
            <a:r>
              <a:rPr lang="en-US" sz="1200" b="0" u="none" strike="noStrike" kern="1200" dirty="0">
                <a:solidFill>
                  <a:schemeClr val="tx1"/>
                </a:solidFill>
                <a:effectLst/>
                <a:latin typeface="+mn-lt"/>
                <a:ea typeface="+mn-ea"/>
                <a:cs typeface="+mn-cs"/>
              </a:rPr>
              <a:t>	</a:t>
            </a:r>
            <a:r>
              <a:rPr lang="en-US" sz="1200" b="0" u="none" dirty="0">
                <a:solidFill>
                  <a:schemeClr val="tx1"/>
                </a:solidFill>
                <a:effectLst/>
              </a:rPr>
              <a:t>Failure to file a complaint</a:t>
            </a:r>
          </a:p>
          <a:p>
            <a:pPr marL="0" indent="0">
              <a:buFont typeface="Arial" panose="020B0604020202020204" pitchFamily="34" charset="0"/>
              <a:buNone/>
            </a:pPr>
            <a:endParaRPr lang="en-US" sz="1200" b="0" u="none" dirty="0">
              <a:solidFill>
                <a:schemeClr val="tx1"/>
              </a:solidFill>
              <a:effectLst/>
            </a:endParaRPr>
          </a:p>
          <a:p>
            <a:r>
              <a:rPr lang="en-US" sz="1200" b="0" i="0" u="none" strike="noStrike" kern="1200" baseline="0" dirty="0">
                <a:solidFill>
                  <a:schemeClr val="tx1"/>
                </a:solidFill>
                <a:latin typeface="+mn-lt"/>
                <a:ea typeface="+mn-ea"/>
                <a:cs typeface="+mn-cs"/>
              </a:rPr>
              <a:t>The district also expects our paraeducators to:</a:t>
            </a:r>
          </a:p>
          <a:p>
            <a:pPr marL="285750" indent="-285750">
              <a:buFont typeface="Arial" panose="020B0604020202020204" pitchFamily="34" charset="0"/>
              <a:buChar char="•"/>
            </a:pPr>
            <a:r>
              <a:rPr lang="en-US" sz="1200" b="0" i="0" u="none" strike="noStrike" kern="1200" baseline="0" dirty="0">
                <a:solidFill>
                  <a:schemeClr val="tx1"/>
                </a:solidFill>
                <a:latin typeface="+mn-lt"/>
                <a:ea typeface="+mn-ea"/>
                <a:cs typeface="+mn-cs"/>
              </a:rPr>
              <a:t>Recognize and adhere to appropriate roles and responsibilities (Mandy, Randi, Cynthia and Chad will discuss that in more detail)</a:t>
            </a:r>
          </a:p>
          <a:p>
            <a:pPr marL="285750" indent="-285750">
              <a:buFont typeface="Arial" panose="020B0604020202020204" pitchFamily="34" charset="0"/>
              <a:buChar char="•"/>
            </a:pPr>
            <a:r>
              <a:rPr lang="en-US" sz="1200" b="0" i="0" u="none" strike="noStrike" kern="1200" baseline="0" dirty="0">
                <a:solidFill>
                  <a:schemeClr val="tx1"/>
                </a:solidFill>
                <a:latin typeface="+mn-lt"/>
                <a:ea typeface="+mn-ea"/>
                <a:cs typeface="+mn-cs"/>
              </a:rPr>
              <a:t>Recognize and practice appropriate relationships with students and parents (Mandy, Randi, Cynthia and Chad will discuss that in more detail)</a:t>
            </a:r>
          </a:p>
          <a:p>
            <a:pPr marL="285750" indent="-285750">
              <a:buFont typeface="Arial" panose="020B0604020202020204" pitchFamily="34" charset="0"/>
              <a:buChar char="•"/>
            </a:pPr>
            <a:r>
              <a:rPr lang="en-US" sz="1200" b="0" i="0" u="none" strike="noStrike" kern="1200" baseline="0" dirty="0">
                <a:solidFill>
                  <a:schemeClr val="tx1"/>
                </a:solidFill>
                <a:latin typeface="+mn-lt"/>
                <a:ea typeface="+mn-ea"/>
                <a:cs typeface="+mn-cs"/>
              </a:rPr>
              <a:t>Recognize authority of and establish professional relationship with teachers (Mandy, Randi, Cynthia and Chad will discuss that in more detail)</a:t>
            </a:r>
          </a:p>
          <a:p>
            <a:pPr marL="285750" indent="-285750">
              <a:buFont typeface="Arial" panose="020B0604020202020204" pitchFamily="34" charset="0"/>
              <a:buChar char="•"/>
            </a:pPr>
            <a:r>
              <a:rPr lang="en-US" sz="1200" b="0" i="0" u="none" strike="noStrike" kern="1200" baseline="0" dirty="0">
                <a:solidFill>
                  <a:schemeClr val="tx1"/>
                </a:solidFill>
                <a:latin typeface="+mn-lt"/>
                <a:ea typeface="+mn-ea"/>
                <a:cs typeface="+mn-cs"/>
              </a:rPr>
              <a:t>Accept responsibility for improving skills, knowing school policies and procedures, and represent the school district in a positive manner</a:t>
            </a:r>
          </a:p>
          <a:p>
            <a:pPr marL="285750" indent="-285750">
              <a:buFont typeface="Arial" panose="020B0604020202020204" pitchFamily="34" charset="0"/>
              <a:buChar char="•"/>
            </a:pPr>
            <a:endParaRPr lang="en-US"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effectLst/>
                <a:latin typeface="+mn-lt"/>
                <a:ea typeface="+mn-ea"/>
                <a:cs typeface="+mn-cs"/>
              </a:rPr>
              <a:t>These expectations are found in our district policies and procedures [read slide]</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dirty="0"/>
          </a:p>
        </p:txBody>
      </p:sp>
    </p:spTree>
    <p:extLst>
      <p:ext uri="{BB962C8B-B14F-4D97-AF65-F5344CB8AC3E}">
        <p14:creationId xmlns:p14="http://schemas.microsoft.com/office/powerpoint/2010/main" val="253764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To access the policies and procedures I just discussed, go to the district website at www.everettsd.org.  This is reflected on the left.  Under “Our District,” go to “Policies and Procedures” and click.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This will take you to a page that looks like the one on the right.  Notice at the top you can enter a search term, and you can search by number or key word.  You can also click on a specific folder (below) and search within a specific folder of policies and procedures.</a:t>
            </a:r>
          </a:p>
          <a:p>
            <a:pPr marL="0" indent="0">
              <a:buNone/>
            </a:pPr>
            <a:endParaRPr lang="en-US" baseline="0" dirty="0"/>
          </a:p>
          <a:p>
            <a:pPr marL="234841" indent="-234841">
              <a:buAutoNum type="arabicParenBoth"/>
            </a:pPr>
            <a:endParaRPr lang="en-US" dirty="0"/>
          </a:p>
        </p:txBody>
      </p:sp>
      <p:sp>
        <p:nvSpPr>
          <p:cNvPr id="4" name="Slide Number Placeholder 3"/>
          <p:cNvSpPr>
            <a:spLocks noGrp="1"/>
          </p:cNvSpPr>
          <p:nvPr>
            <p:ph type="sldNum" sz="quarter" idx="10"/>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171509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29</a:t>
            </a:fld>
            <a:endParaRPr lang="en-US" dirty="0"/>
          </a:p>
        </p:txBody>
      </p:sp>
    </p:spTree>
    <p:extLst>
      <p:ext uri="{BB962C8B-B14F-4D97-AF65-F5344CB8AC3E}">
        <p14:creationId xmlns:p14="http://schemas.microsoft.com/office/powerpoint/2010/main" val="1440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45</a:t>
            </a:fld>
            <a:endParaRPr lang="en-US" dirty="0"/>
          </a:p>
        </p:txBody>
      </p:sp>
    </p:spTree>
    <p:extLst>
      <p:ext uri="{BB962C8B-B14F-4D97-AF65-F5344CB8AC3E}">
        <p14:creationId xmlns:p14="http://schemas.microsoft.com/office/powerpoint/2010/main" val="424400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46</a:t>
            </a:fld>
            <a:endParaRPr lang="en-US" dirty="0"/>
          </a:p>
        </p:txBody>
      </p:sp>
    </p:spTree>
    <p:extLst>
      <p:ext uri="{BB962C8B-B14F-4D97-AF65-F5344CB8AC3E}">
        <p14:creationId xmlns:p14="http://schemas.microsoft.com/office/powerpoint/2010/main" val="2047454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and Objec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FCS Training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4"/>
          <p:cNvSpPr>
            <a:spLocks noGrp="1"/>
          </p:cNvSpPr>
          <p:nvPr>
            <p:ph type="title"/>
          </p:nvPr>
        </p:nvSpPr>
        <p:spPr>
          <a:xfrm>
            <a:off x="602285" y="1085909"/>
            <a:ext cx="2744206" cy="17555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0" name="Content Placeholder 15"/>
          <p:cNvSpPr>
            <a:spLocks noGrp="1"/>
          </p:cNvSpPr>
          <p:nvPr>
            <p:ph idx="1"/>
          </p:nvPr>
        </p:nvSpPr>
        <p:spPr>
          <a:xfrm>
            <a:off x="3498774" y="1085910"/>
            <a:ext cx="5089750" cy="5075192"/>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ext Placeholder 16"/>
          <p:cNvSpPr>
            <a:spLocks noGrp="1"/>
          </p:cNvSpPr>
          <p:nvPr>
            <p:ph type="body" sz="half" idx="2"/>
          </p:nvPr>
        </p:nvSpPr>
        <p:spPr>
          <a:xfrm>
            <a:off x="602285" y="3029192"/>
            <a:ext cx="2744206" cy="312349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61872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
          <p:cNvSpPr>
            <a:spLocks noGrp="1"/>
          </p:cNvSpPr>
          <p:nvPr>
            <p:ph type="title" hasCustomPrompt="1"/>
          </p:nvPr>
        </p:nvSpPr>
        <p:spPr>
          <a:xfrm>
            <a:off x="1860655" y="4794898"/>
            <a:ext cx="5486400" cy="566738"/>
          </a:xfrm>
          <a:prstGeom prst="rect">
            <a:avLst/>
          </a:prstGeom>
        </p:spPr>
        <p:txBody>
          <a:bodyPr/>
          <a:lstStyle>
            <a:lvl1pPr algn="l">
              <a:defRPr sz="2000" b="1">
                <a:latin typeface="Arial" panose="020B0604020202020204" pitchFamily="34" charset="0"/>
                <a:cs typeface="Arial" panose="020B0604020202020204" pitchFamily="34" charset="0"/>
              </a:defRPr>
            </a:lvl1pPr>
          </a:lstStyle>
          <a:p>
            <a:r>
              <a:rPr lang="en-US" dirty="0" err="1"/>
              <a:t>Ckalsdjfosdjfsdslkjsal</a:t>
            </a:r>
            <a:endParaRPr lang="en-US" dirty="0"/>
          </a:p>
        </p:txBody>
      </p:sp>
      <p:sp>
        <p:nvSpPr>
          <p:cNvPr id="10" name="Picture Placeholder 2"/>
          <p:cNvSpPr>
            <a:spLocks noGrp="1"/>
          </p:cNvSpPr>
          <p:nvPr>
            <p:ph type="pic" idx="1"/>
          </p:nvPr>
        </p:nvSpPr>
        <p:spPr>
          <a:xfrm>
            <a:off x="1860655" y="1137298"/>
            <a:ext cx="5486400" cy="365760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3"/>
          <p:cNvSpPr>
            <a:spLocks noGrp="1"/>
          </p:cNvSpPr>
          <p:nvPr>
            <p:ph type="body" sz="half" idx="2" hasCustomPrompt="1"/>
          </p:nvPr>
        </p:nvSpPr>
        <p:spPr>
          <a:xfrm>
            <a:off x="1860655" y="5361636"/>
            <a:ext cx="5486400" cy="80486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klasjdflksjfs</a:t>
            </a:r>
            <a:endParaRPr lang="en-US" dirty="0"/>
          </a:p>
        </p:txBody>
      </p:sp>
    </p:spTree>
    <p:extLst>
      <p:ext uri="{BB962C8B-B14F-4D97-AF65-F5344CB8AC3E}">
        <p14:creationId xmlns:p14="http://schemas.microsoft.com/office/powerpoint/2010/main" val="264053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itles and Photo">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3" name="Text Placeholder 2"/>
          <p:cNvSpPr>
            <a:spLocks noGrp="1"/>
          </p:cNvSpPr>
          <p:nvPr>
            <p:ph type="body" idx="1"/>
          </p:nvPr>
        </p:nvSpPr>
        <p:spPr>
          <a:xfrm>
            <a:off x="632389" y="1310706"/>
            <a:ext cx="3732601"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632389" y="1950468"/>
            <a:ext cx="3732601"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4820273" y="1310706"/>
            <a:ext cx="3734068" cy="63976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820273" y="1950468"/>
            <a:ext cx="3734068" cy="395128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57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Rectangle 8"/>
          <p:cNvSpPr/>
          <p:nvPr userDrawn="1"/>
        </p:nvSpPr>
        <p:spPr>
          <a:xfrm>
            <a:off x="603504" y="5285744"/>
            <a:ext cx="4873752" cy="68580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Myriad Pro" panose="020B0503030403020204" pitchFamily="34" charset="0"/>
            </a:endParaRPr>
          </a:p>
        </p:txBody>
      </p:sp>
      <p:sp>
        <p:nvSpPr>
          <p:cNvPr id="10" name="Media Placeholder 8"/>
          <p:cNvSpPr>
            <a:spLocks noGrp="1"/>
          </p:cNvSpPr>
          <p:nvPr>
            <p:ph type="media" sz="quarter" idx="13"/>
          </p:nvPr>
        </p:nvSpPr>
        <p:spPr>
          <a:xfrm>
            <a:off x="595263" y="1323344"/>
            <a:ext cx="4873752" cy="3812822"/>
          </a:xfrm>
          <a:prstGeom prst="rect">
            <a:avLst/>
          </a:prstGeom>
        </p:spPr>
        <p:txBody>
          <a:bodyPr/>
          <a:lstStyle>
            <a:lvl1pPr>
              <a:buNone/>
              <a:defRPr>
                <a:latin typeface="Arial" panose="020B0604020202020204" pitchFamily="34" charset="0"/>
                <a:cs typeface="Arial" panose="020B0604020202020204" pitchFamily="34" charset="0"/>
              </a:defRPr>
            </a:lvl1pPr>
          </a:lstStyle>
          <a:p>
            <a:r>
              <a:rPr lang="en-US" dirty="0"/>
              <a:t>Click icon to add media</a:t>
            </a:r>
          </a:p>
        </p:txBody>
      </p:sp>
      <p:sp>
        <p:nvSpPr>
          <p:cNvPr id="11" name="Text Placeholder 10"/>
          <p:cNvSpPr>
            <a:spLocks noGrp="1"/>
          </p:cNvSpPr>
          <p:nvPr>
            <p:ph type="body" sz="quarter" idx="14"/>
          </p:nvPr>
        </p:nvSpPr>
        <p:spPr>
          <a:xfrm>
            <a:off x="5785104" y="1323344"/>
            <a:ext cx="2819400" cy="4636911"/>
          </a:xfrm>
          <a:prstGeom prst="rect">
            <a:avLst/>
          </a:prstGeom>
        </p:spPr>
        <p:txBody>
          <a:bodyPr>
            <a:normAutofit/>
          </a:bodyPr>
          <a:lstStyle>
            <a:lvl1pPr marL="0" indent="0" algn="l">
              <a:buNone/>
              <a:defRPr sz="240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338890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bar, 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
          <p:cNvSpPr>
            <a:spLocks noGrp="1"/>
          </p:cNvSpPr>
          <p:nvPr>
            <p:ph type="title"/>
          </p:nvPr>
        </p:nvSpPr>
        <p:spPr>
          <a:xfrm>
            <a:off x="1792288" y="4725588"/>
            <a:ext cx="5486400" cy="566738"/>
          </a:xfrm>
          <a:prstGeom prst="rect">
            <a:avLst/>
          </a:prstGeom>
          <a:solidFill>
            <a:srgbClr val="00447B"/>
          </a:solidFill>
        </p:spPr>
        <p:txBody>
          <a:bodyPr anchor="b">
            <a:normAutofit/>
          </a:bodyPr>
          <a:lstStyle>
            <a:lvl1pPr algn="ctr">
              <a:lnSpc>
                <a:spcPct val="200000"/>
              </a:lnSpc>
              <a:defRPr sz="1800" b="0" i="1">
                <a:solidFill>
                  <a:schemeClr val="bg1">
                    <a:lumMod val="8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p:cNvSpPr>
            <a:spLocks noGrp="1"/>
          </p:cNvSpPr>
          <p:nvPr>
            <p:ph type="pic" idx="1"/>
          </p:nvPr>
        </p:nvSpPr>
        <p:spPr>
          <a:xfrm>
            <a:off x="1792288" y="1229115"/>
            <a:ext cx="5486400" cy="3423448"/>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3"/>
          <p:cNvSpPr>
            <a:spLocks noGrp="1"/>
          </p:cNvSpPr>
          <p:nvPr>
            <p:ph type="body" sz="half" idx="2"/>
          </p:nvPr>
        </p:nvSpPr>
        <p:spPr>
          <a:xfrm>
            <a:off x="1792288" y="5487588"/>
            <a:ext cx="5486400" cy="609600"/>
          </a:xfrm>
          <a:prstGeom prst="rect">
            <a:avLst/>
          </a:prstGeom>
        </p:spPr>
        <p:txBody>
          <a:bodyPr/>
          <a:lstStyle>
            <a:lvl1pPr marL="0" indent="0" algn="ctr">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37279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622202" y="6488742"/>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Board of Directors Workshop   |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Tree>
    <p:extLst>
      <p:ext uri="{BB962C8B-B14F-4D97-AF65-F5344CB8AC3E}">
        <p14:creationId xmlns:p14="http://schemas.microsoft.com/office/powerpoint/2010/main" val="4282443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24E7AC61-9FF7-4AA2-AF85-4CC49EB6FFF6}"/>
              </a:ext>
            </a:extLst>
          </p:cNvPr>
          <p:cNvPicPr>
            <a:picLocks noChangeAspect="1"/>
          </p:cNvPicPr>
          <p:nvPr/>
        </p:nvPicPr>
        <p:blipFill rotWithShape="1">
          <a:blip r:embed="rId3"/>
          <a:srcRect t="9379"/>
          <a:stretch/>
        </p:blipFill>
        <p:spPr>
          <a:xfrm>
            <a:off x="440055" y="903517"/>
            <a:ext cx="8303895" cy="5006340"/>
          </a:xfrm>
          <a:prstGeom prst="rect">
            <a:avLst/>
          </a:prstGeom>
        </p:spPr>
      </p:pic>
      <p:pic>
        <p:nvPicPr>
          <p:cNvPr id="6" name="Picture 5" descr="bottom-ar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03420"/>
            <a:ext cx="9144000" cy="1950604"/>
          </a:xfrm>
          <a:prstGeom prst="rect">
            <a:avLst/>
          </a:prstGeom>
        </p:spPr>
      </p:pic>
      <p:pic>
        <p:nvPicPr>
          <p:cNvPr id="3" name="Picture 2" descr="top-ar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2517747"/>
          </a:xfrm>
          <a:prstGeom prst="rect">
            <a:avLst/>
          </a:prstGeom>
        </p:spPr>
      </p:pic>
      <p:sp>
        <p:nvSpPr>
          <p:cNvPr id="7" name="TextBox 6"/>
          <p:cNvSpPr txBox="1"/>
          <p:nvPr/>
        </p:nvSpPr>
        <p:spPr>
          <a:xfrm>
            <a:off x="285445" y="4935247"/>
            <a:ext cx="7562578" cy="1782026"/>
          </a:xfrm>
          <a:prstGeom prst="rect">
            <a:avLst/>
          </a:prstGeom>
          <a:noFill/>
        </p:spPr>
        <p:txBody>
          <a:bodyPr wrap="square" rtlCol="0">
            <a:spAutoFit/>
          </a:bodyPr>
          <a:lstStyle/>
          <a:p>
            <a:pPr>
              <a:lnSpc>
                <a:spcPct val="90000"/>
              </a:lnSpc>
            </a:pPr>
            <a:r>
              <a:rPr lang="en-US" sz="3600" b="1" dirty="0">
                <a:solidFill>
                  <a:schemeClr val="bg1"/>
                </a:solidFill>
                <a:latin typeface="Arial" panose="020B0604020202020204" pitchFamily="34" charset="0"/>
                <a:cs typeface="Arial" panose="020B0604020202020204" pitchFamily="34" charset="0"/>
              </a:rPr>
              <a:t>FCS:05 District Orientation of Roles and Responsibilities </a:t>
            </a:r>
          </a:p>
          <a:p>
            <a:pPr>
              <a:lnSpc>
                <a:spcPct val="90000"/>
              </a:lnSpc>
            </a:pPr>
            <a:r>
              <a:rPr lang="en-US" sz="2200" dirty="0">
                <a:solidFill>
                  <a:schemeClr val="bg1"/>
                </a:solidFill>
                <a:latin typeface="Arial" panose="020B0604020202020204" pitchFamily="34" charset="0"/>
                <a:cs typeface="Arial" panose="020B0604020202020204" pitchFamily="34" charset="0"/>
              </a:rPr>
              <a:t>Everett </a:t>
            </a:r>
            <a:r>
              <a:rPr lang="en-US" sz="2200">
                <a:solidFill>
                  <a:schemeClr val="bg1"/>
                </a:solidFill>
                <a:latin typeface="Arial" panose="020B0604020202020204" pitchFamily="34" charset="0"/>
                <a:cs typeface="Arial" panose="020B0604020202020204" pitchFamily="34" charset="0"/>
              </a:rPr>
              <a:t>Public Schools – </a:t>
            </a:r>
            <a:r>
              <a:rPr lang="en-US" sz="2200" dirty="0">
                <a:solidFill>
                  <a:schemeClr val="bg1"/>
                </a:solidFill>
                <a:latin typeface="Arial" panose="020B0604020202020204" pitchFamily="34" charset="0"/>
                <a:cs typeface="Arial" panose="020B0604020202020204" pitchFamily="34" charset="0"/>
              </a:rPr>
              <a:t>August 2019</a:t>
            </a:r>
            <a:r>
              <a:rPr lang="en-US" sz="2200" dirty="0">
                <a:solidFill>
                  <a:schemeClr val="bg1"/>
                </a:solidFill>
                <a:latin typeface="Myriad Pro"/>
                <a:cs typeface="Myriad Pro"/>
              </a:rPr>
              <a:t>	</a:t>
            </a:r>
          </a:p>
          <a:p>
            <a:pPr>
              <a:lnSpc>
                <a:spcPct val="90000"/>
              </a:lnSpc>
            </a:pPr>
            <a:endParaRPr lang="en-US" sz="2400" dirty="0">
              <a:solidFill>
                <a:schemeClr val="bg1"/>
              </a:solidFill>
              <a:latin typeface="Myriad Pro"/>
              <a:cs typeface="Myriad Pro"/>
            </a:endParaRPr>
          </a:p>
        </p:txBody>
      </p:sp>
      <p:pic>
        <p:nvPicPr>
          <p:cNvPr id="4" name="Picture 3" descr="EPS-Horizontal-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445" y="244627"/>
            <a:ext cx="3430902" cy="830640"/>
          </a:xfrm>
          <a:prstGeom prst="rect">
            <a:avLst/>
          </a:prstGeom>
        </p:spPr>
      </p:pic>
    </p:spTree>
    <p:extLst>
      <p:ext uri="{BB962C8B-B14F-4D97-AF65-F5344CB8AC3E}">
        <p14:creationId xmlns:p14="http://schemas.microsoft.com/office/powerpoint/2010/main" val="161471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Paraeducator Job Description</a:t>
            </a:r>
          </a:p>
        </p:txBody>
      </p:sp>
      <p:sp>
        <p:nvSpPr>
          <p:cNvPr id="3" name="Rectangle 2">
            <a:extLst>
              <a:ext uri="{FF2B5EF4-FFF2-40B4-BE49-F238E27FC236}">
                <a16:creationId xmlns:a16="http://schemas.microsoft.com/office/drawing/2014/main" id="{7CB7D4C1-2244-4F56-95B4-180A9F1B09AF}"/>
              </a:ext>
            </a:extLst>
          </p:cNvPr>
          <p:cNvSpPr/>
          <p:nvPr/>
        </p:nvSpPr>
        <p:spPr>
          <a:xfrm>
            <a:off x="674370" y="1184265"/>
            <a:ext cx="7941415" cy="4653197"/>
          </a:xfrm>
          <a:prstGeom prst="rect">
            <a:avLst/>
          </a:prstGeom>
        </p:spPr>
        <p:txBody>
          <a:bodyPr wrap="square">
            <a:spAutoFit/>
          </a:bodyPr>
          <a:lstStyle/>
          <a:p>
            <a:pPr>
              <a:lnSpc>
                <a:spcPct val="115000"/>
              </a:lnSpc>
            </a:pPr>
            <a:r>
              <a:rPr lang="en-US" b="1" dirty="0">
                <a:solidFill>
                  <a:srgbClr val="193769"/>
                </a:solidFill>
                <a:latin typeface="Arial" panose="020B0604020202020204" pitchFamily="34" charset="0"/>
                <a:ea typeface="Calibri" panose="020F0502020204030204" pitchFamily="34" charset="0"/>
                <a:cs typeface="Arial" panose="020B0604020202020204" pitchFamily="34" charset="0"/>
              </a:rPr>
              <a:t>General Education Paraeducator job description</a:t>
            </a:r>
          </a:p>
          <a:p>
            <a:pPr>
              <a:lnSpc>
                <a:spcPct val="115000"/>
              </a:lnSpc>
            </a:pPr>
            <a:endParaRPr lang="en-US" b="1" dirty="0">
              <a:solidFill>
                <a:srgbClr val="193769"/>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b="1" dirty="0">
                <a:solidFill>
                  <a:srgbClr val="193769"/>
                </a:solidFill>
                <a:latin typeface="Arial" panose="020B0604020202020204" pitchFamily="34" charset="0"/>
                <a:ea typeface="Calibri" panose="020F0502020204030204" pitchFamily="34" charset="0"/>
                <a:cs typeface="Arial" panose="020B0604020202020204" pitchFamily="34" charset="0"/>
              </a:rPr>
              <a:t>Part I: Position Summary</a:t>
            </a:r>
            <a:r>
              <a:rPr lang="en-US" dirty="0">
                <a:solidFill>
                  <a:srgbClr val="193769"/>
                </a:solidFill>
                <a:latin typeface="Arial" panose="020B0604020202020204" pitchFamily="34" charset="0"/>
                <a:ea typeface="Calibri" panose="020F0502020204030204" pitchFamily="34" charset="0"/>
                <a:cs typeface="Arial" panose="020B0604020202020204" pitchFamily="34" charset="0"/>
              </a:rPr>
              <a:t> </a:t>
            </a:r>
          </a:p>
          <a:p>
            <a:pPr>
              <a:lnSpc>
                <a:spcPct val="115000"/>
              </a:lnSpc>
            </a:pPr>
            <a:r>
              <a:rPr lang="en-US" dirty="0">
                <a:solidFill>
                  <a:srgbClr val="193769"/>
                </a:solidFill>
                <a:latin typeface="Arial" panose="020B0604020202020204" pitchFamily="34" charset="0"/>
                <a:ea typeface="Calibri" panose="020F0502020204030204" pitchFamily="34" charset="0"/>
                <a:cs typeface="Arial" panose="020B0604020202020204" pitchFamily="34" charset="0"/>
              </a:rPr>
              <a:t>Paraeducators perform a variety of instructional, classroom support, and student supervision duties to assist the school and teachers in instruction, supervision and education of students. </a:t>
            </a:r>
          </a:p>
          <a:p>
            <a:pPr>
              <a:lnSpc>
                <a:spcPct val="115000"/>
              </a:lnSpc>
            </a:pPr>
            <a:r>
              <a:rPr lang="en-US" b="1" dirty="0">
                <a:solidFill>
                  <a:srgbClr val="193769"/>
                </a:solidFill>
                <a:latin typeface="Arial" panose="020B0604020202020204" pitchFamily="34" charset="0"/>
                <a:ea typeface="Calibri" panose="020F0502020204030204" pitchFamily="34" charset="0"/>
                <a:cs typeface="Arial" panose="020B0604020202020204" pitchFamily="34" charset="0"/>
              </a:rPr>
              <a:t> </a:t>
            </a:r>
            <a:endParaRPr lang="en-US" dirty="0">
              <a:solidFill>
                <a:srgbClr val="193769"/>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b="1" dirty="0">
                <a:solidFill>
                  <a:srgbClr val="193769"/>
                </a:solidFill>
                <a:latin typeface="Arial" panose="020B0604020202020204" pitchFamily="34" charset="0"/>
                <a:ea typeface="Calibri" panose="020F0502020204030204" pitchFamily="34" charset="0"/>
                <a:cs typeface="Arial" panose="020B0604020202020204" pitchFamily="34" charset="0"/>
              </a:rPr>
              <a:t>Part II: Supervision and Controls over the Work</a:t>
            </a:r>
            <a:r>
              <a:rPr lang="en-US" dirty="0">
                <a:solidFill>
                  <a:srgbClr val="193769"/>
                </a:solidFill>
                <a:latin typeface="Arial" panose="020B0604020202020204" pitchFamily="34" charset="0"/>
                <a:ea typeface="Calibri" panose="020F0502020204030204" pitchFamily="34" charset="0"/>
                <a:cs typeface="Arial" panose="020B0604020202020204" pitchFamily="34" charset="0"/>
              </a:rPr>
              <a:t>  </a:t>
            </a:r>
          </a:p>
          <a:p>
            <a:pPr>
              <a:lnSpc>
                <a:spcPct val="115000"/>
              </a:lnSpc>
            </a:pPr>
            <a:r>
              <a:rPr lang="en-US" dirty="0">
                <a:solidFill>
                  <a:srgbClr val="193769"/>
                </a:solidFill>
                <a:latin typeface="Arial" panose="020B0604020202020204" pitchFamily="34" charset="0"/>
                <a:ea typeface="Calibri" panose="020F0502020204030204" pitchFamily="34" charset="0"/>
                <a:cs typeface="Arial" panose="020B0604020202020204" pitchFamily="34" charset="0"/>
              </a:rPr>
              <a:t>Paraeducators work collaboratively under the direction of the teacher, who assign specific responsibilities, and under the direct supervision of the principal or principal designee. Principal or principal designee provides training, direction, and guidance governing the performance of school-wide duties. Paraeducators are responsible for being familiar with the school/district policies and procedures which govern their work.</a:t>
            </a:r>
          </a:p>
        </p:txBody>
      </p:sp>
    </p:spTree>
    <p:extLst>
      <p:ext uri="{BB962C8B-B14F-4D97-AF65-F5344CB8AC3E}">
        <p14:creationId xmlns:p14="http://schemas.microsoft.com/office/powerpoint/2010/main" val="347251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424631"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Paraeducator Job Description (continued)</a:t>
            </a:r>
          </a:p>
        </p:txBody>
      </p:sp>
      <p:sp>
        <p:nvSpPr>
          <p:cNvPr id="3" name="Rectangle 2">
            <a:extLst>
              <a:ext uri="{FF2B5EF4-FFF2-40B4-BE49-F238E27FC236}">
                <a16:creationId xmlns:a16="http://schemas.microsoft.com/office/drawing/2014/main" id="{7CB7D4C1-2244-4F56-95B4-180A9F1B09AF}"/>
              </a:ext>
            </a:extLst>
          </p:cNvPr>
          <p:cNvSpPr/>
          <p:nvPr/>
        </p:nvSpPr>
        <p:spPr>
          <a:xfrm>
            <a:off x="528214" y="1184265"/>
            <a:ext cx="8087571" cy="4827091"/>
          </a:xfrm>
          <a:prstGeom prst="rect">
            <a:avLst/>
          </a:prstGeom>
        </p:spPr>
        <p:txBody>
          <a:bodyPr wrap="square">
            <a:spAutoFit/>
          </a:bodyPr>
          <a:lstStyle/>
          <a:p>
            <a:r>
              <a:rPr lang="en-US" sz="1400" b="1" dirty="0">
                <a:solidFill>
                  <a:srgbClr val="193769"/>
                </a:solidFill>
                <a:latin typeface="Arial" panose="020B0604020202020204" pitchFamily="34" charset="0"/>
                <a:cs typeface="Arial" panose="020B0604020202020204" pitchFamily="34" charset="0"/>
              </a:rPr>
              <a:t>Part III: Major Duties and Responsibilities</a:t>
            </a:r>
            <a:r>
              <a:rPr lang="en-US" sz="1400" dirty="0">
                <a:solidFill>
                  <a:srgbClr val="193769"/>
                </a:solidFill>
                <a:latin typeface="Arial" panose="020B0604020202020204" pitchFamily="34" charset="0"/>
                <a:cs typeface="Arial" panose="020B0604020202020204" pitchFamily="34" charset="0"/>
              </a:rPr>
              <a:t>  </a:t>
            </a:r>
          </a:p>
          <a:p>
            <a:endParaRPr lang="en-US" sz="1400" dirty="0">
              <a:solidFill>
                <a:srgbClr val="193769"/>
              </a:solidFill>
              <a:latin typeface="Arial" panose="020B0604020202020204" pitchFamily="34" charset="0"/>
              <a:cs typeface="Arial" panose="020B0604020202020204" pitchFamily="34" charset="0"/>
            </a:endParaRPr>
          </a:p>
          <a:p>
            <a:r>
              <a:rPr lang="en-US" sz="1400" dirty="0">
                <a:solidFill>
                  <a:srgbClr val="193769"/>
                </a:solidFill>
                <a:latin typeface="Arial" panose="020B0604020202020204" pitchFamily="34" charset="0"/>
                <a:cs typeface="Arial" panose="020B0604020202020204" pitchFamily="34" charset="0"/>
              </a:rPr>
              <a:t> Duties may include, but are not limited to:</a:t>
            </a:r>
          </a:p>
          <a:p>
            <a:endParaRPr lang="en-US" sz="1400" dirty="0">
              <a:solidFill>
                <a:srgbClr val="193769"/>
              </a:solidFill>
              <a:latin typeface="Arial" panose="020B0604020202020204" pitchFamily="34" charset="0"/>
              <a:cs typeface="Arial" panose="020B0604020202020204" pitchFamily="34" charset="0"/>
            </a:endParaRPr>
          </a:p>
          <a:p>
            <a:pPr marL="228600" lvl="0" indent="-228600">
              <a:buFont typeface="+mj-lt"/>
              <a:buAutoNum type="arabicPeriod"/>
            </a:pPr>
            <a:r>
              <a:rPr lang="en-US" sz="1400" dirty="0">
                <a:solidFill>
                  <a:srgbClr val="193769"/>
                </a:solidFill>
                <a:latin typeface="Arial" panose="020B0604020202020204" pitchFamily="34" charset="0"/>
                <a:cs typeface="Arial" panose="020B0604020202020204" pitchFamily="34" charset="0"/>
              </a:rPr>
              <a:t>Works collaboratively by assisting teachers and specialists in assessment of student learning, supporting curriculum, student interactions, enforcing safe behaviors, and enhancing social growth of students in the classroom and other school settings. </a:t>
            </a:r>
          </a:p>
          <a:p>
            <a:pPr marL="228600" indent="-228600">
              <a:buFont typeface="+mj-lt"/>
              <a:buAutoNum type="arabicPeriod"/>
            </a:pPr>
            <a:endParaRPr lang="en-US" sz="1400" dirty="0">
              <a:solidFill>
                <a:srgbClr val="193769"/>
              </a:solidFill>
              <a:latin typeface="Arial" panose="020B0604020202020204" pitchFamily="34" charset="0"/>
              <a:cs typeface="Arial" panose="020B0604020202020204" pitchFamily="34" charset="0"/>
            </a:endParaRPr>
          </a:p>
          <a:p>
            <a:pPr marL="228600" lvl="0" indent="-228600">
              <a:buFont typeface="+mj-lt"/>
              <a:buAutoNum type="arabicPeriod"/>
            </a:pPr>
            <a:r>
              <a:rPr lang="en-US" sz="1400" dirty="0">
                <a:solidFill>
                  <a:srgbClr val="193769"/>
                </a:solidFill>
                <a:latin typeface="Arial" panose="020B0604020202020204" pitchFamily="34" charset="0"/>
                <a:cs typeface="Arial" panose="020B0604020202020204" pitchFamily="34" charset="0"/>
              </a:rPr>
              <a:t>Provides support to teachers with activities such as preparation of instructional materials, communications, student records, and grading documentation. </a:t>
            </a:r>
          </a:p>
          <a:p>
            <a:pPr marL="228600" indent="-228600">
              <a:buFont typeface="+mj-lt"/>
              <a:buAutoNum type="arabicPeriod"/>
            </a:pPr>
            <a:endParaRPr lang="en-US" sz="1400" dirty="0">
              <a:solidFill>
                <a:srgbClr val="193769"/>
              </a:solidFill>
              <a:latin typeface="Arial" panose="020B0604020202020204" pitchFamily="34" charset="0"/>
              <a:cs typeface="Arial" panose="020B0604020202020204" pitchFamily="34" charset="0"/>
            </a:endParaRPr>
          </a:p>
          <a:p>
            <a:pPr marL="228600" lvl="0" indent="-228600">
              <a:buFont typeface="+mj-lt"/>
              <a:buAutoNum type="arabicPeriod"/>
            </a:pPr>
            <a:r>
              <a:rPr lang="en-US" sz="1400" dirty="0">
                <a:solidFill>
                  <a:srgbClr val="193769"/>
                </a:solidFill>
                <a:latin typeface="Arial" panose="020B0604020202020204" pitchFamily="34" charset="0"/>
                <a:cs typeface="Arial" panose="020B0604020202020204" pitchFamily="34" charset="0"/>
              </a:rPr>
              <a:t>Provides instructional support to students in one-to-one, small, and large group settings at the direction of the teacher(s). Assesses and provides input to teacher(s) on student participation and progress. May administer and record student assessment results, to support the teacher. </a:t>
            </a:r>
          </a:p>
          <a:p>
            <a:pPr marL="228600" indent="-228600">
              <a:buFont typeface="+mj-lt"/>
              <a:buAutoNum type="arabicPeriod"/>
            </a:pPr>
            <a:endParaRPr lang="en-US" sz="1400" dirty="0">
              <a:solidFill>
                <a:srgbClr val="193769"/>
              </a:solidFill>
              <a:latin typeface="Arial" panose="020B0604020202020204" pitchFamily="34" charset="0"/>
              <a:cs typeface="Arial" panose="020B0604020202020204" pitchFamily="34" charset="0"/>
            </a:endParaRPr>
          </a:p>
          <a:p>
            <a:pPr marL="228600" lvl="0" indent="-228600">
              <a:buFont typeface="+mj-lt"/>
              <a:buAutoNum type="arabicPeriod"/>
            </a:pPr>
            <a:r>
              <a:rPr lang="en-US" sz="1400" dirty="0">
                <a:solidFill>
                  <a:srgbClr val="193769"/>
                </a:solidFill>
                <a:latin typeface="Arial" panose="020B0604020202020204" pitchFamily="34" charset="0"/>
                <a:cs typeface="Arial" panose="020B0604020202020204" pitchFamily="34" charset="0"/>
              </a:rPr>
              <a:t>Works with English Learners (EL) by using English and a second language if able, to assist with EL student’s learning. </a:t>
            </a:r>
          </a:p>
          <a:p>
            <a:pPr marL="228600" indent="-228600">
              <a:buFont typeface="+mj-lt"/>
              <a:buAutoNum type="arabicPeriod"/>
            </a:pPr>
            <a:endParaRPr lang="en-US" sz="1400" dirty="0">
              <a:solidFill>
                <a:srgbClr val="193769"/>
              </a:solidFill>
              <a:latin typeface="Arial" panose="020B0604020202020204" pitchFamily="34" charset="0"/>
              <a:cs typeface="Arial" panose="020B0604020202020204" pitchFamily="34" charset="0"/>
            </a:endParaRPr>
          </a:p>
          <a:p>
            <a:pPr marL="228600" lvl="0" indent="-228600">
              <a:buFont typeface="+mj-lt"/>
              <a:buAutoNum type="arabicPeriod"/>
            </a:pPr>
            <a:r>
              <a:rPr lang="en-US" sz="1400" dirty="0">
                <a:solidFill>
                  <a:srgbClr val="193769"/>
                </a:solidFill>
                <a:latin typeface="Arial" panose="020B0604020202020204" pitchFamily="34" charset="0"/>
                <a:cs typeface="Arial" panose="020B0604020202020204" pitchFamily="34" charset="0"/>
              </a:rPr>
              <a:t>Oversees student safety with activities such as recess and playground, lunch, bus duty, crossing guard duty, hallway supervision, in-school detention, etc. </a:t>
            </a:r>
          </a:p>
          <a:p>
            <a:pPr>
              <a:lnSpc>
                <a:spcPct val="115000"/>
              </a:lnSpc>
            </a:pPr>
            <a:endParaRPr lang="en-US" sz="1400" b="1" dirty="0">
              <a:solidFill>
                <a:srgbClr val="193769"/>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US" sz="1100" b="1" dirty="0">
              <a:solidFill>
                <a:srgbClr val="193769"/>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90665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310331"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Paraeducator Job Description (continued)</a:t>
            </a:r>
          </a:p>
        </p:txBody>
      </p:sp>
      <p:sp>
        <p:nvSpPr>
          <p:cNvPr id="3" name="Rectangle 2">
            <a:extLst>
              <a:ext uri="{FF2B5EF4-FFF2-40B4-BE49-F238E27FC236}">
                <a16:creationId xmlns:a16="http://schemas.microsoft.com/office/drawing/2014/main" id="{7CB7D4C1-2244-4F56-95B4-180A9F1B09AF}"/>
              </a:ext>
            </a:extLst>
          </p:cNvPr>
          <p:cNvSpPr/>
          <p:nvPr/>
        </p:nvSpPr>
        <p:spPr>
          <a:xfrm>
            <a:off x="528214" y="1054458"/>
            <a:ext cx="8087571" cy="5543441"/>
          </a:xfrm>
          <a:prstGeom prst="rect">
            <a:avLst/>
          </a:prstGeom>
        </p:spPr>
        <p:txBody>
          <a:bodyPr wrap="square">
            <a:spAutoFit/>
          </a:bodyPr>
          <a:lstStyle/>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Communicates with students, parents, community members and other staff members, and   exercises discretion and assures protection of student’s confidentiality consistent with building and district policies.</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Monitors student behavior in classroom and non-classroom settings. Documents behavior and progress of students to assist teacher in assessing student progress with education plans.</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Maintains or assists with student progress reports. </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Takes steps to intervene when students may be in dangerous or unsafe situations.</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Models appropriate behavior for students.</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Provides students with guidance and reinforcement of rules and expected behaviors.</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Performs clerical duties such as making copies, operating office equipment, answering telephones, ordering materials, and record keeping.</a:t>
            </a:r>
          </a:p>
          <a:p>
            <a:pPr marL="342900" lvl="0" indent="-342900">
              <a:buAutoNum type="arabicPeriod" startAt="6"/>
            </a:pPr>
            <a:endParaRPr lang="en-US" sz="1500" dirty="0">
              <a:solidFill>
                <a:srgbClr val="193769"/>
              </a:solidFill>
              <a:latin typeface="Arial" panose="020B0604020202020204" pitchFamily="34" charset="0"/>
              <a:cs typeface="Arial" panose="020B0604020202020204" pitchFamily="34" charset="0"/>
            </a:endParaRPr>
          </a:p>
          <a:p>
            <a:pPr marL="342900" lvl="0" indent="-342900">
              <a:buAutoNum type="arabicPeriod" startAt="6"/>
            </a:pPr>
            <a:r>
              <a:rPr lang="en-US" sz="1500" dirty="0">
                <a:solidFill>
                  <a:srgbClr val="193769"/>
                </a:solidFill>
                <a:latin typeface="Arial" panose="020B0604020202020204" pitchFamily="34" charset="0"/>
                <a:cs typeface="Arial" panose="020B0604020202020204" pitchFamily="34" charset="0"/>
              </a:rPr>
              <a:t>Performs food service assistance to students in ECEAP program.</a:t>
            </a:r>
          </a:p>
          <a:p>
            <a:pPr lvl="0"/>
            <a:endParaRPr lang="en-US" sz="1500" dirty="0">
              <a:solidFill>
                <a:srgbClr val="193769"/>
              </a:solidFill>
              <a:latin typeface="Arial" panose="020B0604020202020204" pitchFamily="34" charset="0"/>
              <a:cs typeface="Arial" panose="020B0604020202020204" pitchFamily="34" charset="0"/>
            </a:endParaRPr>
          </a:p>
          <a:p>
            <a:r>
              <a:rPr lang="en-US" sz="1500" b="1" dirty="0">
                <a:solidFill>
                  <a:srgbClr val="193769"/>
                </a:solidFill>
                <a:latin typeface="Arial" panose="020B0604020202020204" pitchFamily="34" charset="0"/>
                <a:cs typeface="Arial" panose="020B0604020202020204" pitchFamily="34" charset="0"/>
              </a:rPr>
              <a:t>Performs other duties as assigned. </a:t>
            </a:r>
          </a:p>
          <a:p>
            <a:pPr>
              <a:lnSpc>
                <a:spcPct val="115000"/>
              </a:lnSpc>
            </a:pPr>
            <a:endParaRPr lang="en-US" sz="1100" b="1" dirty="0">
              <a:solidFill>
                <a:srgbClr val="193769"/>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US" sz="1100" b="1" dirty="0">
              <a:solidFill>
                <a:srgbClr val="193769"/>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760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Supervision</a:t>
            </a:r>
          </a:p>
        </p:txBody>
      </p:sp>
      <p:sp>
        <p:nvSpPr>
          <p:cNvPr id="4" name="TextBox 3">
            <a:extLst>
              <a:ext uri="{FF2B5EF4-FFF2-40B4-BE49-F238E27FC236}">
                <a16:creationId xmlns:a16="http://schemas.microsoft.com/office/drawing/2014/main" id="{E92DA78F-E59A-492D-A364-93E6F64D20C2}"/>
              </a:ext>
            </a:extLst>
          </p:cNvPr>
          <p:cNvSpPr txBox="1"/>
          <p:nvPr/>
        </p:nvSpPr>
        <p:spPr>
          <a:xfrm>
            <a:off x="462069" y="1028700"/>
            <a:ext cx="8138160" cy="507831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193769"/>
                </a:solidFill>
                <a:latin typeface="Arial" panose="020B0604020202020204" pitchFamily="34" charset="0"/>
                <a:cs typeface="Arial" panose="020B0604020202020204" pitchFamily="34" charset="0"/>
              </a:rPr>
              <a:t>Paraeducators work under the direct supervision of a certificated teacher</a:t>
            </a:r>
          </a:p>
          <a:p>
            <a:pPr marL="285750" indent="-285750">
              <a:buFont typeface="Arial" panose="020B0604020202020204" pitchFamily="34" charset="0"/>
              <a:buChar char="•"/>
            </a:pPr>
            <a:endParaRPr lang="en-US" sz="2000" b="1" dirty="0">
              <a:solidFill>
                <a:srgbClr val="19376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193769"/>
                </a:solidFill>
                <a:latin typeface="Arial" panose="020B0604020202020204" pitchFamily="34" charset="0"/>
                <a:cs typeface="Arial" panose="020B0604020202020204" pitchFamily="34" charset="0"/>
              </a:rPr>
              <a:t>The Title I Paraprofessionals, Non-regulatory Guidance, 2004 describes paraprofessionals as employees who work under the direct supervision of a teacher, and whose duties could include helping the teacher with reading, writing and math instruction. </a:t>
            </a:r>
          </a:p>
          <a:p>
            <a:endParaRPr lang="en-US" sz="2000" b="1" dirty="0">
              <a:solidFill>
                <a:srgbClr val="19376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193769"/>
                </a:solidFill>
                <a:latin typeface="Arial" panose="020B0604020202020204" pitchFamily="34" charset="0"/>
                <a:cs typeface="Arial" panose="020B0604020202020204" pitchFamily="34" charset="0"/>
              </a:rPr>
              <a:t>Section D, Programmatic Requirements interprets “under the direct supervision of a teacher” this way: “(1) the teacher prepares the lesson and plans the instructional support activities the paraeducator carries out, and evaluates the achievement of the students with whom the paraprofessional is working, and (2) the paraprofessional works in close and frequent proximity with the teacher.” </a:t>
            </a:r>
          </a:p>
          <a:p>
            <a:pPr marL="285750" indent="-285750">
              <a:buFont typeface="Arial" panose="020B0604020202020204" pitchFamily="34" charset="0"/>
              <a:buChar char="•"/>
            </a:pPr>
            <a:endParaRPr lang="en-US" sz="2400" b="1" dirty="0">
              <a:solidFill>
                <a:srgbClr val="1937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084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D04FA-D555-47A5-96BB-B4ECC30F85E2}"/>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Myriad Pro"/>
                <a:cs typeface="Myriad Pro"/>
              </a:rPr>
              <a:t>Questions?</a:t>
            </a:r>
          </a:p>
        </p:txBody>
      </p:sp>
      <p:pic>
        <p:nvPicPr>
          <p:cNvPr id="5" name="Picture 4" descr="A group of people in front of a crowd&#10;&#10;Description automatically generated">
            <a:extLst>
              <a:ext uri="{FF2B5EF4-FFF2-40B4-BE49-F238E27FC236}">
                <a16:creationId xmlns:a16="http://schemas.microsoft.com/office/drawing/2014/main" id="{5BB70A39-7003-48B5-A042-EBBA38874707}"/>
              </a:ext>
            </a:extLst>
          </p:cNvPr>
          <p:cNvPicPr>
            <a:picLocks noChangeAspect="1"/>
          </p:cNvPicPr>
          <p:nvPr/>
        </p:nvPicPr>
        <p:blipFill>
          <a:blip r:embed="rId2"/>
          <a:stretch>
            <a:fillRect/>
          </a:stretch>
        </p:blipFill>
        <p:spPr>
          <a:xfrm>
            <a:off x="1331595" y="1272555"/>
            <a:ext cx="6480810" cy="4726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61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6407361"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English Learner Enrollment Growth</a:t>
            </a:r>
          </a:p>
        </p:txBody>
      </p:sp>
      <p:graphicFrame>
        <p:nvGraphicFramePr>
          <p:cNvPr id="4" name="Chart 3">
            <a:extLst>
              <a:ext uri="{FF2B5EF4-FFF2-40B4-BE49-F238E27FC236}">
                <a16:creationId xmlns:a16="http://schemas.microsoft.com/office/drawing/2014/main" id="{3A98C5D2-4374-4D4B-A9BD-F9E30BBE7F19}"/>
              </a:ext>
            </a:extLst>
          </p:cNvPr>
          <p:cNvGraphicFramePr>
            <a:graphicFrameLocks/>
          </p:cNvGraphicFramePr>
          <p:nvPr>
            <p:extLst>
              <p:ext uri="{D42A27DB-BD31-4B8C-83A1-F6EECF244321}">
                <p14:modId xmlns:p14="http://schemas.microsoft.com/office/powerpoint/2010/main" val="2328546580"/>
              </p:ext>
            </p:extLst>
          </p:nvPr>
        </p:nvGraphicFramePr>
        <p:xfrm>
          <a:off x="462069" y="1657299"/>
          <a:ext cx="8229600" cy="42164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E7CBFB09-4F51-43EE-B2B9-6E0DDFBFAA3F}"/>
              </a:ext>
            </a:extLst>
          </p:cNvPr>
          <p:cNvPicPr>
            <a:picLocks noChangeAspect="1"/>
          </p:cNvPicPr>
          <p:nvPr/>
        </p:nvPicPr>
        <p:blipFill>
          <a:blip r:embed="rId3"/>
          <a:stretch>
            <a:fillRect/>
          </a:stretch>
        </p:blipFill>
        <p:spPr>
          <a:xfrm>
            <a:off x="1871226" y="5873699"/>
            <a:ext cx="5675868" cy="493819"/>
          </a:xfrm>
          <a:prstGeom prst="rect">
            <a:avLst/>
          </a:prstGeom>
        </p:spPr>
      </p:pic>
      <p:sp>
        <p:nvSpPr>
          <p:cNvPr id="6" name="TextBox 5">
            <a:extLst>
              <a:ext uri="{FF2B5EF4-FFF2-40B4-BE49-F238E27FC236}">
                <a16:creationId xmlns:a16="http://schemas.microsoft.com/office/drawing/2014/main" id="{0A53C4FD-A0E3-4F25-8D85-A807FDA7FBB5}"/>
              </a:ext>
            </a:extLst>
          </p:cNvPr>
          <p:cNvSpPr txBox="1"/>
          <p:nvPr/>
        </p:nvSpPr>
        <p:spPr>
          <a:xfrm>
            <a:off x="1520190" y="1062990"/>
            <a:ext cx="5840730" cy="646331"/>
          </a:xfrm>
          <a:prstGeom prst="rect">
            <a:avLst/>
          </a:prstGeom>
          <a:noFill/>
        </p:spPr>
        <p:txBody>
          <a:bodyPr wrap="square" rtlCol="0">
            <a:spAutoFit/>
          </a:bodyPr>
          <a:lstStyle/>
          <a:p>
            <a:pPr algn="ctr"/>
            <a:r>
              <a:rPr lang="en-US" b="1" dirty="0">
                <a:solidFill>
                  <a:srgbClr val="01447B"/>
                </a:solidFill>
                <a:latin typeface="Arial" panose="020B0604020202020204" pitchFamily="34" charset="0"/>
                <a:cs typeface="Arial" panose="020B0604020202020204" pitchFamily="34" charset="0"/>
              </a:rPr>
              <a:t>Growth in number of English Learner (EL) students in Everett Public Schools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0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Languages Spoken in EPS</a:t>
            </a:r>
          </a:p>
        </p:txBody>
      </p:sp>
      <p:graphicFrame>
        <p:nvGraphicFramePr>
          <p:cNvPr id="4" name="Chart 3">
            <a:extLst>
              <a:ext uri="{FF2B5EF4-FFF2-40B4-BE49-F238E27FC236}">
                <a16:creationId xmlns:a16="http://schemas.microsoft.com/office/drawing/2014/main" id="{ED6137E0-AB10-497A-B718-BAACBF94BECE}"/>
              </a:ext>
            </a:extLst>
          </p:cNvPr>
          <p:cNvGraphicFramePr>
            <a:graphicFrameLocks/>
          </p:cNvGraphicFramePr>
          <p:nvPr>
            <p:extLst>
              <p:ext uri="{D42A27DB-BD31-4B8C-83A1-F6EECF244321}">
                <p14:modId xmlns:p14="http://schemas.microsoft.com/office/powerpoint/2010/main" val="1804145939"/>
              </p:ext>
            </p:extLst>
          </p:nvPr>
        </p:nvGraphicFramePr>
        <p:xfrm>
          <a:off x="439209" y="1554480"/>
          <a:ext cx="8087572" cy="466344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215BA93-F8BB-4ED4-854B-A97222B11C72}"/>
              </a:ext>
            </a:extLst>
          </p:cNvPr>
          <p:cNvSpPr txBox="1"/>
          <p:nvPr/>
        </p:nvSpPr>
        <p:spPr>
          <a:xfrm>
            <a:off x="1611630" y="960120"/>
            <a:ext cx="6137910" cy="646331"/>
          </a:xfrm>
          <a:prstGeom prst="rect">
            <a:avLst/>
          </a:prstGeom>
          <a:noFill/>
        </p:spPr>
        <p:txBody>
          <a:bodyPr wrap="square" rtlCol="0">
            <a:spAutoFit/>
          </a:bodyPr>
          <a:lstStyle/>
          <a:p>
            <a:pPr algn="ctr"/>
            <a:r>
              <a:rPr lang="en-US" b="1" dirty="0">
                <a:solidFill>
                  <a:srgbClr val="193769"/>
                </a:solidFill>
                <a:latin typeface="Arial" panose="020B0604020202020204" pitchFamily="34" charset="0"/>
                <a:cs typeface="Arial" panose="020B0604020202020204" pitchFamily="34" charset="0"/>
              </a:rPr>
              <a:t>Languages spoken by active English Learners in Everett Public Schools, October 2018</a:t>
            </a:r>
          </a:p>
        </p:txBody>
      </p:sp>
    </p:spTree>
    <p:extLst>
      <p:ext uri="{BB962C8B-B14F-4D97-AF65-F5344CB8AC3E}">
        <p14:creationId xmlns:p14="http://schemas.microsoft.com/office/powerpoint/2010/main" val="394868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Roles of the EL Paraeducator</a:t>
            </a:r>
          </a:p>
        </p:txBody>
      </p:sp>
      <p:sp>
        <p:nvSpPr>
          <p:cNvPr id="5" name="TextBox 4"/>
          <p:cNvSpPr txBox="1"/>
          <p:nvPr/>
        </p:nvSpPr>
        <p:spPr>
          <a:xfrm>
            <a:off x="442250" y="1566198"/>
            <a:ext cx="5081481" cy="4503797"/>
          </a:xfrm>
          <a:prstGeom prst="rect">
            <a:avLst/>
          </a:prstGeom>
          <a:noFill/>
        </p:spPr>
        <p:txBody>
          <a:bodyPr wrap="square" rtlCol="0">
            <a:spAutoFit/>
          </a:bodyPr>
          <a:lstStyle/>
          <a:p>
            <a:pPr marL="571500" lvl="1" indent="-457200">
              <a:spcAft>
                <a:spcPts val="6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Provide instruction in English language under guidance of teacher</a:t>
            </a:r>
          </a:p>
          <a:p>
            <a:pPr marL="571500" lvl="1" indent="-457200">
              <a:spcAft>
                <a:spcPts val="6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Support implementation of English Language Proficiency Assessment (ELPA) screener and annual</a:t>
            </a:r>
          </a:p>
          <a:p>
            <a:pPr marL="571500" lvl="1" indent="-457200">
              <a:spcAft>
                <a:spcPts val="6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Maintain monthly record keeping and student EL files</a:t>
            </a:r>
          </a:p>
          <a:p>
            <a:pPr marL="571500" lvl="1" indent="-457200">
              <a:spcAft>
                <a:spcPts val="6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Facilitate connection to parents and family</a:t>
            </a:r>
          </a:p>
          <a:p>
            <a:pPr marL="571500" lvl="1" indent="-457200">
              <a:spcAft>
                <a:spcPts val="6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Provide supportive and welcoming atmosphere for EL students</a:t>
            </a: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sz="2000" dirty="0"/>
          </a:p>
        </p:txBody>
      </p:sp>
      <p:pic>
        <p:nvPicPr>
          <p:cNvPr id="6" name="Picture 5" descr="A group of people sitting posing for the camera&#10;&#10;Description automatically generated">
            <a:extLst>
              <a:ext uri="{FF2B5EF4-FFF2-40B4-BE49-F238E27FC236}">
                <a16:creationId xmlns:a16="http://schemas.microsoft.com/office/drawing/2014/main" id="{5D9719E5-DEFA-4A8B-B1B6-9EC57E2179B0}"/>
              </a:ext>
            </a:extLst>
          </p:cNvPr>
          <p:cNvPicPr>
            <a:picLocks noChangeAspect="1"/>
          </p:cNvPicPr>
          <p:nvPr/>
        </p:nvPicPr>
        <p:blipFill>
          <a:blip r:embed="rId2"/>
          <a:stretch>
            <a:fillRect/>
          </a:stretch>
        </p:blipFill>
        <p:spPr>
          <a:xfrm>
            <a:off x="5543551" y="1383030"/>
            <a:ext cx="2937156" cy="44120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355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Roles of the EL Paraeducator</a:t>
            </a:r>
          </a:p>
        </p:txBody>
      </p:sp>
      <p:sp>
        <p:nvSpPr>
          <p:cNvPr id="5" name="TextBox 4"/>
          <p:cNvSpPr txBox="1"/>
          <p:nvPr/>
        </p:nvSpPr>
        <p:spPr>
          <a:xfrm>
            <a:off x="537314" y="1343852"/>
            <a:ext cx="8069372" cy="2857192"/>
          </a:xfrm>
          <a:prstGeom prst="rect">
            <a:avLst/>
          </a:prstGeom>
          <a:noFill/>
        </p:spPr>
        <p:txBody>
          <a:bodyPr wrap="square" rtlCol="0">
            <a:spAutoFit/>
          </a:bodyPr>
          <a:lstStyle/>
          <a:p>
            <a:pPr lvl="1" indent="-342900">
              <a:spcAft>
                <a:spcPts val="600"/>
              </a:spcAft>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rPr>
              <a:t>Whatever your specific role, you will probably interact with English Learners</a:t>
            </a:r>
          </a:p>
          <a:p>
            <a:pPr lvl="2" indent="-342900">
              <a:spcAft>
                <a:spcPts val="600"/>
              </a:spcAft>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rPr>
              <a:t>Social vs academic language</a:t>
            </a:r>
          </a:p>
          <a:p>
            <a:pPr lvl="2" indent="-342900">
              <a:spcAft>
                <a:spcPts val="600"/>
              </a:spcAft>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rPr>
              <a:t>Stages of language acquisition</a:t>
            </a:r>
          </a:p>
          <a:p>
            <a:pPr marL="571500" lvl="1" indent="-457200">
              <a:spcAft>
                <a:spcPts val="600"/>
              </a:spcAft>
              <a:buFont typeface="+mj-lt"/>
              <a:buAutoNum type="arabicPeriod"/>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BAB81B00-FE90-418C-B7FC-062131A95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12" y="3203914"/>
            <a:ext cx="7171175" cy="2682228"/>
          </a:xfrm>
          <a:prstGeom prst="rect">
            <a:avLst/>
          </a:prstGeom>
        </p:spPr>
      </p:pic>
    </p:spTree>
    <p:extLst>
      <p:ext uri="{BB962C8B-B14F-4D97-AF65-F5344CB8AC3E}">
        <p14:creationId xmlns:p14="http://schemas.microsoft.com/office/powerpoint/2010/main" val="141799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6" name="Google Shape;151;p31">
            <a:extLst>
              <a:ext uri="{FF2B5EF4-FFF2-40B4-BE49-F238E27FC236}">
                <a16:creationId xmlns:a16="http://schemas.microsoft.com/office/drawing/2014/main" id="{426D372C-6E14-4590-A58D-CAA81B5E990D}"/>
              </a:ext>
            </a:extLst>
          </p:cNvPr>
          <p:cNvPicPr preferRelativeResize="0">
            <a:picLocks noGrp="1"/>
          </p:cNvPicPr>
          <p:nvPr>
            <p:ph idx="1"/>
          </p:nvPr>
        </p:nvPicPr>
        <p:blipFill>
          <a:blip r:embed="rId2">
            <a:alphaModFix/>
          </a:blip>
          <a:stretch>
            <a:fillRect/>
          </a:stretch>
        </p:blipFill>
        <p:spPr>
          <a:xfrm>
            <a:off x="537314" y="1051560"/>
            <a:ext cx="8069372" cy="5083458"/>
          </a:xfrm>
          <a:prstGeom prst="rect">
            <a:avLst/>
          </a:prstGeom>
          <a:noFill/>
          <a:ln>
            <a:noFill/>
          </a:ln>
        </p:spPr>
      </p:pic>
    </p:spTree>
    <p:extLst>
      <p:ext uri="{BB962C8B-B14F-4D97-AF65-F5344CB8AC3E}">
        <p14:creationId xmlns:p14="http://schemas.microsoft.com/office/powerpoint/2010/main" val="417910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897" y="1393006"/>
            <a:ext cx="7593578" cy="5170646"/>
          </a:xfrm>
          <a:prstGeom prst="rect">
            <a:avLst/>
          </a:prstGeom>
          <a:noFill/>
        </p:spPr>
        <p:txBody>
          <a:bodyPr wrap="square" rtlCol="0">
            <a:spAutoFit/>
          </a:bodyPr>
          <a:lstStyle/>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Review expectations from the Code of Professional Conduct as required in WAC181.87</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Review district policies and procedures for professional conduct expectations</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Be able to locate and access school policies and procedures</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Identify who has access to student’s confidential information</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Be able to define confidentiality and state the legal basis for confidentiality </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Describe ways for practicing and maintaining appropriate confidentiality </a:t>
            </a:r>
          </a:p>
          <a:p>
            <a:pPr marL="114300" lvl="1">
              <a:tabLst>
                <a:tab pos="5148263" algn="l"/>
              </a:tabLst>
            </a:pPr>
            <a:endParaRPr lang="en-US" sz="2400" dirty="0">
              <a:solidFill>
                <a:srgbClr val="01447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AE27630-24FF-4679-8228-A50F5A662AB9}"/>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Learning Objectives</a:t>
            </a:r>
          </a:p>
        </p:txBody>
      </p:sp>
    </p:spTree>
    <p:extLst>
      <p:ext uri="{BB962C8B-B14F-4D97-AF65-F5344CB8AC3E}">
        <p14:creationId xmlns:p14="http://schemas.microsoft.com/office/powerpoint/2010/main" val="138629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7" name="Google Shape;180;p35">
            <a:extLst>
              <a:ext uri="{FF2B5EF4-FFF2-40B4-BE49-F238E27FC236}">
                <a16:creationId xmlns:a16="http://schemas.microsoft.com/office/drawing/2014/main" id="{AFF93256-AA4F-4756-BD47-D58DB826A991}"/>
              </a:ext>
            </a:extLst>
          </p:cNvPr>
          <p:cNvPicPr preferRelativeResize="0"/>
          <p:nvPr/>
        </p:nvPicPr>
        <p:blipFill>
          <a:blip r:embed="rId2">
            <a:alphaModFix/>
          </a:blip>
          <a:stretch>
            <a:fillRect/>
          </a:stretch>
        </p:blipFill>
        <p:spPr>
          <a:xfrm>
            <a:off x="2334208" y="1024258"/>
            <a:ext cx="4786681" cy="5050790"/>
          </a:xfrm>
          <a:prstGeom prst="rect">
            <a:avLst/>
          </a:prstGeom>
          <a:noFill/>
          <a:ln>
            <a:noFill/>
          </a:ln>
        </p:spPr>
      </p:pic>
      <p:sp>
        <p:nvSpPr>
          <p:cNvPr id="9" name="Google Shape;181;p35">
            <a:extLst>
              <a:ext uri="{FF2B5EF4-FFF2-40B4-BE49-F238E27FC236}">
                <a16:creationId xmlns:a16="http://schemas.microsoft.com/office/drawing/2014/main" id="{C3B97FC1-AACA-4771-A087-0A1134DF8E67}"/>
              </a:ext>
            </a:extLst>
          </p:cNvPr>
          <p:cNvSpPr/>
          <p:nvPr/>
        </p:nvSpPr>
        <p:spPr>
          <a:xfrm rot="-1463120">
            <a:off x="597492" y="2468898"/>
            <a:ext cx="1930779" cy="1085720"/>
          </a:xfrm>
          <a:prstGeom prst="rightArrow">
            <a:avLst>
              <a:gd name="adj1" fmla="val 50000"/>
              <a:gd name="adj2" fmla="val 50000"/>
            </a:avLst>
          </a:prstGeom>
          <a:solidFill>
            <a:srgbClr val="0ACFD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182;p35">
            <a:extLst>
              <a:ext uri="{FF2B5EF4-FFF2-40B4-BE49-F238E27FC236}">
                <a16:creationId xmlns:a16="http://schemas.microsoft.com/office/drawing/2014/main" id="{BF3A13A7-A4B3-4ECC-9956-EA79A580510B}"/>
              </a:ext>
            </a:extLst>
          </p:cNvPr>
          <p:cNvSpPr txBox="1"/>
          <p:nvPr/>
        </p:nvSpPr>
        <p:spPr>
          <a:xfrm rot="-1433353">
            <a:off x="575284" y="2715036"/>
            <a:ext cx="1918806" cy="593443"/>
          </a:xfrm>
          <a:prstGeom prst="rect">
            <a:avLst/>
          </a:prstGeom>
          <a:noFill/>
          <a:ln>
            <a:noFill/>
          </a:ln>
        </p:spPr>
        <p:txBody>
          <a:bodyPr spcFirstLastPara="1" wrap="square" lIns="121900" tIns="121900" rIns="121900" bIns="121900" anchor="t" anchorCtr="0">
            <a:noAutofit/>
          </a:bodyPr>
          <a:lstStyle/>
          <a:p>
            <a:r>
              <a:rPr lang="en" sz="1400" dirty="0">
                <a:latin typeface="Arial" panose="020B0604020202020204" pitchFamily="34" charset="0"/>
                <a:cs typeface="Arial" panose="020B0604020202020204" pitchFamily="34" charset="0"/>
              </a:rPr>
              <a:t>May take </a:t>
            </a:r>
            <a:r>
              <a:rPr lang="en" sz="1400" b="1" dirty="0">
                <a:latin typeface="Arial" panose="020B0604020202020204" pitchFamily="34" charset="0"/>
                <a:cs typeface="Arial" panose="020B0604020202020204" pitchFamily="34" charset="0"/>
              </a:rPr>
              <a:t>2-3 years </a:t>
            </a:r>
            <a:r>
              <a:rPr lang="en" sz="1400" dirty="0">
                <a:latin typeface="Arial" panose="020B0604020202020204" pitchFamily="34" charset="0"/>
                <a:cs typeface="Arial" panose="020B0604020202020204" pitchFamily="34" charset="0"/>
              </a:rPr>
              <a:t>to develop</a:t>
            </a:r>
            <a:endParaRPr sz="1400" dirty="0">
              <a:latin typeface="Arial" panose="020B0604020202020204" pitchFamily="34" charset="0"/>
              <a:cs typeface="Arial" panose="020B0604020202020204" pitchFamily="34" charset="0"/>
            </a:endParaRPr>
          </a:p>
        </p:txBody>
      </p:sp>
      <p:sp>
        <p:nvSpPr>
          <p:cNvPr id="11" name="Google Shape;183;p35">
            <a:extLst>
              <a:ext uri="{FF2B5EF4-FFF2-40B4-BE49-F238E27FC236}">
                <a16:creationId xmlns:a16="http://schemas.microsoft.com/office/drawing/2014/main" id="{4CE2D8E7-53A1-45B4-893E-76069A049441}"/>
              </a:ext>
            </a:extLst>
          </p:cNvPr>
          <p:cNvSpPr/>
          <p:nvPr/>
        </p:nvSpPr>
        <p:spPr>
          <a:xfrm rot="-9126030">
            <a:off x="6851537" y="2494629"/>
            <a:ext cx="1681561" cy="1070359"/>
          </a:xfrm>
          <a:prstGeom prst="rightArrow">
            <a:avLst>
              <a:gd name="adj1" fmla="val 50000"/>
              <a:gd name="adj2" fmla="val 50000"/>
            </a:avLst>
          </a:prstGeom>
          <a:solidFill>
            <a:srgbClr val="0ACFD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184;p35">
            <a:extLst>
              <a:ext uri="{FF2B5EF4-FFF2-40B4-BE49-F238E27FC236}">
                <a16:creationId xmlns:a16="http://schemas.microsoft.com/office/drawing/2014/main" id="{87F162F6-6548-4375-BAC9-1F2AAFA1F795}"/>
              </a:ext>
            </a:extLst>
          </p:cNvPr>
          <p:cNvSpPr txBox="1"/>
          <p:nvPr/>
        </p:nvSpPr>
        <p:spPr>
          <a:xfrm rot="1635567">
            <a:off x="7013525" y="2753125"/>
            <a:ext cx="1650518" cy="517263"/>
          </a:xfrm>
          <a:prstGeom prst="rect">
            <a:avLst/>
          </a:prstGeom>
          <a:noFill/>
          <a:ln>
            <a:noFill/>
          </a:ln>
        </p:spPr>
        <p:txBody>
          <a:bodyPr spcFirstLastPara="1" wrap="square" lIns="121900" tIns="121900" rIns="121900" bIns="121900" anchor="t" anchorCtr="0">
            <a:noAutofit/>
          </a:bodyPr>
          <a:lstStyle/>
          <a:p>
            <a:r>
              <a:rPr lang="en" sz="1400" dirty="0">
                <a:latin typeface="Arial" panose="020B0604020202020204" pitchFamily="34" charset="0"/>
                <a:cs typeface="Arial" panose="020B0604020202020204" pitchFamily="34" charset="0"/>
              </a:rPr>
              <a:t>May take </a:t>
            </a:r>
            <a:r>
              <a:rPr lang="en" sz="1400" b="1" dirty="0">
                <a:latin typeface="Arial" panose="020B0604020202020204" pitchFamily="34" charset="0"/>
                <a:cs typeface="Arial" panose="020B0604020202020204" pitchFamily="34" charset="0"/>
              </a:rPr>
              <a:t>5-7 years</a:t>
            </a:r>
            <a:r>
              <a:rPr lang="en" sz="1400" dirty="0">
                <a:latin typeface="Arial" panose="020B0604020202020204" pitchFamily="34" charset="0"/>
                <a:cs typeface="Arial" panose="020B0604020202020204" pitchFamily="34" charset="0"/>
              </a:rPr>
              <a:t> to develop</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43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Stages of Language Acquisition</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520700" y="948691"/>
            <a:ext cx="8085986" cy="5280660"/>
          </a:xfrm>
          <a:prstGeom prst="rect">
            <a:avLst/>
          </a:prstGeom>
          <a:noFill/>
          <a:ln>
            <a:noFill/>
          </a:ln>
        </p:spPr>
      </p:pic>
    </p:spTree>
    <p:extLst>
      <p:ext uri="{BB962C8B-B14F-4D97-AF65-F5344CB8AC3E}">
        <p14:creationId xmlns:p14="http://schemas.microsoft.com/office/powerpoint/2010/main" val="374592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Silent/Receptive Stage</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520700" y="948691"/>
            <a:ext cx="8085986" cy="5280660"/>
          </a:xfrm>
          <a:prstGeom prst="rect">
            <a:avLst/>
          </a:prstGeom>
          <a:noFill/>
          <a:ln>
            <a:noFill/>
          </a:ln>
        </p:spPr>
      </p:pic>
      <p:sp>
        <p:nvSpPr>
          <p:cNvPr id="6" name="TextBox 5">
            <a:extLst>
              <a:ext uri="{FF2B5EF4-FFF2-40B4-BE49-F238E27FC236}">
                <a16:creationId xmlns:a16="http://schemas.microsoft.com/office/drawing/2014/main" id="{4F5F7C04-7974-4ADE-857B-3860838C229E}"/>
              </a:ext>
            </a:extLst>
          </p:cNvPr>
          <p:cNvSpPr txBox="1"/>
          <p:nvPr/>
        </p:nvSpPr>
        <p:spPr>
          <a:xfrm>
            <a:off x="537314" y="1035727"/>
            <a:ext cx="2679700" cy="1077218"/>
          </a:xfrm>
          <a:prstGeom prst="rect">
            <a:avLst/>
          </a:prstGeom>
          <a:noFill/>
          <a:ln w="57150">
            <a:solidFill>
              <a:schemeClr val="accent2">
                <a:lumMod val="75000"/>
              </a:schemeClr>
            </a:solidFill>
          </a:ln>
        </p:spPr>
        <p:txBody>
          <a:bodyPr wrap="square" rtlCol="0">
            <a:spAutoFit/>
          </a:bodyPr>
          <a:lstStyle/>
          <a:p>
            <a:pPr algn="ctr"/>
            <a:r>
              <a:rPr lang="en-US" sz="2800" dirty="0"/>
              <a:t>+/- </a:t>
            </a:r>
            <a:r>
              <a:rPr lang="en-US" sz="3200" b="1" dirty="0"/>
              <a:t>500 words</a:t>
            </a:r>
            <a:r>
              <a:rPr lang="en-US" sz="2800" dirty="0"/>
              <a:t>; up to </a:t>
            </a:r>
            <a:r>
              <a:rPr lang="en-US" sz="3200" b="1" dirty="0"/>
              <a:t>6 months</a:t>
            </a:r>
            <a:endParaRPr lang="en-US" sz="2800" b="1" dirty="0"/>
          </a:p>
        </p:txBody>
      </p:sp>
    </p:spTree>
    <p:extLst>
      <p:ext uri="{BB962C8B-B14F-4D97-AF65-F5344CB8AC3E}">
        <p14:creationId xmlns:p14="http://schemas.microsoft.com/office/powerpoint/2010/main" val="2049312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Early Production</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520700" y="948691"/>
            <a:ext cx="8085986" cy="5280660"/>
          </a:xfrm>
          <a:prstGeom prst="rect">
            <a:avLst/>
          </a:prstGeom>
          <a:noFill/>
          <a:ln>
            <a:noFill/>
          </a:ln>
        </p:spPr>
      </p:pic>
      <p:sp>
        <p:nvSpPr>
          <p:cNvPr id="6" name="TextBox 5">
            <a:extLst>
              <a:ext uri="{FF2B5EF4-FFF2-40B4-BE49-F238E27FC236}">
                <a16:creationId xmlns:a16="http://schemas.microsoft.com/office/drawing/2014/main" id="{F377A9F6-2F82-4831-9235-7E1EA9D08107}"/>
              </a:ext>
            </a:extLst>
          </p:cNvPr>
          <p:cNvSpPr txBox="1"/>
          <p:nvPr/>
        </p:nvSpPr>
        <p:spPr>
          <a:xfrm>
            <a:off x="2043660" y="1111060"/>
            <a:ext cx="2294700" cy="707886"/>
          </a:xfrm>
          <a:prstGeom prst="rect">
            <a:avLst/>
          </a:prstGeom>
          <a:noFill/>
          <a:ln w="57150">
            <a:solidFill>
              <a:srgbClr val="8EC25E"/>
            </a:solidFill>
          </a:ln>
        </p:spPr>
        <p:txBody>
          <a:bodyPr wrap="square" rtlCol="0">
            <a:spAutoFit/>
          </a:bodyPr>
          <a:lstStyle/>
          <a:p>
            <a:pPr algn="ct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1,000 words</a:t>
            </a:r>
            <a:r>
              <a:rPr lang="en-US" sz="2000" dirty="0">
                <a:latin typeface="Arial" panose="020B0604020202020204" pitchFamily="34" charset="0"/>
                <a:cs typeface="Arial" panose="020B0604020202020204" pitchFamily="34" charset="0"/>
              </a:rPr>
              <a:t>; up to </a:t>
            </a:r>
            <a:r>
              <a:rPr lang="en-US" sz="2000" b="1" dirty="0">
                <a:latin typeface="Arial" panose="020B0604020202020204" pitchFamily="34" charset="0"/>
                <a:cs typeface="Arial" panose="020B0604020202020204" pitchFamily="34" charset="0"/>
              </a:rPr>
              <a:t>6 months</a:t>
            </a:r>
          </a:p>
        </p:txBody>
      </p:sp>
      <p:pic>
        <p:nvPicPr>
          <p:cNvPr id="7" name="Picture 6" descr="A close up of a sign&#10;&#10;Description automatically generated">
            <a:extLst>
              <a:ext uri="{FF2B5EF4-FFF2-40B4-BE49-F238E27FC236}">
                <a16:creationId xmlns:a16="http://schemas.microsoft.com/office/drawing/2014/main" id="{1AA774AB-BDB6-4AB3-8151-92921063ECAC}"/>
              </a:ext>
            </a:extLst>
          </p:cNvPr>
          <p:cNvPicPr>
            <a:picLocks noChangeAspect="1"/>
          </p:cNvPicPr>
          <p:nvPr/>
        </p:nvPicPr>
        <p:blipFill rotWithShape="1">
          <a:blip r:embed="rId3">
            <a:extLst>
              <a:ext uri="{28A0092B-C50C-407E-A947-70E740481C1C}">
                <a14:useLocalDpi xmlns:a14="http://schemas.microsoft.com/office/drawing/2010/main" val="0"/>
              </a:ext>
            </a:extLst>
          </a:blip>
          <a:srcRect l="16191" t="8720" r="14917"/>
          <a:stretch/>
        </p:blipFill>
        <p:spPr>
          <a:xfrm rot="20588288">
            <a:off x="600464" y="1180682"/>
            <a:ext cx="1304800" cy="1147635"/>
          </a:xfrm>
          <a:prstGeom prst="rect">
            <a:avLst/>
          </a:prstGeom>
        </p:spPr>
      </p:pic>
    </p:spTree>
    <p:extLst>
      <p:ext uri="{BB962C8B-B14F-4D97-AF65-F5344CB8AC3E}">
        <p14:creationId xmlns:p14="http://schemas.microsoft.com/office/powerpoint/2010/main" val="2349058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Speech Emergence</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462069" y="1085851"/>
            <a:ext cx="8085986" cy="5280660"/>
          </a:xfrm>
          <a:prstGeom prst="rect">
            <a:avLst/>
          </a:prstGeom>
          <a:noFill/>
          <a:ln>
            <a:noFill/>
          </a:ln>
        </p:spPr>
      </p:pic>
      <p:sp>
        <p:nvSpPr>
          <p:cNvPr id="6" name="TextBox 5">
            <a:extLst>
              <a:ext uri="{FF2B5EF4-FFF2-40B4-BE49-F238E27FC236}">
                <a16:creationId xmlns:a16="http://schemas.microsoft.com/office/drawing/2014/main" id="{81E1A044-5310-4249-9237-86905AE53AB1}"/>
              </a:ext>
            </a:extLst>
          </p:cNvPr>
          <p:cNvSpPr txBox="1"/>
          <p:nvPr/>
        </p:nvSpPr>
        <p:spPr>
          <a:xfrm>
            <a:off x="3167060" y="1178482"/>
            <a:ext cx="2182180" cy="707886"/>
          </a:xfrm>
          <a:prstGeom prst="rect">
            <a:avLst/>
          </a:prstGeom>
          <a:noFill/>
          <a:ln w="57150">
            <a:solidFill>
              <a:srgbClr val="009999"/>
            </a:solidFill>
          </a:ln>
        </p:spPr>
        <p:txBody>
          <a:bodyPr wrap="square" rtlCol="0">
            <a:spAutoFit/>
          </a:bodyPr>
          <a:lstStyle/>
          <a:p>
            <a:pPr algn="ct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3,000 words</a:t>
            </a:r>
            <a:r>
              <a:rPr lang="en-US" sz="2000"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1 – 3 years</a:t>
            </a:r>
          </a:p>
        </p:txBody>
      </p:sp>
      <p:pic>
        <p:nvPicPr>
          <p:cNvPr id="7" name="Picture 6" descr="A group of people on a field&#10;&#10;Description automatically generated">
            <a:extLst>
              <a:ext uri="{FF2B5EF4-FFF2-40B4-BE49-F238E27FC236}">
                <a16:creationId xmlns:a16="http://schemas.microsoft.com/office/drawing/2014/main" id="{BD4C01EF-DC2A-4A46-A7F1-9333D47C0CBA}"/>
              </a:ext>
            </a:extLst>
          </p:cNvPr>
          <p:cNvPicPr>
            <a:picLocks noChangeAspect="1"/>
          </p:cNvPicPr>
          <p:nvPr/>
        </p:nvPicPr>
        <p:blipFill rotWithShape="1">
          <a:blip r:embed="rId3">
            <a:extLst>
              <a:ext uri="{28A0092B-C50C-407E-A947-70E740481C1C}">
                <a14:useLocalDpi xmlns:a14="http://schemas.microsoft.com/office/drawing/2010/main" val="0"/>
              </a:ext>
            </a:extLst>
          </a:blip>
          <a:srcRect l="4709" b="16729"/>
          <a:stretch/>
        </p:blipFill>
        <p:spPr>
          <a:xfrm rot="20348946">
            <a:off x="640316" y="1241697"/>
            <a:ext cx="2260949" cy="1353339"/>
          </a:xfrm>
          <a:prstGeom prst="rect">
            <a:avLst/>
          </a:prstGeom>
        </p:spPr>
      </p:pic>
    </p:spTree>
    <p:extLst>
      <p:ext uri="{BB962C8B-B14F-4D97-AF65-F5344CB8AC3E}">
        <p14:creationId xmlns:p14="http://schemas.microsoft.com/office/powerpoint/2010/main" val="89876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Intermediate Fluency</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520700" y="1306541"/>
            <a:ext cx="8280400" cy="4999799"/>
          </a:xfrm>
          <a:prstGeom prst="rect">
            <a:avLst/>
          </a:prstGeom>
          <a:noFill/>
          <a:ln>
            <a:noFill/>
          </a:ln>
        </p:spPr>
      </p:pic>
      <p:sp>
        <p:nvSpPr>
          <p:cNvPr id="6" name="TextBox 5">
            <a:extLst>
              <a:ext uri="{FF2B5EF4-FFF2-40B4-BE49-F238E27FC236}">
                <a16:creationId xmlns:a16="http://schemas.microsoft.com/office/drawing/2014/main" id="{DCB3D0C2-C510-448E-A138-F95A61BBD698}"/>
              </a:ext>
            </a:extLst>
          </p:cNvPr>
          <p:cNvSpPr txBox="1"/>
          <p:nvPr/>
        </p:nvSpPr>
        <p:spPr>
          <a:xfrm>
            <a:off x="4350988" y="1047175"/>
            <a:ext cx="2641851" cy="707886"/>
          </a:xfrm>
          <a:prstGeom prst="rect">
            <a:avLst/>
          </a:prstGeom>
          <a:noFill/>
          <a:ln w="57150">
            <a:solidFill>
              <a:srgbClr val="9900FF"/>
            </a:solidFill>
          </a:ln>
        </p:spPr>
        <p:txBody>
          <a:bodyPr wrap="square" rtlCol="0">
            <a:spAutoFit/>
          </a:bodyPr>
          <a:lstStyle/>
          <a:p>
            <a:pPr algn="ct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6,000 words</a:t>
            </a:r>
            <a:r>
              <a:rPr lang="en-US" sz="2000"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+/- 1 year</a:t>
            </a:r>
          </a:p>
        </p:txBody>
      </p:sp>
      <p:pic>
        <p:nvPicPr>
          <p:cNvPr id="7" name="Picture 6" descr="A close up of a logo&#10;&#10;Description automatically generated">
            <a:extLst>
              <a:ext uri="{FF2B5EF4-FFF2-40B4-BE49-F238E27FC236}">
                <a16:creationId xmlns:a16="http://schemas.microsoft.com/office/drawing/2014/main" id="{76BA03EF-B103-407B-8314-17B625519EBA}"/>
              </a:ext>
            </a:extLst>
          </p:cNvPr>
          <p:cNvPicPr>
            <a:picLocks noChangeAspect="1"/>
          </p:cNvPicPr>
          <p:nvPr/>
        </p:nvPicPr>
        <p:blipFill rotWithShape="1">
          <a:blip r:embed="rId3">
            <a:extLst>
              <a:ext uri="{28A0092B-C50C-407E-A947-70E740481C1C}">
                <a14:useLocalDpi xmlns:a14="http://schemas.microsoft.com/office/drawing/2010/main" val="0"/>
              </a:ext>
            </a:extLst>
          </a:blip>
          <a:srcRect l="53185"/>
          <a:stretch/>
        </p:blipFill>
        <p:spPr>
          <a:xfrm rot="20158658">
            <a:off x="652671" y="1911958"/>
            <a:ext cx="2728367" cy="1027804"/>
          </a:xfrm>
          <a:prstGeom prst="rect">
            <a:avLst/>
          </a:prstGeom>
        </p:spPr>
      </p:pic>
      <p:sp>
        <p:nvSpPr>
          <p:cNvPr id="8" name="TextBox 7">
            <a:extLst>
              <a:ext uri="{FF2B5EF4-FFF2-40B4-BE49-F238E27FC236}">
                <a16:creationId xmlns:a16="http://schemas.microsoft.com/office/drawing/2014/main" id="{92E603E0-52DA-449D-8258-D8E98CBDCBE1}"/>
              </a:ext>
            </a:extLst>
          </p:cNvPr>
          <p:cNvSpPr txBox="1"/>
          <p:nvPr/>
        </p:nvSpPr>
        <p:spPr>
          <a:xfrm rot="20108268">
            <a:off x="257162" y="1336071"/>
            <a:ext cx="2679790"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Based on what we read, I think it would have been more effective -</a:t>
            </a:r>
          </a:p>
        </p:txBody>
      </p:sp>
    </p:spTree>
    <p:extLst>
      <p:ext uri="{BB962C8B-B14F-4D97-AF65-F5344CB8AC3E}">
        <p14:creationId xmlns:p14="http://schemas.microsoft.com/office/powerpoint/2010/main" val="316525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Advanced Fluency</a:t>
            </a:r>
          </a:p>
        </p:txBody>
      </p:sp>
      <p:sp>
        <p:nvSpPr>
          <p:cNvPr id="5" name="TextBox 4"/>
          <p:cNvSpPr txBox="1"/>
          <p:nvPr/>
        </p:nvSpPr>
        <p:spPr>
          <a:xfrm>
            <a:off x="537314" y="1343852"/>
            <a:ext cx="8069372" cy="1149033"/>
          </a:xfrm>
          <a:prstGeom prst="rect">
            <a:avLst/>
          </a:prstGeom>
          <a:noFill/>
        </p:spPr>
        <p:txBody>
          <a:bodyPr wrap="square" rtlCol="0">
            <a:spAutoFit/>
          </a:bodyPr>
          <a:lstStyle/>
          <a:p>
            <a:pPr marL="114300" lvl="1">
              <a:spcAft>
                <a:spcPts val="600"/>
              </a:spcAft>
              <a:tabLst>
                <a:tab pos="5148263" algn="l"/>
              </a:tabLst>
            </a:pPr>
            <a:endParaRPr lang="en-US" sz="2400" dirty="0">
              <a:solidFill>
                <a:srgbClr val="01447B"/>
              </a:solidFill>
              <a:latin typeface="Arial" panose="020B0604020202020204" pitchFamily="34" charset="0"/>
              <a:cs typeface="Arial" panose="020B0604020202020204" pitchFamily="34" charset="0"/>
            </a:endParaRPr>
          </a:p>
          <a:p>
            <a:pPr marL="571500" lvl="1" indent="-457200">
              <a:spcAft>
                <a:spcPts val="200"/>
              </a:spcAft>
              <a:buFont typeface="+mj-lt"/>
              <a:buAutoNum type="arabicPeriod"/>
              <a:tabLst>
                <a:tab pos="5148263" algn="l"/>
              </a:tabLst>
            </a:pPr>
            <a:endParaRPr lang="en-US" sz="2000" dirty="0">
              <a:solidFill>
                <a:srgbClr val="01447B"/>
              </a:solidFill>
              <a:latin typeface="Arial" panose="020B0604020202020204" pitchFamily="34" charset="0"/>
              <a:cs typeface="Arial" panose="020B0604020202020204" pitchFamily="34" charset="0"/>
            </a:endParaRPr>
          </a:p>
          <a:p>
            <a:endParaRPr lang="en-US" dirty="0"/>
          </a:p>
        </p:txBody>
      </p:sp>
      <p:pic>
        <p:nvPicPr>
          <p:cNvPr id="13" name="Google Shape;230;p41">
            <a:extLst>
              <a:ext uri="{FF2B5EF4-FFF2-40B4-BE49-F238E27FC236}">
                <a16:creationId xmlns:a16="http://schemas.microsoft.com/office/drawing/2014/main" id="{E638E12D-1765-441E-AC45-C07BA6F7413B}"/>
              </a:ext>
            </a:extLst>
          </p:cNvPr>
          <p:cNvPicPr preferRelativeResize="0"/>
          <p:nvPr/>
        </p:nvPicPr>
        <p:blipFill>
          <a:blip r:embed="rId2">
            <a:alphaModFix/>
          </a:blip>
          <a:stretch>
            <a:fillRect/>
          </a:stretch>
        </p:blipFill>
        <p:spPr>
          <a:xfrm>
            <a:off x="537314" y="1118852"/>
            <a:ext cx="8085986" cy="5280660"/>
          </a:xfrm>
          <a:prstGeom prst="rect">
            <a:avLst/>
          </a:prstGeom>
          <a:noFill/>
          <a:ln>
            <a:noFill/>
          </a:ln>
        </p:spPr>
      </p:pic>
      <p:sp>
        <p:nvSpPr>
          <p:cNvPr id="8" name="TextBox 7">
            <a:extLst>
              <a:ext uri="{FF2B5EF4-FFF2-40B4-BE49-F238E27FC236}">
                <a16:creationId xmlns:a16="http://schemas.microsoft.com/office/drawing/2014/main" id="{C98FB1C7-9BF6-43BE-A8A5-8EBC8FF9F82C}"/>
              </a:ext>
            </a:extLst>
          </p:cNvPr>
          <p:cNvSpPr txBox="1"/>
          <p:nvPr/>
        </p:nvSpPr>
        <p:spPr>
          <a:xfrm>
            <a:off x="4010771" y="989909"/>
            <a:ext cx="2947806" cy="677108"/>
          </a:xfrm>
          <a:prstGeom prst="rect">
            <a:avLst/>
          </a:prstGeom>
          <a:noFill/>
          <a:ln w="57150">
            <a:solidFill>
              <a:srgbClr val="FDCA6D"/>
            </a:solidFill>
          </a:ln>
        </p:spPr>
        <p:txBody>
          <a:bodyPr wrap="square" rtlCol="0">
            <a:spAutoFit/>
          </a:bodyPr>
          <a:lstStyle/>
          <a:p>
            <a:pPr algn="ctr"/>
            <a:r>
              <a:rPr lang="en-US" sz="1900" b="1" dirty="0">
                <a:latin typeface="Arial" panose="020B0604020202020204" pitchFamily="34" charset="0"/>
                <a:cs typeface="Arial" panose="020B0604020202020204" pitchFamily="34" charset="0"/>
              </a:rPr>
              <a:t>5 – 7 years to reach advanced fluency</a:t>
            </a:r>
          </a:p>
        </p:txBody>
      </p:sp>
      <p:pic>
        <p:nvPicPr>
          <p:cNvPr id="9" name="Picture 8">
            <a:extLst>
              <a:ext uri="{FF2B5EF4-FFF2-40B4-BE49-F238E27FC236}">
                <a16:creationId xmlns:a16="http://schemas.microsoft.com/office/drawing/2014/main" id="{B3B77AF1-24BE-42DD-94B3-85A509BA1C03}"/>
              </a:ext>
            </a:extLst>
          </p:cNvPr>
          <p:cNvPicPr>
            <a:picLocks noChangeAspect="1"/>
          </p:cNvPicPr>
          <p:nvPr/>
        </p:nvPicPr>
        <p:blipFill rotWithShape="1">
          <a:blip r:embed="rId3">
            <a:extLst>
              <a:ext uri="{28A0092B-C50C-407E-A947-70E740481C1C}">
                <a14:useLocalDpi xmlns:a14="http://schemas.microsoft.com/office/drawing/2010/main" val="0"/>
              </a:ext>
            </a:extLst>
          </a:blip>
          <a:srcRect l="42129" b="7630"/>
          <a:stretch/>
        </p:blipFill>
        <p:spPr>
          <a:xfrm>
            <a:off x="520700" y="989908"/>
            <a:ext cx="1746428" cy="2121203"/>
          </a:xfrm>
          <a:prstGeom prst="rect">
            <a:avLst/>
          </a:prstGeom>
        </p:spPr>
      </p:pic>
    </p:spTree>
    <p:extLst>
      <p:ext uri="{BB962C8B-B14F-4D97-AF65-F5344CB8AC3E}">
        <p14:creationId xmlns:p14="http://schemas.microsoft.com/office/powerpoint/2010/main" val="2599715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6944571"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Students Experiencing Homelessness</a:t>
            </a:r>
          </a:p>
        </p:txBody>
      </p:sp>
      <p:graphicFrame>
        <p:nvGraphicFramePr>
          <p:cNvPr id="6" name="Content Placeholder 7">
            <a:extLst>
              <a:ext uri="{FF2B5EF4-FFF2-40B4-BE49-F238E27FC236}">
                <a16:creationId xmlns:a16="http://schemas.microsoft.com/office/drawing/2014/main" id="{0124F5F7-C238-447F-AF16-771AA93A8FCC}"/>
              </a:ext>
            </a:extLst>
          </p:cNvPr>
          <p:cNvGraphicFramePr>
            <a:graphicFrameLocks noGrp="1"/>
          </p:cNvGraphicFramePr>
          <p:nvPr>
            <p:ph idx="1"/>
            <p:extLst>
              <p:ext uri="{D42A27DB-BD31-4B8C-83A1-F6EECF244321}">
                <p14:modId xmlns:p14="http://schemas.microsoft.com/office/powerpoint/2010/main" val="675850781"/>
              </p:ext>
            </p:extLst>
          </p:nvPr>
        </p:nvGraphicFramePr>
        <p:xfrm>
          <a:off x="462069" y="982980"/>
          <a:ext cx="8201871" cy="51939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6547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Kids in Transition</a:t>
            </a:r>
          </a:p>
        </p:txBody>
      </p:sp>
      <p:sp>
        <p:nvSpPr>
          <p:cNvPr id="5" name="TextBox 4"/>
          <p:cNvSpPr txBox="1"/>
          <p:nvPr/>
        </p:nvSpPr>
        <p:spPr>
          <a:xfrm>
            <a:off x="537314" y="1343852"/>
            <a:ext cx="8069372" cy="4401205"/>
          </a:xfrm>
          <a:prstGeom prst="rect">
            <a:avLst/>
          </a:prstGeom>
          <a:noFill/>
        </p:spPr>
        <p:txBody>
          <a:bodyPr wrap="square" rtlCol="0">
            <a:spAutoFit/>
          </a:bodyPr>
          <a:lstStyle/>
          <a:p>
            <a:pPr lvl="1" indent="-342900">
              <a:spcBef>
                <a:spcPts val="600"/>
              </a:spcBef>
              <a:spcAft>
                <a:spcPts val="600"/>
              </a:spcAft>
              <a:buSzPct val="100000"/>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sym typeface="Corbel"/>
              </a:rPr>
              <a:t>Recognize the signs of homelessness and report to your supervisor, school counselor or student or family support advocate, or district KIT office</a:t>
            </a:r>
          </a:p>
          <a:p>
            <a:pPr lvl="1" indent="-342900">
              <a:spcBef>
                <a:spcPts val="600"/>
              </a:spcBef>
              <a:spcAft>
                <a:spcPts val="600"/>
              </a:spcAft>
              <a:buSzPct val="100000"/>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sym typeface="Corbel"/>
              </a:rPr>
              <a:t>Protect student’s privacy</a:t>
            </a:r>
          </a:p>
          <a:p>
            <a:pPr lvl="1" indent="-342900">
              <a:spcBef>
                <a:spcPts val="600"/>
              </a:spcBef>
              <a:spcAft>
                <a:spcPts val="600"/>
              </a:spcAft>
              <a:buSzPct val="100000"/>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sym typeface="Corbel"/>
              </a:rPr>
              <a:t>Recognize that students’ behavior is a result of their background experiences, and is not directed at you</a:t>
            </a:r>
          </a:p>
          <a:p>
            <a:pPr lvl="1" indent="-342900">
              <a:spcBef>
                <a:spcPts val="600"/>
              </a:spcBef>
              <a:spcAft>
                <a:spcPts val="600"/>
              </a:spcAft>
              <a:buSzPct val="100000"/>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sym typeface="Corbel"/>
              </a:rPr>
              <a:t>Hold students accountable for what they can control (i.e., attitude); not what is outside their control (access to technology, purchase of supplies, etc.)</a:t>
            </a:r>
          </a:p>
          <a:p>
            <a:pPr lvl="1" indent="-342900">
              <a:spcBef>
                <a:spcPts val="600"/>
              </a:spcBef>
              <a:spcAft>
                <a:spcPts val="600"/>
              </a:spcAft>
              <a:buSzPct val="100000"/>
              <a:buFont typeface="Arial" panose="020B0604020202020204" pitchFamily="34" charset="0"/>
              <a:buChar char="•"/>
              <a:tabLst>
                <a:tab pos="5148263" algn="l"/>
              </a:tabLst>
            </a:pPr>
            <a:r>
              <a:rPr lang="en-US" sz="2400" dirty="0">
                <a:solidFill>
                  <a:srgbClr val="01447B"/>
                </a:solidFill>
                <a:latin typeface="Arial" panose="020B0604020202020204" pitchFamily="34" charset="0"/>
                <a:cs typeface="Arial" panose="020B0604020202020204" pitchFamily="34" charset="0"/>
                <a:sym typeface="Corbel"/>
              </a:rPr>
              <a:t>Avoid taking away possessions</a:t>
            </a:r>
            <a:endParaRPr lang="en-US" dirty="0"/>
          </a:p>
        </p:txBody>
      </p:sp>
    </p:spTree>
    <p:extLst>
      <p:ext uri="{BB962C8B-B14F-4D97-AF65-F5344CB8AC3E}">
        <p14:creationId xmlns:p14="http://schemas.microsoft.com/office/powerpoint/2010/main" val="2878870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D04FA-D555-47A5-96BB-B4ECC30F85E2}"/>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Myriad Pro"/>
                <a:cs typeface="Myriad Pro"/>
              </a:rPr>
              <a:t>Questions?</a:t>
            </a:r>
          </a:p>
        </p:txBody>
      </p:sp>
      <p:pic>
        <p:nvPicPr>
          <p:cNvPr id="7" name="Picture 6" descr="A group of people in a room&#10;&#10;Description automatically generated">
            <a:extLst>
              <a:ext uri="{FF2B5EF4-FFF2-40B4-BE49-F238E27FC236}">
                <a16:creationId xmlns:a16="http://schemas.microsoft.com/office/drawing/2014/main" id="{3AB18781-4765-4D4A-B681-C8F1E87DEC41}"/>
              </a:ext>
            </a:extLst>
          </p:cNvPr>
          <p:cNvPicPr>
            <a:picLocks noChangeAspect="1"/>
          </p:cNvPicPr>
          <p:nvPr/>
        </p:nvPicPr>
        <p:blipFill>
          <a:blip r:embed="rId3"/>
          <a:stretch>
            <a:fillRect/>
          </a:stretch>
        </p:blipFill>
        <p:spPr>
          <a:xfrm>
            <a:off x="692150" y="1483360"/>
            <a:ext cx="7782560" cy="3891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860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693" y="1409104"/>
            <a:ext cx="7620212" cy="4062651"/>
          </a:xfrm>
          <a:prstGeom prst="rect">
            <a:avLst/>
          </a:prstGeom>
          <a:noFill/>
        </p:spPr>
        <p:txBody>
          <a:bodyPr wrap="square" rtlCol="0">
            <a:spAutoFit/>
          </a:bodyPr>
          <a:lstStyle/>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Define the roles and responsibilities required in the job description</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Define the duties of a paraeducator in different environments including Special Education and ELL classrooms</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Define the distinctions between the roles and responsibilities of paraeducators, teachers and administrative staff members</a:t>
            </a:r>
          </a:p>
          <a:p>
            <a:pPr lvl="1" indent="-342900">
              <a:buFont typeface="Arial"/>
              <a:buChar char="•"/>
              <a:tabLst>
                <a:tab pos="5148263" algn="l"/>
              </a:tabLst>
            </a:pPr>
            <a:r>
              <a:rPr lang="en-US" sz="2400" dirty="0">
                <a:solidFill>
                  <a:srgbClr val="01447B"/>
                </a:solidFill>
                <a:latin typeface="Arial" panose="020B0604020202020204" pitchFamily="34" charset="0"/>
                <a:cs typeface="Arial" panose="020B0604020202020204" pitchFamily="34" charset="0"/>
              </a:rPr>
              <a:t>Discuss the relationship and legal requirements to be in direct supervision of a certificated employee</a:t>
            </a:r>
          </a:p>
          <a:p>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AE27630-24FF-4679-8228-A50F5A662AB9}"/>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Learning Objectives</a:t>
            </a:r>
          </a:p>
        </p:txBody>
      </p:sp>
    </p:spTree>
    <p:extLst>
      <p:ext uri="{BB962C8B-B14F-4D97-AF65-F5344CB8AC3E}">
        <p14:creationId xmlns:p14="http://schemas.microsoft.com/office/powerpoint/2010/main" val="154669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0"/>
            <a:ext cx="7190482" cy="954107"/>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Growth of Students with Special Education Services in EPS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62940" y="1101441"/>
            <a:ext cx="7360920" cy="307777"/>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8C37696C-3F23-468C-8670-E6A18DEB2F09}"/>
              </a:ext>
            </a:extLst>
          </p:cNvPr>
          <p:cNvGraphicFramePr>
            <a:graphicFrameLocks noGrp="1"/>
          </p:cNvGraphicFramePr>
          <p:nvPr>
            <p:extLst>
              <p:ext uri="{D42A27DB-BD31-4B8C-83A1-F6EECF244321}">
                <p14:modId xmlns:p14="http://schemas.microsoft.com/office/powerpoint/2010/main" val="1044718257"/>
              </p:ext>
            </p:extLst>
          </p:nvPr>
        </p:nvGraphicFramePr>
        <p:xfrm>
          <a:off x="891539" y="1372642"/>
          <a:ext cx="7360922" cy="3986406"/>
        </p:xfrm>
        <a:graphic>
          <a:graphicData uri="http://schemas.openxmlformats.org/drawingml/2006/table">
            <a:tbl>
              <a:tblPr firstRow="1" bandRow="1">
                <a:tableStyleId>{5C22544A-7EE6-4342-B048-85BDC9FD1C3A}</a:tableStyleId>
              </a:tblPr>
              <a:tblGrid>
                <a:gridCol w="1674614">
                  <a:extLst>
                    <a:ext uri="{9D8B030D-6E8A-4147-A177-3AD203B41FA5}">
                      <a16:colId xmlns:a16="http://schemas.microsoft.com/office/drawing/2014/main" val="3624732999"/>
                    </a:ext>
                  </a:extLst>
                </a:gridCol>
                <a:gridCol w="1421577">
                  <a:extLst>
                    <a:ext uri="{9D8B030D-6E8A-4147-A177-3AD203B41FA5}">
                      <a16:colId xmlns:a16="http://schemas.microsoft.com/office/drawing/2014/main" val="3630647606"/>
                    </a:ext>
                  </a:extLst>
                </a:gridCol>
                <a:gridCol w="1421577">
                  <a:extLst>
                    <a:ext uri="{9D8B030D-6E8A-4147-A177-3AD203B41FA5}">
                      <a16:colId xmlns:a16="http://schemas.microsoft.com/office/drawing/2014/main" val="2409800085"/>
                    </a:ext>
                  </a:extLst>
                </a:gridCol>
                <a:gridCol w="1421577">
                  <a:extLst>
                    <a:ext uri="{9D8B030D-6E8A-4147-A177-3AD203B41FA5}">
                      <a16:colId xmlns:a16="http://schemas.microsoft.com/office/drawing/2014/main" val="437836436"/>
                    </a:ext>
                  </a:extLst>
                </a:gridCol>
                <a:gridCol w="1421577">
                  <a:extLst>
                    <a:ext uri="{9D8B030D-6E8A-4147-A177-3AD203B41FA5}">
                      <a16:colId xmlns:a16="http://schemas.microsoft.com/office/drawing/2014/main" val="4288039628"/>
                    </a:ext>
                  </a:extLst>
                </a:gridCol>
              </a:tblGrid>
              <a:tr h="944149">
                <a:tc>
                  <a:txBody>
                    <a:bodyPr/>
                    <a:lstStyle/>
                    <a:p>
                      <a:endParaRPr lang="en-US" dirty="0"/>
                    </a:p>
                  </a:txBody>
                  <a:tcPr/>
                </a:tc>
                <a:tc>
                  <a:txBody>
                    <a:bodyPr/>
                    <a:lstStyle/>
                    <a:p>
                      <a:r>
                        <a:rPr lang="en-US" sz="2400" dirty="0"/>
                        <a:t>Oct. 1, 2014</a:t>
                      </a:r>
                    </a:p>
                  </a:txBody>
                  <a:tcPr/>
                </a:tc>
                <a:tc>
                  <a:txBody>
                    <a:bodyPr/>
                    <a:lstStyle/>
                    <a:p>
                      <a:r>
                        <a:rPr lang="en-US" sz="2400" dirty="0"/>
                        <a:t>Oct. 1, 2015</a:t>
                      </a:r>
                    </a:p>
                  </a:txBody>
                  <a:tcPr/>
                </a:tc>
                <a:tc>
                  <a:txBody>
                    <a:bodyPr/>
                    <a:lstStyle/>
                    <a:p>
                      <a:r>
                        <a:rPr lang="en-US" sz="2400" dirty="0"/>
                        <a:t>Oct. 1, 2016</a:t>
                      </a:r>
                    </a:p>
                  </a:txBody>
                  <a:tcPr/>
                </a:tc>
                <a:tc>
                  <a:txBody>
                    <a:bodyPr/>
                    <a:lstStyle/>
                    <a:p>
                      <a:r>
                        <a:rPr lang="en-US" sz="2400" dirty="0"/>
                        <a:t>Oct.1, 2017</a:t>
                      </a:r>
                    </a:p>
                  </a:txBody>
                  <a:tcPr/>
                </a:tc>
                <a:extLst>
                  <a:ext uri="{0D108BD9-81ED-4DB2-BD59-A6C34878D82A}">
                    <a16:rowId xmlns:a16="http://schemas.microsoft.com/office/drawing/2014/main" val="4177261195"/>
                  </a:ext>
                </a:extLst>
              </a:tr>
              <a:tr h="944149">
                <a:tc>
                  <a:txBody>
                    <a:bodyPr/>
                    <a:lstStyle/>
                    <a:p>
                      <a:r>
                        <a:rPr lang="en-US" sz="2400" dirty="0"/>
                        <a:t>Birth to three</a:t>
                      </a:r>
                    </a:p>
                  </a:txBody>
                  <a:tcPr/>
                </a:tc>
                <a:tc>
                  <a:txBody>
                    <a:bodyPr/>
                    <a:lstStyle/>
                    <a:p>
                      <a:pPr algn="ctr"/>
                      <a:r>
                        <a:rPr lang="en-US" sz="2400" dirty="0"/>
                        <a:t>125</a:t>
                      </a:r>
                    </a:p>
                  </a:txBody>
                  <a:tcPr anchor="ctr"/>
                </a:tc>
                <a:tc>
                  <a:txBody>
                    <a:bodyPr/>
                    <a:lstStyle/>
                    <a:p>
                      <a:pPr algn="ctr"/>
                      <a:r>
                        <a:rPr lang="en-US" sz="2400" dirty="0"/>
                        <a:t>137</a:t>
                      </a:r>
                    </a:p>
                  </a:txBody>
                  <a:tcPr anchor="ctr"/>
                </a:tc>
                <a:tc>
                  <a:txBody>
                    <a:bodyPr/>
                    <a:lstStyle/>
                    <a:p>
                      <a:pPr algn="ctr"/>
                      <a:r>
                        <a:rPr lang="en-US" sz="2400" dirty="0"/>
                        <a:t>158</a:t>
                      </a:r>
                    </a:p>
                  </a:txBody>
                  <a:tcPr anchor="ctr"/>
                </a:tc>
                <a:tc>
                  <a:txBody>
                    <a:bodyPr/>
                    <a:lstStyle/>
                    <a:p>
                      <a:pPr algn="ctr"/>
                      <a:r>
                        <a:rPr lang="en-US" sz="2400" dirty="0"/>
                        <a:t>169</a:t>
                      </a:r>
                    </a:p>
                  </a:txBody>
                  <a:tcPr anchor="ctr"/>
                </a:tc>
                <a:extLst>
                  <a:ext uri="{0D108BD9-81ED-4DB2-BD59-A6C34878D82A}">
                    <a16:rowId xmlns:a16="http://schemas.microsoft.com/office/drawing/2014/main" val="1127925116"/>
                  </a:ext>
                </a:extLst>
              </a:tr>
              <a:tr h="524527">
                <a:tc>
                  <a:txBody>
                    <a:bodyPr/>
                    <a:lstStyle/>
                    <a:p>
                      <a:r>
                        <a:rPr lang="en-US" sz="2400" dirty="0"/>
                        <a:t>Preschool</a:t>
                      </a:r>
                    </a:p>
                  </a:txBody>
                  <a:tcPr/>
                </a:tc>
                <a:tc>
                  <a:txBody>
                    <a:bodyPr/>
                    <a:lstStyle/>
                    <a:p>
                      <a:pPr algn="ctr"/>
                      <a:r>
                        <a:rPr lang="en-US" sz="2400" dirty="0"/>
                        <a:t>113</a:t>
                      </a:r>
                    </a:p>
                  </a:txBody>
                  <a:tcPr anchor="ctr"/>
                </a:tc>
                <a:tc>
                  <a:txBody>
                    <a:bodyPr/>
                    <a:lstStyle/>
                    <a:p>
                      <a:pPr algn="ctr"/>
                      <a:r>
                        <a:rPr lang="en-US" sz="2400" dirty="0"/>
                        <a:t>149</a:t>
                      </a:r>
                    </a:p>
                  </a:txBody>
                  <a:tcPr anchor="ctr"/>
                </a:tc>
                <a:tc>
                  <a:txBody>
                    <a:bodyPr/>
                    <a:lstStyle/>
                    <a:p>
                      <a:pPr algn="ctr"/>
                      <a:r>
                        <a:rPr lang="en-US" sz="2400" dirty="0"/>
                        <a:t>150</a:t>
                      </a:r>
                    </a:p>
                  </a:txBody>
                  <a:tcPr anchor="ctr"/>
                </a:tc>
                <a:tc>
                  <a:txBody>
                    <a:bodyPr/>
                    <a:lstStyle/>
                    <a:p>
                      <a:pPr algn="ctr"/>
                      <a:r>
                        <a:rPr lang="en-US" sz="2400" dirty="0"/>
                        <a:t>167</a:t>
                      </a:r>
                    </a:p>
                  </a:txBody>
                  <a:tcPr anchor="ctr"/>
                </a:tc>
                <a:extLst>
                  <a:ext uri="{0D108BD9-81ED-4DB2-BD59-A6C34878D82A}">
                    <a16:rowId xmlns:a16="http://schemas.microsoft.com/office/drawing/2014/main" val="2078000524"/>
                  </a:ext>
                </a:extLst>
              </a:tr>
              <a:tr h="524527">
                <a:tc>
                  <a:txBody>
                    <a:bodyPr/>
                    <a:lstStyle/>
                    <a:p>
                      <a:r>
                        <a:rPr lang="en-US" sz="2400" dirty="0"/>
                        <a:t>K-12</a:t>
                      </a:r>
                    </a:p>
                  </a:txBody>
                  <a:tcPr/>
                </a:tc>
                <a:tc>
                  <a:txBody>
                    <a:bodyPr/>
                    <a:lstStyle/>
                    <a:p>
                      <a:pPr algn="ctr"/>
                      <a:r>
                        <a:rPr lang="en-US" sz="2400" dirty="0"/>
                        <a:t>2,136</a:t>
                      </a:r>
                    </a:p>
                  </a:txBody>
                  <a:tcPr anchor="ctr"/>
                </a:tc>
                <a:tc>
                  <a:txBody>
                    <a:bodyPr/>
                    <a:lstStyle/>
                    <a:p>
                      <a:pPr algn="ctr"/>
                      <a:r>
                        <a:rPr lang="en-US" sz="2400" dirty="0"/>
                        <a:t>2,139</a:t>
                      </a:r>
                    </a:p>
                  </a:txBody>
                  <a:tcPr anchor="ctr"/>
                </a:tc>
                <a:tc>
                  <a:txBody>
                    <a:bodyPr/>
                    <a:lstStyle/>
                    <a:p>
                      <a:pPr algn="ctr"/>
                      <a:r>
                        <a:rPr lang="en-US" sz="2400" dirty="0"/>
                        <a:t>2,252</a:t>
                      </a:r>
                    </a:p>
                  </a:txBody>
                  <a:tcPr anchor="ctr"/>
                </a:tc>
                <a:tc>
                  <a:txBody>
                    <a:bodyPr/>
                    <a:lstStyle/>
                    <a:p>
                      <a:pPr algn="ctr"/>
                      <a:r>
                        <a:rPr lang="en-US" sz="2400" dirty="0"/>
                        <a:t>2,322</a:t>
                      </a:r>
                    </a:p>
                  </a:txBody>
                  <a:tcPr anchor="ctr"/>
                </a:tc>
                <a:extLst>
                  <a:ext uri="{0D108BD9-81ED-4DB2-BD59-A6C34878D82A}">
                    <a16:rowId xmlns:a16="http://schemas.microsoft.com/office/drawing/2014/main" val="2723045422"/>
                  </a:ext>
                </a:extLst>
              </a:tr>
              <a:tr h="524527">
                <a:tc>
                  <a:txBody>
                    <a:bodyPr/>
                    <a:lstStyle/>
                    <a:p>
                      <a:r>
                        <a:rPr lang="en-US" sz="2400" dirty="0"/>
                        <a:t>Total</a:t>
                      </a:r>
                    </a:p>
                  </a:txBody>
                  <a:tcPr/>
                </a:tc>
                <a:tc>
                  <a:txBody>
                    <a:bodyPr/>
                    <a:lstStyle/>
                    <a:p>
                      <a:pPr algn="ctr"/>
                      <a:r>
                        <a:rPr lang="en-US" sz="2400" dirty="0"/>
                        <a:t>2,374</a:t>
                      </a:r>
                    </a:p>
                  </a:txBody>
                  <a:tcPr anchor="ctr"/>
                </a:tc>
                <a:tc>
                  <a:txBody>
                    <a:bodyPr/>
                    <a:lstStyle/>
                    <a:p>
                      <a:pPr algn="ctr"/>
                      <a:r>
                        <a:rPr lang="en-US" sz="2400" dirty="0"/>
                        <a:t>2,425</a:t>
                      </a:r>
                    </a:p>
                  </a:txBody>
                  <a:tcPr anchor="ctr"/>
                </a:tc>
                <a:tc>
                  <a:txBody>
                    <a:bodyPr/>
                    <a:lstStyle/>
                    <a:p>
                      <a:pPr algn="ctr"/>
                      <a:r>
                        <a:rPr lang="en-US" sz="2400" dirty="0"/>
                        <a:t>2,560</a:t>
                      </a:r>
                    </a:p>
                  </a:txBody>
                  <a:tcPr anchor="ctr"/>
                </a:tc>
                <a:tc>
                  <a:txBody>
                    <a:bodyPr/>
                    <a:lstStyle/>
                    <a:p>
                      <a:pPr algn="ctr"/>
                      <a:r>
                        <a:rPr lang="en-US" sz="2400" dirty="0"/>
                        <a:t>2,658</a:t>
                      </a:r>
                    </a:p>
                  </a:txBody>
                  <a:tcPr anchor="ctr"/>
                </a:tc>
                <a:extLst>
                  <a:ext uri="{0D108BD9-81ED-4DB2-BD59-A6C34878D82A}">
                    <a16:rowId xmlns:a16="http://schemas.microsoft.com/office/drawing/2014/main" val="4084898057"/>
                  </a:ext>
                </a:extLst>
              </a:tr>
              <a:tr h="524527">
                <a:tc>
                  <a:txBody>
                    <a:bodyPr/>
                    <a:lstStyle/>
                    <a:p>
                      <a:r>
                        <a:rPr lang="en-US" sz="2400" dirty="0"/>
                        <a:t>EPS total</a:t>
                      </a:r>
                    </a:p>
                  </a:txBody>
                  <a:tcPr/>
                </a:tc>
                <a:tc>
                  <a:txBody>
                    <a:bodyPr/>
                    <a:lstStyle/>
                    <a:p>
                      <a:pPr algn="ctr"/>
                      <a:r>
                        <a:rPr lang="en-US" sz="2400" dirty="0"/>
                        <a:t>19,220</a:t>
                      </a:r>
                    </a:p>
                  </a:txBody>
                  <a:tcPr anchor="ctr"/>
                </a:tc>
                <a:tc>
                  <a:txBody>
                    <a:bodyPr/>
                    <a:lstStyle/>
                    <a:p>
                      <a:pPr algn="ctr"/>
                      <a:r>
                        <a:rPr lang="en-US" sz="2400" dirty="0"/>
                        <a:t>19,496</a:t>
                      </a:r>
                    </a:p>
                  </a:txBody>
                  <a:tcPr anchor="ctr"/>
                </a:tc>
                <a:tc>
                  <a:txBody>
                    <a:bodyPr/>
                    <a:lstStyle/>
                    <a:p>
                      <a:pPr algn="ctr"/>
                      <a:r>
                        <a:rPr lang="en-US" sz="2400" dirty="0"/>
                        <a:t>19,731</a:t>
                      </a:r>
                    </a:p>
                  </a:txBody>
                  <a:tcPr anchor="ctr"/>
                </a:tc>
                <a:tc>
                  <a:txBody>
                    <a:bodyPr/>
                    <a:lstStyle/>
                    <a:p>
                      <a:pPr algn="ctr"/>
                      <a:r>
                        <a:rPr lang="en-US" sz="2400" dirty="0"/>
                        <a:t>19,887</a:t>
                      </a:r>
                    </a:p>
                  </a:txBody>
                  <a:tcPr anchor="ctr"/>
                </a:tc>
                <a:extLst>
                  <a:ext uri="{0D108BD9-81ED-4DB2-BD59-A6C34878D82A}">
                    <a16:rowId xmlns:a16="http://schemas.microsoft.com/office/drawing/2014/main" val="4051982632"/>
                  </a:ext>
                </a:extLst>
              </a:tr>
            </a:tbl>
          </a:graphicData>
        </a:graphic>
      </p:graphicFrame>
      <p:sp>
        <p:nvSpPr>
          <p:cNvPr id="7" name="TextBox 6">
            <a:extLst>
              <a:ext uri="{FF2B5EF4-FFF2-40B4-BE49-F238E27FC236}">
                <a16:creationId xmlns:a16="http://schemas.microsoft.com/office/drawing/2014/main" id="{26FF36E8-17E7-4288-BE89-C1C45C8BFF68}"/>
              </a:ext>
            </a:extLst>
          </p:cNvPr>
          <p:cNvSpPr txBox="1"/>
          <p:nvPr/>
        </p:nvSpPr>
        <p:spPr>
          <a:xfrm>
            <a:off x="891539" y="5642963"/>
            <a:ext cx="7647709" cy="369332"/>
          </a:xfrm>
          <a:prstGeom prst="rect">
            <a:avLst/>
          </a:prstGeom>
          <a:noFill/>
        </p:spPr>
        <p:txBody>
          <a:bodyPr wrap="square" rtlCol="0">
            <a:spAutoFit/>
          </a:bodyPr>
          <a:lstStyle/>
          <a:p>
            <a:r>
              <a:rPr lang="en-US" dirty="0"/>
              <a:t>This demonstrate an increase in almost 300 students (excluding Oct. 1, 2018) </a:t>
            </a:r>
          </a:p>
        </p:txBody>
      </p:sp>
    </p:spTree>
    <p:extLst>
      <p:ext uri="{BB962C8B-B14F-4D97-AF65-F5344CB8AC3E}">
        <p14:creationId xmlns:p14="http://schemas.microsoft.com/office/powerpoint/2010/main" val="216820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 of Special Education Paraeducator</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graphicFrame>
        <p:nvGraphicFramePr>
          <p:cNvPr id="6" name="Chart 5">
            <a:extLst>
              <a:ext uri="{FF2B5EF4-FFF2-40B4-BE49-F238E27FC236}">
                <a16:creationId xmlns:a16="http://schemas.microsoft.com/office/drawing/2014/main" id="{44629B17-419F-4233-A2BB-2D2D9CF64C3A}"/>
              </a:ext>
            </a:extLst>
          </p:cNvPr>
          <p:cNvGraphicFramePr/>
          <p:nvPr>
            <p:extLst>
              <p:ext uri="{D42A27DB-BD31-4B8C-83A1-F6EECF244321}">
                <p14:modId xmlns:p14="http://schemas.microsoft.com/office/powerpoint/2010/main" val="1458513406"/>
              </p:ext>
            </p:extLst>
          </p:nvPr>
        </p:nvGraphicFramePr>
        <p:xfrm>
          <a:off x="786384" y="1170432"/>
          <a:ext cx="7387317" cy="47962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51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8" y="43595"/>
            <a:ext cx="7462731" cy="954107"/>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Responsibilities of Special Education Paraeducator</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6" name="Content Placeholder 2">
            <a:extLst>
              <a:ext uri="{FF2B5EF4-FFF2-40B4-BE49-F238E27FC236}">
                <a16:creationId xmlns:a16="http://schemas.microsoft.com/office/drawing/2014/main" id="{DB0BF5AE-415A-4706-9F04-B2A56631F87D}"/>
              </a:ext>
            </a:extLst>
          </p:cNvPr>
          <p:cNvSpPr>
            <a:spLocks noGrp="1"/>
          </p:cNvSpPr>
          <p:nvPr>
            <p:ph idx="1"/>
          </p:nvPr>
        </p:nvSpPr>
        <p:spPr>
          <a:xfrm>
            <a:off x="645795" y="1204647"/>
            <a:ext cx="8063865" cy="5051328"/>
          </a:xfrm>
        </p:spPr>
        <p:txBody>
          <a:bodyPr>
            <a:normAutofit fontScale="92500" lnSpcReduction="20000"/>
          </a:bodyPr>
          <a:lstStyle/>
          <a:p>
            <a:r>
              <a:rPr lang="en-US" sz="2400" b="1" dirty="0">
                <a:solidFill>
                  <a:schemeClr val="tx2"/>
                </a:solidFill>
              </a:rPr>
              <a:t>Provide instruction to students with disabilities under guidance of special education teacher</a:t>
            </a:r>
          </a:p>
          <a:p>
            <a:r>
              <a:rPr lang="en-US" sz="2400" b="1" dirty="0">
                <a:solidFill>
                  <a:schemeClr val="tx2"/>
                </a:solidFill>
              </a:rPr>
              <a:t>Lead small group or one to one instruction/support or data collection as well as assist the staff in implementing the student's services</a:t>
            </a:r>
          </a:p>
          <a:p>
            <a:r>
              <a:rPr lang="en-US" sz="2400" b="1" dirty="0">
                <a:solidFill>
                  <a:schemeClr val="tx2"/>
                </a:solidFill>
              </a:rPr>
              <a:t>Know the student(s)’s goals, accommodations/modifications, and behavior plans and reinforcement systems </a:t>
            </a:r>
          </a:p>
          <a:p>
            <a:r>
              <a:rPr lang="en-US" sz="2400" b="1" dirty="0">
                <a:solidFill>
                  <a:schemeClr val="tx2"/>
                </a:solidFill>
              </a:rPr>
              <a:t>Prepare the environment(s) and materials to support instruction.</a:t>
            </a:r>
          </a:p>
          <a:p>
            <a:r>
              <a:rPr lang="en-US" sz="2400" b="1" dirty="0">
                <a:solidFill>
                  <a:schemeClr val="tx2"/>
                </a:solidFill>
              </a:rPr>
              <a:t>Be aware of when support is needed and when to give time for the student to problem-solve or work independently (Be mindful of student’s goals for a particular settings or activities)</a:t>
            </a:r>
          </a:p>
          <a:p>
            <a:r>
              <a:rPr lang="en-US" sz="2400" b="1" dirty="0">
                <a:solidFill>
                  <a:schemeClr val="tx2"/>
                </a:solidFill>
              </a:rPr>
              <a:t>Aid the teacher in supervising assemblies and accompany students on outings/field trips</a:t>
            </a:r>
          </a:p>
        </p:txBody>
      </p:sp>
    </p:spTree>
    <p:extLst>
      <p:ext uri="{BB962C8B-B14F-4D97-AF65-F5344CB8AC3E}">
        <p14:creationId xmlns:p14="http://schemas.microsoft.com/office/powerpoint/2010/main" val="3471333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Special Education Paraeducator are not..</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D118DF29-1C65-4DD4-9194-F1AE65DD989D}"/>
              </a:ext>
            </a:extLst>
          </p:cNvPr>
          <p:cNvSpPr/>
          <p:nvPr/>
        </p:nvSpPr>
        <p:spPr>
          <a:xfrm>
            <a:off x="645794" y="1252710"/>
            <a:ext cx="7852409" cy="4524315"/>
          </a:xfrm>
          <a:prstGeom prst="rect">
            <a:avLst/>
          </a:prstGeom>
        </p:spPr>
        <p:txBody>
          <a:bodyPr wrap="square">
            <a:spAutoFit/>
          </a:bodyPr>
          <a:lstStyle/>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Case managing students' programs and plans</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Lesson planning</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Assigning final grades</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Sole responsibility for a classroom or service/primary source of instruction</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Being assigned to work with the most “challenging” students without appropriate support and supervision</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Serve as the primary means of communication to parent </a:t>
            </a:r>
          </a:p>
          <a:p>
            <a:pPr marL="285750" indent="-285750">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Transport or medicate students without proper trainings and authorization</a:t>
            </a:r>
          </a:p>
        </p:txBody>
      </p:sp>
    </p:spTree>
    <p:extLst>
      <p:ext uri="{BB962C8B-B14F-4D97-AF65-F5344CB8AC3E}">
        <p14:creationId xmlns:p14="http://schemas.microsoft.com/office/powerpoint/2010/main" val="1441495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Special Education Paraeducator Roles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D5D3A540-7689-47D2-BC7E-3ED10C7F95F9}"/>
              </a:ext>
            </a:extLst>
          </p:cNvPr>
          <p:cNvSpPr/>
          <p:nvPr/>
        </p:nvSpPr>
        <p:spPr>
          <a:xfrm>
            <a:off x="816101" y="1577349"/>
            <a:ext cx="7852410" cy="4308872"/>
          </a:xfrm>
          <a:prstGeom prst="rect">
            <a:avLst/>
          </a:prstGeom>
        </p:spPr>
        <p:txBody>
          <a:bodyPr wrap="square">
            <a:spAutoFit/>
          </a:bodyPr>
          <a:lstStyle/>
          <a:p>
            <a:pPr marL="285750" indent="-285750">
              <a:spcAft>
                <a:spcPts val="4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Be aware that students with disabilities may need supports to access their environment (instructional and behavioral)</a:t>
            </a:r>
          </a:p>
          <a:p>
            <a:pPr marL="285750" indent="-285750">
              <a:spcAft>
                <a:spcPts val="4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Become knowledgeable of accommodations, modification, and good practices to engage students with disabilities</a:t>
            </a:r>
          </a:p>
          <a:p>
            <a:pPr marL="285750" indent="-285750">
              <a:spcAft>
                <a:spcPts val="4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If appropriate, coordinate supports with special education para colleagues</a:t>
            </a:r>
          </a:p>
          <a:p>
            <a:pPr marL="285750" indent="-285750">
              <a:spcAft>
                <a:spcPts val="400"/>
              </a:spcAft>
              <a:buFont typeface="Arial" panose="020B0604020202020204" pitchFamily="34" charset="0"/>
              <a:buChar char="•"/>
            </a:pPr>
            <a:r>
              <a:rPr lang="en-US" sz="2400" b="1" dirty="0">
                <a:solidFill>
                  <a:schemeClr val="tx2"/>
                </a:solidFill>
                <a:latin typeface="Arial" panose="020B0604020202020204" pitchFamily="34" charset="0"/>
                <a:cs typeface="Arial" panose="020B0604020202020204" pitchFamily="34" charset="0"/>
              </a:rPr>
              <a:t>As appropriate, provide supports to students and/or reach out to the special education teacher to learn more about how to support</a:t>
            </a:r>
          </a:p>
        </p:txBody>
      </p:sp>
    </p:spTree>
    <p:extLst>
      <p:ext uri="{BB962C8B-B14F-4D97-AF65-F5344CB8AC3E}">
        <p14:creationId xmlns:p14="http://schemas.microsoft.com/office/powerpoint/2010/main" val="1292217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 of Special Education Paraeducator</a:t>
            </a:r>
          </a:p>
        </p:txBody>
      </p:sp>
      <p:sp>
        <p:nvSpPr>
          <p:cNvPr id="5" name="TextBox 4"/>
          <p:cNvSpPr txBox="1"/>
          <p:nvPr/>
        </p:nvSpPr>
        <p:spPr>
          <a:xfrm>
            <a:off x="4680693" y="3145536"/>
            <a:ext cx="184731" cy="584775"/>
          </a:xfrm>
          <a:prstGeom prst="rect">
            <a:avLst/>
          </a:prstGeom>
          <a:noFill/>
        </p:spPr>
        <p:txBody>
          <a:bodyPr wrap="squar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84775"/>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p>
        </p:txBody>
      </p:sp>
      <p:sp>
        <p:nvSpPr>
          <p:cNvPr id="6" name="Text Box 2">
            <a:extLst>
              <a:ext uri="{FF2B5EF4-FFF2-40B4-BE49-F238E27FC236}">
                <a16:creationId xmlns:a16="http://schemas.microsoft.com/office/drawing/2014/main" id="{1D57A6FC-124B-4C20-8BD9-81AC0E9AFA24}"/>
              </a:ext>
            </a:extLst>
          </p:cNvPr>
          <p:cNvSpPr txBox="1">
            <a:spLocks noChangeArrowheads="1"/>
          </p:cNvSpPr>
          <p:nvPr/>
        </p:nvSpPr>
        <p:spPr bwMode="auto">
          <a:xfrm>
            <a:off x="504562" y="1383507"/>
            <a:ext cx="2646363" cy="1900238"/>
          </a:xfrm>
          <a:prstGeom prst="rect">
            <a:avLst/>
          </a:prstGeom>
          <a:solidFill>
            <a:srgbClr val="FFFFFF"/>
          </a:solidFill>
          <a:ln w="9525">
            <a:solidFill>
              <a:srgbClr val="000000"/>
            </a:solidFill>
            <a:miter lim="800000"/>
            <a:headEnd/>
            <a:tailEnd/>
          </a:ln>
        </p:spPr>
        <p:txBody>
          <a:bodyPr/>
          <a:lstStyle/>
          <a:p>
            <a:pPr eaLnBrk="0" hangingPunct="0"/>
            <a:r>
              <a:rPr lang="en-US" sz="1600" b="1" dirty="0">
                <a:effectLst>
                  <a:outerShdw blurRad="38100" dist="38100" dir="2700000" algn="tl">
                    <a:srgbClr val="C0C0C0"/>
                  </a:outerShdw>
                </a:effectLst>
                <a:latin typeface="Times New Roman" charset="0"/>
              </a:rPr>
              <a:t>Presentation</a:t>
            </a:r>
          </a:p>
        </p:txBody>
      </p:sp>
      <p:sp>
        <p:nvSpPr>
          <p:cNvPr id="7" name="Text Box 3">
            <a:extLst>
              <a:ext uri="{FF2B5EF4-FFF2-40B4-BE49-F238E27FC236}">
                <a16:creationId xmlns:a16="http://schemas.microsoft.com/office/drawing/2014/main" id="{54F1A9EF-2B40-4D76-BB0C-BCF9EF37F12D}"/>
              </a:ext>
            </a:extLst>
          </p:cNvPr>
          <p:cNvSpPr txBox="1">
            <a:spLocks noChangeArrowheads="1"/>
          </p:cNvSpPr>
          <p:nvPr/>
        </p:nvSpPr>
        <p:spPr bwMode="auto">
          <a:xfrm>
            <a:off x="3341424" y="1354138"/>
            <a:ext cx="2857500" cy="1905000"/>
          </a:xfrm>
          <a:prstGeom prst="rect">
            <a:avLst/>
          </a:prstGeom>
          <a:solidFill>
            <a:srgbClr val="FFFFFF"/>
          </a:solidFill>
          <a:ln w="9525">
            <a:solidFill>
              <a:srgbClr val="000000"/>
            </a:solidFill>
            <a:miter lim="800000"/>
            <a:headEnd/>
            <a:tailEnd/>
          </a:ln>
        </p:spPr>
        <p:txBody>
          <a:bodyPr/>
          <a:lstStyle/>
          <a:p>
            <a:pPr eaLnBrk="0" hangingPunct="0"/>
            <a:r>
              <a:rPr lang="en-US" sz="1600" b="1" dirty="0">
                <a:solidFill>
                  <a:srgbClr val="000000"/>
                </a:solidFill>
                <a:effectLst>
                  <a:outerShdw blurRad="38100" dist="38100" dir="2700000" algn="tl">
                    <a:srgbClr val="C0C0C0"/>
                  </a:outerShdw>
                </a:effectLst>
              </a:rPr>
              <a:t>Time</a:t>
            </a:r>
          </a:p>
          <a:p>
            <a:pPr algn="l" eaLnBrk="0" hangingPunct="0"/>
            <a:endParaRPr lang="en-US" dirty="0">
              <a:solidFill>
                <a:srgbClr val="000000"/>
              </a:solidFill>
              <a:effectLst>
                <a:outerShdw blurRad="38100" dist="38100" dir="2700000" algn="tl">
                  <a:srgbClr val="C0C0C0"/>
                </a:outerShdw>
              </a:effectLst>
            </a:endParaRPr>
          </a:p>
          <a:p>
            <a:pPr algn="l" eaLnBrk="0" hangingPunct="0"/>
            <a:endParaRPr lang="en-US" sz="1200" dirty="0">
              <a:solidFill>
                <a:srgbClr val="000000"/>
              </a:solidFill>
              <a:latin typeface="Times New Roman" charset="0"/>
            </a:endParaRPr>
          </a:p>
          <a:p>
            <a:pPr algn="l" eaLnBrk="0" hangingPunct="0"/>
            <a:endParaRPr lang="en-US" sz="1200" dirty="0">
              <a:latin typeface="Times New Roman" charset="0"/>
            </a:endParaRPr>
          </a:p>
          <a:p>
            <a:pPr algn="l" eaLnBrk="0" hangingPunct="0"/>
            <a:endParaRPr lang="en-US" sz="1200" dirty="0">
              <a:latin typeface="Times New Roman" charset="0"/>
            </a:endParaRPr>
          </a:p>
        </p:txBody>
      </p:sp>
      <p:sp>
        <p:nvSpPr>
          <p:cNvPr id="8" name="Text Box 4">
            <a:extLst>
              <a:ext uri="{FF2B5EF4-FFF2-40B4-BE49-F238E27FC236}">
                <a16:creationId xmlns:a16="http://schemas.microsoft.com/office/drawing/2014/main" id="{1216621D-E0D5-45B5-9C20-FE3AFC3BEF04}"/>
              </a:ext>
            </a:extLst>
          </p:cNvPr>
          <p:cNvSpPr txBox="1">
            <a:spLocks noChangeArrowheads="1"/>
          </p:cNvSpPr>
          <p:nvPr/>
        </p:nvSpPr>
        <p:spPr bwMode="auto">
          <a:xfrm>
            <a:off x="6275124" y="1371600"/>
            <a:ext cx="2857500" cy="1900238"/>
          </a:xfrm>
          <a:prstGeom prst="rect">
            <a:avLst/>
          </a:prstGeom>
          <a:solidFill>
            <a:srgbClr val="FFFFFF"/>
          </a:solidFill>
          <a:ln w="9525">
            <a:solidFill>
              <a:srgbClr val="000000"/>
            </a:solidFill>
            <a:miter lim="800000"/>
            <a:headEnd/>
            <a:tailEnd/>
          </a:ln>
        </p:spPr>
        <p:txBody>
          <a:bodyPr/>
          <a:lstStyle/>
          <a:p>
            <a:pPr eaLnBrk="0" hangingPunct="0"/>
            <a:r>
              <a:rPr lang="en-US" sz="1600" b="1" dirty="0">
                <a:solidFill>
                  <a:srgbClr val="000000"/>
                </a:solidFill>
              </a:rPr>
              <a:t>Level of Support</a:t>
            </a:r>
          </a:p>
          <a:p>
            <a:pPr algn="l" eaLnBrk="0" hangingPunct="0"/>
            <a:endParaRPr lang="en-US" sz="1200" dirty="0">
              <a:solidFill>
                <a:srgbClr val="000000"/>
              </a:solidFill>
              <a:latin typeface="Times New Roman" charset="0"/>
            </a:endParaRPr>
          </a:p>
          <a:p>
            <a:pPr algn="l" eaLnBrk="0" hangingPunct="0"/>
            <a:endParaRPr lang="en-US" sz="1200" dirty="0">
              <a:solidFill>
                <a:srgbClr val="000000"/>
              </a:solidFill>
              <a:latin typeface="Times New Roman" charset="0"/>
            </a:endParaRPr>
          </a:p>
          <a:p>
            <a:pPr algn="l" eaLnBrk="0" hangingPunct="0"/>
            <a:endParaRPr lang="en-US" sz="1200" dirty="0">
              <a:latin typeface="Times New Roman" charset="0"/>
            </a:endParaRPr>
          </a:p>
          <a:p>
            <a:pPr algn="l" eaLnBrk="0" hangingPunct="0"/>
            <a:endParaRPr lang="en-US" sz="1200" dirty="0">
              <a:latin typeface="Times New Roman" charset="0"/>
            </a:endParaRPr>
          </a:p>
          <a:p>
            <a:pPr algn="l" eaLnBrk="0" hangingPunct="0"/>
            <a:endParaRPr lang="en-US" sz="1200" dirty="0">
              <a:latin typeface="Times New Roman" charset="0"/>
            </a:endParaRPr>
          </a:p>
          <a:p>
            <a:pPr algn="l" eaLnBrk="0" hangingPunct="0"/>
            <a:endParaRPr lang="en-US" sz="1200" dirty="0">
              <a:latin typeface="Times New Roman" charset="0"/>
            </a:endParaRPr>
          </a:p>
        </p:txBody>
      </p:sp>
      <p:sp>
        <p:nvSpPr>
          <p:cNvPr id="9" name="Text Box 5">
            <a:extLst>
              <a:ext uri="{FF2B5EF4-FFF2-40B4-BE49-F238E27FC236}">
                <a16:creationId xmlns:a16="http://schemas.microsoft.com/office/drawing/2014/main" id="{57906651-7634-47F6-BC7F-B07AFA134D23}"/>
              </a:ext>
            </a:extLst>
          </p:cNvPr>
          <p:cNvSpPr txBox="1">
            <a:spLocks noChangeArrowheads="1"/>
          </p:cNvSpPr>
          <p:nvPr/>
        </p:nvSpPr>
        <p:spPr bwMode="auto">
          <a:xfrm>
            <a:off x="529961" y="3544888"/>
            <a:ext cx="2646363" cy="1793875"/>
          </a:xfrm>
          <a:prstGeom prst="rect">
            <a:avLst/>
          </a:prstGeom>
          <a:solidFill>
            <a:srgbClr val="FFFFFF"/>
          </a:solidFill>
          <a:ln w="9525">
            <a:solidFill>
              <a:srgbClr val="000000"/>
            </a:solidFill>
            <a:miter lim="800000"/>
            <a:headEnd/>
            <a:tailEnd/>
          </a:ln>
        </p:spPr>
        <p:txBody>
          <a:bodyPr/>
          <a:lstStyle/>
          <a:p>
            <a:pPr eaLnBrk="0" hangingPunct="0"/>
            <a:r>
              <a:rPr lang="en-US" sz="1600" b="1" dirty="0"/>
              <a:t>Setting</a:t>
            </a:r>
          </a:p>
          <a:p>
            <a:pPr eaLnBrk="0" hangingPunct="0"/>
            <a:r>
              <a:rPr lang="en-US" sz="1100" b="1" dirty="0"/>
              <a:t>Adapt where/how the student receives instruction.</a:t>
            </a:r>
          </a:p>
          <a:p>
            <a:pPr eaLnBrk="0" hangingPunct="0"/>
            <a:endParaRPr lang="en-US" sz="1100" b="1" dirty="0"/>
          </a:p>
          <a:p>
            <a:pPr eaLnBrk="0" hangingPunct="0"/>
            <a:r>
              <a:rPr lang="en-US" sz="1100" i="1" dirty="0"/>
              <a:t>For example:</a:t>
            </a:r>
          </a:p>
          <a:p>
            <a:pPr eaLnBrk="0" hangingPunct="0"/>
            <a:r>
              <a:rPr lang="en-US" sz="1100" dirty="0"/>
              <a:t>Read class materials out loud, provide models, assignments/test in different location, seat in front of room, allow mobility, allow frequent breaks</a:t>
            </a:r>
          </a:p>
          <a:p>
            <a:pPr eaLnBrk="0" hangingPunct="0"/>
            <a:endParaRPr lang="en-US" sz="1200" dirty="0">
              <a:latin typeface="Times New Roman" charset="0"/>
            </a:endParaRPr>
          </a:p>
          <a:p>
            <a:pPr algn="l" eaLnBrk="0" hangingPunct="0"/>
            <a:endParaRPr lang="en-US" sz="1200" dirty="0">
              <a:latin typeface="Times New Roman" charset="0"/>
            </a:endParaRPr>
          </a:p>
          <a:p>
            <a:pPr algn="l" eaLnBrk="0" hangingPunct="0"/>
            <a:endParaRPr lang="en-US" sz="1200" dirty="0">
              <a:latin typeface="Times New Roman" charset="0"/>
            </a:endParaRPr>
          </a:p>
        </p:txBody>
      </p:sp>
      <p:sp>
        <p:nvSpPr>
          <p:cNvPr id="10" name="Text Box 6">
            <a:extLst>
              <a:ext uri="{FF2B5EF4-FFF2-40B4-BE49-F238E27FC236}">
                <a16:creationId xmlns:a16="http://schemas.microsoft.com/office/drawing/2014/main" id="{FA6BB79C-8335-46B6-828A-DFBFF9C32FE4}"/>
              </a:ext>
            </a:extLst>
          </p:cNvPr>
          <p:cNvSpPr txBox="1">
            <a:spLocks noChangeArrowheads="1"/>
          </p:cNvSpPr>
          <p:nvPr/>
        </p:nvSpPr>
        <p:spPr bwMode="auto">
          <a:xfrm>
            <a:off x="3311262" y="5491164"/>
            <a:ext cx="2857500" cy="1900237"/>
          </a:xfrm>
          <a:prstGeom prst="rect">
            <a:avLst/>
          </a:prstGeom>
          <a:solidFill>
            <a:srgbClr val="FFFFFF"/>
          </a:solidFill>
          <a:ln w="9525">
            <a:solidFill>
              <a:srgbClr val="000000"/>
            </a:solidFill>
            <a:miter lim="800000"/>
            <a:headEnd/>
            <a:tailEnd/>
          </a:ln>
        </p:spPr>
        <p:txBody>
          <a:bodyPr/>
          <a:lstStyle/>
          <a:p>
            <a:pPr eaLnBrk="0" hangingPunct="0"/>
            <a:r>
              <a:rPr lang="en-US" sz="1600" b="1" dirty="0"/>
              <a:t>Alternate Goals</a:t>
            </a:r>
          </a:p>
          <a:p>
            <a:pPr eaLnBrk="0" hangingPunct="0"/>
            <a:endParaRPr lang="en-US" sz="1200" dirty="0">
              <a:latin typeface="Times New Roman" charset="0"/>
            </a:endParaRPr>
          </a:p>
          <a:p>
            <a:pPr eaLnBrk="0" hangingPunct="0"/>
            <a:endParaRPr lang="en-US" sz="1200" dirty="0">
              <a:latin typeface="Times New Roman" charset="0"/>
            </a:endParaRPr>
          </a:p>
        </p:txBody>
      </p:sp>
      <p:sp>
        <p:nvSpPr>
          <p:cNvPr id="11" name="Text Box 7">
            <a:extLst>
              <a:ext uri="{FF2B5EF4-FFF2-40B4-BE49-F238E27FC236}">
                <a16:creationId xmlns:a16="http://schemas.microsoft.com/office/drawing/2014/main" id="{1BE33C9E-9979-4295-82B9-FCE3B5765005}"/>
              </a:ext>
            </a:extLst>
          </p:cNvPr>
          <p:cNvSpPr txBox="1">
            <a:spLocks noChangeArrowheads="1"/>
          </p:cNvSpPr>
          <p:nvPr/>
        </p:nvSpPr>
        <p:spPr bwMode="auto">
          <a:xfrm>
            <a:off x="3303324" y="3505201"/>
            <a:ext cx="2857500" cy="1793875"/>
          </a:xfrm>
          <a:prstGeom prst="rect">
            <a:avLst/>
          </a:prstGeom>
          <a:solidFill>
            <a:srgbClr val="FFFFFF"/>
          </a:solidFill>
          <a:ln w="9525">
            <a:solidFill>
              <a:srgbClr val="000000"/>
            </a:solidFill>
            <a:miter lim="800000"/>
            <a:headEnd/>
            <a:tailEnd/>
          </a:ln>
        </p:spPr>
        <p:txBody>
          <a:bodyPr/>
          <a:lstStyle/>
          <a:p>
            <a:pPr eaLnBrk="0" hangingPunct="0"/>
            <a:r>
              <a:rPr lang="en-US" sz="1600" b="1" dirty="0"/>
              <a:t>Difficulty</a:t>
            </a:r>
          </a:p>
          <a:p>
            <a:pPr eaLnBrk="0" hangingPunct="0"/>
            <a:endParaRPr lang="en-US" sz="1200" dirty="0">
              <a:latin typeface="Times New Roman" charset="0"/>
            </a:endParaRPr>
          </a:p>
          <a:p>
            <a:pPr algn="l" eaLnBrk="0" hangingPunct="0"/>
            <a:endParaRPr lang="en-US" sz="1200" dirty="0">
              <a:latin typeface="Times New Roman" charset="0"/>
            </a:endParaRPr>
          </a:p>
        </p:txBody>
      </p:sp>
      <p:sp>
        <p:nvSpPr>
          <p:cNvPr id="12" name="Text Box 8">
            <a:extLst>
              <a:ext uri="{FF2B5EF4-FFF2-40B4-BE49-F238E27FC236}">
                <a16:creationId xmlns:a16="http://schemas.microsoft.com/office/drawing/2014/main" id="{455A7BDF-D14E-4DB0-8402-CB94B2D4AD2D}"/>
              </a:ext>
            </a:extLst>
          </p:cNvPr>
          <p:cNvSpPr txBox="1">
            <a:spLocks noChangeArrowheads="1"/>
          </p:cNvSpPr>
          <p:nvPr/>
        </p:nvSpPr>
        <p:spPr bwMode="auto">
          <a:xfrm>
            <a:off x="560125" y="5491164"/>
            <a:ext cx="2646363" cy="1900237"/>
          </a:xfrm>
          <a:prstGeom prst="rect">
            <a:avLst/>
          </a:prstGeom>
          <a:solidFill>
            <a:srgbClr val="FFFFFF"/>
          </a:solidFill>
          <a:ln w="9525">
            <a:solidFill>
              <a:srgbClr val="000000"/>
            </a:solidFill>
            <a:miter lim="800000"/>
            <a:headEnd/>
            <a:tailEnd/>
          </a:ln>
        </p:spPr>
        <p:txBody>
          <a:bodyPr/>
          <a:lstStyle/>
          <a:p>
            <a:pPr eaLnBrk="0" hangingPunct="0"/>
            <a:r>
              <a:rPr lang="en-US" sz="1600" b="1" dirty="0"/>
              <a:t>Participation</a:t>
            </a:r>
          </a:p>
          <a:p>
            <a:pPr eaLnBrk="0" hangingPunct="0"/>
            <a:endParaRPr lang="en-US" sz="1200" dirty="0">
              <a:latin typeface="Times New Roman" charset="0"/>
            </a:endParaRPr>
          </a:p>
          <a:p>
            <a:pPr eaLnBrk="0" hangingPunct="0"/>
            <a:endParaRPr lang="en-US" sz="1200" dirty="0">
              <a:latin typeface="Times New Roman" charset="0"/>
            </a:endParaRPr>
          </a:p>
        </p:txBody>
      </p:sp>
      <p:sp>
        <p:nvSpPr>
          <p:cNvPr id="13" name="Text Box 9">
            <a:extLst>
              <a:ext uri="{FF2B5EF4-FFF2-40B4-BE49-F238E27FC236}">
                <a16:creationId xmlns:a16="http://schemas.microsoft.com/office/drawing/2014/main" id="{2FCE7453-DB1B-4F23-AD29-2E0ABC319364}"/>
              </a:ext>
            </a:extLst>
          </p:cNvPr>
          <p:cNvSpPr txBox="1">
            <a:spLocks noChangeArrowheads="1"/>
          </p:cNvSpPr>
          <p:nvPr/>
        </p:nvSpPr>
        <p:spPr bwMode="auto">
          <a:xfrm>
            <a:off x="6275124" y="3484564"/>
            <a:ext cx="2857500" cy="1793875"/>
          </a:xfrm>
          <a:prstGeom prst="rect">
            <a:avLst/>
          </a:prstGeom>
          <a:solidFill>
            <a:srgbClr val="FFFFFF"/>
          </a:solidFill>
          <a:ln w="9525">
            <a:solidFill>
              <a:srgbClr val="000000"/>
            </a:solidFill>
            <a:miter lim="800000"/>
            <a:headEnd/>
            <a:tailEnd/>
          </a:ln>
        </p:spPr>
        <p:txBody>
          <a:bodyPr/>
          <a:lstStyle/>
          <a:p>
            <a:pPr eaLnBrk="0" hangingPunct="0"/>
            <a:r>
              <a:rPr lang="en-US" sz="1600" b="1" dirty="0"/>
              <a:t>Response</a:t>
            </a:r>
          </a:p>
          <a:p>
            <a:pPr eaLnBrk="0" hangingPunct="0"/>
            <a:endParaRPr lang="en-US" sz="1200" dirty="0">
              <a:latin typeface="Times New Roman" charset="0"/>
            </a:endParaRPr>
          </a:p>
          <a:p>
            <a:pPr eaLnBrk="0" hangingPunct="0"/>
            <a:endParaRPr lang="en-US" sz="1200" dirty="0">
              <a:latin typeface="Times New Roman" charset="0"/>
            </a:endParaRPr>
          </a:p>
        </p:txBody>
      </p:sp>
      <p:sp>
        <p:nvSpPr>
          <p:cNvPr id="14" name="Text Box 10">
            <a:extLst>
              <a:ext uri="{FF2B5EF4-FFF2-40B4-BE49-F238E27FC236}">
                <a16:creationId xmlns:a16="http://schemas.microsoft.com/office/drawing/2014/main" id="{3CFF0475-A090-4FF0-AF0E-DAD817A47420}"/>
              </a:ext>
            </a:extLst>
          </p:cNvPr>
          <p:cNvSpPr txBox="1">
            <a:spLocks noChangeArrowheads="1"/>
          </p:cNvSpPr>
          <p:nvPr/>
        </p:nvSpPr>
        <p:spPr bwMode="auto">
          <a:xfrm>
            <a:off x="6275124" y="5491164"/>
            <a:ext cx="2857500" cy="1900237"/>
          </a:xfrm>
          <a:prstGeom prst="rect">
            <a:avLst/>
          </a:prstGeom>
          <a:solidFill>
            <a:srgbClr val="FFFFFF"/>
          </a:solidFill>
          <a:ln w="9525">
            <a:solidFill>
              <a:srgbClr val="000000"/>
            </a:solidFill>
            <a:miter lim="800000"/>
            <a:headEnd/>
            <a:tailEnd/>
          </a:ln>
        </p:spPr>
        <p:txBody>
          <a:bodyPr/>
          <a:lstStyle/>
          <a:p>
            <a:pPr eaLnBrk="0" hangingPunct="0"/>
            <a:r>
              <a:rPr lang="en-US" sz="1600" b="1" dirty="0"/>
              <a:t>Substitute Curriculum</a:t>
            </a:r>
          </a:p>
          <a:p>
            <a:pPr eaLnBrk="0" hangingPunct="0"/>
            <a:endParaRPr lang="en-US" sz="1600" dirty="0"/>
          </a:p>
          <a:p>
            <a:pPr eaLnBrk="0" hangingPunct="0"/>
            <a:endParaRPr lang="en-US" sz="1200" dirty="0">
              <a:latin typeface="Times New Roman" charset="0"/>
            </a:endParaRPr>
          </a:p>
          <a:p>
            <a:pPr eaLnBrk="0" hangingPunct="0"/>
            <a:endParaRPr lang="en-US" sz="1200" dirty="0">
              <a:latin typeface="Times New Roman" charset="0"/>
            </a:endParaRPr>
          </a:p>
          <a:p>
            <a:pPr algn="l" eaLnBrk="0" hangingPunct="0"/>
            <a:endParaRPr lang="en-US" sz="1200" dirty="0">
              <a:latin typeface="Times New Roman" charset="0"/>
            </a:endParaRPr>
          </a:p>
        </p:txBody>
      </p:sp>
      <p:sp>
        <p:nvSpPr>
          <p:cNvPr id="15" name="Text Box 12">
            <a:extLst>
              <a:ext uri="{FF2B5EF4-FFF2-40B4-BE49-F238E27FC236}">
                <a16:creationId xmlns:a16="http://schemas.microsoft.com/office/drawing/2014/main" id="{92D72D44-3175-480E-B8BE-6137BE87336E}"/>
              </a:ext>
            </a:extLst>
          </p:cNvPr>
          <p:cNvSpPr txBox="1">
            <a:spLocks noChangeArrowheads="1"/>
          </p:cNvSpPr>
          <p:nvPr/>
        </p:nvSpPr>
        <p:spPr bwMode="auto">
          <a:xfrm>
            <a:off x="636324" y="1676401"/>
            <a:ext cx="2433638" cy="1607345"/>
          </a:xfrm>
          <a:prstGeom prst="rect">
            <a:avLst/>
          </a:prstGeom>
          <a:solidFill>
            <a:srgbClr val="FFFFFF"/>
          </a:solidFill>
          <a:ln w="9525">
            <a:noFill/>
            <a:miter lim="800000"/>
            <a:headEnd/>
            <a:tailEnd/>
          </a:ln>
        </p:spPr>
        <p:txBody>
          <a:bodyPr/>
          <a:lstStyle/>
          <a:p>
            <a:pPr algn="l" eaLnBrk="0" hangingPunct="0"/>
            <a:r>
              <a:rPr lang="en-US" sz="1100" b="1" dirty="0"/>
              <a:t>Adapt the way student receives information</a:t>
            </a:r>
          </a:p>
          <a:p>
            <a:pPr algn="l" eaLnBrk="0" hangingPunct="0"/>
            <a:endParaRPr lang="en-US" sz="1100" b="1" i="1" dirty="0"/>
          </a:p>
          <a:p>
            <a:pPr algn="l" eaLnBrk="0" hangingPunct="0"/>
            <a:r>
              <a:rPr lang="en-US" sz="1100" i="1" dirty="0"/>
              <a:t>For example:</a:t>
            </a:r>
            <a:endParaRPr lang="en-US" sz="1100" dirty="0"/>
          </a:p>
          <a:p>
            <a:pPr algn="l" eaLnBrk="0" hangingPunct="0"/>
            <a:r>
              <a:rPr lang="en-US" sz="1100" dirty="0"/>
              <a:t>Provide notes for lecture or film, simplify wording or rephrase instructions, study guide, visual aids, enlarge text, provide hands-on options, groups</a:t>
            </a:r>
          </a:p>
        </p:txBody>
      </p:sp>
      <p:sp>
        <p:nvSpPr>
          <p:cNvPr id="16" name="Text Box 13">
            <a:extLst>
              <a:ext uri="{FF2B5EF4-FFF2-40B4-BE49-F238E27FC236}">
                <a16:creationId xmlns:a16="http://schemas.microsoft.com/office/drawing/2014/main" id="{2022BE3F-0279-4A9B-A99E-06CFC498BFEF}"/>
              </a:ext>
            </a:extLst>
          </p:cNvPr>
          <p:cNvSpPr txBox="1">
            <a:spLocks noChangeArrowheads="1"/>
          </p:cNvSpPr>
          <p:nvPr/>
        </p:nvSpPr>
        <p:spPr bwMode="auto">
          <a:xfrm>
            <a:off x="3379524" y="1676400"/>
            <a:ext cx="2743200" cy="1447800"/>
          </a:xfrm>
          <a:prstGeom prst="rect">
            <a:avLst/>
          </a:prstGeom>
          <a:solidFill>
            <a:srgbClr val="FFFFFF"/>
          </a:solidFill>
          <a:ln w="9525">
            <a:noFill/>
            <a:miter lim="800000"/>
            <a:headEnd/>
            <a:tailEnd/>
          </a:ln>
        </p:spPr>
        <p:txBody>
          <a:bodyPr/>
          <a:lstStyle/>
          <a:p>
            <a:pPr algn="l" eaLnBrk="0" hangingPunct="0"/>
            <a:r>
              <a:rPr lang="en-US" sz="1100" b="1" dirty="0">
                <a:solidFill>
                  <a:srgbClr val="000000"/>
                </a:solidFill>
              </a:rPr>
              <a:t>Adapt the time allotted and allowed for learning, task completion, or testing.</a:t>
            </a:r>
            <a:endParaRPr lang="en-US" sz="1100" b="1" dirty="0"/>
          </a:p>
          <a:p>
            <a:pPr algn="l" eaLnBrk="0" hangingPunct="0"/>
            <a:endParaRPr lang="en-US" sz="1100" b="1" i="1" dirty="0"/>
          </a:p>
          <a:p>
            <a:pPr algn="l" eaLnBrk="0" hangingPunct="0"/>
            <a:r>
              <a:rPr lang="en-US" sz="1100" i="1" dirty="0"/>
              <a:t>For example:</a:t>
            </a:r>
            <a:endParaRPr lang="en-US" sz="1100" dirty="0"/>
          </a:p>
          <a:p>
            <a:pPr algn="l" eaLnBrk="0" hangingPunct="0"/>
            <a:r>
              <a:rPr lang="en-US" sz="1100" dirty="0"/>
              <a:t>Prior notice of test, allow breaks, extra time on assignments/projects, allow breaks from work</a:t>
            </a:r>
          </a:p>
        </p:txBody>
      </p:sp>
      <p:sp>
        <p:nvSpPr>
          <p:cNvPr id="17" name="Text Box 14">
            <a:extLst>
              <a:ext uri="{FF2B5EF4-FFF2-40B4-BE49-F238E27FC236}">
                <a16:creationId xmlns:a16="http://schemas.microsoft.com/office/drawing/2014/main" id="{EFEA80AE-AE14-4EBF-857A-75A527AC0544}"/>
              </a:ext>
            </a:extLst>
          </p:cNvPr>
          <p:cNvSpPr txBox="1">
            <a:spLocks noChangeArrowheads="1"/>
          </p:cNvSpPr>
          <p:nvPr/>
        </p:nvSpPr>
        <p:spPr bwMode="auto">
          <a:xfrm>
            <a:off x="6427524" y="1676400"/>
            <a:ext cx="2598738" cy="1524000"/>
          </a:xfrm>
          <a:prstGeom prst="rect">
            <a:avLst/>
          </a:prstGeom>
          <a:solidFill>
            <a:srgbClr val="FFFFFF"/>
          </a:solidFill>
          <a:ln w="9525">
            <a:noFill/>
            <a:miter lim="800000"/>
            <a:headEnd/>
            <a:tailEnd/>
          </a:ln>
        </p:spPr>
        <p:txBody>
          <a:bodyPr/>
          <a:lstStyle/>
          <a:p>
            <a:pPr algn="l" eaLnBrk="0" hangingPunct="0"/>
            <a:r>
              <a:rPr lang="en-US" sz="1100" b="1" dirty="0">
                <a:solidFill>
                  <a:srgbClr val="000000"/>
                </a:solidFill>
              </a:rPr>
              <a:t>Increase the amount of personal assistance with a specific student.</a:t>
            </a:r>
          </a:p>
          <a:p>
            <a:pPr algn="l" eaLnBrk="0" hangingPunct="0"/>
            <a:endParaRPr lang="en-US" sz="1100" i="1" dirty="0">
              <a:solidFill>
                <a:srgbClr val="000000"/>
              </a:solidFill>
            </a:endParaRPr>
          </a:p>
          <a:p>
            <a:pPr algn="l" eaLnBrk="0" hangingPunct="0"/>
            <a:r>
              <a:rPr lang="en-US" sz="1100" i="1" dirty="0">
                <a:solidFill>
                  <a:srgbClr val="000000"/>
                </a:solidFill>
              </a:rPr>
              <a:t>For example:</a:t>
            </a:r>
            <a:endParaRPr lang="en-US" sz="1100" dirty="0"/>
          </a:p>
          <a:p>
            <a:pPr algn="l" eaLnBrk="0" hangingPunct="0"/>
            <a:r>
              <a:rPr lang="en-US" sz="1100" dirty="0">
                <a:solidFill>
                  <a:srgbClr val="000000"/>
                </a:solidFill>
              </a:rPr>
              <a:t>Assign peer buddies, paraeducators, peer tutors, </a:t>
            </a:r>
          </a:p>
        </p:txBody>
      </p:sp>
      <p:sp>
        <p:nvSpPr>
          <p:cNvPr id="18" name="Text Box 15">
            <a:extLst>
              <a:ext uri="{FF2B5EF4-FFF2-40B4-BE49-F238E27FC236}">
                <a16:creationId xmlns:a16="http://schemas.microsoft.com/office/drawing/2014/main" id="{CADE552F-F024-4C2B-AFD6-8542025F3D2A}"/>
              </a:ext>
            </a:extLst>
          </p:cNvPr>
          <p:cNvSpPr txBox="1">
            <a:spLocks noChangeArrowheads="1"/>
          </p:cNvSpPr>
          <p:nvPr/>
        </p:nvSpPr>
        <p:spPr bwMode="auto">
          <a:xfrm>
            <a:off x="3379524" y="3810000"/>
            <a:ext cx="2743200" cy="1447800"/>
          </a:xfrm>
          <a:prstGeom prst="rect">
            <a:avLst/>
          </a:prstGeom>
          <a:solidFill>
            <a:srgbClr val="FFFFFF"/>
          </a:solidFill>
          <a:ln w="9525">
            <a:noFill/>
            <a:miter lim="800000"/>
            <a:headEnd/>
            <a:tailEnd/>
          </a:ln>
        </p:spPr>
        <p:txBody>
          <a:bodyPr/>
          <a:lstStyle/>
          <a:p>
            <a:pPr algn="l" eaLnBrk="0" hangingPunct="0"/>
            <a:r>
              <a:rPr lang="en-US" sz="1100" b="1" dirty="0"/>
              <a:t>Adapt the skill level, problem type, or  rules on how the student may approach the work.</a:t>
            </a:r>
          </a:p>
          <a:p>
            <a:pPr algn="l" eaLnBrk="0" hangingPunct="0"/>
            <a:r>
              <a:rPr lang="en-US" sz="1100" i="1" dirty="0"/>
              <a:t>For example:</a:t>
            </a:r>
            <a:endParaRPr lang="en-US" sz="1100" dirty="0"/>
          </a:p>
          <a:p>
            <a:pPr algn="l" eaLnBrk="0" hangingPunct="0"/>
            <a:r>
              <a:rPr lang="en-US" sz="1100" dirty="0"/>
              <a:t>Allow use of a calculator; simplify task</a:t>
            </a:r>
            <a:r>
              <a:rPr lang="en-US" sz="1200" dirty="0"/>
              <a:t> </a:t>
            </a:r>
            <a:r>
              <a:rPr lang="en-US" sz="1100" dirty="0"/>
              <a:t>directions; change rules to accommodate student needs, amend assignment requirements, excuse from assignments</a:t>
            </a:r>
          </a:p>
        </p:txBody>
      </p:sp>
      <p:sp>
        <p:nvSpPr>
          <p:cNvPr id="19" name="Text Box 16">
            <a:extLst>
              <a:ext uri="{FF2B5EF4-FFF2-40B4-BE49-F238E27FC236}">
                <a16:creationId xmlns:a16="http://schemas.microsoft.com/office/drawing/2014/main" id="{1347C7CE-7E72-49B4-8FCD-A1C0A3F337AD}"/>
              </a:ext>
            </a:extLst>
          </p:cNvPr>
          <p:cNvSpPr txBox="1">
            <a:spLocks noChangeArrowheads="1"/>
          </p:cNvSpPr>
          <p:nvPr/>
        </p:nvSpPr>
        <p:spPr bwMode="auto">
          <a:xfrm>
            <a:off x="6351324" y="3810001"/>
            <a:ext cx="2743200" cy="1325563"/>
          </a:xfrm>
          <a:prstGeom prst="rect">
            <a:avLst/>
          </a:prstGeom>
          <a:solidFill>
            <a:srgbClr val="FFFFFF"/>
          </a:solidFill>
          <a:ln w="9525">
            <a:noFill/>
            <a:miter lim="800000"/>
            <a:headEnd/>
            <a:tailEnd/>
          </a:ln>
        </p:spPr>
        <p:txBody>
          <a:bodyPr/>
          <a:lstStyle/>
          <a:p>
            <a:pPr algn="l" eaLnBrk="0" hangingPunct="0"/>
            <a:r>
              <a:rPr lang="en-US" sz="1100" b="1" dirty="0"/>
              <a:t>Adapt how the student can respond to instruction.</a:t>
            </a:r>
          </a:p>
          <a:p>
            <a:pPr algn="l" eaLnBrk="0" hangingPunct="0"/>
            <a:endParaRPr lang="en-US" sz="600" b="1" i="1" dirty="0"/>
          </a:p>
          <a:p>
            <a:pPr algn="l" eaLnBrk="0" hangingPunct="0"/>
            <a:r>
              <a:rPr lang="en-US" sz="1100" i="1" dirty="0"/>
              <a:t>For example:</a:t>
            </a:r>
          </a:p>
          <a:p>
            <a:pPr algn="l" eaLnBrk="0" hangingPunct="0"/>
            <a:r>
              <a:rPr lang="en-US" sz="1100" dirty="0"/>
              <a:t>Allow a verbal response, scribe, or calculator, spelling and grammar devices,  provide hands-on activity, amend assignment/project requirements</a:t>
            </a:r>
            <a:endParaRPr lang="en-US" sz="1200" dirty="0"/>
          </a:p>
        </p:txBody>
      </p:sp>
      <p:sp>
        <p:nvSpPr>
          <p:cNvPr id="20" name="Text Box 17">
            <a:extLst>
              <a:ext uri="{FF2B5EF4-FFF2-40B4-BE49-F238E27FC236}">
                <a16:creationId xmlns:a16="http://schemas.microsoft.com/office/drawing/2014/main" id="{94A2F938-460D-48AF-B577-1C79DDCFD589}"/>
              </a:ext>
            </a:extLst>
          </p:cNvPr>
          <p:cNvSpPr txBox="1">
            <a:spLocks noChangeArrowheads="1"/>
          </p:cNvSpPr>
          <p:nvPr/>
        </p:nvSpPr>
        <p:spPr bwMode="auto">
          <a:xfrm>
            <a:off x="771262" y="5913438"/>
            <a:ext cx="2328862" cy="1325562"/>
          </a:xfrm>
          <a:prstGeom prst="rect">
            <a:avLst/>
          </a:prstGeom>
          <a:solidFill>
            <a:srgbClr val="FFFFFF"/>
          </a:solidFill>
          <a:ln w="9525">
            <a:noFill/>
            <a:miter lim="800000"/>
            <a:headEnd/>
            <a:tailEnd/>
          </a:ln>
        </p:spPr>
        <p:txBody>
          <a:bodyPr/>
          <a:lstStyle/>
          <a:p>
            <a:pPr algn="l" eaLnBrk="0" hangingPunct="0"/>
            <a:r>
              <a:rPr lang="en-US" sz="1100" b="1" dirty="0"/>
              <a:t>Adapt the extent to which a student is actively involved in the task.</a:t>
            </a:r>
          </a:p>
          <a:p>
            <a:pPr algn="l" eaLnBrk="0" hangingPunct="0"/>
            <a:endParaRPr lang="en-US" sz="1100" b="1" dirty="0"/>
          </a:p>
          <a:p>
            <a:pPr algn="l" eaLnBrk="0" hangingPunct="0"/>
            <a:r>
              <a:rPr lang="en-US" sz="1100" i="1" dirty="0"/>
              <a:t>For example</a:t>
            </a:r>
            <a:r>
              <a:rPr lang="en-US" sz="1100" dirty="0"/>
              <a:t>: </a:t>
            </a:r>
          </a:p>
          <a:p>
            <a:pPr algn="l" eaLnBrk="0" hangingPunct="0"/>
            <a:r>
              <a:rPr lang="en-US" sz="1100" dirty="0"/>
              <a:t>Listening to group work instead of speaking</a:t>
            </a:r>
          </a:p>
        </p:txBody>
      </p:sp>
      <p:sp>
        <p:nvSpPr>
          <p:cNvPr id="21" name="Text Box 18">
            <a:extLst>
              <a:ext uri="{FF2B5EF4-FFF2-40B4-BE49-F238E27FC236}">
                <a16:creationId xmlns:a16="http://schemas.microsoft.com/office/drawing/2014/main" id="{8F26B0BA-E8E7-4E72-B8E3-76F4378F5A21}"/>
              </a:ext>
            </a:extLst>
          </p:cNvPr>
          <p:cNvSpPr txBox="1">
            <a:spLocks noChangeArrowheads="1"/>
          </p:cNvSpPr>
          <p:nvPr/>
        </p:nvSpPr>
        <p:spPr bwMode="auto">
          <a:xfrm>
            <a:off x="3417624" y="5867400"/>
            <a:ext cx="2540000" cy="1371600"/>
          </a:xfrm>
          <a:prstGeom prst="rect">
            <a:avLst/>
          </a:prstGeom>
          <a:solidFill>
            <a:srgbClr val="FFFFFF"/>
          </a:solidFill>
          <a:ln w="9525">
            <a:noFill/>
            <a:miter lim="800000"/>
            <a:headEnd/>
            <a:tailEnd/>
          </a:ln>
        </p:spPr>
        <p:txBody>
          <a:bodyPr/>
          <a:lstStyle/>
          <a:p>
            <a:pPr algn="l" eaLnBrk="0" hangingPunct="0"/>
            <a:r>
              <a:rPr lang="en-US" sz="1100" b="1" dirty="0"/>
              <a:t>Adapt the goals or outcome expectations while using the same materials.</a:t>
            </a:r>
          </a:p>
          <a:p>
            <a:pPr algn="l" eaLnBrk="0" hangingPunct="0"/>
            <a:endParaRPr lang="en-US" sz="800" b="1" dirty="0"/>
          </a:p>
          <a:p>
            <a:pPr algn="l" eaLnBrk="0" hangingPunct="0"/>
            <a:r>
              <a:rPr lang="en-US" sz="1100" i="1" dirty="0"/>
              <a:t>For example:</a:t>
            </a:r>
          </a:p>
          <a:p>
            <a:pPr algn="l" eaLnBrk="0" hangingPunct="0"/>
            <a:r>
              <a:rPr lang="en-US" sz="1100" dirty="0"/>
              <a:t>In social studies, expect a student to be able to locate just the states while others learn to locate capitals as well</a:t>
            </a:r>
            <a:r>
              <a:rPr lang="en-US" sz="1100" dirty="0">
                <a:latin typeface="Times New Roman" charset="0"/>
              </a:rPr>
              <a:t>.</a:t>
            </a:r>
          </a:p>
        </p:txBody>
      </p:sp>
      <p:sp>
        <p:nvSpPr>
          <p:cNvPr id="22" name="Text Box 19">
            <a:extLst>
              <a:ext uri="{FF2B5EF4-FFF2-40B4-BE49-F238E27FC236}">
                <a16:creationId xmlns:a16="http://schemas.microsoft.com/office/drawing/2014/main" id="{A306D57D-8780-4511-B857-FE3DCF6A9081}"/>
              </a:ext>
            </a:extLst>
          </p:cNvPr>
          <p:cNvSpPr txBox="1">
            <a:spLocks noChangeArrowheads="1"/>
          </p:cNvSpPr>
          <p:nvPr/>
        </p:nvSpPr>
        <p:spPr bwMode="auto">
          <a:xfrm>
            <a:off x="6486262" y="5913438"/>
            <a:ext cx="2540000" cy="1477962"/>
          </a:xfrm>
          <a:prstGeom prst="rect">
            <a:avLst/>
          </a:prstGeom>
          <a:solidFill>
            <a:srgbClr val="FFFFFF"/>
          </a:solidFill>
          <a:ln w="9525">
            <a:noFill/>
            <a:miter lim="800000"/>
            <a:headEnd/>
            <a:tailEnd/>
          </a:ln>
        </p:spPr>
        <p:txBody>
          <a:bodyPr/>
          <a:lstStyle/>
          <a:p>
            <a:pPr algn="l" eaLnBrk="0" hangingPunct="0"/>
            <a:r>
              <a:rPr lang="en-US" sz="1100" b="1" dirty="0"/>
              <a:t>Provide different instruction and materials to meet a learner’s individual goals.</a:t>
            </a:r>
          </a:p>
          <a:p>
            <a:pPr algn="l" eaLnBrk="0" hangingPunct="0"/>
            <a:endParaRPr lang="en-US" sz="1100" i="1" dirty="0"/>
          </a:p>
          <a:p>
            <a:pPr algn="l" eaLnBrk="0" hangingPunct="0"/>
            <a:r>
              <a:rPr lang="en-US" sz="1100" i="1" dirty="0"/>
              <a:t>For example</a:t>
            </a:r>
            <a:r>
              <a:rPr lang="en-US" sz="1100" dirty="0"/>
              <a:t>:</a:t>
            </a:r>
          </a:p>
          <a:p>
            <a:pPr algn="l" eaLnBrk="0" hangingPunct="0"/>
            <a:r>
              <a:rPr lang="en-US" sz="1100" dirty="0"/>
              <a:t>In Science, providing an interactive notebook for a student unable to complete fine motor activities </a:t>
            </a:r>
          </a:p>
        </p:txBody>
      </p:sp>
      <p:sp>
        <p:nvSpPr>
          <p:cNvPr id="23" name="Rectangle 20">
            <a:extLst>
              <a:ext uri="{FF2B5EF4-FFF2-40B4-BE49-F238E27FC236}">
                <a16:creationId xmlns:a16="http://schemas.microsoft.com/office/drawing/2014/main" id="{00FA592C-8EA0-4050-BC4A-9925F3485A70}"/>
              </a:ext>
            </a:extLst>
          </p:cNvPr>
          <p:cNvSpPr>
            <a:spLocks noChangeArrowheads="1"/>
          </p:cNvSpPr>
          <p:nvPr/>
        </p:nvSpPr>
        <p:spPr bwMode="auto">
          <a:xfrm>
            <a:off x="560124" y="914400"/>
            <a:ext cx="8610600" cy="439738"/>
          </a:xfrm>
          <a:prstGeom prst="rect">
            <a:avLst/>
          </a:prstGeom>
          <a:noFill/>
          <a:ln w="9525">
            <a:noFill/>
            <a:miter lim="800000"/>
            <a:headEnd/>
            <a:tailEnd/>
          </a:ln>
        </p:spPr>
        <p:txBody>
          <a:bodyPr lIns="0" tIns="0" rIns="0" bIns="0"/>
          <a:lstStyle/>
          <a:p>
            <a:pPr eaLnBrk="0" hangingPunct="0"/>
            <a:r>
              <a:rPr lang="en-US" sz="2800" b="1" dirty="0">
                <a:solidFill>
                  <a:srgbClr val="663300"/>
                </a:solidFill>
                <a:effectLst>
                  <a:outerShdw blurRad="38100" dist="38100" dir="2700000" algn="tl">
                    <a:srgbClr val="000000"/>
                  </a:outerShdw>
                </a:effectLst>
                <a:latin typeface="Times New Roman" charset="0"/>
              </a:rPr>
              <a:t>Nine Types of Curriculum Adaptations</a:t>
            </a:r>
          </a:p>
        </p:txBody>
      </p:sp>
    </p:spTree>
    <p:extLst>
      <p:ext uri="{BB962C8B-B14F-4D97-AF65-F5344CB8AC3E}">
        <p14:creationId xmlns:p14="http://schemas.microsoft.com/office/powerpoint/2010/main" val="24998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9">
                                            <p:txEl>
                                              <p:pRg st="1" end="1"/>
                                            </p:txEl>
                                          </p:spTgt>
                                        </p:tgtEl>
                                        <p:attrNameLst>
                                          <p:attrName>style.visibility</p:attrName>
                                        </p:attrNameLst>
                                      </p:cBhvr>
                                      <p:to>
                                        <p:strVal val="visible"/>
                                      </p:to>
                                    </p:set>
                                    <p:animEffect transition="in" filter="fade">
                                      <p:cBhvr>
                                        <p:cTn id="64" dur="1000"/>
                                        <p:tgtEl>
                                          <p:spTgt spid="9">
                                            <p:txEl>
                                              <p:pRg st="1" end="1"/>
                                            </p:txEl>
                                          </p:spTgt>
                                        </p:tgtEl>
                                      </p:cBhvr>
                                    </p:animEffect>
                                    <p:anim calcmode="lin" valueType="num">
                                      <p:cBhvr>
                                        <p:cTn id="6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fade">
                                      <p:cBhvr>
                                        <p:cTn id="69" dur="1000"/>
                                        <p:tgtEl>
                                          <p:spTgt spid="9">
                                            <p:txEl>
                                              <p:pRg st="3" end="3"/>
                                            </p:txEl>
                                          </p:spTgt>
                                        </p:tgtEl>
                                      </p:cBhvr>
                                    </p:animEffect>
                                    <p:anim calcmode="lin" valueType="num">
                                      <p:cBhvr>
                                        <p:cTn id="7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xEl>
                                              <p:pRg st="4" end="4"/>
                                            </p:txEl>
                                          </p:spTgt>
                                        </p:tgtEl>
                                        <p:attrNameLst>
                                          <p:attrName>style.visibility</p:attrName>
                                        </p:attrNameLst>
                                      </p:cBhvr>
                                      <p:to>
                                        <p:strVal val="visible"/>
                                      </p:to>
                                    </p:set>
                                    <p:animEffect transition="in" filter="fade">
                                      <p:cBhvr>
                                        <p:cTn id="74" dur="1000"/>
                                        <p:tgtEl>
                                          <p:spTgt spid="9">
                                            <p:txEl>
                                              <p:pRg st="4" end="4"/>
                                            </p:txEl>
                                          </p:spTgt>
                                        </p:tgtEl>
                                      </p:cBhvr>
                                    </p:animEffect>
                                    <p:anim calcmode="lin" valueType="num">
                                      <p:cBhvr>
                                        <p:cTn id="7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7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8">
                                            <p:txEl>
                                              <p:pRg st="0" end="0"/>
                                            </p:txEl>
                                          </p:spTgt>
                                        </p:tgtEl>
                                        <p:attrNameLst>
                                          <p:attrName>style.visibility</p:attrName>
                                        </p:attrNameLst>
                                      </p:cBhvr>
                                      <p:to>
                                        <p:strVal val="visible"/>
                                      </p:to>
                                    </p:set>
                                    <p:animEffect transition="in" filter="fade">
                                      <p:cBhvr>
                                        <p:cTn id="81" dur="1000"/>
                                        <p:tgtEl>
                                          <p:spTgt spid="18">
                                            <p:txEl>
                                              <p:pRg st="0" end="0"/>
                                            </p:txEl>
                                          </p:spTgt>
                                        </p:tgtEl>
                                      </p:cBhvr>
                                    </p:animEffect>
                                    <p:anim calcmode="lin" valueType="num">
                                      <p:cBhvr>
                                        <p:cTn id="8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8">
                                            <p:txEl>
                                              <p:pRg st="1" end="1"/>
                                            </p:txEl>
                                          </p:spTgt>
                                        </p:tgtEl>
                                        <p:attrNameLst>
                                          <p:attrName>style.visibility</p:attrName>
                                        </p:attrNameLst>
                                      </p:cBhvr>
                                      <p:to>
                                        <p:strVal val="visible"/>
                                      </p:to>
                                    </p:set>
                                    <p:animEffect transition="in" filter="fade">
                                      <p:cBhvr>
                                        <p:cTn id="86" dur="1000"/>
                                        <p:tgtEl>
                                          <p:spTgt spid="18">
                                            <p:txEl>
                                              <p:pRg st="1" end="1"/>
                                            </p:txEl>
                                          </p:spTgt>
                                        </p:tgtEl>
                                      </p:cBhvr>
                                    </p:animEffect>
                                    <p:anim calcmode="lin" valueType="num">
                                      <p:cBhvr>
                                        <p:cTn id="87"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8">
                                            <p:txEl>
                                              <p:pRg st="2" end="2"/>
                                            </p:txEl>
                                          </p:spTgt>
                                        </p:tgtEl>
                                        <p:attrNameLst>
                                          <p:attrName>style.visibility</p:attrName>
                                        </p:attrNameLst>
                                      </p:cBhvr>
                                      <p:to>
                                        <p:strVal val="visible"/>
                                      </p:to>
                                    </p:set>
                                    <p:animEffect transition="in" filter="fade">
                                      <p:cBhvr>
                                        <p:cTn id="91" dur="1000"/>
                                        <p:tgtEl>
                                          <p:spTgt spid="18">
                                            <p:txEl>
                                              <p:pRg st="2" end="2"/>
                                            </p:txEl>
                                          </p:spTgt>
                                        </p:tgtEl>
                                      </p:cBhvr>
                                    </p:animEffect>
                                    <p:anim calcmode="lin" valueType="num">
                                      <p:cBhvr>
                                        <p:cTn id="9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9">
                                            <p:txEl>
                                              <p:pRg st="0" end="0"/>
                                            </p:txEl>
                                          </p:spTgt>
                                        </p:tgtEl>
                                        <p:attrNameLst>
                                          <p:attrName>style.visibility</p:attrName>
                                        </p:attrNameLst>
                                      </p:cBhvr>
                                      <p:to>
                                        <p:strVal val="visible"/>
                                      </p:to>
                                    </p:set>
                                    <p:animEffect transition="in" filter="fade">
                                      <p:cBhvr>
                                        <p:cTn id="98" dur="1000"/>
                                        <p:tgtEl>
                                          <p:spTgt spid="19">
                                            <p:txEl>
                                              <p:pRg st="0" end="0"/>
                                            </p:txEl>
                                          </p:spTgt>
                                        </p:tgtEl>
                                      </p:cBhvr>
                                    </p:animEffect>
                                    <p:anim calcmode="lin" valueType="num">
                                      <p:cBhvr>
                                        <p:cTn id="9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9">
                                            <p:txEl>
                                              <p:pRg st="2" end="2"/>
                                            </p:txEl>
                                          </p:spTgt>
                                        </p:tgtEl>
                                        <p:attrNameLst>
                                          <p:attrName>style.visibility</p:attrName>
                                        </p:attrNameLst>
                                      </p:cBhvr>
                                      <p:to>
                                        <p:strVal val="visible"/>
                                      </p:to>
                                    </p:set>
                                    <p:animEffect transition="in" filter="fade">
                                      <p:cBhvr>
                                        <p:cTn id="103" dur="1000"/>
                                        <p:tgtEl>
                                          <p:spTgt spid="19">
                                            <p:txEl>
                                              <p:pRg st="2" end="2"/>
                                            </p:txEl>
                                          </p:spTgt>
                                        </p:tgtEl>
                                      </p:cBhvr>
                                    </p:animEffect>
                                    <p:anim calcmode="lin" valueType="num">
                                      <p:cBhvr>
                                        <p:cTn id="104"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5" dur="1000" fill="hold"/>
                                        <p:tgtEl>
                                          <p:spTgt spid="19">
                                            <p:txEl>
                                              <p:pRg st="2" end="2"/>
                                            </p:txEl>
                                          </p:spTgt>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9">
                                            <p:txEl>
                                              <p:pRg st="3" end="3"/>
                                            </p:txEl>
                                          </p:spTgt>
                                        </p:tgtEl>
                                        <p:attrNameLst>
                                          <p:attrName>style.visibility</p:attrName>
                                        </p:attrNameLst>
                                      </p:cBhvr>
                                      <p:to>
                                        <p:strVal val="visible"/>
                                      </p:to>
                                    </p:set>
                                    <p:animEffect transition="in" filter="fade">
                                      <p:cBhvr>
                                        <p:cTn id="108" dur="1000"/>
                                        <p:tgtEl>
                                          <p:spTgt spid="19">
                                            <p:txEl>
                                              <p:pRg st="3" end="3"/>
                                            </p:txEl>
                                          </p:spTgt>
                                        </p:tgtEl>
                                      </p:cBhvr>
                                    </p:animEffect>
                                    <p:anim calcmode="lin" valueType="num">
                                      <p:cBhvr>
                                        <p:cTn id="109"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110"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20">
                                            <p:txEl>
                                              <p:pRg st="0" end="0"/>
                                            </p:txEl>
                                          </p:spTgt>
                                        </p:tgtEl>
                                        <p:attrNameLst>
                                          <p:attrName>style.visibility</p:attrName>
                                        </p:attrNameLst>
                                      </p:cBhvr>
                                      <p:to>
                                        <p:strVal val="visible"/>
                                      </p:to>
                                    </p:set>
                                    <p:animEffect transition="in" filter="fade">
                                      <p:cBhvr>
                                        <p:cTn id="115" dur="1000"/>
                                        <p:tgtEl>
                                          <p:spTgt spid="20">
                                            <p:txEl>
                                              <p:pRg st="0" end="0"/>
                                            </p:txEl>
                                          </p:spTgt>
                                        </p:tgtEl>
                                      </p:cBhvr>
                                    </p:animEffect>
                                    <p:anim calcmode="lin" valueType="num">
                                      <p:cBhvr>
                                        <p:cTn id="11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17"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20">
                                            <p:txEl>
                                              <p:pRg st="2" end="2"/>
                                            </p:txEl>
                                          </p:spTgt>
                                        </p:tgtEl>
                                        <p:attrNameLst>
                                          <p:attrName>style.visibility</p:attrName>
                                        </p:attrNameLst>
                                      </p:cBhvr>
                                      <p:to>
                                        <p:strVal val="visible"/>
                                      </p:to>
                                    </p:set>
                                    <p:animEffect transition="in" filter="fade">
                                      <p:cBhvr>
                                        <p:cTn id="120" dur="1000"/>
                                        <p:tgtEl>
                                          <p:spTgt spid="20">
                                            <p:txEl>
                                              <p:pRg st="2" end="2"/>
                                            </p:txEl>
                                          </p:spTgt>
                                        </p:tgtEl>
                                      </p:cBhvr>
                                    </p:animEffect>
                                    <p:anim calcmode="lin" valueType="num">
                                      <p:cBhvr>
                                        <p:cTn id="121"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22" dur="1000" fill="hold"/>
                                        <p:tgtEl>
                                          <p:spTgt spid="20">
                                            <p:txEl>
                                              <p:pRg st="2" end="2"/>
                                            </p:txEl>
                                          </p:spTgt>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20">
                                            <p:txEl>
                                              <p:pRg st="3" end="3"/>
                                            </p:txEl>
                                          </p:spTgt>
                                        </p:tgtEl>
                                        <p:attrNameLst>
                                          <p:attrName>style.visibility</p:attrName>
                                        </p:attrNameLst>
                                      </p:cBhvr>
                                      <p:to>
                                        <p:strVal val="visible"/>
                                      </p:to>
                                    </p:set>
                                    <p:animEffect transition="in" filter="fade">
                                      <p:cBhvr>
                                        <p:cTn id="125" dur="1000"/>
                                        <p:tgtEl>
                                          <p:spTgt spid="20">
                                            <p:txEl>
                                              <p:pRg st="3" end="3"/>
                                            </p:txEl>
                                          </p:spTgt>
                                        </p:tgtEl>
                                      </p:cBhvr>
                                    </p:animEffect>
                                    <p:anim calcmode="lin" valueType="num">
                                      <p:cBhvr>
                                        <p:cTn id="126"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127"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21">
                                            <p:txEl>
                                              <p:pRg st="0" end="0"/>
                                            </p:txEl>
                                          </p:spTgt>
                                        </p:tgtEl>
                                        <p:attrNameLst>
                                          <p:attrName>style.visibility</p:attrName>
                                        </p:attrNameLst>
                                      </p:cBhvr>
                                      <p:to>
                                        <p:strVal val="visible"/>
                                      </p:to>
                                    </p:set>
                                    <p:animEffect transition="in" filter="fade">
                                      <p:cBhvr>
                                        <p:cTn id="132" dur="1000"/>
                                        <p:tgtEl>
                                          <p:spTgt spid="21">
                                            <p:txEl>
                                              <p:pRg st="0" end="0"/>
                                            </p:txEl>
                                          </p:spTgt>
                                        </p:tgtEl>
                                      </p:cBhvr>
                                    </p:animEffect>
                                    <p:anim calcmode="lin" valueType="num">
                                      <p:cBhvr>
                                        <p:cTn id="1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34"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21">
                                            <p:txEl>
                                              <p:pRg st="2" end="2"/>
                                            </p:txEl>
                                          </p:spTgt>
                                        </p:tgtEl>
                                        <p:attrNameLst>
                                          <p:attrName>style.visibility</p:attrName>
                                        </p:attrNameLst>
                                      </p:cBhvr>
                                      <p:to>
                                        <p:strVal val="visible"/>
                                      </p:to>
                                    </p:set>
                                    <p:animEffect transition="in" filter="fade">
                                      <p:cBhvr>
                                        <p:cTn id="137" dur="1000"/>
                                        <p:tgtEl>
                                          <p:spTgt spid="21">
                                            <p:txEl>
                                              <p:pRg st="2" end="2"/>
                                            </p:txEl>
                                          </p:spTgt>
                                        </p:tgtEl>
                                      </p:cBhvr>
                                    </p:animEffect>
                                    <p:anim calcmode="lin" valueType="num">
                                      <p:cBhvr>
                                        <p:cTn id="13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39" dur="1000" fill="hold"/>
                                        <p:tgtEl>
                                          <p:spTgt spid="21">
                                            <p:txEl>
                                              <p:pRg st="2" end="2"/>
                                            </p:txEl>
                                          </p:spTgt>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21">
                                            <p:txEl>
                                              <p:pRg st="3" end="3"/>
                                            </p:txEl>
                                          </p:spTgt>
                                        </p:tgtEl>
                                        <p:attrNameLst>
                                          <p:attrName>style.visibility</p:attrName>
                                        </p:attrNameLst>
                                      </p:cBhvr>
                                      <p:to>
                                        <p:strVal val="visible"/>
                                      </p:to>
                                    </p:set>
                                    <p:animEffect transition="in" filter="fade">
                                      <p:cBhvr>
                                        <p:cTn id="142" dur="1000"/>
                                        <p:tgtEl>
                                          <p:spTgt spid="21">
                                            <p:txEl>
                                              <p:pRg st="3" end="3"/>
                                            </p:txEl>
                                          </p:spTgt>
                                        </p:tgtEl>
                                      </p:cBhvr>
                                    </p:animEffect>
                                    <p:anim calcmode="lin" valueType="num">
                                      <p:cBhvr>
                                        <p:cTn id="143"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22">
                                            <p:txEl>
                                              <p:pRg st="0" end="0"/>
                                            </p:txEl>
                                          </p:spTgt>
                                        </p:tgtEl>
                                        <p:attrNameLst>
                                          <p:attrName>style.visibility</p:attrName>
                                        </p:attrNameLst>
                                      </p:cBhvr>
                                      <p:to>
                                        <p:strVal val="visible"/>
                                      </p:to>
                                    </p:set>
                                    <p:animEffect transition="in" filter="fade">
                                      <p:cBhvr>
                                        <p:cTn id="149" dur="1000"/>
                                        <p:tgtEl>
                                          <p:spTgt spid="22">
                                            <p:txEl>
                                              <p:pRg st="0" end="0"/>
                                            </p:txEl>
                                          </p:spTgt>
                                        </p:tgtEl>
                                      </p:cBhvr>
                                    </p:animEffect>
                                    <p:anim calcmode="lin" valueType="num">
                                      <p:cBhvr>
                                        <p:cTn id="15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51"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22">
                                            <p:txEl>
                                              <p:pRg st="2" end="2"/>
                                            </p:txEl>
                                          </p:spTgt>
                                        </p:tgtEl>
                                        <p:attrNameLst>
                                          <p:attrName>style.visibility</p:attrName>
                                        </p:attrNameLst>
                                      </p:cBhvr>
                                      <p:to>
                                        <p:strVal val="visible"/>
                                      </p:to>
                                    </p:set>
                                    <p:animEffect transition="in" filter="fade">
                                      <p:cBhvr>
                                        <p:cTn id="154" dur="1000"/>
                                        <p:tgtEl>
                                          <p:spTgt spid="22">
                                            <p:txEl>
                                              <p:pRg st="2" end="2"/>
                                            </p:txEl>
                                          </p:spTgt>
                                        </p:tgtEl>
                                      </p:cBhvr>
                                    </p:animEffect>
                                    <p:anim calcmode="lin" valueType="num">
                                      <p:cBhvr>
                                        <p:cTn id="155"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156" dur="1000" fill="hold"/>
                                        <p:tgtEl>
                                          <p:spTgt spid="22">
                                            <p:txEl>
                                              <p:pRg st="2" end="2"/>
                                            </p:txEl>
                                          </p:spTgt>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0"/>
                                  </p:stCondLst>
                                  <p:childTnLst>
                                    <p:set>
                                      <p:cBhvr>
                                        <p:cTn id="158" dur="1" fill="hold">
                                          <p:stCondLst>
                                            <p:cond delay="0"/>
                                          </p:stCondLst>
                                        </p:cTn>
                                        <p:tgtEl>
                                          <p:spTgt spid="22">
                                            <p:txEl>
                                              <p:pRg st="3" end="3"/>
                                            </p:txEl>
                                          </p:spTgt>
                                        </p:tgtEl>
                                        <p:attrNameLst>
                                          <p:attrName>style.visibility</p:attrName>
                                        </p:attrNameLst>
                                      </p:cBhvr>
                                      <p:to>
                                        <p:strVal val="visible"/>
                                      </p:to>
                                    </p:set>
                                    <p:animEffect transition="in" filter="fade">
                                      <p:cBhvr>
                                        <p:cTn id="159" dur="1000"/>
                                        <p:tgtEl>
                                          <p:spTgt spid="22">
                                            <p:txEl>
                                              <p:pRg st="3" end="3"/>
                                            </p:txEl>
                                          </p:spTgt>
                                        </p:tgtEl>
                                      </p:cBhvr>
                                    </p:animEffect>
                                    <p:anim calcmode="lin" valueType="num">
                                      <p:cBhvr>
                                        <p:cTn id="160"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161"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rgbClr val="193769"/>
                </a:solidFill>
                <a:latin typeface="Arial" panose="020B0604020202020204" pitchFamily="34" charset="0"/>
                <a:cs typeface="Arial" panose="020B0604020202020204" pitchFamily="34" charset="0"/>
              </a:rPr>
              <a:t>Special Education Paraeducator Roles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solidFill>
                <a:srgbClr val="193769"/>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solidFill>
                  <a:srgbClr val="193769"/>
                </a:solidFill>
                <a:latin typeface="Arial" panose="020B0604020202020204" pitchFamily="34" charset="0"/>
                <a:cs typeface="Arial" panose="020B0604020202020204" pitchFamily="34" charset="0"/>
              </a:rPr>
              <a:t>  </a:t>
            </a:r>
          </a:p>
        </p:txBody>
      </p:sp>
      <p:graphicFrame>
        <p:nvGraphicFramePr>
          <p:cNvPr id="24" name="Content Placeholder 3">
            <a:extLst>
              <a:ext uri="{FF2B5EF4-FFF2-40B4-BE49-F238E27FC236}">
                <a16:creationId xmlns:a16="http://schemas.microsoft.com/office/drawing/2014/main" id="{E1210A41-8795-4A79-B397-8A8C75CB8922}"/>
              </a:ext>
            </a:extLst>
          </p:cNvPr>
          <p:cNvGraphicFramePr>
            <a:graphicFrameLocks noGrp="1"/>
          </p:cNvGraphicFramePr>
          <p:nvPr>
            <p:ph idx="1"/>
            <p:extLst>
              <p:ext uri="{D42A27DB-BD31-4B8C-83A1-F6EECF244321}">
                <p14:modId xmlns:p14="http://schemas.microsoft.com/office/powerpoint/2010/main" val="2751144524"/>
              </p:ext>
            </p:extLst>
          </p:nvPr>
        </p:nvGraphicFramePr>
        <p:xfrm>
          <a:off x="553932" y="1085530"/>
          <a:ext cx="8036136" cy="4809080"/>
        </p:xfrm>
        <a:graphic>
          <a:graphicData uri="http://schemas.openxmlformats.org/drawingml/2006/table">
            <a:tbl>
              <a:tblPr firstRow="1" bandRow="1">
                <a:tableStyleId>{5C22544A-7EE6-4342-B048-85BDC9FD1C3A}</a:tableStyleId>
              </a:tblPr>
              <a:tblGrid>
                <a:gridCol w="4172609">
                  <a:extLst>
                    <a:ext uri="{9D8B030D-6E8A-4147-A177-3AD203B41FA5}">
                      <a16:colId xmlns:a16="http://schemas.microsoft.com/office/drawing/2014/main" val="849820689"/>
                    </a:ext>
                  </a:extLst>
                </a:gridCol>
                <a:gridCol w="3863527">
                  <a:extLst>
                    <a:ext uri="{9D8B030D-6E8A-4147-A177-3AD203B41FA5}">
                      <a16:colId xmlns:a16="http://schemas.microsoft.com/office/drawing/2014/main" val="640972887"/>
                    </a:ext>
                  </a:extLst>
                </a:gridCol>
              </a:tblGrid>
              <a:tr h="553230">
                <a:tc>
                  <a:txBody>
                    <a:bodyPr/>
                    <a:lstStyle/>
                    <a:p>
                      <a:pPr algn="ctr"/>
                      <a:r>
                        <a:rPr lang="en-US" sz="1800" dirty="0">
                          <a:solidFill>
                            <a:srgbClr val="193769"/>
                          </a:solidFill>
                          <a:latin typeface="Arial" panose="020B0604020202020204" pitchFamily="34" charset="0"/>
                          <a:cs typeface="Arial" panose="020B0604020202020204" pitchFamily="34" charset="0"/>
                        </a:rPr>
                        <a:t>ACCOMMODATION</a:t>
                      </a:r>
                    </a:p>
                  </a:txBody>
                  <a:tcPr/>
                </a:tc>
                <a:tc>
                  <a:txBody>
                    <a:bodyPr/>
                    <a:lstStyle/>
                    <a:p>
                      <a:pPr algn="ctr"/>
                      <a:r>
                        <a:rPr lang="en-US" sz="1800" dirty="0">
                          <a:solidFill>
                            <a:srgbClr val="193769"/>
                          </a:solidFill>
                          <a:latin typeface="Arial" panose="020B0604020202020204" pitchFamily="34" charset="0"/>
                          <a:cs typeface="Arial" panose="020B0604020202020204" pitchFamily="34" charset="0"/>
                        </a:rPr>
                        <a:t>MODIFICATION</a:t>
                      </a:r>
                    </a:p>
                  </a:txBody>
                  <a:tcPr/>
                </a:tc>
                <a:extLst>
                  <a:ext uri="{0D108BD9-81ED-4DB2-BD59-A6C34878D82A}">
                    <a16:rowId xmlns:a16="http://schemas.microsoft.com/office/drawing/2014/main" val="1212025072"/>
                  </a:ext>
                </a:extLst>
              </a:tr>
              <a:tr h="548614">
                <a:tc>
                  <a:txBody>
                    <a:bodyPr/>
                    <a:lstStyle/>
                    <a:p>
                      <a:pPr marL="457200" indent="-457200" algn="l">
                        <a:buFont typeface="Arial" panose="020B0604020202020204" pitchFamily="34" charset="0"/>
                        <a:buChar char="•"/>
                      </a:pPr>
                      <a:r>
                        <a:rPr lang="en-US" sz="1800" dirty="0">
                          <a:solidFill>
                            <a:srgbClr val="193769"/>
                          </a:solidFill>
                          <a:effectLst/>
                          <a:latin typeface="Arial" panose="020B0604020202020204" pitchFamily="34" charset="0"/>
                          <a:cs typeface="Arial" panose="020B0604020202020204" pitchFamily="34" charset="0"/>
                        </a:rPr>
                        <a:t>Changes </a:t>
                      </a:r>
                      <a:r>
                        <a:rPr lang="en-US" sz="1800" i="1" dirty="0">
                          <a:solidFill>
                            <a:srgbClr val="193769"/>
                          </a:solidFill>
                          <a:effectLst/>
                          <a:latin typeface="Arial" panose="020B0604020202020204" pitchFamily="34" charset="0"/>
                          <a:cs typeface="Arial" panose="020B0604020202020204" pitchFamily="34" charset="0"/>
                        </a:rPr>
                        <a:t>how</a:t>
                      </a:r>
                      <a:r>
                        <a:rPr lang="en-US" sz="1800" dirty="0">
                          <a:solidFill>
                            <a:srgbClr val="193769"/>
                          </a:solidFill>
                          <a:effectLst/>
                          <a:latin typeface="Arial" panose="020B0604020202020204" pitchFamily="34" charset="0"/>
                          <a:cs typeface="Arial" panose="020B0604020202020204" pitchFamily="34" charset="0"/>
                        </a:rPr>
                        <a:t> a student learns the material</a:t>
                      </a:r>
                      <a:endParaRPr lang="en-US" sz="1800" dirty="0">
                        <a:solidFill>
                          <a:srgbClr val="193769"/>
                        </a:solidFill>
                        <a:latin typeface="Arial" panose="020B0604020202020204" pitchFamily="34" charset="0"/>
                        <a:cs typeface="Arial" panose="020B0604020202020204" pitchFamily="34" charset="0"/>
                      </a:endParaRPr>
                    </a:p>
                  </a:txBody>
                  <a:tcPr/>
                </a:tc>
                <a:tc>
                  <a:txBody>
                    <a:bodyPr/>
                    <a:lstStyle/>
                    <a:p>
                      <a:pPr marL="457200" indent="-457200" algn="l">
                        <a:buFont typeface="Arial" panose="020B0604020202020204" pitchFamily="34" charset="0"/>
                        <a:buChar char="•"/>
                      </a:pPr>
                      <a:r>
                        <a:rPr lang="en-US" sz="1800" dirty="0">
                          <a:solidFill>
                            <a:srgbClr val="193769"/>
                          </a:solidFill>
                          <a:effectLst/>
                          <a:latin typeface="Arial" panose="020B0604020202020204" pitchFamily="34" charset="0"/>
                          <a:cs typeface="Arial" panose="020B0604020202020204" pitchFamily="34" charset="0"/>
                        </a:rPr>
                        <a:t>Changes </a:t>
                      </a:r>
                      <a:r>
                        <a:rPr lang="en-US" sz="1800" i="1" dirty="0">
                          <a:solidFill>
                            <a:srgbClr val="193769"/>
                          </a:solidFill>
                          <a:effectLst/>
                          <a:latin typeface="Arial" panose="020B0604020202020204" pitchFamily="34" charset="0"/>
                          <a:cs typeface="Arial" panose="020B0604020202020204" pitchFamily="34" charset="0"/>
                        </a:rPr>
                        <a:t>what</a:t>
                      </a:r>
                      <a:r>
                        <a:rPr lang="en-US" sz="1800" dirty="0">
                          <a:solidFill>
                            <a:srgbClr val="193769"/>
                          </a:solidFill>
                          <a:effectLst/>
                          <a:latin typeface="Arial" panose="020B0604020202020204" pitchFamily="34" charset="0"/>
                          <a:cs typeface="Arial" panose="020B0604020202020204" pitchFamily="34" charset="0"/>
                        </a:rPr>
                        <a:t> a student is taught or expected to learn</a:t>
                      </a:r>
                      <a:endParaRPr lang="en-US" sz="1800" dirty="0">
                        <a:solidFill>
                          <a:srgbClr val="19376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1106888"/>
                  </a:ext>
                </a:extLst>
              </a:tr>
              <a:tr h="398841">
                <a:tc>
                  <a:txBody>
                    <a:bodyPr/>
                    <a:lstStyle/>
                    <a:p>
                      <a:pPr marL="457200" indent="-457200" algn="l">
                        <a:buFont typeface="Arial" panose="020B0604020202020204" pitchFamily="34" charset="0"/>
                        <a:buChar char="•"/>
                      </a:pPr>
                      <a:r>
                        <a:rPr lang="en-US" sz="1800" dirty="0">
                          <a:solidFill>
                            <a:srgbClr val="193769"/>
                          </a:solidFill>
                          <a:latin typeface="Arial" panose="020B0604020202020204" pitchFamily="34" charset="0"/>
                          <a:cs typeface="Arial" panose="020B0604020202020204" pitchFamily="34" charset="0"/>
                        </a:rPr>
                        <a:t>“Level the playing field”</a:t>
                      </a:r>
                    </a:p>
                  </a:txBody>
                  <a:tcPr/>
                </a:tc>
                <a:tc>
                  <a:txBody>
                    <a:bodyPr/>
                    <a:lstStyle/>
                    <a:p>
                      <a:pPr marL="457200" indent="-457200" algn="l">
                        <a:buFont typeface="Arial" panose="020B0604020202020204" pitchFamily="34" charset="0"/>
                        <a:buChar char="•"/>
                      </a:pPr>
                      <a:r>
                        <a:rPr lang="en-US" sz="1800" dirty="0">
                          <a:solidFill>
                            <a:srgbClr val="193769"/>
                          </a:solidFill>
                          <a:latin typeface="Arial" panose="020B0604020202020204" pitchFamily="34" charset="0"/>
                          <a:cs typeface="Arial" panose="020B0604020202020204" pitchFamily="34" charset="0"/>
                        </a:rPr>
                        <a:t>“Create a playing field”</a:t>
                      </a:r>
                    </a:p>
                  </a:txBody>
                  <a:tcPr/>
                </a:tc>
                <a:extLst>
                  <a:ext uri="{0D108BD9-81ED-4DB2-BD59-A6C34878D82A}">
                    <a16:rowId xmlns:a16="http://schemas.microsoft.com/office/drawing/2014/main" val="468565884"/>
                  </a:ext>
                </a:extLst>
              </a:tr>
              <a:tr h="1622879">
                <a:tc>
                  <a:txBody>
                    <a:bodyPr/>
                    <a:lstStyle/>
                    <a:p>
                      <a:pPr marL="457200" indent="-457200" algn="l">
                        <a:buFont typeface="Arial" panose="020B0604020202020204" pitchFamily="34" charset="0"/>
                        <a:buChar char="•"/>
                      </a:pPr>
                      <a:r>
                        <a:rPr lang="en-US" sz="1800" b="0" i="0" u="none" strike="noStrike" kern="1200" baseline="0" dirty="0">
                          <a:solidFill>
                            <a:srgbClr val="193769"/>
                          </a:solidFill>
                          <a:latin typeface="Arial" panose="020B0604020202020204" pitchFamily="34" charset="0"/>
                          <a:ea typeface="+mn-ea"/>
                          <a:cs typeface="Arial" panose="020B0604020202020204" pitchFamily="34" charset="0"/>
                        </a:rPr>
                        <a:t>Can be made for </a:t>
                      </a:r>
                      <a:r>
                        <a:rPr lang="en-US" sz="1800" b="1" i="0" u="none" strike="noStrike" kern="1200" baseline="0" dirty="0">
                          <a:solidFill>
                            <a:srgbClr val="193769"/>
                          </a:solidFill>
                          <a:latin typeface="Arial" panose="020B0604020202020204" pitchFamily="34" charset="0"/>
                          <a:ea typeface="+mn-ea"/>
                          <a:cs typeface="Arial" panose="020B0604020202020204" pitchFamily="34" charset="0"/>
                        </a:rPr>
                        <a:t>any </a:t>
                      </a:r>
                      <a:r>
                        <a:rPr lang="en-US" sz="1800" b="0" i="0" u="none" strike="noStrike" kern="1200" baseline="0" dirty="0">
                          <a:solidFill>
                            <a:srgbClr val="193769"/>
                          </a:solidFill>
                          <a:latin typeface="Arial" panose="020B0604020202020204" pitchFamily="34" charset="0"/>
                          <a:ea typeface="+mn-ea"/>
                          <a:cs typeface="Arial" panose="020B0604020202020204" pitchFamily="34" charset="0"/>
                        </a:rPr>
                        <a:t>student, not just students with a 504 plan or an IEP. An accommodation makes learning accessible to the student and allows the student to demonstrate what they know. </a:t>
                      </a:r>
                      <a:endParaRPr lang="en-US" sz="1800" dirty="0">
                        <a:solidFill>
                          <a:srgbClr val="193769"/>
                        </a:solidFill>
                        <a:latin typeface="Arial" panose="020B0604020202020204" pitchFamily="34" charset="0"/>
                        <a:cs typeface="Arial" panose="020B0604020202020204" pitchFamily="34" charset="0"/>
                      </a:endParaRPr>
                    </a:p>
                  </a:txBody>
                  <a:tcPr/>
                </a:tc>
                <a:tc>
                  <a:txBody>
                    <a:bodyPr/>
                    <a:lstStyle/>
                    <a:p>
                      <a:pPr marL="457200" indent="-457200" algn="l">
                        <a:buFont typeface="Arial" panose="020B0604020202020204" pitchFamily="34" charset="0"/>
                        <a:buChar char="•"/>
                      </a:pPr>
                      <a:r>
                        <a:rPr lang="en-US" sz="1800" b="0" i="0" u="none" strike="noStrike" kern="1200" baseline="0" dirty="0">
                          <a:solidFill>
                            <a:srgbClr val="193769"/>
                          </a:solidFill>
                          <a:latin typeface="Arial" panose="020B0604020202020204" pitchFamily="34" charset="0"/>
                          <a:ea typeface="+mn-ea"/>
                          <a:cs typeface="Arial" panose="020B0604020202020204" pitchFamily="34" charset="0"/>
                        </a:rPr>
                        <a:t>Generally made for students with significant cognitive or physical disabilities. </a:t>
                      </a:r>
                      <a:endParaRPr lang="en-US" sz="1800" dirty="0">
                        <a:solidFill>
                          <a:srgbClr val="19376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5524595"/>
                  </a:ext>
                </a:extLst>
              </a:tr>
              <a:tr h="1479569">
                <a:tc>
                  <a:txBody>
                    <a:bodyPr/>
                    <a:lstStyle/>
                    <a:p>
                      <a:pPr marL="457200" indent="-457200">
                        <a:buFont typeface="Arial" panose="020B0604020202020204" pitchFamily="34" charset="0"/>
                        <a:buChar char="•"/>
                      </a:pPr>
                      <a:r>
                        <a:rPr lang="en-US" sz="1800" b="0" i="0" u="none" strike="noStrike" kern="1200" baseline="0" dirty="0">
                          <a:solidFill>
                            <a:srgbClr val="193769"/>
                          </a:solidFill>
                          <a:latin typeface="Arial" panose="020B0604020202020204" pitchFamily="34" charset="0"/>
                          <a:ea typeface="+mn-ea"/>
                          <a:cs typeface="Arial" panose="020B0604020202020204" pitchFamily="34" charset="0"/>
                        </a:rPr>
                        <a:t>Does not alter what the student is expected to learn. </a:t>
                      </a:r>
                      <a:endParaRPr lang="en-US" sz="1800" dirty="0">
                        <a:solidFill>
                          <a:srgbClr val="193769"/>
                        </a:solidFill>
                        <a:latin typeface="Arial" panose="020B0604020202020204" pitchFamily="34" charset="0"/>
                        <a:cs typeface="Arial" panose="020B0604020202020204" pitchFamily="34" charset="0"/>
                      </a:endParaRPr>
                    </a:p>
                  </a:txBody>
                  <a:tcPr/>
                </a:tc>
                <a:tc>
                  <a:txBody>
                    <a:bodyPr/>
                    <a:lstStyle/>
                    <a:p>
                      <a:pPr marL="457200" indent="-457200" algn="l">
                        <a:buFont typeface="Arial" panose="020B0604020202020204" pitchFamily="34" charset="0"/>
                        <a:buChar char="•"/>
                      </a:pPr>
                      <a:r>
                        <a:rPr lang="en-US" sz="1800" b="0" i="0" u="none" strike="noStrike" kern="1200" baseline="0" dirty="0">
                          <a:solidFill>
                            <a:srgbClr val="193769"/>
                          </a:solidFill>
                          <a:latin typeface="Arial" panose="020B0604020202020204" pitchFamily="34" charset="0"/>
                          <a:ea typeface="+mn-ea"/>
                          <a:cs typeface="Arial" panose="020B0604020202020204" pitchFamily="34" charset="0"/>
                        </a:rPr>
                        <a:t>Does alter content knowledge expectations as well as assessment administration practices. </a:t>
                      </a:r>
                      <a:endParaRPr lang="en-US" sz="1800" dirty="0">
                        <a:solidFill>
                          <a:srgbClr val="19376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90488694"/>
                  </a:ext>
                </a:extLst>
              </a:tr>
            </a:tbl>
          </a:graphicData>
        </a:graphic>
      </p:graphicFrame>
    </p:spTree>
    <p:extLst>
      <p:ext uri="{BB962C8B-B14F-4D97-AF65-F5344CB8AC3E}">
        <p14:creationId xmlns:p14="http://schemas.microsoft.com/office/powerpoint/2010/main" val="553964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Accommodation</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D5D3A540-7689-47D2-BC7E-3ED10C7F95F9}"/>
              </a:ext>
            </a:extLst>
          </p:cNvPr>
          <p:cNvSpPr/>
          <p:nvPr/>
        </p:nvSpPr>
        <p:spPr>
          <a:xfrm>
            <a:off x="816101" y="1295642"/>
            <a:ext cx="7158666" cy="4154984"/>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Adjust practices and procedures in:</a:t>
            </a:r>
          </a:p>
          <a:p>
            <a:pPr marL="800100" lvl="1"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Presentation</a:t>
            </a:r>
          </a:p>
          <a:p>
            <a:pPr marL="800100" lvl="1"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Response</a:t>
            </a:r>
          </a:p>
          <a:p>
            <a:pPr marL="800100" lvl="1"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Setting</a:t>
            </a:r>
          </a:p>
          <a:p>
            <a:pPr marL="800100" lvl="1"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Timing/Scheduling</a:t>
            </a: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Provide equitable access during instructions and assessments for students with disabilities</a:t>
            </a: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Reduce or eliminate effects of student’s disability</a:t>
            </a: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Maintain high learning expectations</a:t>
            </a: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Ensure instructional and assessment accommodations are consistently applied</a:t>
            </a:r>
            <a:endParaRPr lang="en-US" sz="2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69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Modifications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D5D3A540-7689-47D2-BC7E-3ED10C7F95F9}"/>
              </a:ext>
            </a:extLst>
          </p:cNvPr>
          <p:cNvSpPr/>
          <p:nvPr/>
        </p:nvSpPr>
        <p:spPr>
          <a:xfrm>
            <a:off x="730948" y="1577349"/>
            <a:ext cx="7682104" cy="3416320"/>
          </a:xfrm>
          <a:prstGeom prst="rect">
            <a:avLst/>
          </a:prstGeom>
        </p:spPr>
        <p:txBody>
          <a:bodyPr wrap="square">
            <a:spAutoFit/>
          </a:bodyPr>
          <a:lstStyle/>
          <a:p>
            <a:pPr marL="342900" indent="-3429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Reduce depth or breadth in the information/material covered </a:t>
            </a:r>
          </a:p>
          <a:p>
            <a:pPr marL="342900" indent="-3429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Shorten units or lessons, fewer pages or problems  </a:t>
            </a:r>
          </a:p>
          <a:p>
            <a:pPr marL="342900" indent="-3429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Provide access to written material at student’s reading level rather than grade level (high-interest, within reading level books). </a:t>
            </a:r>
          </a:p>
          <a:p>
            <a:pPr marL="342900" indent="-3429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Utilize off-grade level and supplemental materials (6th grade math standards for a 10th  grader)</a:t>
            </a:r>
          </a:p>
          <a:p>
            <a:pPr marL="342900" indent="-342900">
              <a:lnSpc>
                <a:spcPct val="90000"/>
              </a:lnSpc>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Modify grading expectations (P or S instead of a letter)</a:t>
            </a:r>
          </a:p>
        </p:txBody>
      </p:sp>
    </p:spTree>
    <p:extLst>
      <p:ext uri="{BB962C8B-B14F-4D97-AF65-F5344CB8AC3E}">
        <p14:creationId xmlns:p14="http://schemas.microsoft.com/office/powerpoint/2010/main" val="120027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Example: Math</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11" name="Text Placeholder 3">
            <a:extLst>
              <a:ext uri="{FF2B5EF4-FFF2-40B4-BE49-F238E27FC236}">
                <a16:creationId xmlns:a16="http://schemas.microsoft.com/office/drawing/2014/main" id="{49E6E602-1418-44F8-95C4-FDBAF354ABE1}"/>
              </a:ext>
            </a:extLst>
          </p:cNvPr>
          <p:cNvSpPr txBox="1">
            <a:spLocks/>
          </p:cNvSpPr>
          <p:nvPr/>
        </p:nvSpPr>
        <p:spPr>
          <a:xfrm>
            <a:off x="839789" y="1681163"/>
            <a:ext cx="3035526" cy="82391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193769"/>
                </a:solidFill>
              </a:rPr>
              <a:t>Accommodation</a:t>
            </a:r>
          </a:p>
        </p:txBody>
      </p:sp>
      <p:sp>
        <p:nvSpPr>
          <p:cNvPr id="12" name="Content Placeholder 4">
            <a:extLst>
              <a:ext uri="{FF2B5EF4-FFF2-40B4-BE49-F238E27FC236}">
                <a16:creationId xmlns:a16="http://schemas.microsoft.com/office/drawing/2014/main" id="{7BEABC57-E0FD-4927-AEC5-C2A94A837A1B}"/>
              </a:ext>
            </a:extLst>
          </p:cNvPr>
          <p:cNvSpPr txBox="1">
            <a:spLocks/>
          </p:cNvSpPr>
          <p:nvPr/>
        </p:nvSpPr>
        <p:spPr>
          <a:xfrm>
            <a:off x="839789" y="2217310"/>
            <a:ext cx="3238726" cy="36845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193769"/>
                </a:solidFill>
              </a:rPr>
              <a:t>Student uses calculator  to solve the volume of prism.</a:t>
            </a:r>
          </a:p>
        </p:txBody>
      </p:sp>
      <p:sp>
        <p:nvSpPr>
          <p:cNvPr id="13" name="Text Placeholder 5">
            <a:extLst>
              <a:ext uri="{FF2B5EF4-FFF2-40B4-BE49-F238E27FC236}">
                <a16:creationId xmlns:a16="http://schemas.microsoft.com/office/drawing/2014/main" id="{B00F337C-4DAE-4919-BEF2-4883AAC544EE}"/>
              </a:ext>
            </a:extLst>
          </p:cNvPr>
          <p:cNvSpPr txBox="1">
            <a:spLocks/>
          </p:cNvSpPr>
          <p:nvPr/>
        </p:nvSpPr>
        <p:spPr>
          <a:xfrm>
            <a:off x="4865424" y="1678669"/>
            <a:ext cx="2787127" cy="82391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193769"/>
                </a:solidFill>
                <a:latin typeface="Arial" panose="020B0604020202020204" pitchFamily="34" charset="0"/>
                <a:cs typeface="Arial" panose="020B0604020202020204" pitchFamily="34" charset="0"/>
              </a:rPr>
              <a:t>Modification</a:t>
            </a:r>
          </a:p>
        </p:txBody>
      </p:sp>
      <p:sp>
        <p:nvSpPr>
          <p:cNvPr id="14" name="Content Placeholder 6">
            <a:extLst>
              <a:ext uri="{FF2B5EF4-FFF2-40B4-BE49-F238E27FC236}">
                <a16:creationId xmlns:a16="http://schemas.microsoft.com/office/drawing/2014/main" id="{18CC0FCF-E486-4AF3-9DAB-36911675E9F6}"/>
              </a:ext>
            </a:extLst>
          </p:cNvPr>
          <p:cNvSpPr txBox="1">
            <a:spLocks/>
          </p:cNvSpPr>
          <p:nvPr/>
        </p:nvSpPr>
        <p:spPr>
          <a:xfrm>
            <a:off x="4680693" y="2241323"/>
            <a:ext cx="3486514" cy="36845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193769"/>
                </a:solidFill>
                <a:latin typeface="Arial" panose="020B0604020202020204" pitchFamily="34" charset="0"/>
                <a:cs typeface="Arial" panose="020B0604020202020204" pitchFamily="34" charset="0"/>
              </a:rPr>
              <a:t>Simplified problems </a:t>
            </a:r>
          </a:p>
          <a:p>
            <a:r>
              <a:rPr lang="en-US" sz="2400" dirty="0">
                <a:solidFill>
                  <a:srgbClr val="193769"/>
                </a:solidFill>
                <a:latin typeface="Arial" panose="020B0604020202020204" pitchFamily="34" charset="0"/>
                <a:cs typeface="Arial" panose="020B0604020202020204" pitchFamily="34" charset="0"/>
              </a:rPr>
              <a:t>(meaning using one-step problem, when the expectation is two or more)</a:t>
            </a:r>
          </a:p>
        </p:txBody>
      </p:sp>
      <p:sp>
        <p:nvSpPr>
          <p:cNvPr id="15" name="TextBox 14">
            <a:extLst>
              <a:ext uri="{FF2B5EF4-FFF2-40B4-BE49-F238E27FC236}">
                <a16:creationId xmlns:a16="http://schemas.microsoft.com/office/drawing/2014/main" id="{37B41F51-F269-43D3-B7F0-E3782A63D093}"/>
              </a:ext>
            </a:extLst>
          </p:cNvPr>
          <p:cNvSpPr txBox="1"/>
          <p:nvPr/>
        </p:nvSpPr>
        <p:spPr>
          <a:xfrm>
            <a:off x="-859536" y="5298498"/>
            <a:ext cx="10863072" cy="830997"/>
          </a:xfrm>
          <a:prstGeom prst="rect">
            <a:avLst/>
          </a:prstGeom>
          <a:noFill/>
        </p:spPr>
        <p:txBody>
          <a:bodyPr wrap="square" rtlCol="0">
            <a:spAutoFit/>
          </a:bodyPr>
          <a:lstStyle/>
          <a:p>
            <a:pPr algn="ctr"/>
            <a:r>
              <a:rPr lang="en-US" sz="2400" b="1" i="1" dirty="0">
                <a:solidFill>
                  <a:srgbClr val="193769"/>
                </a:solidFill>
                <a:latin typeface="Arial" panose="020B0604020202020204" pitchFamily="34" charset="0"/>
                <a:cs typeface="Arial" panose="020B0604020202020204" pitchFamily="34" charset="0"/>
              </a:rPr>
              <a:t>Accommodation and modification must be based on </a:t>
            </a:r>
          </a:p>
          <a:p>
            <a:pPr algn="ctr"/>
            <a:r>
              <a:rPr lang="en-US" sz="2400" b="1" i="1" dirty="0">
                <a:solidFill>
                  <a:srgbClr val="193769"/>
                </a:solidFill>
                <a:latin typeface="Arial" panose="020B0604020202020204" pitchFamily="34" charset="0"/>
                <a:cs typeface="Arial" panose="020B0604020202020204" pitchFamily="34" charset="0"/>
              </a:rPr>
              <a:t>the specific needs of the student!</a:t>
            </a:r>
          </a:p>
        </p:txBody>
      </p:sp>
    </p:spTree>
    <p:extLst>
      <p:ext uri="{BB962C8B-B14F-4D97-AF65-F5344CB8AC3E}">
        <p14:creationId xmlns:p14="http://schemas.microsoft.com/office/powerpoint/2010/main" val="33162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Code of Professional Conduct</a:t>
            </a:r>
          </a:p>
        </p:txBody>
      </p:sp>
      <p:sp>
        <p:nvSpPr>
          <p:cNvPr id="5" name="TextBox 4"/>
          <p:cNvSpPr txBox="1"/>
          <p:nvPr/>
        </p:nvSpPr>
        <p:spPr>
          <a:xfrm>
            <a:off x="777776" y="1448187"/>
            <a:ext cx="7395099" cy="3785652"/>
          </a:xfrm>
          <a:prstGeom prst="rect">
            <a:avLst/>
          </a:prstGeom>
          <a:noFill/>
        </p:spPr>
        <p:txBody>
          <a:bodyPr wrap="square" rtlCol="0">
            <a:spAutoFit/>
          </a:bodyPr>
          <a:lstStyle/>
          <a:p>
            <a:pPr marL="514350" indent="-514350">
              <a:buFont typeface="+mj-lt"/>
              <a:buAutoNum type="arabicPeriod"/>
            </a:pPr>
            <a:r>
              <a:rPr lang="en-US" sz="2400" dirty="0">
                <a:solidFill>
                  <a:srgbClr val="01447B"/>
                </a:solidFill>
                <a:latin typeface="Arial" panose="020B0604020202020204" pitchFamily="34" charset="0"/>
                <a:cs typeface="Arial" panose="020B0604020202020204" pitchFamily="34" charset="0"/>
              </a:rPr>
              <a:t>WAC181.87</a:t>
            </a:r>
          </a:p>
          <a:p>
            <a:pPr marL="514350" indent="-514350">
              <a:buFont typeface="+mj-lt"/>
              <a:buAutoNum type="arabicPeriod"/>
            </a:pPr>
            <a:endParaRPr lang="en-US" sz="2400" dirty="0">
              <a:solidFill>
                <a:srgbClr val="01447B"/>
              </a:solidFill>
              <a:latin typeface="Arial" panose="020B0604020202020204" pitchFamily="34" charset="0"/>
              <a:cs typeface="Arial" panose="020B0604020202020204" pitchFamily="34" charset="0"/>
            </a:endParaRPr>
          </a:p>
          <a:p>
            <a:pPr marL="514350" indent="-514350">
              <a:buFont typeface="+mj-lt"/>
              <a:buAutoNum type="arabicPeriod"/>
            </a:pPr>
            <a:r>
              <a:rPr lang="en-US" sz="2400" dirty="0">
                <a:solidFill>
                  <a:srgbClr val="01447B"/>
                </a:solidFill>
                <a:latin typeface="Arial" panose="020B0604020202020204" pitchFamily="34" charset="0"/>
                <a:cs typeface="Arial" panose="020B0604020202020204" pitchFamily="34" charset="0"/>
              </a:rPr>
              <a:t>District Policies and Procedures</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Policy 5161 – Civility in the workplace</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Policy 5253/P – Professional boundaries</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Policy 5270 – Disciplinary action and discharge</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Policy 4310 – Contact with school/district staff</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Policies 3204, 3205, 3210, 5010/P, 5160/P – HIB, sexual harassment and discrimination</a:t>
            </a:r>
          </a:p>
          <a:p>
            <a:pPr marL="800100" lvl="1" indent="-342900">
              <a:buFont typeface="Arial" panose="020B0604020202020204" pitchFamily="34" charset="0"/>
              <a:buChar char="•"/>
            </a:pPr>
            <a:r>
              <a:rPr lang="en-US" sz="2400" dirty="0">
                <a:solidFill>
                  <a:srgbClr val="01447B"/>
                </a:solidFill>
                <a:latin typeface="Arial" panose="020B0604020202020204" pitchFamily="34" charset="0"/>
                <a:cs typeface="Arial" panose="020B0604020202020204" pitchFamily="34" charset="0"/>
              </a:rPr>
              <a:t>Policy 3300/P – Student Discipline</a:t>
            </a:r>
          </a:p>
        </p:txBody>
      </p:sp>
    </p:spTree>
    <p:extLst>
      <p:ext uri="{BB962C8B-B14F-4D97-AF65-F5344CB8AC3E}">
        <p14:creationId xmlns:p14="http://schemas.microsoft.com/office/powerpoint/2010/main" val="811967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Example: English</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11" name="Text Placeholder 3">
            <a:extLst>
              <a:ext uri="{FF2B5EF4-FFF2-40B4-BE49-F238E27FC236}">
                <a16:creationId xmlns:a16="http://schemas.microsoft.com/office/drawing/2014/main" id="{49E6E602-1418-44F8-95C4-FDBAF354ABE1}"/>
              </a:ext>
            </a:extLst>
          </p:cNvPr>
          <p:cNvSpPr txBox="1">
            <a:spLocks/>
          </p:cNvSpPr>
          <p:nvPr/>
        </p:nvSpPr>
        <p:spPr>
          <a:xfrm>
            <a:off x="839789" y="1535935"/>
            <a:ext cx="3035526" cy="82391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193769"/>
                </a:solidFill>
              </a:rPr>
              <a:t>Accommodation</a:t>
            </a:r>
            <a:endParaRPr lang="en-US" sz="2400" b="1" dirty="0">
              <a:solidFill>
                <a:srgbClr val="193769"/>
              </a:solidFill>
            </a:endParaRPr>
          </a:p>
        </p:txBody>
      </p:sp>
      <p:sp>
        <p:nvSpPr>
          <p:cNvPr id="12" name="Content Placeholder 4">
            <a:extLst>
              <a:ext uri="{FF2B5EF4-FFF2-40B4-BE49-F238E27FC236}">
                <a16:creationId xmlns:a16="http://schemas.microsoft.com/office/drawing/2014/main" id="{7BEABC57-E0FD-4927-AEC5-C2A94A837A1B}"/>
              </a:ext>
            </a:extLst>
          </p:cNvPr>
          <p:cNvSpPr txBox="1">
            <a:spLocks/>
          </p:cNvSpPr>
          <p:nvPr/>
        </p:nvSpPr>
        <p:spPr>
          <a:xfrm>
            <a:off x="839789" y="2130225"/>
            <a:ext cx="3238726" cy="36845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193769"/>
                </a:solidFill>
              </a:rPr>
              <a:t>Student uses a laptop for a written assignment instead of hand-writing it.</a:t>
            </a:r>
          </a:p>
        </p:txBody>
      </p:sp>
      <p:sp>
        <p:nvSpPr>
          <p:cNvPr id="13" name="Text Placeholder 5">
            <a:extLst>
              <a:ext uri="{FF2B5EF4-FFF2-40B4-BE49-F238E27FC236}">
                <a16:creationId xmlns:a16="http://schemas.microsoft.com/office/drawing/2014/main" id="{B00F337C-4DAE-4919-BEF2-4883AAC544EE}"/>
              </a:ext>
            </a:extLst>
          </p:cNvPr>
          <p:cNvSpPr txBox="1">
            <a:spLocks/>
          </p:cNvSpPr>
          <p:nvPr/>
        </p:nvSpPr>
        <p:spPr>
          <a:xfrm>
            <a:off x="4865424" y="1543430"/>
            <a:ext cx="3035526" cy="82391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193769"/>
                </a:solidFill>
                <a:latin typeface="Arial" panose="020B0604020202020204" pitchFamily="34" charset="0"/>
                <a:cs typeface="Arial" panose="020B0604020202020204" pitchFamily="34" charset="0"/>
              </a:rPr>
              <a:t>Modification</a:t>
            </a:r>
            <a:endParaRPr lang="en-US" sz="2000" b="1" dirty="0">
              <a:solidFill>
                <a:srgbClr val="193769"/>
              </a:solidFill>
              <a:latin typeface="Arial" panose="020B0604020202020204" pitchFamily="34" charset="0"/>
              <a:cs typeface="Arial" panose="020B0604020202020204" pitchFamily="34" charset="0"/>
            </a:endParaRPr>
          </a:p>
        </p:txBody>
      </p:sp>
      <p:sp>
        <p:nvSpPr>
          <p:cNvPr id="14" name="Content Placeholder 6">
            <a:extLst>
              <a:ext uri="{FF2B5EF4-FFF2-40B4-BE49-F238E27FC236}">
                <a16:creationId xmlns:a16="http://schemas.microsoft.com/office/drawing/2014/main" id="{18CC0FCF-E486-4AF3-9DAB-36911675E9F6}"/>
              </a:ext>
            </a:extLst>
          </p:cNvPr>
          <p:cNvSpPr txBox="1">
            <a:spLocks/>
          </p:cNvSpPr>
          <p:nvPr/>
        </p:nvSpPr>
        <p:spPr>
          <a:xfrm>
            <a:off x="4680693" y="2183267"/>
            <a:ext cx="3486514" cy="36845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193769"/>
                </a:solidFill>
                <a:latin typeface="Arial" panose="020B0604020202020204" pitchFamily="34" charset="0"/>
                <a:cs typeface="Arial" panose="020B0604020202020204" pitchFamily="34" charset="0"/>
              </a:rPr>
              <a:t>Student produces shorter assignments on simplified topics.</a:t>
            </a:r>
          </a:p>
        </p:txBody>
      </p:sp>
    </p:spTree>
    <p:extLst>
      <p:ext uri="{BB962C8B-B14F-4D97-AF65-F5344CB8AC3E}">
        <p14:creationId xmlns:p14="http://schemas.microsoft.com/office/powerpoint/2010/main" val="1699574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Good Para-Student Relationships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graphicFrame>
        <p:nvGraphicFramePr>
          <p:cNvPr id="9" name="Content Placeholder 3">
            <a:extLst>
              <a:ext uri="{FF2B5EF4-FFF2-40B4-BE49-F238E27FC236}">
                <a16:creationId xmlns:a16="http://schemas.microsoft.com/office/drawing/2014/main" id="{305CEB9C-7389-44F4-A88F-8228B472A6E7}"/>
              </a:ext>
            </a:extLst>
          </p:cNvPr>
          <p:cNvGraphicFramePr>
            <a:graphicFrameLocks noGrp="1"/>
          </p:cNvGraphicFramePr>
          <p:nvPr>
            <p:ph idx="1"/>
            <p:extLst>
              <p:ext uri="{D42A27DB-BD31-4B8C-83A1-F6EECF244321}">
                <p14:modId xmlns:p14="http://schemas.microsoft.com/office/powerpoint/2010/main" val="1206538515"/>
              </p:ext>
            </p:extLst>
          </p:nvPr>
        </p:nvGraphicFramePr>
        <p:xfrm>
          <a:off x="647232" y="1432076"/>
          <a:ext cx="7683968" cy="4192502"/>
        </p:xfrm>
        <a:graphic>
          <a:graphicData uri="http://schemas.openxmlformats.org/drawingml/2006/table">
            <a:tbl>
              <a:tblPr firstRow="1" bandRow="1">
                <a:tableStyleId>{5C22544A-7EE6-4342-B048-85BDC9FD1C3A}</a:tableStyleId>
              </a:tblPr>
              <a:tblGrid>
                <a:gridCol w="3841984">
                  <a:extLst>
                    <a:ext uri="{9D8B030D-6E8A-4147-A177-3AD203B41FA5}">
                      <a16:colId xmlns:a16="http://schemas.microsoft.com/office/drawing/2014/main" val="20000"/>
                    </a:ext>
                  </a:extLst>
                </a:gridCol>
                <a:gridCol w="3841984">
                  <a:extLst>
                    <a:ext uri="{9D8B030D-6E8A-4147-A177-3AD203B41FA5}">
                      <a16:colId xmlns:a16="http://schemas.microsoft.com/office/drawing/2014/main" val="20001"/>
                    </a:ext>
                  </a:extLst>
                </a:gridCol>
              </a:tblGrid>
              <a:tr h="872318">
                <a:tc>
                  <a:txBody>
                    <a:bodyPr/>
                    <a:lstStyle/>
                    <a:p>
                      <a:pPr algn="ctr"/>
                      <a:r>
                        <a:rPr lang="en-US" sz="2400" dirty="0">
                          <a:solidFill>
                            <a:srgbClr val="193769"/>
                          </a:solidFill>
                          <a:latin typeface="Arial" panose="020B0604020202020204" pitchFamily="34" charset="0"/>
                          <a:cs typeface="Arial" panose="020B0604020202020204" pitchFamily="34" charset="0"/>
                        </a:rPr>
                        <a:t> ARE </a:t>
                      </a:r>
                    </a:p>
                  </a:txBody>
                  <a:tcPr marL="90067" marR="90067"/>
                </a:tc>
                <a:tc>
                  <a:txBody>
                    <a:bodyPr/>
                    <a:lstStyle/>
                    <a:p>
                      <a:pPr algn="ctr"/>
                      <a:r>
                        <a:rPr lang="en-US" sz="2400" baseline="0" dirty="0">
                          <a:solidFill>
                            <a:srgbClr val="193769"/>
                          </a:solidFill>
                          <a:latin typeface="Arial" panose="020B0604020202020204" pitchFamily="34" charset="0"/>
                          <a:cs typeface="Arial" panose="020B0604020202020204" pitchFamily="34" charset="0"/>
                        </a:rPr>
                        <a:t>ARE NOT</a:t>
                      </a:r>
                      <a:endParaRPr lang="en-US" sz="2400" dirty="0">
                        <a:solidFill>
                          <a:srgbClr val="193769"/>
                        </a:solidFill>
                        <a:latin typeface="Arial" panose="020B0604020202020204" pitchFamily="34" charset="0"/>
                        <a:cs typeface="Arial" panose="020B0604020202020204" pitchFamily="34" charset="0"/>
                      </a:endParaRPr>
                    </a:p>
                  </a:txBody>
                  <a:tcPr marL="90067" marR="90067"/>
                </a:tc>
                <a:extLst>
                  <a:ext uri="{0D108BD9-81ED-4DB2-BD59-A6C34878D82A}">
                    <a16:rowId xmlns:a16="http://schemas.microsoft.com/office/drawing/2014/main" val="10000"/>
                  </a:ext>
                </a:extLst>
              </a:tr>
              <a:tr h="624306">
                <a:tc>
                  <a:txBody>
                    <a:bodyPr/>
                    <a:lstStyle/>
                    <a:p>
                      <a:pPr algn="ctr"/>
                      <a:r>
                        <a:rPr lang="en-US" sz="2400" dirty="0">
                          <a:solidFill>
                            <a:srgbClr val="193769"/>
                          </a:solidFill>
                          <a:latin typeface="Arial" panose="020B0604020202020204" pitchFamily="34" charset="0"/>
                          <a:cs typeface="Arial" panose="020B0604020202020204" pitchFamily="34" charset="0"/>
                        </a:rPr>
                        <a:t>Proactive</a:t>
                      </a:r>
                    </a:p>
                  </a:txBody>
                  <a:tcPr marL="90067" marR="90067"/>
                </a:tc>
                <a:tc>
                  <a:txBody>
                    <a:bodyPr/>
                    <a:lstStyle/>
                    <a:p>
                      <a:pPr algn="ctr"/>
                      <a:r>
                        <a:rPr lang="en-US" sz="2400" dirty="0">
                          <a:solidFill>
                            <a:srgbClr val="193769"/>
                          </a:solidFill>
                          <a:latin typeface="Arial" panose="020B0604020202020204" pitchFamily="34" charset="0"/>
                          <a:cs typeface="Arial" panose="020B0604020202020204" pitchFamily="34" charset="0"/>
                        </a:rPr>
                        <a:t>Reactive</a:t>
                      </a:r>
                    </a:p>
                  </a:txBody>
                  <a:tcPr marL="90067" marR="90067"/>
                </a:tc>
                <a:extLst>
                  <a:ext uri="{0D108BD9-81ED-4DB2-BD59-A6C34878D82A}">
                    <a16:rowId xmlns:a16="http://schemas.microsoft.com/office/drawing/2014/main" val="10001"/>
                  </a:ext>
                </a:extLst>
              </a:tr>
              <a:tr h="624306">
                <a:tc>
                  <a:txBody>
                    <a:bodyPr/>
                    <a:lstStyle/>
                    <a:p>
                      <a:pPr algn="ctr"/>
                      <a:r>
                        <a:rPr lang="en-US" sz="2400" dirty="0">
                          <a:solidFill>
                            <a:srgbClr val="193769"/>
                          </a:solidFill>
                          <a:latin typeface="Arial" panose="020B0604020202020204" pitchFamily="34" charset="0"/>
                          <a:cs typeface="Arial" panose="020B0604020202020204" pitchFamily="34" charset="0"/>
                        </a:rPr>
                        <a:t>Strengths-based</a:t>
                      </a:r>
                    </a:p>
                  </a:txBody>
                  <a:tcPr marL="90067" marR="90067"/>
                </a:tc>
                <a:tc>
                  <a:txBody>
                    <a:bodyPr/>
                    <a:lstStyle/>
                    <a:p>
                      <a:pPr algn="ctr"/>
                      <a:r>
                        <a:rPr lang="en-US" sz="2400" dirty="0">
                          <a:solidFill>
                            <a:srgbClr val="193769"/>
                          </a:solidFill>
                          <a:latin typeface="Arial" panose="020B0604020202020204" pitchFamily="34" charset="0"/>
                          <a:cs typeface="Arial" panose="020B0604020202020204" pitchFamily="34" charset="0"/>
                        </a:rPr>
                        <a:t>Criticism, Sarcasm</a:t>
                      </a:r>
                    </a:p>
                  </a:txBody>
                  <a:tcPr marL="90067" marR="90067"/>
                </a:tc>
                <a:extLst>
                  <a:ext uri="{0D108BD9-81ED-4DB2-BD59-A6C34878D82A}">
                    <a16:rowId xmlns:a16="http://schemas.microsoft.com/office/drawing/2014/main" val="10002"/>
                  </a:ext>
                </a:extLst>
              </a:tr>
              <a:tr h="624306">
                <a:tc>
                  <a:txBody>
                    <a:bodyPr/>
                    <a:lstStyle/>
                    <a:p>
                      <a:pPr algn="ctr"/>
                      <a:r>
                        <a:rPr lang="en-US" sz="2400" dirty="0">
                          <a:solidFill>
                            <a:srgbClr val="193769"/>
                          </a:solidFill>
                          <a:latin typeface="Arial" panose="020B0604020202020204" pitchFamily="34" charset="0"/>
                          <a:cs typeface="Arial" panose="020B0604020202020204" pitchFamily="34" charset="0"/>
                        </a:rPr>
                        <a:t>Predictable, dependable</a:t>
                      </a:r>
                    </a:p>
                  </a:txBody>
                  <a:tcPr marL="90067" marR="90067"/>
                </a:tc>
                <a:tc>
                  <a:txBody>
                    <a:bodyPr/>
                    <a:lstStyle/>
                    <a:p>
                      <a:pPr algn="ctr"/>
                      <a:r>
                        <a:rPr lang="en-US" sz="2400" dirty="0">
                          <a:solidFill>
                            <a:srgbClr val="193769"/>
                          </a:solidFill>
                          <a:latin typeface="Arial" panose="020B0604020202020204" pitchFamily="34" charset="0"/>
                          <a:cs typeface="Arial" panose="020B0604020202020204" pitchFamily="34" charset="0"/>
                        </a:rPr>
                        <a:t>Unreliable</a:t>
                      </a:r>
                    </a:p>
                  </a:txBody>
                  <a:tcPr marL="90067" marR="90067"/>
                </a:tc>
                <a:extLst>
                  <a:ext uri="{0D108BD9-81ED-4DB2-BD59-A6C34878D82A}">
                    <a16:rowId xmlns:a16="http://schemas.microsoft.com/office/drawing/2014/main" val="10003"/>
                  </a:ext>
                </a:extLst>
              </a:tr>
              <a:tr h="624306">
                <a:tc>
                  <a:txBody>
                    <a:bodyPr/>
                    <a:lstStyle/>
                    <a:p>
                      <a:pPr algn="ctr"/>
                      <a:r>
                        <a:rPr lang="en-US" sz="2400" dirty="0">
                          <a:solidFill>
                            <a:srgbClr val="193769"/>
                          </a:solidFill>
                          <a:latin typeface="Arial" panose="020B0604020202020204" pitchFamily="34" charset="0"/>
                          <a:cs typeface="Arial" panose="020B0604020202020204" pitchFamily="34" charset="0"/>
                        </a:rPr>
                        <a:t>Based on praise and trust, flexible</a:t>
                      </a:r>
                    </a:p>
                  </a:txBody>
                  <a:tcPr marL="90067" marR="90067"/>
                </a:tc>
                <a:tc>
                  <a:txBody>
                    <a:bodyPr/>
                    <a:lstStyle/>
                    <a:p>
                      <a:pPr algn="ctr"/>
                      <a:r>
                        <a:rPr lang="en-US" sz="2400" dirty="0">
                          <a:solidFill>
                            <a:srgbClr val="193769"/>
                          </a:solidFill>
                          <a:latin typeface="Arial" panose="020B0604020202020204" pitchFamily="34" charset="0"/>
                          <a:cs typeface="Arial" panose="020B0604020202020204" pitchFamily="34" charset="0"/>
                        </a:rPr>
                        <a:t>Militant, Power struggles</a:t>
                      </a:r>
                    </a:p>
                  </a:txBody>
                  <a:tcPr marL="90067" marR="90067"/>
                </a:tc>
                <a:extLst>
                  <a:ext uri="{0D108BD9-81ED-4DB2-BD59-A6C34878D82A}">
                    <a16:rowId xmlns:a16="http://schemas.microsoft.com/office/drawing/2014/main" val="10004"/>
                  </a:ext>
                </a:extLst>
              </a:tr>
              <a:tr h="624306">
                <a:tc>
                  <a:txBody>
                    <a:bodyPr/>
                    <a:lstStyle/>
                    <a:p>
                      <a:pPr algn="ctr"/>
                      <a:r>
                        <a:rPr lang="en-US" sz="2400" dirty="0">
                          <a:solidFill>
                            <a:srgbClr val="193769"/>
                          </a:solidFill>
                          <a:latin typeface="Arial" panose="020B0604020202020204" pitchFamily="34" charset="0"/>
                          <a:cs typeface="Arial" panose="020B0604020202020204" pitchFamily="34" charset="0"/>
                        </a:rPr>
                        <a:t>Grounded</a:t>
                      </a:r>
                      <a:r>
                        <a:rPr lang="en-US" sz="2400" baseline="0" dirty="0">
                          <a:solidFill>
                            <a:srgbClr val="193769"/>
                          </a:solidFill>
                          <a:latin typeface="Arial" panose="020B0604020202020204" pitchFamily="34" charset="0"/>
                          <a:cs typeface="Arial" panose="020B0604020202020204" pitchFamily="34" charset="0"/>
                        </a:rPr>
                        <a:t> in empathy</a:t>
                      </a:r>
                      <a:endParaRPr lang="en-US" sz="2400" dirty="0">
                        <a:solidFill>
                          <a:srgbClr val="193769"/>
                        </a:solidFill>
                        <a:latin typeface="Arial" panose="020B0604020202020204" pitchFamily="34" charset="0"/>
                        <a:cs typeface="Arial" panose="020B0604020202020204" pitchFamily="34" charset="0"/>
                      </a:endParaRPr>
                    </a:p>
                  </a:txBody>
                  <a:tcPr marL="90067" marR="90067"/>
                </a:tc>
                <a:tc>
                  <a:txBody>
                    <a:bodyPr/>
                    <a:lstStyle/>
                    <a:p>
                      <a:pPr algn="ctr"/>
                      <a:r>
                        <a:rPr lang="en-US" sz="2400" dirty="0">
                          <a:solidFill>
                            <a:srgbClr val="193769"/>
                          </a:solidFill>
                          <a:latin typeface="Arial" panose="020B0604020202020204" pitchFamily="34" charset="0"/>
                          <a:cs typeface="Arial" panose="020B0604020202020204" pitchFamily="34" charset="0"/>
                        </a:rPr>
                        <a:t>Based on sympathy</a:t>
                      </a:r>
                    </a:p>
                  </a:txBody>
                  <a:tcPr marL="90067" marR="9006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673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Maintaining Relationships</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2494F325-97B3-41AD-978B-B8B33C3C6EE3}"/>
              </a:ext>
            </a:extLst>
          </p:cNvPr>
          <p:cNvSpPr/>
          <p:nvPr/>
        </p:nvSpPr>
        <p:spPr>
          <a:xfrm>
            <a:off x="820058" y="1456622"/>
            <a:ext cx="7380513" cy="2144177"/>
          </a:xfrm>
          <a:prstGeom prst="rect">
            <a:avLst/>
          </a:prstGeom>
        </p:spPr>
        <p:txBody>
          <a:bodyPr wrap="square">
            <a:spAutoFit/>
          </a:bodyPr>
          <a:lstStyle/>
          <a:p>
            <a:pPr marL="342900" indent="-342900">
              <a:spcAft>
                <a:spcPts val="400"/>
              </a:spcAft>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Consistency</a:t>
            </a:r>
          </a:p>
          <a:p>
            <a:pPr marL="342900" indent="-342900">
              <a:spcAft>
                <a:spcPts val="400"/>
              </a:spcAft>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Reliability</a:t>
            </a:r>
          </a:p>
          <a:p>
            <a:pPr marL="342900" indent="-342900">
              <a:spcAft>
                <a:spcPts val="400"/>
              </a:spcAft>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Praise</a:t>
            </a:r>
          </a:p>
          <a:p>
            <a:pPr marL="342900" indent="-342900">
              <a:spcAft>
                <a:spcPts val="400"/>
              </a:spcAft>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Continued engagement and encouragement</a:t>
            </a:r>
          </a:p>
          <a:p>
            <a:pPr marL="342900" indent="-342900">
              <a:spcAft>
                <a:spcPts val="400"/>
              </a:spcAft>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Planning, supporting, and celebrating goals</a:t>
            </a:r>
          </a:p>
        </p:txBody>
      </p:sp>
    </p:spTree>
    <p:extLst>
      <p:ext uri="{BB962C8B-B14F-4D97-AF65-F5344CB8AC3E}">
        <p14:creationId xmlns:p14="http://schemas.microsoft.com/office/powerpoint/2010/main" val="3271439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The Keys to Effective Praise</a:t>
            </a:r>
          </a:p>
        </p:txBody>
      </p:sp>
      <p:sp>
        <p:nvSpPr>
          <p:cNvPr id="5" name="TextBox 4"/>
          <p:cNvSpPr txBox="1"/>
          <p:nvPr/>
        </p:nvSpPr>
        <p:spPr>
          <a:xfrm>
            <a:off x="4680693"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645795"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2494F325-97B3-41AD-978B-B8B33C3C6EE3}"/>
              </a:ext>
            </a:extLst>
          </p:cNvPr>
          <p:cNvSpPr/>
          <p:nvPr/>
        </p:nvSpPr>
        <p:spPr>
          <a:xfrm>
            <a:off x="820058" y="1456622"/>
            <a:ext cx="7380513" cy="3416320"/>
          </a:xfrm>
          <a:prstGeom prst="rect">
            <a:avLst/>
          </a:prstGeom>
        </p:spPr>
        <p:txBody>
          <a:bodyPr wrap="square">
            <a:spAutoFit/>
          </a:bodyPr>
          <a:lstStyle/>
          <a:p>
            <a:pPr marL="342900" indent="-342900">
              <a:buFont typeface="Arial" panose="020B0604020202020204" pitchFamily="34" charset="0"/>
              <a:buChar char="•"/>
            </a:pPr>
            <a:r>
              <a:rPr lang="en-US" sz="3200" b="1" dirty="0">
                <a:solidFill>
                  <a:srgbClr val="193769"/>
                </a:solidFill>
                <a:latin typeface="Arial" panose="020B0604020202020204" pitchFamily="34" charset="0"/>
                <a:cs typeface="Arial" panose="020B0604020202020204" pitchFamily="34" charset="0"/>
              </a:rPr>
              <a:t>5 to 1 praise to feedback ratio</a:t>
            </a:r>
            <a:br>
              <a:rPr lang="en-US" sz="3200" b="1" dirty="0">
                <a:solidFill>
                  <a:srgbClr val="193769"/>
                </a:solidFill>
                <a:latin typeface="Arial" panose="020B0604020202020204" pitchFamily="34" charset="0"/>
                <a:cs typeface="Arial" panose="020B0604020202020204" pitchFamily="34" charset="0"/>
              </a:rPr>
            </a:br>
            <a:endParaRPr lang="en-US" sz="3200" b="1" dirty="0">
              <a:solidFill>
                <a:srgbClr val="19376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b="1" dirty="0">
                <a:solidFill>
                  <a:srgbClr val="193769"/>
                </a:solidFill>
                <a:latin typeface="Arial" panose="020B0604020202020204" pitchFamily="34" charset="0"/>
                <a:cs typeface="Arial" panose="020B0604020202020204" pitchFamily="34" charset="0"/>
              </a:rPr>
              <a:t>Behavior specific praise</a:t>
            </a:r>
            <a:br>
              <a:rPr lang="en-US" sz="3200" b="1" dirty="0">
                <a:solidFill>
                  <a:srgbClr val="193769"/>
                </a:solidFill>
                <a:latin typeface="Arial" panose="020B0604020202020204" pitchFamily="34" charset="0"/>
                <a:cs typeface="Arial" panose="020B0604020202020204" pitchFamily="34" charset="0"/>
              </a:rPr>
            </a:br>
            <a:endParaRPr lang="en-US" sz="3200" b="1" dirty="0">
              <a:solidFill>
                <a:srgbClr val="19376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b="1" dirty="0">
                <a:solidFill>
                  <a:srgbClr val="193769"/>
                </a:solidFill>
                <a:latin typeface="Arial" panose="020B0604020202020204" pitchFamily="34" charset="0"/>
                <a:cs typeface="Arial" panose="020B0604020202020204" pitchFamily="34" charset="0"/>
              </a:rPr>
              <a:t>Continued praise for improved behavior</a:t>
            </a:r>
          </a:p>
          <a:p>
            <a:pPr marL="342900" indent="-342900">
              <a:spcAft>
                <a:spcPts val="400"/>
              </a:spcAft>
              <a:buFont typeface="Arial" panose="020B0604020202020204" pitchFamily="34" charset="0"/>
              <a:buChar char="•"/>
            </a:pPr>
            <a:endParaRPr lang="en-US" sz="2400" b="1" dirty="0">
              <a:solidFill>
                <a:srgbClr val="1937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09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383" y="260101"/>
            <a:ext cx="7190482"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Behavior Specific Praise</a:t>
            </a:r>
          </a:p>
        </p:txBody>
      </p:sp>
      <p:sp>
        <p:nvSpPr>
          <p:cNvPr id="5" name="TextBox 4"/>
          <p:cNvSpPr txBox="1"/>
          <p:nvPr/>
        </p:nvSpPr>
        <p:spPr>
          <a:xfrm>
            <a:off x="4492007" y="3145536"/>
            <a:ext cx="184731" cy="584775"/>
          </a:xfrm>
          <a:prstGeom prst="rect">
            <a:avLst/>
          </a:prstGeom>
          <a:noFill/>
        </p:spPr>
        <p:txBody>
          <a:bodyPr wrap="none" rtlCol="0">
            <a:spAutoFit/>
          </a:bodyPr>
          <a:lstStyle/>
          <a:p>
            <a:pPr algn="ct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300A8F-E94E-4A6F-837C-F3DFBDFCD065}"/>
              </a:ext>
            </a:extLst>
          </p:cNvPr>
          <p:cNvSpPr txBox="1"/>
          <p:nvPr/>
        </p:nvSpPr>
        <p:spPr>
          <a:xfrm>
            <a:off x="457109" y="1023351"/>
            <a:ext cx="7852410" cy="553998"/>
          </a:xfrm>
          <a:prstGeom prst="rect">
            <a:avLst/>
          </a:prstGeom>
          <a:noFill/>
        </p:spPr>
        <p:txBody>
          <a:bodyPr wrap="square" rtlCol="0">
            <a:spAutoFit/>
          </a:bodyPr>
          <a:lstStyle/>
          <a:p>
            <a:endParaRPr lang="en-US" sz="1600" dirty="0">
              <a:solidFill>
                <a:srgbClr val="193769"/>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p:txBody>
      </p:sp>
      <p:graphicFrame>
        <p:nvGraphicFramePr>
          <p:cNvPr id="6" name="Content Placeholder 3">
            <a:extLst>
              <a:ext uri="{FF2B5EF4-FFF2-40B4-BE49-F238E27FC236}">
                <a16:creationId xmlns:a16="http://schemas.microsoft.com/office/drawing/2014/main" id="{A97B193B-0368-4E8A-B7FC-6DDE42F03E9B}"/>
              </a:ext>
            </a:extLst>
          </p:cNvPr>
          <p:cNvGraphicFramePr>
            <a:graphicFrameLocks/>
          </p:cNvGraphicFramePr>
          <p:nvPr>
            <p:extLst>
              <p:ext uri="{D42A27DB-BD31-4B8C-83A1-F6EECF244321}">
                <p14:modId xmlns:p14="http://schemas.microsoft.com/office/powerpoint/2010/main" val="3933744643"/>
              </p:ext>
            </p:extLst>
          </p:nvPr>
        </p:nvGraphicFramePr>
        <p:xfrm>
          <a:off x="566304" y="1161331"/>
          <a:ext cx="8036136" cy="4825733"/>
        </p:xfrm>
        <a:graphic>
          <a:graphicData uri="http://schemas.openxmlformats.org/drawingml/2006/table">
            <a:tbl>
              <a:tblPr firstRow="1" bandRow="1">
                <a:tableStyleId>{5C22544A-7EE6-4342-B048-85BDC9FD1C3A}</a:tableStyleId>
              </a:tblPr>
              <a:tblGrid>
                <a:gridCol w="4165721">
                  <a:extLst>
                    <a:ext uri="{9D8B030D-6E8A-4147-A177-3AD203B41FA5}">
                      <a16:colId xmlns:a16="http://schemas.microsoft.com/office/drawing/2014/main" val="20000"/>
                    </a:ext>
                  </a:extLst>
                </a:gridCol>
                <a:gridCol w="3870415">
                  <a:extLst>
                    <a:ext uri="{9D8B030D-6E8A-4147-A177-3AD203B41FA5}">
                      <a16:colId xmlns:a16="http://schemas.microsoft.com/office/drawing/2014/main" val="20001"/>
                    </a:ext>
                  </a:extLst>
                </a:gridCol>
              </a:tblGrid>
              <a:tr h="669294">
                <a:tc>
                  <a:txBody>
                    <a:bodyPr/>
                    <a:lstStyle/>
                    <a:p>
                      <a:pPr algn="ctr"/>
                      <a:r>
                        <a:rPr lang="en-US" sz="2400" dirty="0">
                          <a:solidFill>
                            <a:srgbClr val="193769"/>
                          </a:solidFill>
                          <a:latin typeface="Arial" panose="020B0604020202020204" pitchFamily="34" charset="0"/>
                          <a:cs typeface="Arial" panose="020B0604020202020204" pitchFamily="34" charset="0"/>
                        </a:rPr>
                        <a:t>Do this</a:t>
                      </a:r>
                    </a:p>
                  </a:txBody>
                  <a:tcPr/>
                </a:tc>
                <a:tc>
                  <a:txBody>
                    <a:bodyPr/>
                    <a:lstStyle/>
                    <a:p>
                      <a:pPr algn="ctr"/>
                      <a:r>
                        <a:rPr lang="en-US" sz="2400" dirty="0">
                          <a:solidFill>
                            <a:srgbClr val="193769"/>
                          </a:solidFill>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10000"/>
                  </a:ext>
                </a:extLst>
              </a:tr>
              <a:tr h="860520">
                <a:tc>
                  <a:txBody>
                    <a:bodyPr/>
                    <a:lstStyle/>
                    <a:p>
                      <a:pPr algn="ctr"/>
                      <a:r>
                        <a:rPr lang="en-US" sz="2000" dirty="0">
                          <a:solidFill>
                            <a:srgbClr val="193769"/>
                          </a:solidFill>
                          <a:latin typeface="Arial" panose="020B0604020202020204" pitchFamily="34" charset="0"/>
                          <a:cs typeface="Arial" panose="020B0604020202020204" pitchFamily="34" charset="0"/>
                        </a:rPr>
                        <a:t>You’re really working hard at finishing that worksheet.</a:t>
                      </a:r>
                    </a:p>
                  </a:txBody>
                  <a:tcPr/>
                </a:tc>
                <a:tc>
                  <a:txBody>
                    <a:bodyPr/>
                    <a:lstStyle/>
                    <a:p>
                      <a:pPr algn="ctr"/>
                      <a:r>
                        <a:rPr lang="en-US" sz="2000" dirty="0">
                          <a:solidFill>
                            <a:srgbClr val="193769"/>
                          </a:solidFill>
                          <a:latin typeface="Arial" panose="020B0604020202020204" pitchFamily="34" charset="0"/>
                          <a:cs typeface="Arial" panose="020B0604020202020204" pitchFamily="34" charset="0"/>
                        </a:rPr>
                        <a:t>Good work.</a:t>
                      </a:r>
                    </a:p>
                  </a:txBody>
                  <a:tcPr/>
                </a:tc>
                <a:extLst>
                  <a:ext uri="{0D108BD9-81ED-4DB2-BD59-A6C34878D82A}">
                    <a16:rowId xmlns:a16="http://schemas.microsoft.com/office/drawing/2014/main" val="10001"/>
                  </a:ext>
                </a:extLst>
              </a:tr>
              <a:tr h="860520">
                <a:tc>
                  <a:txBody>
                    <a:bodyPr/>
                    <a:lstStyle/>
                    <a:p>
                      <a:pPr algn="ctr"/>
                      <a:r>
                        <a:rPr lang="en-US" sz="2000" dirty="0">
                          <a:solidFill>
                            <a:srgbClr val="193769"/>
                          </a:solidFill>
                          <a:latin typeface="Arial" panose="020B0604020202020204" pitchFamily="34" charset="0"/>
                          <a:cs typeface="Arial" panose="020B0604020202020204" pitchFamily="34" charset="0"/>
                        </a:rPr>
                        <a:t>Great job getting your book out and reading!</a:t>
                      </a:r>
                    </a:p>
                  </a:txBody>
                  <a:tcPr/>
                </a:tc>
                <a:tc>
                  <a:txBody>
                    <a:bodyPr/>
                    <a:lstStyle/>
                    <a:p>
                      <a:pPr algn="ctr"/>
                      <a:r>
                        <a:rPr lang="en-US" sz="2000" dirty="0">
                          <a:solidFill>
                            <a:srgbClr val="193769"/>
                          </a:solidFill>
                          <a:latin typeface="Arial" panose="020B0604020202020204" pitchFamily="34" charset="0"/>
                          <a:cs typeface="Arial" panose="020B0604020202020204" pitchFamily="34" charset="0"/>
                        </a:rPr>
                        <a:t>Great job!</a:t>
                      </a:r>
                    </a:p>
                  </a:txBody>
                  <a:tcPr/>
                </a:tc>
                <a:extLst>
                  <a:ext uri="{0D108BD9-81ED-4DB2-BD59-A6C34878D82A}">
                    <a16:rowId xmlns:a16="http://schemas.microsoft.com/office/drawing/2014/main" val="10002"/>
                  </a:ext>
                </a:extLst>
              </a:tr>
              <a:tr h="809972">
                <a:tc>
                  <a:txBody>
                    <a:bodyPr/>
                    <a:lstStyle/>
                    <a:p>
                      <a:pPr algn="ctr"/>
                      <a:r>
                        <a:rPr lang="en-US" sz="2000" dirty="0">
                          <a:solidFill>
                            <a:srgbClr val="193769"/>
                          </a:solidFill>
                          <a:latin typeface="Arial" panose="020B0604020202020204" pitchFamily="34" charset="0"/>
                          <a:cs typeface="Arial" panose="020B0604020202020204" pitchFamily="34" charset="0"/>
                        </a:rPr>
                        <a:t>Thank you for ignoring him while he is</a:t>
                      </a:r>
                      <a:r>
                        <a:rPr lang="en-US" sz="2000" baseline="0" dirty="0">
                          <a:solidFill>
                            <a:srgbClr val="193769"/>
                          </a:solidFill>
                          <a:latin typeface="Arial" panose="020B0604020202020204" pitchFamily="34" charset="0"/>
                          <a:cs typeface="Arial" panose="020B0604020202020204" pitchFamily="34" charset="0"/>
                        </a:rPr>
                        <a:t> having a hard time.</a:t>
                      </a:r>
                      <a:endParaRPr lang="en-US" sz="2000" dirty="0">
                        <a:solidFill>
                          <a:srgbClr val="193769"/>
                        </a:solidFill>
                        <a:latin typeface="Arial" panose="020B0604020202020204" pitchFamily="34" charset="0"/>
                        <a:cs typeface="Arial" panose="020B0604020202020204" pitchFamily="34" charset="0"/>
                      </a:endParaRPr>
                    </a:p>
                  </a:txBody>
                  <a:tcPr/>
                </a:tc>
                <a:tc>
                  <a:txBody>
                    <a:bodyPr/>
                    <a:lstStyle/>
                    <a:p>
                      <a:pPr algn="ctr"/>
                      <a:r>
                        <a:rPr lang="en-US" sz="2000" dirty="0">
                          <a:solidFill>
                            <a:srgbClr val="193769"/>
                          </a:solidFill>
                          <a:latin typeface="Arial" panose="020B0604020202020204" pitchFamily="34" charset="0"/>
                          <a:cs typeface="Arial" panose="020B0604020202020204" pitchFamily="34" charset="0"/>
                        </a:rPr>
                        <a:t>Just ignore</a:t>
                      </a:r>
                      <a:r>
                        <a:rPr lang="en-US" sz="2000" baseline="0" dirty="0">
                          <a:solidFill>
                            <a:srgbClr val="193769"/>
                          </a:solidFill>
                          <a:latin typeface="Arial" panose="020B0604020202020204" pitchFamily="34" charset="0"/>
                          <a:cs typeface="Arial" panose="020B0604020202020204" pitchFamily="34" charset="0"/>
                        </a:rPr>
                        <a:t> it.</a:t>
                      </a:r>
                      <a:endParaRPr lang="en-US" sz="2000" dirty="0">
                        <a:solidFill>
                          <a:srgbClr val="19376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1625427">
                <a:tc>
                  <a:txBody>
                    <a:bodyPr/>
                    <a:lstStyle/>
                    <a:p>
                      <a:pPr algn="ctr"/>
                      <a:r>
                        <a:rPr lang="en-US" sz="2000" dirty="0">
                          <a:solidFill>
                            <a:srgbClr val="193769"/>
                          </a:solidFill>
                          <a:latin typeface="Arial" panose="020B0604020202020204" pitchFamily="34" charset="0"/>
                          <a:cs typeface="Arial" panose="020B0604020202020204" pitchFamily="34" charset="0"/>
                        </a:rPr>
                        <a:t>You’ve</a:t>
                      </a:r>
                      <a:r>
                        <a:rPr lang="en-US" sz="2000" baseline="0" dirty="0">
                          <a:solidFill>
                            <a:srgbClr val="193769"/>
                          </a:solidFill>
                          <a:latin typeface="Arial" panose="020B0604020202020204" pitchFamily="34" charset="0"/>
                          <a:cs typeface="Arial" panose="020B0604020202020204" pitchFamily="34" charset="0"/>
                        </a:rPr>
                        <a:t> been doing so great at meeting your goal to get 10 points each morning. Coming in and starting your work right away is really helping you get lots of points.</a:t>
                      </a:r>
                      <a:endParaRPr lang="en-US" sz="2000" dirty="0">
                        <a:solidFill>
                          <a:srgbClr val="193769"/>
                        </a:solidFill>
                        <a:latin typeface="Arial" panose="020B0604020202020204" pitchFamily="34" charset="0"/>
                        <a:cs typeface="Arial" panose="020B0604020202020204" pitchFamily="34" charset="0"/>
                      </a:endParaRPr>
                    </a:p>
                  </a:txBody>
                  <a:tcPr/>
                </a:tc>
                <a:tc>
                  <a:txBody>
                    <a:bodyPr/>
                    <a:lstStyle/>
                    <a:p>
                      <a:pPr algn="ctr"/>
                      <a:r>
                        <a:rPr lang="en-US" sz="2000" dirty="0">
                          <a:solidFill>
                            <a:srgbClr val="193769"/>
                          </a:solidFill>
                          <a:latin typeface="Arial" panose="020B0604020202020204" pitchFamily="34" charset="0"/>
                          <a:cs typeface="Arial" panose="020B0604020202020204" pitchFamily="34" charset="0"/>
                        </a:rPr>
                        <a:t>Awesome job meeting your</a:t>
                      </a:r>
                      <a:r>
                        <a:rPr lang="en-US" sz="2000" baseline="0" dirty="0">
                          <a:solidFill>
                            <a:srgbClr val="193769"/>
                          </a:solidFill>
                          <a:latin typeface="Arial" panose="020B0604020202020204" pitchFamily="34" charset="0"/>
                          <a:cs typeface="Arial" panose="020B0604020202020204" pitchFamily="34" charset="0"/>
                        </a:rPr>
                        <a:t> goal yesterday!</a:t>
                      </a:r>
                      <a:endParaRPr lang="en-US" sz="2000" dirty="0">
                        <a:solidFill>
                          <a:srgbClr val="19376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97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D04FA-D555-47A5-96BB-B4ECC30F85E2}"/>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Myriad Pro"/>
                <a:cs typeface="Myriad Pro"/>
              </a:rPr>
              <a:t>Questions?</a:t>
            </a:r>
          </a:p>
        </p:txBody>
      </p:sp>
      <p:pic>
        <p:nvPicPr>
          <p:cNvPr id="4" name="Picture 3" descr="A picture containing person, indoor, wall, child&#10;&#10;Description automatically generated">
            <a:extLst>
              <a:ext uri="{FF2B5EF4-FFF2-40B4-BE49-F238E27FC236}">
                <a16:creationId xmlns:a16="http://schemas.microsoft.com/office/drawing/2014/main" id="{5E4244FA-8238-430B-AD39-C83E3345119F}"/>
              </a:ext>
            </a:extLst>
          </p:cNvPr>
          <p:cNvPicPr>
            <a:picLocks noChangeAspect="1"/>
          </p:cNvPicPr>
          <p:nvPr/>
        </p:nvPicPr>
        <p:blipFill>
          <a:blip r:embed="rId3"/>
          <a:stretch>
            <a:fillRect/>
          </a:stretch>
        </p:blipFill>
        <p:spPr>
          <a:xfrm>
            <a:off x="955591" y="1134129"/>
            <a:ext cx="7232818" cy="4815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337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F08B24-8033-4433-B58B-B485515C99FA}"/>
              </a:ext>
            </a:extLst>
          </p:cNvPr>
          <p:cNvSpPr txBox="1"/>
          <p:nvPr/>
        </p:nvSpPr>
        <p:spPr>
          <a:xfrm>
            <a:off x="920115" y="2579995"/>
            <a:ext cx="7303770" cy="1446550"/>
          </a:xfrm>
          <a:prstGeom prst="rect">
            <a:avLst/>
          </a:prstGeom>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8800" b="1" dirty="0">
                <a:solidFill>
                  <a:srgbClr val="FD8522"/>
                </a:solidFill>
                <a:latin typeface="Britannic Bold" panose="020B0903060703020204" pitchFamily="34" charset="0"/>
                <a:cs typeface="Arial" panose="020B0604020202020204" pitchFamily="34" charset="0"/>
              </a:rPr>
              <a:t>BINGO!</a:t>
            </a:r>
          </a:p>
        </p:txBody>
      </p:sp>
    </p:spTree>
    <p:extLst>
      <p:ext uri="{BB962C8B-B14F-4D97-AF65-F5344CB8AC3E}">
        <p14:creationId xmlns:p14="http://schemas.microsoft.com/office/powerpoint/2010/main" val="380752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34A1AB-CA0F-49D4-A348-FF5860380FFA}"/>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Myriad Pro"/>
                <a:cs typeface="Myriad Pro"/>
              </a:rPr>
              <a:t>District Policies and Procedures</a:t>
            </a:r>
          </a:p>
        </p:txBody>
      </p:sp>
      <p:sp>
        <p:nvSpPr>
          <p:cNvPr id="3" name="TextBox 2">
            <a:extLst>
              <a:ext uri="{FF2B5EF4-FFF2-40B4-BE49-F238E27FC236}">
                <a16:creationId xmlns:a16="http://schemas.microsoft.com/office/drawing/2014/main" id="{A9B1DF5F-E4D9-45F4-8752-A78CDC48F3CB}"/>
              </a:ext>
            </a:extLst>
          </p:cNvPr>
          <p:cNvSpPr txBox="1"/>
          <p:nvPr/>
        </p:nvSpPr>
        <p:spPr>
          <a:xfrm>
            <a:off x="936171" y="1233713"/>
            <a:ext cx="7358743" cy="1077218"/>
          </a:xfrm>
          <a:prstGeom prst="rect">
            <a:avLst/>
          </a:prstGeom>
          <a:noFill/>
        </p:spPr>
        <p:txBody>
          <a:bodyPr wrap="square" rtlCol="0">
            <a:spAutoFit/>
          </a:bodyPr>
          <a:lstStyle/>
          <a:p>
            <a:pPr>
              <a:tabLst>
                <a:tab pos="5148263" algn="l"/>
              </a:tabLst>
            </a:pPr>
            <a:r>
              <a:rPr lang="en-US" sz="2800" b="1" dirty="0">
                <a:solidFill>
                  <a:srgbClr val="F79646">
                    <a:lumMod val="75000"/>
                  </a:srgbClr>
                </a:solidFill>
                <a:latin typeface="Myriad Pro"/>
                <a:cs typeface="Myriad Pro"/>
              </a:rPr>
              <a:t>	</a:t>
            </a:r>
          </a:p>
          <a:p>
            <a:endParaRPr lang="en-US" dirty="0">
              <a:latin typeface="Myriad Pro"/>
              <a:cs typeface="Myriad Pro"/>
            </a:endParaRPr>
          </a:p>
          <a:p>
            <a:endParaRPr lang="en-US" dirty="0">
              <a:latin typeface="Myriad Pro"/>
              <a:cs typeface="Myriad Pro"/>
            </a:endParaRPr>
          </a:p>
        </p:txBody>
      </p:sp>
      <p:pic>
        <p:nvPicPr>
          <p:cNvPr id="11" name="Picture 10">
            <a:extLst>
              <a:ext uri="{FF2B5EF4-FFF2-40B4-BE49-F238E27FC236}">
                <a16:creationId xmlns:a16="http://schemas.microsoft.com/office/drawing/2014/main" id="{B69694C8-A618-4282-8BAE-5F07C06B7CBD}"/>
              </a:ext>
            </a:extLst>
          </p:cNvPr>
          <p:cNvPicPr/>
          <p:nvPr/>
        </p:nvPicPr>
        <p:blipFill rotWithShape="1">
          <a:blip r:embed="rId3"/>
          <a:srcRect r="50000"/>
          <a:stretch/>
        </p:blipFill>
        <p:spPr bwMode="auto">
          <a:xfrm>
            <a:off x="540691" y="1057869"/>
            <a:ext cx="4057095" cy="3984647"/>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7244A03B-30DF-4E5D-B4B7-1FB04DF18CD6}"/>
              </a:ext>
            </a:extLst>
          </p:cNvPr>
          <p:cNvPicPr/>
          <p:nvPr/>
        </p:nvPicPr>
        <p:blipFill rotWithShape="1">
          <a:blip r:embed="rId4"/>
          <a:srcRect r="50160"/>
          <a:stretch/>
        </p:blipFill>
        <p:spPr bwMode="auto">
          <a:xfrm>
            <a:off x="4615543" y="1856858"/>
            <a:ext cx="4057095" cy="4135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4956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D04FA-D555-47A5-96BB-B4ECC30F85E2}"/>
              </a:ext>
            </a:extLst>
          </p:cNvPr>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Myriad Pro"/>
                <a:cs typeface="Myriad Pro"/>
              </a:rPr>
              <a:t>Questions?</a:t>
            </a:r>
          </a:p>
        </p:txBody>
      </p:sp>
      <p:pic>
        <p:nvPicPr>
          <p:cNvPr id="4" name="Picture 3" descr="A group of people in a room&#10;&#10;Description automatically generated">
            <a:extLst>
              <a:ext uri="{FF2B5EF4-FFF2-40B4-BE49-F238E27FC236}">
                <a16:creationId xmlns:a16="http://schemas.microsoft.com/office/drawing/2014/main" id="{B9192394-87DC-45D2-A1C4-8F011CD2E88B}"/>
              </a:ext>
            </a:extLst>
          </p:cNvPr>
          <p:cNvPicPr>
            <a:picLocks noChangeAspect="1"/>
          </p:cNvPicPr>
          <p:nvPr/>
        </p:nvPicPr>
        <p:blipFill>
          <a:blip r:embed="rId2"/>
          <a:stretch>
            <a:fillRect/>
          </a:stretch>
        </p:blipFill>
        <p:spPr>
          <a:xfrm>
            <a:off x="2606041" y="1300401"/>
            <a:ext cx="3886200" cy="4907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376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Confidentiality</a:t>
            </a:r>
          </a:p>
        </p:txBody>
      </p:sp>
      <p:sp>
        <p:nvSpPr>
          <p:cNvPr id="4" name="TextBox 3">
            <a:extLst>
              <a:ext uri="{FF2B5EF4-FFF2-40B4-BE49-F238E27FC236}">
                <a16:creationId xmlns:a16="http://schemas.microsoft.com/office/drawing/2014/main" id="{E92DA78F-E59A-492D-A364-93E6F64D20C2}"/>
              </a:ext>
            </a:extLst>
          </p:cNvPr>
          <p:cNvSpPr txBox="1"/>
          <p:nvPr/>
        </p:nvSpPr>
        <p:spPr>
          <a:xfrm>
            <a:off x="674370" y="1520190"/>
            <a:ext cx="7589520"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Maintaining confidentiality is essential!</a:t>
            </a:r>
          </a:p>
          <a:p>
            <a:endParaRPr lang="en-US" sz="2400" b="1" dirty="0">
              <a:solidFill>
                <a:srgbClr val="19376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193769"/>
                </a:solidFill>
                <a:latin typeface="Arial" panose="020B0604020202020204" pitchFamily="34" charset="0"/>
                <a:cs typeface="Arial" panose="020B0604020202020204" pitchFamily="34" charset="0"/>
              </a:rPr>
              <a:t>FERPA – Family Educational Rights and Privacy Act</a:t>
            </a:r>
          </a:p>
        </p:txBody>
      </p:sp>
      <p:pic>
        <p:nvPicPr>
          <p:cNvPr id="7" name="Picture 6" descr="A young boy sitting at a table&#10;&#10;Description automatically generated">
            <a:extLst>
              <a:ext uri="{FF2B5EF4-FFF2-40B4-BE49-F238E27FC236}">
                <a16:creationId xmlns:a16="http://schemas.microsoft.com/office/drawing/2014/main" id="{27D03109-B963-4CD4-AD40-5207E9E0F06D}"/>
              </a:ext>
            </a:extLst>
          </p:cNvPr>
          <p:cNvPicPr>
            <a:picLocks noChangeAspect="1"/>
          </p:cNvPicPr>
          <p:nvPr/>
        </p:nvPicPr>
        <p:blipFill>
          <a:blip r:embed="rId2"/>
          <a:stretch>
            <a:fillRect/>
          </a:stretch>
        </p:blipFill>
        <p:spPr>
          <a:xfrm>
            <a:off x="2125979" y="3040381"/>
            <a:ext cx="4714875" cy="3143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7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Roles of the Paraeducator</a:t>
            </a:r>
          </a:p>
        </p:txBody>
      </p:sp>
      <p:sp>
        <p:nvSpPr>
          <p:cNvPr id="5" name="TextBox 4"/>
          <p:cNvSpPr txBox="1"/>
          <p:nvPr/>
        </p:nvSpPr>
        <p:spPr>
          <a:xfrm>
            <a:off x="462069" y="1058102"/>
            <a:ext cx="8069372" cy="5037276"/>
          </a:xfrm>
          <a:prstGeom prst="rect">
            <a:avLst/>
          </a:prstGeom>
          <a:noFill/>
        </p:spPr>
        <p:txBody>
          <a:bodyPr wrap="square" rtlCol="0">
            <a:spAutoFit/>
          </a:bodyPr>
          <a:lstStyle/>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Monitor and assist students during teacher-directed, whole class instruction.</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Monitor and support students during independent work or cooperative learning activities under teacher direction.</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Provide follow-up instruction after teacher-directed instruction.</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Provide small group instruction (pre-teaching or alternative instruction) to students under teacher direction.</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Train others (peer partners, peer tutors, volunteers, parents) to provide instruction or assistance to students under the direction of a certificated staff member.</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Support students’ instructional program through the preparation of materials and the fulfillment of other clerical tasks.</a:t>
            </a:r>
          </a:p>
          <a:p>
            <a:pPr marL="571500" lvl="1" indent="-457200">
              <a:spcAft>
                <a:spcPts val="400"/>
              </a:spcAft>
              <a:buFont typeface="+mj-lt"/>
              <a:buAutoNum type="arabicPeriod"/>
              <a:tabLst>
                <a:tab pos="5148263" algn="l"/>
              </a:tabLst>
            </a:pPr>
            <a:r>
              <a:rPr lang="en-US" sz="2000" dirty="0">
                <a:solidFill>
                  <a:srgbClr val="01447B"/>
                </a:solidFill>
                <a:latin typeface="Arial" panose="020B0604020202020204" pitchFamily="34" charset="0"/>
                <a:cs typeface="Arial" panose="020B0604020202020204" pitchFamily="34" charset="0"/>
              </a:rPr>
              <a:t>Monitor students in a variety of settings such as the cafeteria, bus loading area, playground, hallway or auditorium.</a:t>
            </a:r>
          </a:p>
          <a:p>
            <a:endParaRPr lang="en-US" dirty="0"/>
          </a:p>
        </p:txBody>
      </p:sp>
    </p:spTree>
    <p:extLst>
      <p:ext uri="{BB962C8B-B14F-4D97-AF65-F5344CB8AC3E}">
        <p14:creationId xmlns:p14="http://schemas.microsoft.com/office/powerpoint/2010/main" val="327081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069" y="260101"/>
            <a:ext cx="5939945" cy="523220"/>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Roles of the Paraeducator</a:t>
            </a:r>
          </a:p>
        </p:txBody>
      </p:sp>
      <p:graphicFrame>
        <p:nvGraphicFramePr>
          <p:cNvPr id="6" name="object 5">
            <a:extLst>
              <a:ext uri="{FF2B5EF4-FFF2-40B4-BE49-F238E27FC236}">
                <a16:creationId xmlns:a16="http://schemas.microsoft.com/office/drawing/2014/main" id="{8FCE38AF-A348-428C-8666-C0746D4D917E}"/>
              </a:ext>
            </a:extLst>
          </p:cNvPr>
          <p:cNvGraphicFramePr>
            <a:graphicFrameLocks noGrp="1"/>
          </p:cNvGraphicFramePr>
          <p:nvPr>
            <p:extLst>
              <p:ext uri="{D42A27DB-BD31-4B8C-83A1-F6EECF244321}">
                <p14:modId xmlns:p14="http://schemas.microsoft.com/office/powerpoint/2010/main" val="2301677177"/>
              </p:ext>
            </p:extLst>
          </p:nvPr>
        </p:nvGraphicFramePr>
        <p:xfrm>
          <a:off x="568171" y="967666"/>
          <a:ext cx="8060924" cy="5388658"/>
        </p:xfrm>
        <a:graphic>
          <a:graphicData uri="http://schemas.openxmlformats.org/drawingml/2006/table">
            <a:tbl>
              <a:tblPr firstRow="1" bandRow="1">
                <a:tableStyleId>{2D5ABB26-0587-4C30-8999-92F81FD0307C}</a:tableStyleId>
              </a:tblPr>
              <a:tblGrid>
                <a:gridCol w="1948335">
                  <a:extLst>
                    <a:ext uri="{9D8B030D-6E8A-4147-A177-3AD203B41FA5}">
                      <a16:colId xmlns:a16="http://schemas.microsoft.com/office/drawing/2014/main" val="20000"/>
                    </a:ext>
                  </a:extLst>
                </a:gridCol>
                <a:gridCol w="3077198">
                  <a:extLst>
                    <a:ext uri="{9D8B030D-6E8A-4147-A177-3AD203B41FA5}">
                      <a16:colId xmlns:a16="http://schemas.microsoft.com/office/drawing/2014/main" val="20001"/>
                    </a:ext>
                  </a:extLst>
                </a:gridCol>
                <a:gridCol w="3035391">
                  <a:extLst>
                    <a:ext uri="{9D8B030D-6E8A-4147-A177-3AD203B41FA5}">
                      <a16:colId xmlns:a16="http://schemas.microsoft.com/office/drawing/2014/main" val="20002"/>
                    </a:ext>
                  </a:extLst>
                </a:gridCol>
              </a:tblGrid>
              <a:tr h="289634">
                <a:tc gridSpan="3">
                  <a:txBody>
                    <a:bodyPr/>
                    <a:lstStyle/>
                    <a:p>
                      <a:pPr marL="120014">
                        <a:lnSpc>
                          <a:spcPts val="775"/>
                        </a:lnSpc>
                        <a:spcBef>
                          <a:spcPts val="300"/>
                        </a:spcBef>
                        <a:tabLst>
                          <a:tab pos="1555115" algn="l"/>
                          <a:tab pos="3904615" algn="l"/>
                        </a:tabLst>
                      </a:pPr>
                      <a:r>
                        <a:rPr sz="1100" b="1" spc="-20" dirty="0">
                          <a:solidFill>
                            <a:srgbClr val="FFFFFF"/>
                          </a:solidFill>
                          <a:latin typeface="Arial" panose="020B0604020202020204" pitchFamily="34" charset="0"/>
                          <a:cs typeface="Arial" panose="020B0604020202020204" pitchFamily="34" charset="0"/>
                        </a:rPr>
                        <a:t>Task</a:t>
                      </a:r>
                      <a:r>
                        <a:rPr lang="en-US" sz="1100" b="1" spc="-20" dirty="0">
                          <a:solidFill>
                            <a:srgbClr val="FFFFFF"/>
                          </a:solidFill>
                          <a:latin typeface="Arial" panose="020B0604020202020204" pitchFamily="34" charset="0"/>
                          <a:cs typeface="Arial" panose="020B0604020202020204" pitchFamily="34" charset="0"/>
                        </a:rPr>
                        <a:t>	                </a:t>
                      </a:r>
                      <a:r>
                        <a:rPr sz="1100" b="1" dirty="0">
                          <a:solidFill>
                            <a:srgbClr val="FFFFFF"/>
                          </a:solidFill>
                          <a:latin typeface="Arial" panose="020B0604020202020204" pitchFamily="34" charset="0"/>
                          <a:cs typeface="Arial" panose="020B0604020202020204" pitchFamily="34" charset="0"/>
                        </a:rPr>
                        <a:t>Roles </a:t>
                      </a:r>
                      <a:r>
                        <a:rPr sz="1100" b="1" spc="-5" dirty="0">
                          <a:solidFill>
                            <a:srgbClr val="FFFFFF"/>
                          </a:solidFill>
                          <a:latin typeface="Arial" panose="020B0604020202020204" pitchFamily="34" charset="0"/>
                          <a:cs typeface="Arial" panose="020B0604020202020204" pitchFamily="34" charset="0"/>
                        </a:rPr>
                        <a:t>Performed</a:t>
                      </a:r>
                      <a:r>
                        <a:rPr sz="1100" b="1" spc="15" dirty="0">
                          <a:solidFill>
                            <a:srgbClr val="FFFFFF"/>
                          </a:solidFill>
                          <a:latin typeface="Arial" panose="020B0604020202020204" pitchFamily="34" charset="0"/>
                          <a:cs typeface="Arial" panose="020B0604020202020204" pitchFamily="34" charset="0"/>
                        </a:rPr>
                        <a:t> </a:t>
                      </a:r>
                      <a:r>
                        <a:rPr sz="1100" b="1" spc="-5" dirty="0">
                          <a:solidFill>
                            <a:srgbClr val="FFFFFF"/>
                          </a:solidFill>
                          <a:latin typeface="Arial" panose="020B0604020202020204" pitchFamily="34" charset="0"/>
                          <a:cs typeface="Arial" panose="020B0604020202020204" pitchFamily="34" charset="0"/>
                        </a:rPr>
                        <a:t>by</a:t>
                      </a:r>
                      <a:r>
                        <a:rPr sz="1100" b="1" spc="-40" dirty="0">
                          <a:solidFill>
                            <a:srgbClr val="FFFFFF"/>
                          </a:solidFill>
                          <a:latin typeface="Arial" panose="020B0604020202020204" pitchFamily="34" charset="0"/>
                          <a:cs typeface="Arial" panose="020B0604020202020204" pitchFamily="34" charset="0"/>
                        </a:rPr>
                        <a:t> </a:t>
                      </a:r>
                      <a:r>
                        <a:rPr sz="1100" b="1" spc="-15" dirty="0">
                          <a:solidFill>
                            <a:srgbClr val="FFFFFF"/>
                          </a:solidFill>
                          <a:latin typeface="Arial" panose="020B0604020202020204" pitchFamily="34" charset="0"/>
                          <a:cs typeface="Arial" panose="020B0604020202020204" pitchFamily="34" charset="0"/>
                        </a:rPr>
                        <a:t>Teacher	</a:t>
                      </a:r>
                      <a:r>
                        <a:rPr lang="en-US" sz="1100" b="1" spc="-15" dirty="0">
                          <a:solidFill>
                            <a:srgbClr val="FFFFFF"/>
                          </a:solidFill>
                          <a:latin typeface="Arial" panose="020B0604020202020204" pitchFamily="34" charset="0"/>
                          <a:cs typeface="Arial" panose="020B0604020202020204" pitchFamily="34" charset="0"/>
                        </a:rPr>
                        <a:t>                              </a:t>
                      </a:r>
                      <a:r>
                        <a:rPr sz="1100" b="1" dirty="0">
                          <a:solidFill>
                            <a:srgbClr val="FFFFFF"/>
                          </a:solidFill>
                          <a:latin typeface="Arial" panose="020B0604020202020204" pitchFamily="34" charset="0"/>
                          <a:cs typeface="Arial" panose="020B0604020202020204" pitchFamily="34" charset="0"/>
                        </a:rPr>
                        <a:t>Roles </a:t>
                      </a:r>
                      <a:r>
                        <a:rPr sz="1100" b="1" spc="-5" dirty="0">
                          <a:solidFill>
                            <a:srgbClr val="FFFFFF"/>
                          </a:solidFill>
                          <a:latin typeface="Arial" panose="020B0604020202020204" pitchFamily="34" charset="0"/>
                          <a:cs typeface="Arial" panose="020B0604020202020204" pitchFamily="34" charset="0"/>
                        </a:rPr>
                        <a:t>Performed by</a:t>
                      </a:r>
                      <a:r>
                        <a:rPr sz="1100" b="1" spc="-10" dirty="0">
                          <a:solidFill>
                            <a:srgbClr val="FFFFFF"/>
                          </a:solidFill>
                          <a:latin typeface="Arial" panose="020B0604020202020204" pitchFamily="34" charset="0"/>
                          <a:cs typeface="Arial" panose="020B0604020202020204" pitchFamily="34" charset="0"/>
                        </a:rPr>
                        <a:t> </a:t>
                      </a:r>
                      <a:r>
                        <a:rPr sz="1100" b="1" spc="-5" dirty="0">
                          <a:solidFill>
                            <a:srgbClr val="FFFFFF"/>
                          </a:solidFill>
                          <a:latin typeface="Arial" panose="020B0604020202020204" pitchFamily="34" charset="0"/>
                          <a:cs typeface="Arial" panose="020B0604020202020204" pitchFamily="34" charset="0"/>
                        </a:rPr>
                        <a:t>Paraeducator</a:t>
                      </a:r>
                      <a:endParaRPr sz="1100" b="1" dirty="0">
                        <a:latin typeface="Arial" panose="020B0604020202020204" pitchFamily="34" charset="0"/>
                        <a:cs typeface="Arial" panose="020B0604020202020204" pitchFamily="34" charset="0"/>
                      </a:endParaRPr>
                    </a:p>
                  </a:txBody>
                  <a:tcPr marL="0" marR="0" marT="38100" marB="0" anchor="ctr">
                    <a:solidFill>
                      <a:srgbClr val="0067B1"/>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18630">
                <a:tc>
                  <a:txBody>
                    <a:bodyPr/>
                    <a:lstStyle/>
                    <a:p>
                      <a:pPr marL="103505" marR="584200">
                        <a:lnSpc>
                          <a:spcPct val="100000"/>
                        </a:lnSpc>
                        <a:spcBef>
                          <a:spcPts val="515"/>
                        </a:spcBef>
                      </a:pPr>
                      <a:r>
                        <a:rPr sz="1200" b="1" spc="60" dirty="0">
                          <a:solidFill>
                            <a:srgbClr val="0067B1"/>
                          </a:solidFill>
                          <a:latin typeface="Arial" panose="020B0604020202020204" pitchFamily="34" charset="0"/>
                          <a:cs typeface="Arial" panose="020B0604020202020204" pitchFamily="34" charset="0"/>
                        </a:rPr>
                        <a:t>Classroom  </a:t>
                      </a:r>
                      <a:r>
                        <a:rPr sz="1200" b="1" spc="10" dirty="0">
                          <a:solidFill>
                            <a:srgbClr val="0067B1"/>
                          </a:solidFill>
                          <a:latin typeface="Arial" panose="020B0604020202020204" pitchFamily="34" charset="0"/>
                          <a:cs typeface="Arial" panose="020B0604020202020204" pitchFamily="34" charset="0"/>
                        </a:rPr>
                        <a:t>O</a:t>
                      </a:r>
                      <a:r>
                        <a:rPr sz="1200" b="1" dirty="0">
                          <a:solidFill>
                            <a:srgbClr val="0067B1"/>
                          </a:solidFill>
                          <a:latin typeface="Arial" panose="020B0604020202020204" pitchFamily="34" charset="0"/>
                          <a:cs typeface="Arial" panose="020B0604020202020204" pitchFamily="34" charset="0"/>
                        </a:rPr>
                        <a:t>r</a:t>
                      </a:r>
                      <a:r>
                        <a:rPr sz="1200" b="1" spc="10" dirty="0">
                          <a:solidFill>
                            <a:srgbClr val="0067B1"/>
                          </a:solidFill>
                          <a:latin typeface="Arial" panose="020B0604020202020204" pitchFamily="34" charset="0"/>
                          <a:cs typeface="Arial" panose="020B0604020202020204" pitchFamily="34" charset="0"/>
                        </a:rPr>
                        <a:t>ganiz</a:t>
                      </a:r>
                      <a:r>
                        <a:rPr sz="1200" b="1" dirty="0">
                          <a:solidFill>
                            <a:srgbClr val="0067B1"/>
                          </a:solidFill>
                          <a:latin typeface="Arial" panose="020B0604020202020204" pitchFamily="34" charset="0"/>
                          <a:cs typeface="Arial" panose="020B0604020202020204" pitchFamily="34" charset="0"/>
                        </a:rPr>
                        <a:t>a</a:t>
                      </a:r>
                      <a:r>
                        <a:rPr sz="1200" b="1" spc="10" dirty="0">
                          <a:solidFill>
                            <a:srgbClr val="0067B1"/>
                          </a:solidFill>
                          <a:latin typeface="Arial" panose="020B0604020202020204" pitchFamily="34" charset="0"/>
                          <a:cs typeface="Arial" panose="020B0604020202020204" pitchFamily="34" charset="0"/>
                        </a:rPr>
                        <a:t>tion</a:t>
                      </a:r>
                      <a:endParaRPr sz="1200" dirty="0">
                        <a:latin typeface="Arial" panose="020B0604020202020204" pitchFamily="34" charset="0"/>
                        <a:cs typeface="Arial" panose="020B0604020202020204" pitchFamily="34" charset="0"/>
                      </a:endParaRPr>
                    </a:p>
                  </a:txBody>
                  <a:tcPr marL="0" marR="0" marT="65405" marB="0">
                    <a:lnR w="6350" cap="flat" cmpd="sng" algn="ctr">
                      <a:solidFill>
                        <a:srgbClr val="0067B1"/>
                      </a:solidFill>
                      <a:prstDash val="solid"/>
                      <a:round/>
                      <a:headEnd type="none" w="med" len="med"/>
                      <a:tailEnd type="none" w="med" len="med"/>
                    </a:lnR>
                    <a:lnB w="6350">
                      <a:solidFill>
                        <a:srgbClr val="0067B1"/>
                      </a:solidFill>
                      <a:prstDash val="solid"/>
                    </a:lnB>
                  </a:tcPr>
                </a:tc>
                <a:tc>
                  <a:txBody>
                    <a:bodyPr/>
                    <a:lstStyle/>
                    <a:p>
                      <a:pPr marL="177800" indent="-114300">
                        <a:lnSpc>
                          <a:spcPct val="100000"/>
                        </a:lnSpc>
                        <a:spcBef>
                          <a:spcPts val="540"/>
                        </a:spcBef>
                        <a:buChar char="•"/>
                        <a:tabLst>
                          <a:tab pos="177800" algn="l"/>
                        </a:tabLst>
                      </a:pPr>
                      <a:r>
                        <a:rPr sz="1100" spc="-5" dirty="0">
                          <a:solidFill>
                            <a:srgbClr val="0067B1"/>
                          </a:solidFill>
                          <a:latin typeface="Arial" panose="020B0604020202020204" pitchFamily="34" charset="0"/>
                          <a:cs typeface="Arial" panose="020B0604020202020204" pitchFamily="34" charset="0"/>
                        </a:rPr>
                        <a:t>Plans </a:t>
                      </a:r>
                      <a:r>
                        <a:rPr sz="1100" dirty="0">
                          <a:solidFill>
                            <a:srgbClr val="0067B1"/>
                          </a:solidFill>
                          <a:latin typeface="Arial" panose="020B0604020202020204" pitchFamily="34" charset="0"/>
                          <a:cs typeface="Arial" panose="020B0604020202020204" pitchFamily="34" charset="0"/>
                        </a:rPr>
                        <a:t>weekly daily</a:t>
                      </a:r>
                      <a:r>
                        <a:rPr sz="1100" spc="-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schedule</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Plans </a:t>
                      </a:r>
                      <a:r>
                        <a:rPr sz="1100" dirty="0">
                          <a:solidFill>
                            <a:srgbClr val="0067B1"/>
                          </a:solidFill>
                          <a:latin typeface="Arial" panose="020B0604020202020204" pitchFamily="34" charset="0"/>
                          <a:cs typeface="Arial" panose="020B0604020202020204" pitchFamily="34" charset="0"/>
                        </a:rPr>
                        <a:t>lessons/activities </a:t>
                      </a:r>
                      <a:r>
                        <a:rPr sz="1100" spc="-5" dirty="0">
                          <a:solidFill>
                            <a:srgbClr val="0067B1"/>
                          </a:solidFill>
                          <a:latin typeface="Arial" panose="020B0604020202020204" pitchFamily="34" charset="0"/>
                          <a:cs typeface="Arial" panose="020B0604020202020204" pitchFamily="34" charset="0"/>
                        </a:rPr>
                        <a:t>for entire </a:t>
                      </a:r>
                      <a:r>
                        <a:rPr sz="1100" dirty="0">
                          <a:solidFill>
                            <a:srgbClr val="0067B1"/>
                          </a:solidFill>
                          <a:latin typeface="Arial" panose="020B0604020202020204" pitchFamily="34" charset="0"/>
                          <a:cs typeface="Arial" panose="020B0604020202020204" pitchFamily="34" charset="0"/>
                        </a:rPr>
                        <a:t>class</a:t>
                      </a:r>
                      <a:r>
                        <a:rPr sz="1100" spc="-10"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and</a:t>
                      </a:r>
                      <a:endParaRPr sz="1100" dirty="0">
                        <a:latin typeface="Arial" panose="020B0604020202020204" pitchFamily="34" charset="0"/>
                        <a:cs typeface="Arial" panose="020B0604020202020204" pitchFamily="34" charset="0"/>
                      </a:endParaRPr>
                    </a:p>
                    <a:p>
                      <a:pPr marL="177800">
                        <a:lnSpc>
                          <a:spcPct val="100000"/>
                        </a:lnSpc>
                        <a:spcBef>
                          <a:spcPts val="20"/>
                        </a:spcBef>
                      </a:pPr>
                      <a:r>
                        <a:rPr sz="1100" dirty="0">
                          <a:solidFill>
                            <a:srgbClr val="0067B1"/>
                          </a:solidFill>
                          <a:latin typeface="Arial" panose="020B0604020202020204" pitchFamily="34" charset="0"/>
                          <a:cs typeface="Arial" panose="020B0604020202020204" pitchFamily="34" charset="0"/>
                        </a:rPr>
                        <a:t>individual</a:t>
                      </a:r>
                      <a:r>
                        <a:rPr sz="1100" spc="-5" dirty="0">
                          <a:solidFill>
                            <a:srgbClr val="0067B1"/>
                          </a:solidFill>
                          <a:latin typeface="Arial" panose="020B0604020202020204" pitchFamily="34" charset="0"/>
                          <a:cs typeface="Arial" panose="020B0604020202020204" pitchFamily="34" charset="0"/>
                        </a:rPr>
                        <a:t> children</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Plans room arrangement</a:t>
                      </a:r>
                      <a:r>
                        <a:rPr sz="1100" spc="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and</a:t>
                      </a:r>
                      <a:endParaRPr sz="1100" dirty="0">
                        <a:latin typeface="Arial" panose="020B0604020202020204" pitchFamily="34" charset="0"/>
                        <a:cs typeface="Arial" panose="020B0604020202020204" pitchFamily="34" charset="0"/>
                      </a:endParaRPr>
                    </a:p>
                    <a:p>
                      <a:pPr marL="177800">
                        <a:lnSpc>
                          <a:spcPct val="100000"/>
                        </a:lnSpc>
                        <a:spcBef>
                          <a:spcPts val="20"/>
                        </a:spcBef>
                      </a:pPr>
                      <a:r>
                        <a:rPr sz="1100" dirty="0">
                          <a:solidFill>
                            <a:srgbClr val="0067B1"/>
                          </a:solidFill>
                          <a:latin typeface="Arial" panose="020B0604020202020204" pitchFamily="34" charset="0"/>
                          <a:cs typeface="Arial" panose="020B0604020202020204" pitchFamily="34" charset="0"/>
                        </a:rPr>
                        <a:t>learning</a:t>
                      </a:r>
                      <a:r>
                        <a:rPr sz="1100" spc="-5" dirty="0">
                          <a:solidFill>
                            <a:srgbClr val="0067B1"/>
                          </a:solidFill>
                          <a:latin typeface="Arial" panose="020B0604020202020204" pitchFamily="34" charset="0"/>
                          <a:cs typeface="Arial" panose="020B0604020202020204" pitchFamily="34" charset="0"/>
                        </a:rPr>
                        <a:t> centers</a:t>
                      </a:r>
                      <a:endParaRPr sz="1100" dirty="0">
                        <a:latin typeface="Arial" panose="020B0604020202020204" pitchFamily="34" charset="0"/>
                        <a:cs typeface="Arial" panose="020B0604020202020204" pitchFamily="34" charset="0"/>
                      </a:endParaRPr>
                    </a:p>
                  </a:txBody>
                  <a:tcPr marL="0" marR="0" marT="68580" marB="0">
                    <a:lnL w="6350" cap="flat" cmpd="sng" algn="ctr">
                      <a:solidFill>
                        <a:srgbClr val="0067B1"/>
                      </a:solidFill>
                      <a:prstDash val="solid"/>
                      <a:round/>
                      <a:headEnd type="none" w="med" len="med"/>
                      <a:tailEnd type="none" w="med" len="med"/>
                    </a:lnL>
                    <a:lnR w="6350" cap="flat" cmpd="sng" algn="ctr">
                      <a:solidFill>
                        <a:srgbClr val="0067B1"/>
                      </a:solidFill>
                      <a:prstDash val="solid"/>
                      <a:round/>
                      <a:headEnd type="none" w="med" len="med"/>
                      <a:tailEnd type="none" w="med" len="med"/>
                    </a:lnR>
                    <a:lnB w="6350">
                      <a:solidFill>
                        <a:srgbClr val="0067B1"/>
                      </a:solidFill>
                      <a:prstDash val="solid"/>
                    </a:lnB>
                  </a:tcPr>
                </a:tc>
                <a:tc>
                  <a:txBody>
                    <a:bodyPr/>
                    <a:lstStyle/>
                    <a:p>
                      <a:pPr marL="184150" indent="-114300">
                        <a:lnSpc>
                          <a:spcPct val="100000"/>
                        </a:lnSpc>
                        <a:spcBef>
                          <a:spcPts val="540"/>
                        </a:spcBef>
                        <a:buChar char="•"/>
                        <a:tabLst>
                          <a:tab pos="184150" algn="l"/>
                        </a:tabLst>
                      </a:pPr>
                      <a:r>
                        <a:rPr sz="1100" dirty="0">
                          <a:solidFill>
                            <a:srgbClr val="0067B1"/>
                          </a:solidFill>
                          <a:latin typeface="Arial" panose="020B0604020202020204" pitchFamily="34" charset="0"/>
                          <a:cs typeface="Arial" panose="020B0604020202020204" pitchFamily="34" charset="0"/>
                        </a:rPr>
                        <a:t>Implements plan as </a:t>
                      </a:r>
                      <a:r>
                        <a:rPr sz="1100" spc="-5" dirty="0">
                          <a:solidFill>
                            <a:srgbClr val="0067B1"/>
                          </a:solidFill>
                          <a:latin typeface="Arial" panose="020B0604020202020204" pitchFamily="34" charset="0"/>
                          <a:cs typeface="Arial" panose="020B0604020202020204" pitchFamily="34" charset="0"/>
                        </a:rPr>
                        <a:t>specified</a:t>
                      </a:r>
                      <a:r>
                        <a:rPr sz="1100" spc="-1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by</a:t>
                      </a:r>
                      <a:endParaRPr sz="1100" dirty="0">
                        <a:latin typeface="Arial" panose="020B0604020202020204" pitchFamily="34" charset="0"/>
                        <a:cs typeface="Arial" panose="020B0604020202020204" pitchFamily="34" charset="0"/>
                      </a:endParaRPr>
                    </a:p>
                    <a:p>
                      <a:pPr marL="184150">
                        <a:lnSpc>
                          <a:spcPct val="100000"/>
                        </a:lnSpc>
                        <a:spcBef>
                          <a:spcPts val="20"/>
                        </a:spcBef>
                      </a:pPr>
                      <a:r>
                        <a:rPr sz="1100" dirty="0">
                          <a:solidFill>
                            <a:srgbClr val="0067B1"/>
                          </a:solidFill>
                          <a:latin typeface="Arial" panose="020B0604020202020204" pitchFamily="34" charset="0"/>
                          <a:cs typeface="Arial" panose="020B0604020202020204" pitchFamily="34" charset="0"/>
                        </a:rPr>
                        <a:t>the</a:t>
                      </a:r>
                      <a:r>
                        <a:rPr sz="1100" spc="-5" dirty="0">
                          <a:solidFill>
                            <a:srgbClr val="0067B1"/>
                          </a:solidFill>
                          <a:latin typeface="Arial" panose="020B0604020202020204" pitchFamily="34" charset="0"/>
                          <a:cs typeface="Arial" panose="020B0604020202020204" pitchFamily="34" charset="0"/>
                        </a:rPr>
                        <a:t> teacher</a:t>
                      </a:r>
                      <a:endParaRPr sz="1100" dirty="0">
                        <a:latin typeface="Arial" panose="020B0604020202020204" pitchFamily="34" charset="0"/>
                        <a:cs typeface="Arial" panose="020B0604020202020204" pitchFamily="34" charset="0"/>
                      </a:endParaRPr>
                    </a:p>
                  </a:txBody>
                  <a:tcPr marL="0" marR="0" marT="68580" marB="0">
                    <a:lnL w="6350" cap="flat" cmpd="sng" algn="ctr">
                      <a:solidFill>
                        <a:srgbClr val="0067B1"/>
                      </a:solidFill>
                      <a:prstDash val="solid"/>
                      <a:round/>
                      <a:headEnd type="none" w="med" len="med"/>
                      <a:tailEnd type="none" w="med" len="med"/>
                    </a:lnL>
                    <a:lnB w="6350">
                      <a:solidFill>
                        <a:srgbClr val="0067B1"/>
                      </a:solidFill>
                      <a:prstDash val="solid"/>
                    </a:lnB>
                  </a:tcPr>
                </a:tc>
                <a:extLst>
                  <a:ext uri="{0D108BD9-81ED-4DB2-BD59-A6C34878D82A}">
                    <a16:rowId xmlns:a16="http://schemas.microsoft.com/office/drawing/2014/main" val="10002"/>
                  </a:ext>
                </a:extLst>
              </a:tr>
              <a:tr h="442972">
                <a:tc>
                  <a:txBody>
                    <a:bodyPr/>
                    <a:lstStyle/>
                    <a:p>
                      <a:pPr marL="103505">
                        <a:lnSpc>
                          <a:spcPct val="100000"/>
                        </a:lnSpc>
                        <a:spcBef>
                          <a:spcPts val="250"/>
                        </a:spcBef>
                      </a:pPr>
                      <a:r>
                        <a:rPr sz="1200" b="1" spc="55" dirty="0">
                          <a:solidFill>
                            <a:srgbClr val="0067B1"/>
                          </a:solidFill>
                          <a:latin typeface="Arial" panose="020B0604020202020204" pitchFamily="34" charset="0"/>
                          <a:cs typeface="Arial" panose="020B0604020202020204" pitchFamily="34" charset="0"/>
                        </a:rPr>
                        <a:t>Assessment</a:t>
                      </a:r>
                      <a:endParaRPr sz="1200" dirty="0">
                        <a:latin typeface="Arial" panose="020B0604020202020204" pitchFamily="34" charset="0"/>
                        <a:cs typeface="Arial" panose="020B0604020202020204" pitchFamily="34" charset="0"/>
                      </a:endParaRPr>
                    </a:p>
                  </a:txBody>
                  <a:tcPr marL="0" marR="0" marT="31750"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77800" indent="-114300">
                        <a:lnSpc>
                          <a:spcPct val="100000"/>
                        </a:lnSpc>
                        <a:spcBef>
                          <a:spcPts val="275"/>
                        </a:spcBef>
                        <a:buChar char="•"/>
                        <a:tabLst>
                          <a:tab pos="177800" algn="l"/>
                        </a:tabLst>
                      </a:pPr>
                      <a:r>
                        <a:rPr sz="1100" spc="-5" dirty="0">
                          <a:solidFill>
                            <a:srgbClr val="0067B1"/>
                          </a:solidFill>
                          <a:latin typeface="Arial" panose="020B0604020202020204" pitchFamily="34" charset="0"/>
                          <a:cs typeface="Arial" panose="020B0604020202020204" pitchFamily="34" charset="0"/>
                        </a:rPr>
                        <a:t>Assesses </a:t>
                      </a:r>
                      <a:r>
                        <a:rPr sz="1100" dirty="0">
                          <a:solidFill>
                            <a:srgbClr val="0067B1"/>
                          </a:solidFill>
                          <a:latin typeface="Arial" panose="020B0604020202020204" pitchFamily="34" charset="0"/>
                          <a:cs typeface="Arial" panose="020B0604020202020204" pitchFamily="34" charset="0"/>
                        </a:rPr>
                        <a:t>individual </a:t>
                      </a:r>
                      <a:r>
                        <a:rPr sz="1100" spc="-5" dirty="0">
                          <a:solidFill>
                            <a:srgbClr val="0067B1"/>
                          </a:solidFill>
                          <a:latin typeface="Arial" panose="020B0604020202020204" pitchFamily="34" charset="0"/>
                          <a:cs typeface="Arial" panose="020B0604020202020204" pitchFamily="34" charset="0"/>
                        </a:rPr>
                        <a:t>children</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Administers tests to entire</a:t>
                      </a:r>
                      <a:r>
                        <a:rPr sz="1100" spc="10"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class</a:t>
                      </a:r>
                      <a:endParaRPr sz="1100" dirty="0">
                        <a:latin typeface="Arial" panose="020B0604020202020204" pitchFamily="34" charset="0"/>
                        <a:cs typeface="Arial" panose="020B0604020202020204" pitchFamily="34" charset="0"/>
                      </a:endParaRPr>
                    </a:p>
                  </a:txBody>
                  <a:tcPr marL="0" marR="0" marT="34925"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84150" marR="415290" indent="-114300">
                        <a:lnSpc>
                          <a:spcPct val="101899"/>
                        </a:lnSpc>
                        <a:spcBef>
                          <a:spcPts val="254"/>
                        </a:spcBef>
                        <a:buChar char="•"/>
                        <a:tabLst>
                          <a:tab pos="184150" algn="l"/>
                        </a:tabLst>
                      </a:pPr>
                      <a:r>
                        <a:rPr sz="1100" spc="-5" dirty="0">
                          <a:solidFill>
                            <a:srgbClr val="0067B1"/>
                          </a:solidFill>
                          <a:latin typeface="Arial" panose="020B0604020202020204" pitchFamily="34" charset="0"/>
                          <a:cs typeface="Arial" panose="020B0604020202020204" pitchFamily="34" charset="0"/>
                        </a:rPr>
                        <a:t>Assists </a:t>
                      </a:r>
                      <a:r>
                        <a:rPr sz="1100" dirty="0">
                          <a:solidFill>
                            <a:srgbClr val="0067B1"/>
                          </a:solidFill>
                          <a:latin typeface="Arial" panose="020B0604020202020204" pitchFamily="34" charset="0"/>
                          <a:cs typeface="Arial" panose="020B0604020202020204" pitchFamily="34" charset="0"/>
                        </a:rPr>
                        <a:t>with </a:t>
                      </a:r>
                      <a:r>
                        <a:rPr sz="1100" spc="-5" dirty="0">
                          <a:solidFill>
                            <a:srgbClr val="0067B1"/>
                          </a:solidFill>
                          <a:latin typeface="Arial" panose="020B0604020202020204" pitchFamily="34" charset="0"/>
                          <a:cs typeface="Arial" panose="020B0604020202020204" pitchFamily="34" charset="0"/>
                        </a:rPr>
                        <a:t>monitoring </a:t>
                      </a:r>
                      <a:r>
                        <a:rPr sz="1100" dirty="0">
                          <a:solidFill>
                            <a:srgbClr val="0067B1"/>
                          </a:solidFill>
                          <a:latin typeface="Arial" panose="020B0604020202020204" pitchFamily="34" charset="0"/>
                          <a:cs typeface="Arial" panose="020B0604020202020204" pitchFamily="34" charset="0"/>
                        </a:rPr>
                        <a:t>and </a:t>
                      </a:r>
                      <a:r>
                        <a:rPr sz="1100" spc="-5" dirty="0">
                          <a:solidFill>
                            <a:srgbClr val="0067B1"/>
                          </a:solidFill>
                          <a:latin typeface="Arial" panose="020B0604020202020204" pitchFamily="34" charset="0"/>
                          <a:cs typeface="Arial" panose="020B0604020202020204" pitchFamily="34" charset="0"/>
                        </a:rPr>
                        <a:t>scoring  </a:t>
                      </a:r>
                      <a:r>
                        <a:rPr sz="1100" dirty="0">
                          <a:solidFill>
                            <a:srgbClr val="0067B1"/>
                          </a:solidFill>
                          <a:latin typeface="Arial" panose="020B0604020202020204" pitchFamily="34" charset="0"/>
                          <a:cs typeface="Arial" panose="020B0604020202020204" pitchFamily="34" charset="0"/>
                        </a:rPr>
                        <a:t>objective</a:t>
                      </a:r>
                      <a:r>
                        <a:rPr sz="1100" spc="-5" dirty="0">
                          <a:solidFill>
                            <a:srgbClr val="0067B1"/>
                          </a:solidFill>
                          <a:latin typeface="Arial" panose="020B0604020202020204" pitchFamily="34" charset="0"/>
                          <a:cs typeface="Arial" panose="020B0604020202020204" pitchFamily="34" charset="0"/>
                        </a:rPr>
                        <a:t> tests</a:t>
                      </a:r>
                      <a:endParaRPr sz="1100" dirty="0">
                        <a:latin typeface="Arial" panose="020B0604020202020204" pitchFamily="34" charset="0"/>
                        <a:cs typeface="Arial" panose="020B0604020202020204" pitchFamily="34" charset="0"/>
                      </a:endParaRPr>
                    </a:p>
                  </a:txBody>
                  <a:tcPr marL="0" marR="0" marT="32384" marB="0">
                    <a:lnL w="6350">
                      <a:solidFill>
                        <a:srgbClr val="0067B1"/>
                      </a:solidFill>
                      <a:prstDash val="solid"/>
                    </a:lnL>
                    <a:lnT w="6350">
                      <a:solidFill>
                        <a:srgbClr val="0067B1"/>
                      </a:solidFill>
                      <a:prstDash val="solid"/>
                    </a:lnT>
                    <a:lnB w="6350">
                      <a:solidFill>
                        <a:srgbClr val="0067B1"/>
                      </a:solidFill>
                      <a:prstDash val="solid"/>
                    </a:lnB>
                  </a:tcPr>
                </a:tc>
                <a:extLst>
                  <a:ext uri="{0D108BD9-81ED-4DB2-BD59-A6C34878D82A}">
                    <a16:rowId xmlns:a16="http://schemas.microsoft.com/office/drawing/2014/main" val="10003"/>
                  </a:ext>
                </a:extLst>
              </a:tr>
              <a:tr h="442972">
                <a:tc>
                  <a:txBody>
                    <a:bodyPr/>
                    <a:lstStyle/>
                    <a:p>
                      <a:pPr marL="103505">
                        <a:lnSpc>
                          <a:spcPct val="100000"/>
                        </a:lnSpc>
                        <a:spcBef>
                          <a:spcPts val="425"/>
                        </a:spcBef>
                      </a:pPr>
                      <a:r>
                        <a:rPr sz="1200" b="1" spc="70" dirty="0">
                          <a:solidFill>
                            <a:srgbClr val="0067B1"/>
                          </a:solidFill>
                          <a:latin typeface="Arial" panose="020B0604020202020204" pitchFamily="34" charset="0"/>
                          <a:cs typeface="Arial" panose="020B0604020202020204" pitchFamily="34" charset="0"/>
                        </a:rPr>
                        <a:t>Setting</a:t>
                      </a:r>
                      <a:r>
                        <a:rPr sz="1200" b="1" spc="-15" dirty="0">
                          <a:solidFill>
                            <a:srgbClr val="0067B1"/>
                          </a:solidFill>
                          <a:latin typeface="Arial" panose="020B0604020202020204" pitchFamily="34" charset="0"/>
                          <a:cs typeface="Arial" panose="020B0604020202020204" pitchFamily="34" charset="0"/>
                        </a:rPr>
                        <a:t> </a:t>
                      </a:r>
                      <a:r>
                        <a:rPr sz="1200" b="1" spc="55" dirty="0">
                          <a:solidFill>
                            <a:srgbClr val="0067B1"/>
                          </a:solidFill>
                          <a:latin typeface="Arial" panose="020B0604020202020204" pitchFamily="34" charset="0"/>
                          <a:cs typeface="Arial" panose="020B0604020202020204" pitchFamily="34" charset="0"/>
                        </a:rPr>
                        <a:t>Objectives</a:t>
                      </a:r>
                      <a:endParaRPr sz="1200" dirty="0">
                        <a:latin typeface="Arial" panose="020B0604020202020204" pitchFamily="34" charset="0"/>
                        <a:cs typeface="Arial" panose="020B0604020202020204" pitchFamily="34" charset="0"/>
                      </a:endParaRPr>
                    </a:p>
                  </a:txBody>
                  <a:tcPr marL="0" marR="0" marT="53975"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96850" indent="-114300">
                        <a:lnSpc>
                          <a:spcPct val="100000"/>
                        </a:lnSpc>
                        <a:spcBef>
                          <a:spcPts val="450"/>
                        </a:spcBef>
                        <a:buChar char="•"/>
                        <a:tabLst>
                          <a:tab pos="196850" algn="l"/>
                        </a:tabLst>
                      </a:pPr>
                      <a:r>
                        <a:rPr sz="1100" spc="-5" dirty="0">
                          <a:solidFill>
                            <a:srgbClr val="0067B1"/>
                          </a:solidFill>
                          <a:latin typeface="Arial" panose="020B0604020202020204" pitchFamily="34" charset="0"/>
                          <a:cs typeface="Arial" panose="020B0604020202020204" pitchFamily="34" charset="0"/>
                        </a:rPr>
                        <a:t>Determines appropriate </a:t>
                      </a:r>
                      <a:r>
                        <a:rPr sz="1100" dirty="0">
                          <a:solidFill>
                            <a:srgbClr val="0067B1"/>
                          </a:solidFill>
                          <a:latin typeface="Arial" panose="020B0604020202020204" pitchFamily="34" charset="0"/>
                          <a:cs typeface="Arial" panose="020B0604020202020204" pitchFamily="34" charset="0"/>
                        </a:rPr>
                        <a:t>objectives </a:t>
                      </a:r>
                      <a:r>
                        <a:rPr sz="1100" spc="-5" dirty="0">
                          <a:solidFill>
                            <a:srgbClr val="0067B1"/>
                          </a:solidFill>
                          <a:latin typeface="Arial" panose="020B0604020202020204" pitchFamily="34" charset="0"/>
                          <a:cs typeface="Arial" panose="020B0604020202020204" pitchFamily="34" charset="0"/>
                        </a:rPr>
                        <a:t>for</a:t>
                      </a:r>
                      <a:r>
                        <a:rPr sz="1100" spc="-10"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class</a:t>
                      </a:r>
                      <a:endParaRPr sz="1100" dirty="0">
                        <a:latin typeface="Arial" panose="020B0604020202020204" pitchFamily="34" charset="0"/>
                        <a:cs typeface="Arial" panose="020B0604020202020204" pitchFamily="34" charset="0"/>
                      </a:endParaRPr>
                    </a:p>
                    <a:p>
                      <a:pPr marL="196850">
                        <a:lnSpc>
                          <a:spcPct val="100000"/>
                        </a:lnSpc>
                        <a:spcBef>
                          <a:spcPts val="20"/>
                        </a:spcBef>
                      </a:pPr>
                      <a:r>
                        <a:rPr sz="1100" dirty="0">
                          <a:solidFill>
                            <a:srgbClr val="0067B1"/>
                          </a:solidFill>
                          <a:latin typeface="Arial" panose="020B0604020202020204" pitchFamily="34" charset="0"/>
                          <a:cs typeface="Arial" panose="020B0604020202020204" pitchFamily="34" charset="0"/>
                        </a:rPr>
                        <a:t>and </a:t>
                      </a:r>
                      <a:r>
                        <a:rPr sz="1100" spc="-5" dirty="0">
                          <a:solidFill>
                            <a:srgbClr val="0067B1"/>
                          </a:solidFill>
                          <a:latin typeface="Arial" panose="020B0604020202020204" pitchFamily="34" charset="0"/>
                          <a:cs typeface="Arial" panose="020B0604020202020204" pitchFamily="34" charset="0"/>
                        </a:rPr>
                        <a:t>for </a:t>
                      </a:r>
                      <a:r>
                        <a:rPr sz="1100" dirty="0">
                          <a:solidFill>
                            <a:srgbClr val="0067B1"/>
                          </a:solidFill>
                          <a:latin typeface="Arial" panose="020B0604020202020204" pitchFamily="34" charset="0"/>
                          <a:cs typeface="Arial" panose="020B0604020202020204" pitchFamily="34" charset="0"/>
                        </a:rPr>
                        <a:t>individual</a:t>
                      </a:r>
                      <a:r>
                        <a:rPr sz="1100" spc="-5" dirty="0">
                          <a:solidFill>
                            <a:srgbClr val="0067B1"/>
                          </a:solidFill>
                          <a:latin typeface="Arial" panose="020B0604020202020204" pitchFamily="34" charset="0"/>
                          <a:cs typeface="Arial" panose="020B0604020202020204" pitchFamily="34" charset="0"/>
                        </a:rPr>
                        <a:t> children</a:t>
                      </a:r>
                      <a:endParaRPr sz="1100" dirty="0">
                        <a:latin typeface="Arial" panose="020B0604020202020204" pitchFamily="34" charset="0"/>
                        <a:cs typeface="Arial" panose="020B0604020202020204" pitchFamily="34" charset="0"/>
                      </a:endParaRPr>
                    </a:p>
                  </a:txBody>
                  <a:tcPr marL="0" marR="0" marT="57150"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84150" marR="456565" indent="-114300">
                        <a:lnSpc>
                          <a:spcPct val="101899"/>
                        </a:lnSpc>
                        <a:spcBef>
                          <a:spcPts val="430"/>
                        </a:spcBef>
                        <a:buChar char="•"/>
                        <a:tabLst>
                          <a:tab pos="184150" algn="l"/>
                        </a:tabLst>
                      </a:pPr>
                      <a:r>
                        <a:rPr sz="1100" dirty="0">
                          <a:solidFill>
                            <a:srgbClr val="0067B1"/>
                          </a:solidFill>
                          <a:latin typeface="Arial" panose="020B0604020202020204" pitchFamily="34" charset="0"/>
                          <a:cs typeface="Arial" panose="020B0604020202020204" pitchFamily="34" charset="0"/>
                        </a:rPr>
                        <a:t>Implements lessons </a:t>
                      </a:r>
                      <a:r>
                        <a:rPr sz="1100" spc="-5" dirty="0">
                          <a:solidFill>
                            <a:srgbClr val="0067B1"/>
                          </a:solidFill>
                          <a:latin typeface="Arial" panose="020B0604020202020204" pitchFamily="34" charset="0"/>
                          <a:cs typeface="Arial" panose="020B0604020202020204" pitchFamily="34" charset="0"/>
                        </a:rPr>
                        <a:t>to </a:t>
                      </a:r>
                      <a:r>
                        <a:rPr sz="1100" dirty="0">
                          <a:solidFill>
                            <a:srgbClr val="0067B1"/>
                          </a:solidFill>
                          <a:latin typeface="Arial" panose="020B0604020202020204" pitchFamily="34" charset="0"/>
                          <a:cs typeface="Arial" panose="020B0604020202020204" pitchFamily="34" charset="0"/>
                        </a:rPr>
                        <a:t>meet</a:t>
                      </a:r>
                      <a:r>
                        <a:rPr sz="1100" spc="-85" dirty="0">
                          <a:solidFill>
                            <a:srgbClr val="0067B1"/>
                          </a:solidFill>
                          <a:latin typeface="Arial" panose="020B0604020202020204" pitchFamily="34" charset="0"/>
                          <a:cs typeface="Arial" panose="020B0604020202020204" pitchFamily="34" charset="0"/>
                        </a:rPr>
                        <a:t> </a:t>
                      </a:r>
                      <a:r>
                        <a:rPr sz="1100" spc="-10" dirty="0">
                          <a:solidFill>
                            <a:srgbClr val="0067B1"/>
                          </a:solidFill>
                          <a:latin typeface="Arial" panose="020B0604020202020204" pitchFamily="34" charset="0"/>
                          <a:cs typeface="Arial" panose="020B0604020202020204" pitchFamily="34" charset="0"/>
                        </a:rPr>
                        <a:t>child’s  </a:t>
                      </a:r>
                      <a:r>
                        <a:rPr sz="1100" dirty="0">
                          <a:solidFill>
                            <a:srgbClr val="0067B1"/>
                          </a:solidFill>
                          <a:latin typeface="Arial" panose="020B0604020202020204" pitchFamily="34" charset="0"/>
                          <a:cs typeface="Arial" panose="020B0604020202020204" pitchFamily="34" charset="0"/>
                        </a:rPr>
                        <a:t>instructional</a:t>
                      </a:r>
                      <a:r>
                        <a:rPr sz="1100" spc="-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objectives</a:t>
                      </a:r>
                      <a:endParaRPr sz="1100" dirty="0">
                        <a:latin typeface="Arial" panose="020B0604020202020204" pitchFamily="34" charset="0"/>
                        <a:cs typeface="Arial" panose="020B0604020202020204" pitchFamily="34" charset="0"/>
                      </a:endParaRPr>
                    </a:p>
                  </a:txBody>
                  <a:tcPr marL="0" marR="0" marT="54610" marB="0">
                    <a:lnL w="6350">
                      <a:solidFill>
                        <a:srgbClr val="0067B1"/>
                      </a:solidFill>
                      <a:prstDash val="solid"/>
                    </a:lnL>
                    <a:lnT w="6350">
                      <a:solidFill>
                        <a:srgbClr val="0067B1"/>
                      </a:solidFill>
                      <a:prstDash val="solid"/>
                    </a:lnT>
                    <a:lnB w="6350">
                      <a:solidFill>
                        <a:srgbClr val="0067B1"/>
                      </a:solidFill>
                      <a:prstDash val="solid"/>
                    </a:lnB>
                  </a:tcPr>
                </a:tc>
                <a:extLst>
                  <a:ext uri="{0D108BD9-81ED-4DB2-BD59-A6C34878D82A}">
                    <a16:rowId xmlns:a16="http://schemas.microsoft.com/office/drawing/2014/main" val="10004"/>
                  </a:ext>
                </a:extLst>
              </a:tr>
              <a:tr h="442972">
                <a:tc>
                  <a:txBody>
                    <a:bodyPr/>
                    <a:lstStyle/>
                    <a:p>
                      <a:pPr marL="103505">
                        <a:lnSpc>
                          <a:spcPct val="100000"/>
                        </a:lnSpc>
                        <a:spcBef>
                          <a:spcPts val="409"/>
                        </a:spcBef>
                      </a:pPr>
                      <a:r>
                        <a:rPr sz="1200" b="1" spc="60" dirty="0">
                          <a:solidFill>
                            <a:srgbClr val="0067B1"/>
                          </a:solidFill>
                          <a:latin typeface="Arial" panose="020B0604020202020204" pitchFamily="34" charset="0"/>
                          <a:cs typeface="Arial" panose="020B0604020202020204" pitchFamily="34" charset="0"/>
                        </a:rPr>
                        <a:t>Teaching</a:t>
                      </a:r>
                      <a:endParaRPr sz="1200" dirty="0">
                        <a:latin typeface="Arial" panose="020B0604020202020204" pitchFamily="34" charset="0"/>
                        <a:cs typeface="Arial" panose="020B0604020202020204" pitchFamily="34" charset="0"/>
                      </a:endParaRPr>
                    </a:p>
                  </a:txBody>
                  <a:tcPr marL="0" marR="0" marT="52069"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77800" indent="-114300">
                        <a:lnSpc>
                          <a:spcPct val="100000"/>
                        </a:lnSpc>
                        <a:spcBef>
                          <a:spcPts val="434"/>
                        </a:spcBef>
                        <a:buChar char="•"/>
                        <a:tabLst>
                          <a:tab pos="177800" algn="l"/>
                        </a:tabLst>
                      </a:pPr>
                      <a:r>
                        <a:rPr sz="1100" spc="-10" dirty="0">
                          <a:solidFill>
                            <a:srgbClr val="0067B1"/>
                          </a:solidFill>
                          <a:latin typeface="Arial" panose="020B0604020202020204" pitchFamily="34" charset="0"/>
                          <a:cs typeface="Arial" panose="020B0604020202020204" pitchFamily="34" charset="0"/>
                        </a:rPr>
                        <a:t>Teaches </a:t>
                      </a:r>
                      <a:r>
                        <a:rPr sz="1100" dirty="0">
                          <a:solidFill>
                            <a:srgbClr val="0067B1"/>
                          </a:solidFill>
                          <a:latin typeface="Arial" panose="020B0604020202020204" pitchFamily="34" charset="0"/>
                          <a:cs typeface="Arial" panose="020B0604020202020204" pitchFamily="34" charset="0"/>
                        </a:rPr>
                        <a:t>lessons </a:t>
                      </a:r>
                      <a:r>
                        <a:rPr sz="1100" spc="-5" dirty="0">
                          <a:solidFill>
                            <a:srgbClr val="0067B1"/>
                          </a:solidFill>
                          <a:latin typeface="Arial" panose="020B0604020202020204" pitchFamily="34" charset="0"/>
                          <a:cs typeface="Arial" panose="020B0604020202020204" pitchFamily="34" charset="0"/>
                        </a:rPr>
                        <a:t>for </a:t>
                      </a:r>
                      <a:r>
                        <a:rPr sz="1100" dirty="0">
                          <a:solidFill>
                            <a:srgbClr val="0067B1"/>
                          </a:solidFill>
                          <a:latin typeface="Arial" panose="020B0604020202020204" pitchFamily="34" charset="0"/>
                          <a:cs typeface="Arial" panose="020B0604020202020204" pitchFamily="34" charset="0"/>
                        </a:rPr>
                        <a:t>the </a:t>
                      </a:r>
                      <a:r>
                        <a:rPr sz="1100" spc="-5" dirty="0">
                          <a:solidFill>
                            <a:srgbClr val="0067B1"/>
                          </a:solidFill>
                          <a:latin typeface="Arial" panose="020B0604020202020204" pitchFamily="34" charset="0"/>
                          <a:cs typeface="Arial" panose="020B0604020202020204" pitchFamily="34" charset="0"/>
                        </a:rPr>
                        <a:t>entire class, </a:t>
                      </a:r>
                      <a:r>
                        <a:rPr sz="1100" dirty="0">
                          <a:solidFill>
                            <a:srgbClr val="0067B1"/>
                          </a:solidFill>
                          <a:latin typeface="Arial" panose="020B0604020202020204" pitchFamily="34" charset="0"/>
                          <a:cs typeface="Arial" panose="020B0604020202020204" pitchFamily="34" charset="0"/>
                        </a:rPr>
                        <a:t>small</a:t>
                      </a:r>
                      <a:endParaRPr sz="1100" dirty="0">
                        <a:latin typeface="Arial" panose="020B0604020202020204" pitchFamily="34" charset="0"/>
                        <a:cs typeface="Arial" panose="020B0604020202020204" pitchFamily="34" charset="0"/>
                      </a:endParaRPr>
                    </a:p>
                    <a:p>
                      <a:pPr marL="177800">
                        <a:lnSpc>
                          <a:spcPct val="100000"/>
                        </a:lnSpc>
                        <a:spcBef>
                          <a:spcPts val="20"/>
                        </a:spcBef>
                      </a:pPr>
                      <a:r>
                        <a:rPr sz="1100" spc="-5" dirty="0">
                          <a:solidFill>
                            <a:srgbClr val="0067B1"/>
                          </a:solidFill>
                          <a:latin typeface="Arial" panose="020B0604020202020204" pitchFamily="34" charset="0"/>
                          <a:cs typeface="Arial" panose="020B0604020202020204" pitchFamily="34" charset="0"/>
                        </a:rPr>
                        <a:t>groups </a:t>
                      </a:r>
                      <a:r>
                        <a:rPr sz="1100" dirty="0">
                          <a:solidFill>
                            <a:srgbClr val="0067B1"/>
                          </a:solidFill>
                          <a:latin typeface="Arial" panose="020B0604020202020204" pitchFamily="34" charset="0"/>
                          <a:cs typeface="Arial" panose="020B0604020202020204" pitchFamily="34" charset="0"/>
                        </a:rPr>
                        <a:t>and individual</a:t>
                      </a:r>
                      <a:r>
                        <a:rPr sz="1100" spc="-5" dirty="0">
                          <a:solidFill>
                            <a:srgbClr val="0067B1"/>
                          </a:solidFill>
                          <a:latin typeface="Arial" panose="020B0604020202020204" pitchFamily="34" charset="0"/>
                          <a:cs typeface="Arial" panose="020B0604020202020204" pitchFamily="34" charset="0"/>
                        </a:rPr>
                        <a:t> children</a:t>
                      </a:r>
                      <a:endParaRPr sz="1100" dirty="0">
                        <a:latin typeface="Arial" panose="020B0604020202020204" pitchFamily="34" charset="0"/>
                        <a:cs typeface="Arial" panose="020B0604020202020204" pitchFamily="34" charset="0"/>
                      </a:endParaRPr>
                    </a:p>
                  </a:txBody>
                  <a:tcPr marL="0" marR="0" marT="55244"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84150" marR="225425" indent="-114300">
                        <a:lnSpc>
                          <a:spcPct val="100000"/>
                        </a:lnSpc>
                        <a:spcBef>
                          <a:spcPts val="434"/>
                        </a:spcBef>
                        <a:buChar char="•"/>
                        <a:tabLst>
                          <a:tab pos="184150" algn="l"/>
                        </a:tabLst>
                      </a:pPr>
                      <a:r>
                        <a:rPr sz="1100" spc="-5" dirty="0">
                          <a:solidFill>
                            <a:srgbClr val="0067B1"/>
                          </a:solidFill>
                          <a:latin typeface="Arial" panose="020B0604020202020204" pitchFamily="34" charset="0"/>
                          <a:cs typeface="Arial" panose="020B0604020202020204" pitchFamily="34" charset="0"/>
                        </a:rPr>
                        <a:t>Assists </a:t>
                      </a:r>
                      <a:r>
                        <a:rPr sz="1100" dirty="0">
                          <a:solidFill>
                            <a:srgbClr val="0067B1"/>
                          </a:solidFill>
                          <a:latin typeface="Arial" panose="020B0604020202020204" pitchFamily="34" charset="0"/>
                          <a:cs typeface="Arial" panose="020B0604020202020204" pitchFamily="34" charset="0"/>
                        </a:rPr>
                        <a:t>and </a:t>
                      </a:r>
                      <a:r>
                        <a:rPr sz="1100" spc="-5" dirty="0">
                          <a:solidFill>
                            <a:srgbClr val="0067B1"/>
                          </a:solidFill>
                          <a:latin typeface="Arial" panose="020B0604020202020204" pitchFamily="34" charset="0"/>
                          <a:cs typeface="Arial" panose="020B0604020202020204" pitchFamily="34" charset="0"/>
                        </a:rPr>
                        <a:t>monitors </a:t>
                      </a:r>
                      <a:r>
                        <a:rPr sz="1100" dirty="0">
                          <a:solidFill>
                            <a:srgbClr val="0067B1"/>
                          </a:solidFill>
                          <a:latin typeface="Arial" panose="020B0604020202020204" pitchFamily="34" charset="0"/>
                          <a:cs typeface="Arial" panose="020B0604020202020204" pitchFamily="34" charset="0"/>
                        </a:rPr>
                        <a:t>small </a:t>
                      </a:r>
                      <a:r>
                        <a:rPr sz="1100" spc="-5" dirty="0">
                          <a:solidFill>
                            <a:srgbClr val="0067B1"/>
                          </a:solidFill>
                          <a:latin typeface="Arial" panose="020B0604020202020204" pitchFamily="34" charset="0"/>
                          <a:cs typeface="Arial" panose="020B0604020202020204" pitchFamily="34" charset="0"/>
                        </a:rPr>
                        <a:t>groups</a:t>
                      </a:r>
                      <a:r>
                        <a:rPr sz="1100" spc="-1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and</a:t>
                      </a:r>
                      <a:r>
                        <a:rPr lang="en-US" sz="1100" dirty="0">
                          <a:solidFill>
                            <a:schemeClr val="tx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individuals with </a:t>
                      </a:r>
                      <a:r>
                        <a:rPr sz="1100" spc="-5" dirty="0">
                          <a:solidFill>
                            <a:srgbClr val="0067B1"/>
                          </a:solidFill>
                          <a:latin typeface="Arial" panose="020B0604020202020204" pitchFamily="34" charset="0"/>
                          <a:cs typeface="Arial" panose="020B0604020202020204" pitchFamily="34" charset="0"/>
                        </a:rPr>
                        <a:t>designated</a:t>
                      </a:r>
                      <a:r>
                        <a:rPr sz="1100" spc="-2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lessons</a:t>
                      </a:r>
                      <a:endParaRPr sz="1100" dirty="0">
                        <a:latin typeface="Arial" panose="020B0604020202020204" pitchFamily="34" charset="0"/>
                        <a:cs typeface="Arial" panose="020B0604020202020204" pitchFamily="34" charset="0"/>
                      </a:endParaRPr>
                    </a:p>
                  </a:txBody>
                  <a:tcPr marL="0" marR="0" marT="55244" marB="0">
                    <a:lnL w="6350">
                      <a:solidFill>
                        <a:srgbClr val="0067B1"/>
                      </a:solidFill>
                      <a:prstDash val="solid"/>
                    </a:lnL>
                    <a:lnT w="6350">
                      <a:solidFill>
                        <a:srgbClr val="0067B1"/>
                      </a:solidFill>
                      <a:prstDash val="solid"/>
                    </a:lnT>
                    <a:lnB w="6350">
                      <a:solidFill>
                        <a:srgbClr val="0067B1"/>
                      </a:solidFill>
                      <a:prstDash val="solid"/>
                    </a:lnB>
                  </a:tcPr>
                </a:tc>
                <a:extLst>
                  <a:ext uri="{0D108BD9-81ED-4DB2-BD59-A6C34878D82A}">
                    <a16:rowId xmlns:a16="http://schemas.microsoft.com/office/drawing/2014/main" val="10005"/>
                  </a:ext>
                </a:extLst>
              </a:tr>
              <a:tr h="563784">
                <a:tc>
                  <a:txBody>
                    <a:bodyPr/>
                    <a:lstStyle/>
                    <a:p>
                      <a:pPr marL="101600" marR="587375">
                        <a:lnSpc>
                          <a:spcPct val="100000"/>
                        </a:lnSpc>
                        <a:spcBef>
                          <a:spcPts val="245"/>
                        </a:spcBef>
                      </a:pPr>
                      <a:r>
                        <a:rPr sz="1200" b="1" spc="60" dirty="0">
                          <a:solidFill>
                            <a:srgbClr val="0067B1"/>
                          </a:solidFill>
                          <a:latin typeface="Arial" panose="020B0604020202020204" pitchFamily="34" charset="0"/>
                          <a:cs typeface="Arial" panose="020B0604020202020204" pitchFamily="34" charset="0"/>
                        </a:rPr>
                        <a:t>Behavior  </a:t>
                      </a:r>
                      <a:r>
                        <a:rPr sz="1200" b="1" spc="10" dirty="0">
                          <a:solidFill>
                            <a:srgbClr val="0067B1"/>
                          </a:solidFill>
                          <a:latin typeface="Arial" panose="020B0604020202020204" pitchFamily="34" charset="0"/>
                          <a:cs typeface="Arial" panose="020B0604020202020204" pitchFamily="34" charset="0"/>
                        </a:rPr>
                        <a:t>Manageme</a:t>
                      </a:r>
                      <a:r>
                        <a:rPr sz="1200" b="1" dirty="0">
                          <a:solidFill>
                            <a:srgbClr val="0067B1"/>
                          </a:solidFill>
                          <a:latin typeface="Arial" panose="020B0604020202020204" pitchFamily="34" charset="0"/>
                          <a:cs typeface="Arial" panose="020B0604020202020204" pitchFamily="34" charset="0"/>
                        </a:rPr>
                        <a:t>nt</a:t>
                      </a:r>
                      <a:endParaRPr sz="1200" dirty="0">
                        <a:latin typeface="Arial" panose="020B0604020202020204" pitchFamily="34" charset="0"/>
                        <a:cs typeface="Arial" panose="020B0604020202020204" pitchFamily="34" charset="0"/>
                      </a:endParaRPr>
                    </a:p>
                  </a:txBody>
                  <a:tcPr marL="0" marR="0" marT="31115"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77800" marR="80645" indent="-114300">
                        <a:lnSpc>
                          <a:spcPct val="100000"/>
                        </a:lnSpc>
                        <a:spcBef>
                          <a:spcPts val="315"/>
                        </a:spcBef>
                        <a:buChar char="•"/>
                        <a:tabLst>
                          <a:tab pos="177800" algn="l"/>
                        </a:tabLst>
                      </a:pPr>
                      <a:r>
                        <a:rPr sz="1100" spc="-5" dirty="0">
                          <a:solidFill>
                            <a:srgbClr val="0067B1"/>
                          </a:solidFill>
                          <a:latin typeface="Arial" panose="020B0604020202020204" pitchFamily="34" charset="0"/>
                          <a:cs typeface="Arial" panose="020B0604020202020204" pitchFamily="34" charset="0"/>
                        </a:rPr>
                        <a:t>Plans behavior management strategies</a:t>
                      </a:r>
                      <a:r>
                        <a:rPr sz="1100" spc="2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for</a:t>
                      </a:r>
                      <a:r>
                        <a:rPr lang="en-US" sz="1100" spc="0" dirty="0">
                          <a:solidFill>
                            <a:schemeClr val="tx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entire </a:t>
                      </a:r>
                      <a:r>
                        <a:rPr sz="1100" dirty="0">
                          <a:solidFill>
                            <a:srgbClr val="0067B1"/>
                          </a:solidFill>
                          <a:latin typeface="Arial" panose="020B0604020202020204" pitchFamily="34" charset="0"/>
                          <a:cs typeface="Arial" panose="020B0604020202020204" pitchFamily="34" charset="0"/>
                        </a:rPr>
                        <a:t>class and </a:t>
                      </a:r>
                      <a:r>
                        <a:rPr sz="1100" spc="-5" dirty="0">
                          <a:solidFill>
                            <a:srgbClr val="0067B1"/>
                          </a:solidFill>
                          <a:latin typeface="Arial" panose="020B0604020202020204" pitchFamily="34" charset="0"/>
                          <a:cs typeface="Arial" panose="020B0604020202020204" pitchFamily="34" charset="0"/>
                        </a:rPr>
                        <a:t>for </a:t>
                      </a:r>
                      <a:r>
                        <a:rPr sz="1100" dirty="0">
                          <a:solidFill>
                            <a:srgbClr val="0067B1"/>
                          </a:solidFill>
                          <a:latin typeface="Arial" panose="020B0604020202020204" pitchFamily="34" charset="0"/>
                          <a:cs typeface="Arial" panose="020B0604020202020204" pitchFamily="34" charset="0"/>
                        </a:rPr>
                        <a:t>individual</a:t>
                      </a:r>
                      <a:r>
                        <a:rPr sz="1100" spc="-15"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children</a:t>
                      </a:r>
                      <a:endParaRPr sz="1100" dirty="0">
                        <a:latin typeface="Arial" panose="020B0604020202020204" pitchFamily="34" charset="0"/>
                        <a:cs typeface="Arial" panose="020B0604020202020204" pitchFamily="34" charset="0"/>
                      </a:endParaRPr>
                    </a:p>
                  </a:txBody>
                  <a:tcPr marL="0" marR="0" marT="40005"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84150" marR="64769" indent="-114300">
                        <a:lnSpc>
                          <a:spcPct val="101899"/>
                        </a:lnSpc>
                        <a:spcBef>
                          <a:spcPts val="295"/>
                        </a:spcBef>
                        <a:buChar char="•"/>
                        <a:tabLst>
                          <a:tab pos="184150" algn="l"/>
                        </a:tabLst>
                      </a:pPr>
                      <a:r>
                        <a:rPr sz="1100" dirty="0">
                          <a:solidFill>
                            <a:srgbClr val="0067B1"/>
                          </a:solidFill>
                          <a:latin typeface="Arial" panose="020B0604020202020204" pitchFamily="34" charset="0"/>
                          <a:cs typeface="Arial" panose="020B0604020202020204" pitchFamily="34" charset="0"/>
                        </a:rPr>
                        <a:t>Implements </a:t>
                      </a:r>
                      <a:r>
                        <a:rPr sz="1100" spc="-5" dirty="0">
                          <a:solidFill>
                            <a:srgbClr val="0067B1"/>
                          </a:solidFill>
                          <a:latin typeface="Arial" panose="020B0604020202020204" pitchFamily="34" charset="0"/>
                          <a:cs typeface="Arial" panose="020B0604020202020204" pitchFamily="34" charset="0"/>
                        </a:rPr>
                        <a:t>behavioral management  strategies </a:t>
                      </a:r>
                      <a:r>
                        <a:rPr sz="1100" dirty="0">
                          <a:solidFill>
                            <a:srgbClr val="0067B1"/>
                          </a:solidFill>
                          <a:latin typeface="Arial" panose="020B0604020202020204" pitchFamily="34" charset="0"/>
                          <a:cs typeface="Arial" panose="020B0604020202020204" pitchFamily="34" charset="0"/>
                        </a:rPr>
                        <a:t>using the same emphasis and  </a:t>
                      </a:r>
                      <a:r>
                        <a:rPr sz="1100" spc="-5" dirty="0">
                          <a:solidFill>
                            <a:srgbClr val="0067B1"/>
                          </a:solidFill>
                          <a:latin typeface="Arial" panose="020B0604020202020204" pitchFamily="34" charset="0"/>
                          <a:cs typeface="Arial" panose="020B0604020202020204" pitchFamily="34" charset="0"/>
                        </a:rPr>
                        <a:t>techniques </a:t>
                      </a:r>
                      <a:r>
                        <a:rPr sz="1100" dirty="0">
                          <a:solidFill>
                            <a:srgbClr val="0067B1"/>
                          </a:solidFill>
                          <a:latin typeface="Arial" panose="020B0604020202020204" pitchFamily="34" charset="0"/>
                          <a:cs typeface="Arial" panose="020B0604020202020204" pitchFamily="34" charset="0"/>
                        </a:rPr>
                        <a:t>as the </a:t>
                      </a:r>
                      <a:r>
                        <a:rPr sz="1100" spc="-5" dirty="0">
                          <a:solidFill>
                            <a:srgbClr val="0067B1"/>
                          </a:solidFill>
                          <a:latin typeface="Arial" panose="020B0604020202020204" pitchFamily="34" charset="0"/>
                          <a:cs typeface="Arial" panose="020B0604020202020204" pitchFamily="34" charset="0"/>
                        </a:rPr>
                        <a:t>teacher; </a:t>
                      </a:r>
                      <a:r>
                        <a:rPr sz="1100" dirty="0">
                          <a:solidFill>
                            <a:srgbClr val="0067B1"/>
                          </a:solidFill>
                          <a:latin typeface="Arial" panose="020B0604020202020204" pitchFamily="34" charset="0"/>
                          <a:cs typeface="Arial" panose="020B0604020202020204" pitchFamily="34" charset="0"/>
                        </a:rPr>
                        <a:t>reports</a:t>
                      </a:r>
                      <a:r>
                        <a:rPr sz="1100" spc="5"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progress</a:t>
                      </a:r>
                      <a:endParaRPr sz="1100" dirty="0">
                        <a:latin typeface="Arial" panose="020B0604020202020204" pitchFamily="34" charset="0"/>
                        <a:cs typeface="Arial" panose="020B0604020202020204" pitchFamily="34" charset="0"/>
                      </a:endParaRPr>
                    </a:p>
                  </a:txBody>
                  <a:tcPr marL="0" marR="0" marT="37465" marB="0">
                    <a:lnL w="6350">
                      <a:solidFill>
                        <a:srgbClr val="0067B1"/>
                      </a:solidFill>
                      <a:prstDash val="solid"/>
                    </a:lnL>
                    <a:lnT w="6350">
                      <a:solidFill>
                        <a:srgbClr val="0067B1"/>
                      </a:solidFill>
                      <a:prstDash val="solid"/>
                    </a:lnT>
                    <a:lnB w="6350">
                      <a:solidFill>
                        <a:srgbClr val="0067B1"/>
                      </a:solidFill>
                      <a:prstDash val="solid"/>
                    </a:lnB>
                  </a:tcPr>
                </a:tc>
                <a:extLst>
                  <a:ext uri="{0D108BD9-81ED-4DB2-BD59-A6C34878D82A}">
                    <a16:rowId xmlns:a16="http://schemas.microsoft.com/office/drawing/2014/main" val="10006"/>
                  </a:ext>
                </a:extLst>
              </a:tr>
              <a:tr h="617476">
                <a:tc>
                  <a:txBody>
                    <a:bodyPr/>
                    <a:lstStyle/>
                    <a:p>
                      <a:pPr marL="103505">
                        <a:lnSpc>
                          <a:spcPct val="100000"/>
                        </a:lnSpc>
                        <a:spcBef>
                          <a:spcPts val="309"/>
                        </a:spcBef>
                      </a:pPr>
                      <a:r>
                        <a:rPr sz="1200" b="1" spc="60" dirty="0">
                          <a:solidFill>
                            <a:srgbClr val="0067B1"/>
                          </a:solidFill>
                          <a:latin typeface="Arial" panose="020B0604020202020204" pitchFamily="34" charset="0"/>
                          <a:cs typeface="Arial" panose="020B0604020202020204" pitchFamily="34" charset="0"/>
                        </a:rPr>
                        <a:t>Working </a:t>
                      </a:r>
                      <a:r>
                        <a:rPr sz="1200" b="1" spc="45" dirty="0">
                          <a:solidFill>
                            <a:srgbClr val="0067B1"/>
                          </a:solidFill>
                          <a:latin typeface="Arial" panose="020B0604020202020204" pitchFamily="34" charset="0"/>
                          <a:cs typeface="Arial" panose="020B0604020202020204" pitchFamily="34" charset="0"/>
                        </a:rPr>
                        <a:t>with</a:t>
                      </a:r>
                      <a:r>
                        <a:rPr sz="1200" b="1" spc="-105" dirty="0">
                          <a:solidFill>
                            <a:srgbClr val="0067B1"/>
                          </a:solidFill>
                          <a:latin typeface="Arial" panose="020B0604020202020204" pitchFamily="34" charset="0"/>
                          <a:cs typeface="Arial" panose="020B0604020202020204" pitchFamily="34" charset="0"/>
                        </a:rPr>
                        <a:t> </a:t>
                      </a:r>
                      <a:r>
                        <a:rPr sz="1200" b="1" spc="55" dirty="0">
                          <a:solidFill>
                            <a:srgbClr val="0067B1"/>
                          </a:solidFill>
                          <a:latin typeface="Arial" panose="020B0604020202020204" pitchFamily="34" charset="0"/>
                          <a:cs typeface="Arial" panose="020B0604020202020204" pitchFamily="34" charset="0"/>
                        </a:rPr>
                        <a:t>Parents</a:t>
                      </a:r>
                      <a:endParaRPr sz="1200" dirty="0">
                        <a:latin typeface="Arial" panose="020B0604020202020204" pitchFamily="34" charset="0"/>
                        <a:cs typeface="Arial" panose="020B0604020202020204" pitchFamily="34" charset="0"/>
                      </a:endParaRPr>
                    </a:p>
                  </a:txBody>
                  <a:tcPr marL="0" marR="0" marT="39369"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77800" indent="-114300">
                        <a:lnSpc>
                          <a:spcPct val="100000"/>
                        </a:lnSpc>
                        <a:spcBef>
                          <a:spcPts val="334"/>
                        </a:spcBef>
                        <a:buChar char="•"/>
                        <a:tabLst>
                          <a:tab pos="177800" algn="l"/>
                        </a:tabLst>
                      </a:pPr>
                      <a:r>
                        <a:rPr sz="1100" dirty="0">
                          <a:solidFill>
                            <a:srgbClr val="0067B1"/>
                          </a:solidFill>
                          <a:latin typeface="Arial" panose="020B0604020202020204" pitchFamily="34" charset="0"/>
                          <a:cs typeface="Arial" panose="020B0604020202020204" pitchFamily="34" charset="0"/>
                        </a:rPr>
                        <a:t>Meets with</a:t>
                      </a:r>
                      <a:r>
                        <a:rPr sz="1100" spc="-5" dirty="0">
                          <a:solidFill>
                            <a:srgbClr val="0067B1"/>
                          </a:solidFill>
                          <a:latin typeface="Arial" panose="020B0604020202020204" pitchFamily="34" charset="0"/>
                          <a:cs typeface="Arial" panose="020B0604020202020204" pitchFamily="34" charset="0"/>
                        </a:rPr>
                        <a:t> parents</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Initiates conferences</a:t>
                      </a:r>
                      <a:r>
                        <a:rPr sz="110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concerning</a:t>
                      </a:r>
                      <a:endParaRPr sz="1100" dirty="0">
                        <a:latin typeface="Arial" panose="020B0604020202020204" pitchFamily="34" charset="0"/>
                        <a:cs typeface="Arial" panose="020B0604020202020204" pitchFamily="34" charset="0"/>
                      </a:endParaRPr>
                    </a:p>
                    <a:p>
                      <a:pPr marL="177800">
                        <a:lnSpc>
                          <a:spcPct val="100000"/>
                        </a:lnSpc>
                        <a:spcBef>
                          <a:spcPts val="20"/>
                        </a:spcBef>
                      </a:pPr>
                      <a:r>
                        <a:rPr sz="1100" spc="-10" dirty="0">
                          <a:solidFill>
                            <a:srgbClr val="0067B1"/>
                          </a:solidFill>
                          <a:latin typeface="Arial" panose="020B0604020202020204" pitchFamily="34" charset="0"/>
                          <a:cs typeface="Arial" panose="020B0604020202020204" pitchFamily="34" charset="0"/>
                        </a:rPr>
                        <a:t>child’s</a:t>
                      </a:r>
                      <a:r>
                        <a:rPr sz="1100" spc="-5" dirty="0">
                          <a:solidFill>
                            <a:srgbClr val="0067B1"/>
                          </a:solidFill>
                          <a:latin typeface="Arial" panose="020B0604020202020204" pitchFamily="34" charset="0"/>
                          <a:cs typeface="Arial" panose="020B0604020202020204" pitchFamily="34" charset="0"/>
                        </a:rPr>
                        <a:t> progress</a:t>
                      </a:r>
                      <a:endParaRPr sz="1100" dirty="0">
                        <a:latin typeface="Arial" panose="020B0604020202020204" pitchFamily="34" charset="0"/>
                        <a:cs typeface="Arial" panose="020B0604020202020204" pitchFamily="34" charset="0"/>
                      </a:endParaRPr>
                    </a:p>
                  </a:txBody>
                  <a:tcPr marL="0" marR="0" marT="42544"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84150" indent="-114300">
                        <a:lnSpc>
                          <a:spcPct val="100000"/>
                        </a:lnSpc>
                        <a:spcBef>
                          <a:spcPts val="334"/>
                        </a:spcBef>
                        <a:buChar char="•"/>
                        <a:tabLst>
                          <a:tab pos="184150" algn="l"/>
                        </a:tabLst>
                      </a:pPr>
                      <a:r>
                        <a:rPr sz="1100" spc="-5" dirty="0">
                          <a:solidFill>
                            <a:srgbClr val="0067B1"/>
                          </a:solidFill>
                          <a:latin typeface="Arial" panose="020B0604020202020204" pitchFamily="34" charset="0"/>
                          <a:cs typeface="Arial" panose="020B0604020202020204" pitchFamily="34" charset="0"/>
                        </a:rPr>
                        <a:t>May attend parent conferences</a:t>
                      </a:r>
                      <a:r>
                        <a:rPr sz="1100" spc="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and</a:t>
                      </a:r>
                      <a:endParaRPr sz="1100" dirty="0">
                        <a:latin typeface="Arial" panose="020B0604020202020204" pitchFamily="34" charset="0"/>
                        <a:cs typeface="Arial" panose="020B0604020202020204" pitchFamily="34" charset="0"/>
                      </a:endParaRPr>
                    </a:p>
                    <a:p>
                      <a:pPr marL="184150">
                        <a:lnSpc>
                          <a:spcPct val="100000"/>
                        </a:lnSpc>
                        <a:spcBef>
                          <a:spcPts val="20"/>
                        </a:spcBef>
                      </a:pPr>
                      <a:r>
                        <a:rPr sz="1100" dirty="0">
                          <a:solidFill>
                            <a:srgbClr val="0067B1"/>
                          </a:solidFill>
                          <a:latin typeface="Arial" panose="020B0604020202020204" pitchFamily="34" charset="0"/>
                          <a:cs typeface="Arial" panose="020B0604020202020204" pitchFamily="34" charset="0"/>
                        </a:rPr>
                        <a:t>meetings when</a:t>
                      </a:r>
                      <a:r>
                        <a:rPr sz="1100" spc="-5" dirty="0">
                          <a:solidFill>
                            <a:srgbClr val="0067B1"/>
                          </a:solidFill>
                          <a:latin typeface="Arial" panose="020B0604020202020204" pitchFamily="34" charset="0"/>
                          <a:cs typeface="Arial" panose="020B0604020202020204" pitchFamily="34" charset="0"/>
                        </a:rPr>
                        <a:t> appropriate</a:t>
                      </a:r>
                      <a:endParaRPr sz="1100" dirty="0">
                        <a:latin typeface="Arial" panose="020B0604020202020204" pitchFamily="34" charset="0"/>
                        <a:cs typeface="Arial" panose="020B0604020202020204" pitchFamily="34" charset="0"/>
                      </a:endParaRPr>
                    </a:p>
                  </a:txBody>
                  <a:tcPr marL="0" marR="0" marT="42544" marB="0">
                    <a:lnL w="6350">
                      <a:solidFill>
                        <a:srgbClr val="0067B1"/>
                      </a:solidFill>
                      <a:prstDash val="solid"/>
                    </a:lnL>
                    <a:lnT w="6350">
                      <a:solidFill>
                        <a:srgbClr val="0067B1"/>
                      </a:solidFill>
                      <a:prstDash val="solid"/>
                    </a:lnT>
                    <a:lnB w="6350">
                      <a:solidFill>
                        <a:srgbClr val="0067B1"/>
                      </a:solidFill>
                      <a:prstDash val="solid"/>
                    </a:lnB>
                  </a:tcPr>
                </a:tc>
                <a:extLst>
                  <a:ext uri="{0D108BD9-81ED-4DB2-BD59-A6C34878D82A}">
                    <a16:rowId xmlns:a16="http://schemas.microsoft.com/office/drawing/2014/main" val="10007"/>
                  </a:ext>
                </a:extLst>
              </a:tr>
              <a:tr h="1051986">
                <a:tc>
                  <a:txBody>
                    <a:bodyPr/>
                    <a:lstStyle/>
                    <a:p>
                      <a:pPr marL="103505" marR="100330">
                        <a:lnSpc>
                          <a:spcPct val="100000"/>
                        </a:lnSpc>
                        <a:spcBef>
                          <a:spcPts val="375"/>
                        </a:spcBef>
                      </a:pPr>
                      <a:r>
                        <a:rPr sz="1200" b="1" spc="65" dirty="0">
                          <a:solidFill>
                            <a:srgbClr val="0067B1"/>
                          </a:solidFill>
                          <a:latin typeface="Arial" panose="020B0604020202020204" pitchFamily="34" charset="0"/>
                          <a:cs typeface="Arial" panose="020B0604020202020204" pitchFamily="34" charset="0"/>
                        </a:rPr>
                        <a:t>Individual  </a:t>
                      </a:r>
                      <a:r>
                        <a:rPr sz="1200" b="1" spc="60" dirty="0">
                          <a:solidFill>
                            <a:srgbClr val="0067B1"/>
                          </a:solidFill>
                          <a:latin typeface="Arial" panose="020B0604020202020204" pitchFamily="34" charset="0"/>
                          <a:cs typeface="Arial" panose="020B0604020202020204" pitchFamily="34" charset="0"/>
                        </a:rPr>
                        <a:t>Educational</a:t>
                      </a:r>
                      <a:r>
                        <a:rPr sz="1200" b="1" spc="-85" dirty="0">
                          <a:solidFill>
                            <a:srgbClr val="0067B1"/>
                          </a:solidFill>
                          <a:latin typeface="Arial" panose="020B0604020202020204" pitchFamily="34" charset="0"/>
                          <a:cs typeface="Arial" panose="020B0604020202020204" pitchFamily="34" charset="0"/>
                        </a:rPr>
                        <a:t> </a:t>
                      </a:r>
                      <a:r>
                        <a:rPr sz="1200" b="1" spc="75" dirty="0">
                          <a:solidFill>
                            <a:srgbClr val="0067B1"/>
                          </a:solidFill>
                          <a:latin typeface="Arial" panose="020B0604020202020204" pitchFamily="34" charset="0"/>
                          <a:cs typeface="Arial" panose="020B0604020202020204" pitchFamily="34" charset="0"/>
                        </a:rPr>
                        <a:t>Planning</a:t>
                      </a:r>
                      <a:endParaRPr sz="1200" dirty="0">
                        <a:latin typeface="Arial" panose="020B0604020202020204" pitchFamily="34" charset="0"/>
                        <a:cs typeface="Arial" panose="020B0604020202020204" pitchFamily="34" charset="0"/>
                      </a:endParaRPr>
                    </a:p>
                  </a:txBody>
                  <a:tcPr marL="0" marR="0" marT="47625" marB="0">
                    <a:lnR w="6350">
                      <a:solidFill>
                        <a:srgbClr val="0067B1"/>
                      </a:solidFill>
                      <a:prstDash val="solid"/>
                    </a:lnR>
                    <a:lnT w="6350">
                      <a:solidFill>
                        <a:srgbClr val="0067B1"/>
                      </a:solidFill>
                      <a:prstDash val="solid"/>
                    </a:lnT>
                    <a:lnB w="6350">
                      <a:solidFill>
                        <a:srgbClr val="0067B1"/>
                      </a:solidFill>
                      <a:prstDash val="solid"/>
                    </a:lnB>
                  </a:tcPr>
                </a:tc>
                <a:tc>
                  <a:txBody>
                    <a:bodyPr/>
                    <a:lstStyle/>
                    <a:p>
                      <a:pPr marL="177800" indent="-114300">
                        <a:lnSpc>
                          <a:spcPct val="100000"/>
                        </a:lnSpc>
                        <a:spcBef>
                          <a:spcPts val="400"/>
                        </a:spcBef>
                        <a:buChar char="•"/>
                        <a:tabLst>
                          <a:tab pos="177800" algn="l"/>
                        </a:tabLst>
                      </a:pPr>
                      <a:r>
                        <a:rPr sz="1100" spc="-5" dirty="0">
                          <a:solidFill>
                            <a:srgbClr val="0067B1"/>
                          </a:solidFill>
                          <a:latin typeface="Arial" panose="020B0604020202020204" pitchFamily="34" charset="0"/>
                          <a:cs typeface="Arial" panose="020B0604020202020204" pitchFamily="34" charset="0"/>
                        </a:rPr>
                        <a:t>Develops </a:t>
                      </a:r>
                      <a:r>
                        <a:rPr sz="1100" dirty="0">
                          <a:solidFill>
                            <a:srgbClr val="0067B1"/>
                          </a:solidFill>
                          <a:latin typeface="Arial" panose="020B0604020202020204" pitchFamily="34" charset="0"/>
                          <a:cs typeface="Arial" panose="020B0604020202020204" pitchFamily="34" charset="0"/>
                        </a:rPr>
                        <a:t>and </a:t>
                      </a:r>
                      <a:r>
                        <a:rPr sz="1100" spc="-5" dirty="0">
                          <a:solidFill>
                            <a:srgbClr val="0067B1"/>
                          </a:solidFill>
                          <a:latin typeface="Arial" panose="020B0604020202020204" pitchFamily="34" charset="0"/>
                          <a:cs typeface="Arial" panose="020B0604020202020204" pitchFamily="34" charset="0"/>
                        </a:rPr>
                        <a:t>implements</a:t>
                      </a:r>
                      <a:r>
                        <a:rPr sz="1100" dirty="0">
                          <a:solidFill>
                            <a:srgbClr val="0067B1"/>
                          </a:solidFill>
                          <a:latin typeface="Arial" panose="020B0604020202020204" pitchFamily="34" charset="0"/>
                          <a:cs typeface="Arial" panose="020B0604020202020204" pitchFamily="34" charset="0"/>
                        </a:rPr>
                        <a:t> IEP</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dirty="0">
                          <a:solidFill>
                            <a:srgbClr val="0067B1"/>
                          </a:solidFill>
                          <a:latin typeface="Arial" panose="020B0604020202020204" pitchFamily="34" charset="0"/>
                          <a:cs typeface="Arial" panose="020B0604020202020204" pitchFamily="34" charset="0"/>
                        </a:rPr>
                        <a:t>Revises instructional</a:t>
                      </a:r>
                      <a:r>
                        <a:rPr sz="1100" spc="-75"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programs</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Designs </a:t>
                      </a:r>
                      <a:r>
                        <a:rPr sz="1100" dirty="0">
                          <a:solidFill>
                            <a:srgbClr val="0067B1"/>
                          </a:solidFill>
                          <a:latin typeface="Arial" panose="020B0604020202020204" pitchFamily="34" charset="0"/>
                          <a:cs typeface="Arial" panose="020B0604020202020204" pitchFamily="34" charset="0"/>
                        </a:rPr>
                        <a:t>instructional</a:t>
                      </a:r>
                      <a:r>
                        <a:rPr sz="1100" spc="-3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materials</a:t>
                      </a:r>
                      <a:endParaRPr sz="1100" dirty="0">
                        <a:latin typeface="Arial" panose="020B0604020202020204" pitchFamily="34" charset="0"/>
                        <a:cs typeface="Arial" panose="020B0604020202020204" pitchFamily="34" charset="0"/>
                      </a:endParaRPr>
                    </a:p>
                    <a:p>
                      <a:pPr marL="177800" indent="-114300">
                        <a:lnSpc>
                          <a:spcPct val="100000"/>
                        </a:lnSpc>
                        <a:spcBef>
                          <a:spcPts val="420"/>
                        </a:spcBef>
                        <a:buChar char="•"/>
                        <a:tabLst>
                          <a:tab pos="177800" algn="l"/>
                        </a:tabLst>
                      </a:pPr>
                      <a:r>
                        <a:rPr sz="1100" spc="-5" dirty="0">
                          <a:solidFill>
                            <a:srgbClr val="0067B1"/>
                          </a:solidFill>
                          <a:latin typeface="Arial" panose="020B0604020202020204" pitchFamily="34" charset="0"/>
                          <a:cs typeface="Arial" panose="020B0604020202020204" pitchFamily="34" charset="0"/>
                        </a:rPr>
                        <a:t>Attends </a:t>
                      </a:r>
                      <a:r>
                        <a:rPr sz="1100" dirty="0">
                          <a:solidFill>
                            <a:srgbClr val="0067B1"/>
                          </a:solidFill>
                          <a:latin typeface="Arial" panose="020B0604020202020204" pitchFamily="34" charset="0"/>
                          <a:cs typeface="Arial" panose="020B0604020202020204" pitchFamily="34" charset="0"/>
                        </a:rPr>
                        <a:t>inservice meetings</a:t>
                      </a:r>
                      <a:r>
                        <a:rPr sz="1100" spc="-70"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and</a:t>
                      </a:r>
                      <a:endParaRPr sz="1100" dirty="0">
                        <a:latin typeface="Arial" panose="020B0604020202020204" pitchFamily="34" charset="0"/>
                        <a:cs typeface="Arial" panose="020B0604020202020204" pitchFamily="34" charset="0"/>
                      </a:endParaRPr>
                    </a:p>
                    <a:p>
                      <a:pPr marL="177800">
                        <a:lnSpc>
                          <a:spcPct val="100000"/>
                        </a:lnSpc>
                        <a:spcBef>
                          <a:spcPts val="20"/>
                        </a:spcBef>
                      </a:pPr>
                      <a:r>
                        <a:rPr sz="1100" spc="-5" dirty="0">
                          <a:solidFill>
                            <a:srgbClr val="0067B1"/>
                          </a:solidFill>
                          <a:latin typeface="Arial" panose="020B0604020202020204" pitchFamily="34" charset="0"/>
                          <a:cs typeface="Arial" panose="020B0604020202020204" pitchFamily="34" charset="0"/>
                        </a:rPr>
                        <a:t>professional development</a:t>
                      </a:r>
                      <a:r>
                        <a:rPr sz="1100" spc="2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trainings</a:t>
                      </a:r>
                      <a:endParaRPr sz="1100" dirty="0">
                        <a:latin typeface="Arial" panose="020B0604020202020204" pitchFamily="34" charset="0"/>
                        <a:cs typeface="Arial" panose="020B0604020202020204" pitchFamily="34" charset="0"/>
                      </a:endParaRPr>
                    </a:p>
                  </a:txBody>
                  <a:tcPr marL="0" marR="0" marT="50800"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rowSpan="2">
                  <a:txBody>
                    <a:bodyPr/>
                    <a:lstStyle/>
                    <a:p>
                      <a:pPr marL="184150" indent="-114300">
                        <a:lnSpc>
                          <a:spcPct val="100000"/>
                        </a:lnSpc>
                        <a:spcBef>
                          <a:spcPts val="400"/>
                        </a:spcBef>
                        <a:buChar char="•"/>
                        <a:tabLst>
                          <a:tab pos="184150" algn="l"/>
                        </a:tabLst>
                      </a:pPr>
                      <a:r>
                        <a:rPr sz="1100" spc="-5" dirty="0">
                          <a:solidFill>
                            <a:srgbClr val="0067B1"/>
                          </a:solidFill>
                          <a:latin typeface="Arial" panose="020B0604020202020204" pitchFamily="34" charset="0"/>
                          <a:cs typeface="Arial" panose="020B0604020202020204" pitchFamily="34" charset="0"/>
                        </a:rPr>
                        <a:t>Carries </a:t>
                      </a:r>
                      <a:r>
                        <a:rPr sz="1100" dirty="0">
                          <a:solidFill>
                            <a:srgbClr val="0067B1"/>
                          </a:solidFill>
                          <a:latin typeface="Arial" panose="020B0604020202020204" pitchFamily="34" charset="0"/>
                          <a:cs typeface="Arial" panose="020B0604020202020204" pitchFamily="34" charset="0"/>
                        </a:rPr>
                        <a:t>out </a:t>
                      </a:r>
                      <a:r>
                        <a:rPr sz="1100" spc="-10" dirty="0">
                          <a:solidFill>
                            <a:srgbClr val="0067B1"/>
                          </a:solidFill>
                          <a:latin typeface="Arial" panose="020B0604020202020204" pitchFamily="34" charset="0"/>
                          <a:cs typeface="Arial" panose="020B0604020202020204" pitchFamily="34" charset="0"/>
                        </a:rPr>
                        <a:t>teacher’s </a:t>
                      </a:r>
                      <a:r>
                        <a:rPr sz="1100" dirty="0">
                          <a:solidFill>
                            <a:srgbClr val="0067B1"/>
                          </a:solidFill>
                          <a:latin typeface="Arial" panose="020B0604020202020204" pitchFamily="34" charset="0"/>
                          <a:cs typeface="Arial" panose="020B0604020202020204" pitchFamily="34" charset="0"/>
                        </a:rPr>
                        <a:t>plans </a:t>
                      </a:r>
                      <a:r>
                        <a:rPr sz="1100" spc="-5" dirty="0">
                          <a:solidFill>
                            <a:srgbClr val="0067B1"/>
                          </a:solidFill>
                          <a:latin typeface="Arial" panose="020B0604020202020204" pitchFamily="34" charset="0"/>
                          <a:cs typeface="Arial" panose="020B0604020202020204" pitchFamily="34" charset="0"/>
                        </a:rPr>
                        <a:t>for</a:t>
                      </a:r>
                      <a:r>
                        <a:rPr sz="1100" spc="5" dirty="0">
                          <a:solidFill>
                            <a:srgbClr val="0067B1"/>
                          </a:solidFill>
                          <a:latin typeface="Arial" panose="020B0604020202020204" pitchFamily="34" charset="0"/>
                          <a:cs typeface="Arial" panose="020B0604020202020204" pitchFamily="34" charset="0"/>
                        </a:rPr>
                        <a:t> </a:t>
                      </a:r>
                      <a:r>
                        <a:rPr sz="1100" dirty="0">
                          <a:solidFill>
                            <a:srgbClr val="0067B1"/>
                          </a:solidFill>
                          <a:latin typeface="Arial" panose="020B0604020202020204" pitchFamily="34" charset="0"/>
                          <a:cs typeface="Arial" panose="020B0604020202020204" pitchFamily="34" charset="0"/>
                        </a:rPr>
                        <a:t>child</a:t>
                      </a:r>
                      <a:endParaRPr sz="1100" dirty="0">
                        <a:latin typeface="Arial" panose="020B0604020202020204" pitchFamily="34" charset="0"/>
                        <a:cs typeface="Arial" panose="020B0604020202020204" pitchFamily="34" charset="0"/>
                      </a:endParaRPr>
                    </a:p>
                    <a:p>
                      <a:pPr marL="184150" marR="200660" indent="-114300">
                        <a:lnSpc>
                          <a:spcPct val="101899"/>
                        </a:lnSpc>
                        <a:spcBef>
                          <a:spcPts val="400"/>
                        </a:spcBef>
                        <a:buChar char="•"/>
                        <a:tabLst>
                          <a:tab pos="184150" algn="l"/>
                        </a:tabLst>
                      </a:pPr>
                      <a:r>
                        <a:rPr sz="1100" spc="-5" dirty="0">
                          <a:solidFill>
                            <a:srgbClr val="0067B1"/>
                          </a:solidFill>
                          <a:latin typeface="Arial" panose="020B0604020202020204" pitchFamily="34" charset="0"/>
                          <a:cs typeface="Arial" panose="020B0604020202020204" pitchFamily="34" charset="0"/>
                        </a:rPr>
                        <a:t>Monitors student progress </a:t>
                      </a:r>
                      <a:r>
                        <a:rPr sz="1100" dirty="0">
                          <a:solidFill>
                            <a:srgbClr val="0067B1"/>
                          </a:solidFill>
                          <a:latin typeface="Arial" panose="020B0604020202020204" pitchFamily="34" charset="0"/>
                          <a:cs typeface="Arial" panose="020B0604020202020204" pitchFamily="34" charset="0"/>
                        </a:rPr>
                        <a:t>in instruction  </a:t>
                      </a:r>
                      <a:r>
                        <a:rPr sz="1100" spc="-5" dirty="0">
                          <a:solidFill>
                            <a:srgbClr val="0067B1"/>
                          </a:solidFill>
                          <a:latin typeface="Arial" panose="020B0604020202020204" pitchFamily="34" charset="0"/>
                          <a:cs typeface="Arial" panose="020B0604020202020204" pitchFamily="34" charset="0"/>
                        </a:rPr>
                        <a:t>programs </a:t>
                      </a:r>
                      <a:r>
                        <a:rPr sz="1100" dirty="0">
                          <a:solidFill>
                            <a:srgbClr val="0067B1"/>
                          </a:solidFill>
                          <a:latin typeface="Arial" panose="020B0604020202020204" pitchFamily="34" charset="0"/>
                          <a:cs typeface="Arial" panose="020B0604020202020204" pitchFamily="34" charset="0"/>
                        </a:rPr>
                        <a:t>and </a:t>
                      </a:r>
                      <a:r>
                        <a:rPr sz="1100" spc="-5" dirty="0">
                          <a:solidFill>
                            <a:srgbClr val="0067B1"/>
                          </a:solidFill>
                          <a:latin typeface="Arial" panose="020B0604020202020204" pitchFamily="34" charset="0"/>
                          <a:cs typeface="Arial" panose="020B0604020202020204" pitchFamily="34" charset="0"/>
                        </a:rPr>
                        <a:t>relates findings to  </a:t>
                      </a:r>
                      <a:r>
                        <a:rPr sz="1100" dirty="0">
                          <a:solidFill>
                            <a:srgbClr val="0067B1"/>
                          </a:solidFill>
                          <a:latin typeface="Arial" panose="020B0604020202020204" pitchFamily="34" charset="0"/>
                          <a:cs typeface="Arial" panose="020B0604020202020204" pitchFamily="34" charset="0"/>
                        </a:rPr>
                        <a:t>supervising</a:t>
                      </a:r>
                      <a:r>
                        <a:rPr sz="1100" spc="-5" dirty="0">
                          <a:solidFill>
                            <a:srgbClr val="0067B1"/>
                          </a:solidFill>
                          <a:latin typeface="Arial" panose="020B0604020202020204" pitchFamily="34" charset="0"/>
                          <a:cs typeface="Arial" panose="020B0604020202020204" pitchFamily="34" charset="0"/>
                        </a:rPr>
                        <a:t> teacher</a:t>
                      </a:r>
                      <a:endParaRPr sz="1100" dirty="0">
                        <a:latin typeface="Arial" panose="020B0604020202020204" pitchFamily="34" charset="0"/>
                        <a:cs typeface="Arial" panose="020B0604020202020204" pitchFamily="34" charset="0"/>
                      </a:endParaRPr>
                    </a:p>
                    <a:p>
                      <a:pPr marL="184150" indent="-114300">
                        <a:lnSpc>
                          <a:spcPct val="100000"/>
                        </a:lnSpc>
                        <a:spcBef>
                          <a:spcPts val="420"/>
                        </a:spcBef>
                        <a:buChar char="•"/>
                        <a:tabLst>
                          <a:tab pos="184150" algn="l"/>
                        </a:tabLst>
                      </a:pPr>
                      <a:r>
                        <a:rPr sz="1100" dirty="0">
                          <a:solidFill>
                            <a:srgbClr val="0067B1"/>
                          </a:solidFill>
                          <a:latin typeface="Arial" panose="020B0604020202020204" pitchFamily="34" charset="0"/>
                          <a:cs typeface="Arial" panose="020B0604020202020204" pitchFamily="34" charset="0"/>
                        </a:rPr>
                        <a:t>Constructs </a:t>
                      </a:r>
                      <a:r>
                        <a:rPr sz="1100" spc="-5" dirty="0">
                          <a:solidFill>
                            <a:srgbClr val="0067B1"/>
                          </a:solidFill>
                          <a:latin typeface="Arial" panose="020B0604020202020204" pitchFamily="34" charset="0"/>
                          <a:cs typeface="Arial" panose="020B0604020202020204" pitchFamily="34" charset="0"/>
                        </a:rPr>
                        <a:t>materials designed</a:t>
                      </a:r>
                      <a:r>
                        <a:rPr sz="110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by</a:t>
                      </a:r>
                      <a:endParaRPr sz="1100" dirty="0">
                        <a:latin typeface="Arial" panose="020B0604020202020204" pitchFamily="34" charset="0"/>
                        <a:cs typeface="Arial" panose="020B0604020202020204" pitchFamily="34" charset="0"/>
                      </a:endParaRPr>
                    </a:p>
                    <a:p>
                      <a:pPr marL="184150">
                        <a:lnSpc>
                          <a:spcPct val="100000"/>
                        </a:lnSpc>
                        <a:spcBef>
                          <a:spcPts val="20"/>
                        </a:spcBef>
                      </a:pPr>
                      <a:r>
                        <a:rPr sz="1100" dirty="0">
                          <a:solidFill>
                            <a:srgbClr val="0067B1"/>
                          </a:solidFill>
                          <a:latin typeface="Arial" panose="020B0604020202020204" pitchFamily="34" charset="0"/>
                          <a:cs typeface="Arial" panose="020B0604020202020204" pitchFamily="34" charset="0"/>
                        </a:rPr>
                        <a:t>supervising</a:t>
                      </a:r>
                      <a:r>
                        <a:rPr sz="1100" spc="-5" dirty="0">
                          <a:solidFill>
                            <a:srgbClr val="0067B1"/>
                          </a:solidFill>
                          <a:latin typeface="Arial" panose="020B0604020202020204" pitchFamily="34" charset="0"/>
                          <a:cs typeface="Arial" panose="020B0604020202020204" pitchFamily="34" charset="0"/>
                        </a:rPr>
                        <a:t> teacher</a:t>
                      </a:r>
                      <a:endParaRPr sz="1100" dirty="0">
                        <a:latin typeface="Arial" panose="020B0604020202020204" pitchFamily="34" charset="0"/>
                        <a:cs typeface="Arial" panose="020B0604020202020204" pitchFamily="34" charset="0"/>
                      </a:endParaRPr>
                    </a:p>
                    <a:p>
                      <a:pPr marL="184150" indent="-114300">
                        <a:lnSpc>
                          <a:spcPct val="100000"/>
                        </a:lnSpc>
                        <a:spcBef>
                          <a:spcPts val="420"/>
                        </a:spcBef>
                        <a:buChar char="•"/>
                        <a:tabLst>
                          <a:tab pos="184150" algn="l"/>
                        </a:tabLst>
                      </a:pPr>
                      <a:r>
                        <a:rPr sz="1100" spc="-5" dirty="0">
                          <a:solidFill>
                            <a:srgbClr val="0067B1"/>
                          </a:solidFill>
                          <a:latin typeface="Arial" panose="020B0604020202020204" pitchFamily="34" charset="0"/>
                          <a:cs typeface="Arial" panose="020B0604020202020204" pitchFamily="34" charset="0"/>
                        </a:rPr>
                        <a:t>May attend professional</a:t>
                      </a:r>
                      <a:r>
                        <a:rPr sz="1100" spc="10" dirty="0">
                          <a:solidFill>
                            <a:srgbClr val="0067B1"/>
                          </a:solidFill>
                          <a:latin typeface="Arial" panose="020B0604020202020204" pitchFamily="34" charset="0"/>
                          <a:cs typeface="Arial" panose="020B0604020202020204" pitchFamily="34" charset="0"/>
                        </a:rPr>
                        <a:t> </a:t>
                      </a:r>
                      <a:r>
                        <a:rPr sz="1100" spc="-5" dirty="0">
                          <a:solidFill>
                            <a:srgbClr val="0067B1"/>
                          </a:solidFill>
                          <a:latin typeface="Arial" panose="020B0604020202020204" pitchFamily="34" charset="0"/>
                          <a:cs typeface="Arial" panose="020B0604020202020204" pitchFamily="34" charset="0"/>
                        </a:rPr>
                        <a:t>development</a:t>
                      </a:r>
                      <a:endParaRPr sz="1100" dirty="0">
                        <a:latin typeface="Arial" panose="020B0604020202020204" pitchFamily="34" charset="0"/>
                        <a:cs typeface="Arial" panose="020B0604020202020204" pitchFamily="34" charset="0"/>
                      </a:endParaRPr>
                    </a:p>
                    <a:p>
                      <a:pPr marL="184150">
                        <a:lnSpc>
                          <a:spcPct val="100000"/>
                        </a:lnSpc>
                        <a:spcBef>
                          <a:spcPts val="20"/>
                        </a:spcBef>
                      </a:pPr>
                      <a:r>
                        <a:rPr sz="1100" dirty="0">
                          <a:solidFill>
                            <a:srgbClr val="0067B1"/>
                          </a:solidFill>
                          <a:latin typeface="Arial" panose="020B0604020202020204" pitchFamily="34" charset="0"/>
                          <a:cs typeface="Arial" panose="020B0604020202020204" pitchFamily="34" charset="0"/>
                        </a:rPr>
                        <a:t>meetings </a:t>
                      </a:r>
                      <a:r>
                        <a:rPr sz="1100" spc="-5" dirty="0">
                          <a:solidFill>
                            <a:srgbClr val="0067B1"/>
                          </a:solidFill>
                          <a:latin typeface="Arial" panose="020B0604020202020204" pitchFamily="34" charset="0"/>
                          <a:cs typeface="Arial" panose="020B0604020202020204" pitchFamily="34" charset="0"/>
                        </a:rPr>
                        <a:t>for paraeducators</a:t>
                      </a:r>
                      <a:endParaRPr sz="1100" dirty="0">
                        <a:latin typeface="Arial" panose="020B0604020202020204" pitchFamily="34" charset="0"/>
                        <a:cs typeface="Arial" panose="020B0604020202020204" pitchFamily="34" charset="0"/>
                      </a:endParaRPr>
                    </a:p>
                  </a:txBody>
                  <a:tcPr marL="0" marR="0" marT="50800" marB="0">
                    <a:lnL w="6350">
                      <a:solidFill>
                        <a:srgbClr val="0067B1"/>
                      </a:solidFill>
                      <a:prstDash val="solid"/>
                    </a:lnL>
                    <a:lnT w="6350">
                      <a:solidFill>
                        <a:srgbClr val="0067B1"/>
                      </a:solidFill>
                      <a:prstDash val="solid"/>
                    </a:lnT>
                  </a:tcPr>
                </a:tc>
                <a:extLst>
                  <a:ext uri="{0D108BD9-81ED-4DB2-BD59-A6C34878D82A}">
                    <a16:rowId xmlns:a16="http://schemas.microsoft.com/office/drawing/2014/main" val="10008"/>
                  </a:ext>
                </a:extLst>
              </a:tr>
              <a:tr h="518232">
                <a:tc gridSpan="2">
                  <a:txBody>
                    <a:bodyPr/>
                    <a:lstStyle/>
                    <a:p>
                      <a:pPr marL="69850">
                        <a:lnSpc>
                          <a:spcPct val="100000"/>
                        </a:lnSpc>
                        <a:spcBef>
                          <a:spcPts val="180"/>
                        </a:spcBef>
                      </a:pPr>
                      <a:r>
                        <a:rPr sz="700" dirty="0">
                          <a:solidFill>
                            <a:srgbClr val="0067B1"/>
                          </a:solidFill>
                          <a:latin typeface="Myriad Pro"/>
                          <a:cs typeface="Myriad Pro"/>
                        </a:rPr>
                        <a:t>Roles Source: </a:t>
                      </a:r>
                      <a:r>
                        <a:rPr sz="700" spc="-5" dirty="0">
                          <a:solidFill>
                            <a:srgbClr val="0067B1"/>
                          </a:solidFill>
                          <a:latin typeface="Myriad Pro"/>
                          <a:cs typeface="Myriad Pro"/>
                        </a:rPr>
                        <a:t>Archer,</a:t>
                      </a:r>
                      <a:r>
                        <a:rPr sz="700" spc="25" dirty="0">
                          <a:solidFill>
                            <a:srgbClr val="0067B1"/>
                          </a:solidFill>
                          <a:latin typeface="Myriad Pro"/>
                          <a:cs typeface="Myriad Pro"/>
                        </a:rPr>
                        <a:t> </a:t>
                      </a:r>
                      <a:r>
                        <a:rPr sz="700" spc="5" dirty="0">
                          <a:solidFill>
                            <a:srgbClr val="0067B1"/>
                          </a:solidFill>
                          <a:latin typeface="Myriad Pro"/>
                          <a:cs typeface="Myriad Pro"/>
                        </a:rPr>
                        <a:t>1996.</a:t>
                      </a:r>
                      <a:endParaRPr sz="700" dirty="0">
                        <a:latin typeface="Myriad Pro"/>
                        <a:cs typeface="Myriad Pro"/>
                      </a:endParaRPr>
                    </a:p>
                    <a:p>
                      <a:pPr marL="69850">
                        <a:lnSpc>
                          <a:spcPct val="100000"/>
                        </a:lnSpc>
                        <a:spcBef>
                          <a:spcPts val="260"/>
                        </a:spcBef>
                      </a:pPr>
                      <a:r>
                        <a:rPr sz="700" spc="5" dirty="0">
                          <a:solidFill>
                            <a:srgbClr val="0067B1"/>
                          </a:solidFill>
                          <a:latin typeface="Myriad Pro"/>
                          <a:cs typeface="Myriad Pro"/>
                        </a:rPr>
                        <a:t>Chart </a:t>
                      </a:r>
                      <a:r>
                        <a:rPr sz="700" dirty="0">
                          <a:solidFill>
                            <a:srgbClr val="0067B1"/>
                          </a:solidFill>
                          <a:latin typeface="Myriad Pro"/>
                          <a:cs typeface="Myriad Pro"/>
                        </a:rPr>
                        <a:t>Source: </a:t>
                      </a:r>
                      <a:r>
                        <a:rPr sz="700" spc="5" dirty="0">
                          <a:solidFill>
                            <a:srgbClr val="0067B1"/>
                          </a:solidFill>
                          <a:latin typeface="Myriad Pro"/>
                          <a:cs typeface="Myriad Pro"/>
                        </a:rPr>
                        <a:t>Gerlach, </a:t>
                      </a:r>
                      <a:r>
                        <a:rPr sz="700" dirty="0">
                          <a:solidFill>
                            <a:srgbClr val="0067B1"/>
                          </a:solidFill>
                          <a:latin typeface="Myriad Pro"/>
                          <a:cs typeface="Myriad Pro"/>
                        </a:rPr>
                        <a:t>Pickett, </a:t>
                      </a:r>
                      <a:r>
                        <a:rPr sz="700" spc="-5" dirty="0">
                          <a:solidFill>
                            <a:srgbClr val="0067B1"/>
                          </a:solidFill>
                          <a:latin typeface="Myriad Pro"/>
                          <a:cs typeface="Myriad Pro"/>
                        </a:rPr>
                        <a:t>Vasa,</a:t>
                      </a:r>
                      <a:r>
                        <a:rPr sz="700" spc="10" dirty="0">
                          <a:solidFill>
                            <a:srgbClr val="0067B1"/>
                          </a:solidFill>
                          <a:latin typeface="Myriad Pro"/>
                          <a:cs typeface="Myriad Pro"/>
                        </a:rPr>
                        <a:t> </a:t>
                      </a:r>
                      <a:r>
                        <a:rPr sz="700" spc="5" dirty="0">
                          <a:solidFill>
                            <a:srgbClr val="0067B1"/>
                          </a:solidFill>
                          <a:latin typeface="Myriad Pro"/>
                          <a:cs typeface="Myriad Pro"/>
                        </a:rPr>
                        <a:t>1990.</a:t>
                      </a:r>
                      <a:endParaRPr sz="700" dirty="0">
                        <a:latin typeface="Myriad Pro"/>
                        <a:cs typeface="Myriad Pro"/>
                      </a:endParaRPr>
                    </a:p>
                  </a:txBody>
                  <a:tcPr marL="0" marR="0" marT="22860" marB="0">
                    <a:lnL w="6350">
                      <a:solidFill>
                        <a:srgbClr val="0067B1"/>
                      </a:solidFill>
                      <a:prstDash val="solid"/>
                    </a:lnL>
                    <a:lnR w="6350">
                      <a:solidFill>
                        <a:srgbClr val="0067B1"/>
                      </a:solidFill>
                      <a:prstDash val="solid"/>
                    </a:lnR>
                    <a:lnT w="6350">
                      <a:solidFill>
                        <a:srgbClr val="0067B1"/>
                      </a:solidFill>
                      <a:prstDash val="solid"/>
                    </a:lnT>
                    <a:lnB w="6350">
                      <a:solidFill>
                        <a:srgbClr val="0067B1"/>
                      </a:solidFill>
                      <a:prstDash val="solid"/>
                    </a:lnB>
                  </a:tcPr>
                </a:tc>
                <a:tc hMerge="1">
                  <a:txBody>
                    <a:bodyPr/>
                    <a:lstStyle/>
                    <a:p>
                      <a:endParaRPr/>
                    </a:p>
                  </a:txBody>
                  <a:tcPr marL="0" marR="0" marT="0" marB="0"/>
                </a:tc>
                <a:tc vMerge="1">
                  <a:txBody>
                    <a:bodyPr/>
                    <a:lstStyle/>
                    <a:p>
                      <a:endParaRPr/>
                    </a:p>
                  </a:txBody>
                  <a:tcPr marL="0" marR="0" marT="50800" marB="0">
                    <a:lnL w="6350">
                      <a:solidFill>
                        <a:srgbClr val="0067B1"/>
                      </a:solidFill>
                      <a:prstDash val="solid"/>
                    </a:lnL>
                    <a:lnT w="6350">
                      <a:solidFill>
                        <a:srgbClr val="0067B1"/>
                      </a:solidFill>
                      <a:prstDash val="solid"/>
                    </a:lnT>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7429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8456</TotalTime>
  <Words>2738</Words>
  <Application>Microsoft Office PowerPoint</Application>
  <PresentationFormat>On-screen Show (4:3)</PresentationFormat>
  <Paragraphs>475</Paragraphs>
  <Slides>46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Britannic Bold</vt:lpstr>
      <vt:lpstr>Calibri</vt:lpstr>
      <vt:lpstr>Georgia</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Harrell, Alyssa J.</cp:lastModifiedBy>
  <cp:revision>459</cp:revision>
  <cp:lastPrinted>2016-08-31T16:33:36Z</cp:lastPrinted>
  <dcterms:created xsi:type="dcterms:W3CDTF">2016-08-25T16:48:33Z</dcterms:created>
  <dcterms:modified xsi:type="dcterms:W3CDTF">2019-08-26T17:10:32Z</dcterms:modified>
</cp:coreProperties>
</file>