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62"/>
  </p:notesMasterIdLst>
  <p:handoutMasterIdLst>
    <p:handoutMasterId r:id="rId63"/>
  </p:handoutMasterIdLst>
  <p:sldIdLst>
    <p:sldId id="257" r:id="rId2"/>
    <p:sldId id="258" r:id="rId3"/>
    <p:sldId id="356" r:id="rId4"/>
    <p:sldId id="395" r:id="rId5"/>
    <p:sldId id="449" r:id="rId6"/>
    <p:sldId id="483" r:id="rId7"/>
    <p:sldId id="451" r:id="rId8"/>
    <p:sldId id="353" r:id="rId9"/>
    <p:sldId id="262" r:id="rId10"/>
    <p:sldId id="280" r:id="rId11"/>
    <p:sldId id="373" r:id="rId12"/>
    <p:sldId id="284" r:id="rId13"/>
    <p:sldId id="457" r:id="rId14"/>
    <p:sldId id="411" r:id="rId15"/>
    <p:sldId id="452" r:id="rId16"/>
    <p:sldId id="453" r:id="rId17"/>
    <p:sldId id="398" r:id="rId18"/>
    <p:sldId id="366" r:id="rId19"/>
    <p:sldId id="272" r:id="rId20"/>
    <p:sldId id="270" r:id="rId21"/>
    <p:sldId id="271" r:id="rId22"/>
    <p:sldId id="274" r:id="rId23"/>
    <p:sldId id="448" r:id="rId24"/>
    <p:sldId id="277" r:id="rId25"/>
    <p:sldId id="349" r:id="rId26"/>
    <p:sldId id="285" r:id="rId27"/>
    <p:sldId id="399" r:id="rId28"/>
    <p:sldId id="2817" r:id="rId29"/>
    <p:sldId id="400" r:id="rId30"/>
    <p:sldId id="408" r:id="rId31"/>
    <p:sldId id="401" r:id="rId32"/>
    <p:sldId id="402" r:id="rId33"/>
    <p:sldId id="275" r:id="rId34"/>
    <p:sldId id="265" r:id="rId35"/>
    <p:sldId id="403" r:id="rId36"/>
    <p:sldId id="344" r:id="rId37"/>
    <p:sldId id="310" r:id="rId38"/>
    <p:sldId id="421" r:id="rId39"/>
    <p:sldId id="371" r:id="rId40"/>
    <p:sldId id="322" r:id="rId41"/>
    <p:sldId id="323" r:id="rId42"/>
    <p:sldId id="338" r:id="rId43"/>
    <p:sldId id="459" r:id="rId44"/>
    <p:sldId id="444" r:id="rId45"/>
    <p:sldId id="460" r:id="rId46"/>
    <p:sldId id="281" r:id="rId47"/>
    <p:sldId id="282" r:id="rId48"/>
    <p:sldId id="283" r:id="rId49"/>
    <p:sldId id="461" r:id="rId50"/>
    <p:sldId id="462" r:id="rId51"/>
    <p:sldId id="286" r:id="rId52"/>
    <p:sldId id="287" r:id="rId53"/>
    <p:sldId id="288" r:id="rId54"/>
    <p:sldId id="289" r:id="rId55"/>
    <p:sldId id="463" r:id="rId56"/>
    <p:sldId id="292" r:id="rId57"/>
    <p:sldId id="455" r:id="rId58"/>
    <p:sldId id="456" r:id="rId59"/>
    <p:sldId id="372" r:id="rId60"/>
    <p:sldId id="305" r:id="rId61"/>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3" autoAdjust="0"/>
    <p:restoredTop sz="93137"/>
  </p:normalViewPr>
  <p:slideViewPr>
    <p:cSldViewPr snapToGrid="0" snapToObjects="1">
      <p:cViewPr varScale="1">
        <p:scale>
          <a:sx n="105" d="100"/>
          <a:sy n="105" d="100"/>
        </p:scale>
        <p:origin x="708"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6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F8C83-0F4E-421E-A8C2-6FD8F5E5EB42}"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3534CE39-84C6-40ED-9227-CBBB57A06EAE}">
      <dgm:prSet/>
      <dgm:spPr/>
      <dgm:t>
        <a:bodyPr/>
        <a:lstStyle/>
        <a:p>
          <a:r>
            <a:rPr lang="en-US" baseline="0"/>
            <a:t>Assumes Tier 1 School wide PBIS is in place – TFI, SAS</a:t>
          </a:r>
          <a:endParaRPr lang="en-US"/>
        </a:p>
      </dgm:t>
    </dgm:pt>
    <dgm:pt modelId="{934A0B21-D4D1-435B-98AC-5391EA1B62E2}" type="parTrans" cxnId="{B952BCA5-3A0F-4D59-AD18-94BB66337780}">
      <dgm:prSet/>
      <dgm:spPr/>
      <dgm:t>
        <a:bodyPr/>
        <a:lstStyle/>
        <a:p>
          <a:endParaRPr lang="en-US"/>
        </a:p>
      </dgm:t>
    </dgm:pt>
    <dgm:pt modelId="{F433AAC4-CFAE-4E3B-B1D2-5F6143F3B5A3}" type="sibTrans" cxnId="{B952BCA5-3A0F-4D59-AD18-94BB66337780}">
      <dgm:prSet/>
      <dgm:spPr/>
      <dgm:t>
        <a:bodyPr/>
        <a:lstStyle/>
        <a:p>
          <a:endParaRPr lang="en-US"/>
        </a:p>
      </dgm:t>
    </dgm:pt>
    <dgm:pt modelId="{1BB589F1-D502-4C47-82F0-A1DC1DA44A4C}">
      <dgm:prSet/>
      <dgm:spPr/>
      <dgm:t>
        <a:bodyPr/>
        <a:lstStyle/>
        <a:p>
          <a:r>
            <a:rPr lang="en-US" baseline="0"/>
            <a:t>Involves a problem-solving focused behavior support team</a:t>
          </a:r>
          <a:endParaRPr lang="en-US"/>
        </a:p>
      </dgm:t>
    </dgm:pt>
    <dgm:pt modelId="{D1053099-03BE-451C-965E-65C5DA6EA40A}" type="parTrans" cxnId="{CEB776CE-60C1-4377-8F28-B3B55034F90E}">
      <dgm:prSet/>
      <dgm:spPr/>
      <dgm:t>
        <a:bodyPr/>
        <a:lstStyle/>
        <a:p>
          <a:endParaRPr lang="en-US"/>
        </a:p>
      </dgm:t>
    </dgm:pt>
    <dgm:pt modelId="{DD335A2F-0AE1-4710-98A3-547948178316}" type="sibTrans" cxnId="{CEB776CE-60C1-4377-8F28-B3B55034F90E}">
      <dgm:prSet/>
      <dgm:spPr/>
      <dgm:t>
        <a:bodyPr/>
        <a:lstStyle/>
        <a:p>
          <a:endParaRPr lang="en-US"/>
        </a:p>
      </dgm:t>
    </dgm:pt>
    <dgm:pt modelId="{5ABBB57D-B5E1-4F51-B7AE-6468D4DC8534}">
      <dgm:prSet/>
      <dgm:spPr/>
      <dgm:t>
        <a:bodyPr/>
        <a:lstStyle/>
        <a:p>
          <a:r>
            <a:rPr lang="en-US" baseline="0" dirty="0"/>
            <a:t>Screening to identify  % of students in need of more than Tier 1 supports</a:t>
          </a:r>
          <a:endParaRPr lang="en-US" dirty="0"/>
        </a:p>
      </dgm:t>
    </dgm:pt>
    <dgm:pt modelId="{4E99E842-10CD-424B-B740-D7D47654A42A}" type="parTrans" cxnId="{033AE6E5-39F5-4EFF-8E92-2294CC8FD596}">
      <dgm:prSet/>
      <dgm:spPr/>
      <dgm:t>
        <a:bodyPr/>
        <a:lstStyle/>
        <a:p>
          <a:endParaRPr lang="en-US"/>
        </a:p>
      </dgm:t>
    </dgm:pt>
    <dgm:pt modelId="{D1CCA3FA-8AF9-4DFC-977C-9A282B424B9A}" type="sibTrans" cxnId="{033AE6E5-39F5-4EFF-8E92-2294CC8FD596}">
      <dgm:prSet/>
      <dgm:spPr/>
      <dgm:t>
        <a:bodyPr/>
        <a:lstStyle/>
        <a:p>
          <a:endParaRPr lang="en-US"/>
        </a:p>
      </dgm:t>
    </dgm:pt>
    <dgm:pt modelId="{11D3D9D6-087E-4F6A-BE10-7CBAEBFE4251}">
      <dgm:prSet/>
      <dgm:spPr/>
      <dgm:t>
        <a:bodyPr/>
        <a:lstStyle/>
        <a:p>
          <a:r>
            <a:rPr lang="en-US" baseline="0"/>
            <a:t>Readily available and easily accessible</a:t>
          </a:r>
          <a:endParaRPr lang="en-US"/>
        </a:p>
      </dgm:t>
    </dgm:pt>
    <dgm:pt modelId="{72A48D0D-6991-47AF-9733-D5014D5F4FDA}" type="parTrans" cxnId="{6723CDAB-A6A5-4EA5-889D-03A505774526}">
      <dgm:prSet/>
      <dgm:spPr/>
      <dgm:t>
        <a:bodyPr/>
        <a:lstStyle/>
        <a:p>
          <a:endParaRPr lang="en-US"/>
        </a:p>
      </dgm:t>
    </dgm:pt>
    <dgm:pt modelId="{1DFCF440-5679-4EEE-872D-65D0BBE712E7}" type="sibTrans" cxnId="{6723CDAB-A6A5-4EA5-889D-03A505774526}">
      <dgm:prSet/>
      <dgm:spPr/>
      <dgm:t>
        <a:bodyPr/>
        <a:lstStyle/>
        <a:p>
          <a:endParaRPr lang="en-US"/>
        </a:p>
      </dgm:t>
    </dgm:pt>
    <dgm:pt modelId="{0E362AEB-0178-41EF-B77E-B42821D8E862}">
      <dgm:prSet/>
      <dgm:spPr/>
      <dgm:t>
        <a:bodyPr/>
        <a:lstStyle/>
        <a:p>
          <a:r>
            <a:rPr lang="en-US" baseline="0"/>
            <a:t>Low time commitment from teaching staff</a:t>
          </a:r>
          <a:endParaRPr lang="en-US"/>
        </a:p>
      </dgm:t>
    </dgm:pt>
    <dgm:pt modelId="{52B9D130-8298-4C13-A83A-D3415FC05D78}" type="parTrans" cxnId="{5D13D04E-5029-4884-B940-253BB0032A54}">
      <dgm:prSet/>
      <dgm:spPr/>
      <dgm:t>
        <a:bodyPr/>
        <a:lstStyle/>
        <a:p>
          <a:endParaRPr lang="en-US"/>
        </a:p>
      </dgm:t>
    </dgm:pt>
    <dgm:pt modelId="{DB749FC5-FD73-478B-BC93-F1391EE06931}" type="sibTrans" cxnId="{5D13D04E-5029-4884-B940-253BB0032A54}">
      <dgm:prSet/>
      <dgm:spPr/>
      <dgm:t>
        <a:bodyPr/>
        <a:lstStyle/>
        <a:p>
          <a:endParaRPr lang="en-US"/>
        </a:p>
      </dgm:t>
    </dgm:pt>
    <dgm:pt modelId="{51760562-78A1-42EA-91D1-EA0E65AD9D61}">
      <dgm:prSet/>
      <dgm:spPr/>
      <dgm:t>
        <a:bodyPr/>
        <a:lstStyle/>
        <a:p>
          <a:r>
            <a:rPr lang="en-US" baseline="0" dirty="0"/>
            <a:t>Adequate resources allocated (admin, team, time etc.)</a:t>
          </a:r>
          <a:endParaRPr lang="en-US" dirty="0"/>
        </a:p>
      </dgm:t>
    </dgm:pt>
    <dgm:pt modelId="{97DE40FD-AC1B-4D2E-BBDA-1C63D22332C8}" type="parTrans" cxnId="{84B2BBF0-FF81-4D05-8535-E02FBA16FB7A}">
      <dgm:prSet/>
      <dgm:spPr/>
      <dgm:t>
        <a:bodyPr/>
        <a:lstStyle/>
        <a:p>
          <a:endParaRPr lang="en-US"/>
        </a:p>
      </dgm:t>
    </dgm:pt>
    <dgm:pt modelId="{A3A122EF-8E17-4095-ADEE-94F38CFBA942}" type="sibTrans" cxnId="{84B2BBF0-FF81-4D05-8535-E02FBA16FB7A}">
      <dgm:prSet/>
      <dgm:spPr/>
      <dgm:t>
        <a:bodyPr/>
        <a:lstStyle/>
        <a:p>
          <a:endParaRPr lang="en-US"/>
        </a:p>
      </dgm:t>
    </dgm:pt>
    <dgm:pt modelId="{C78F070F-5205-47B6-BD4B-CFBFCA02B742}">
      <dgm:prSet/>
      <dgm:spPr/>
      <dgm:t>
        <a:bodyPr/>
        <a:lstStyle/>
        <a:p>
          <a:r>
            <a:rPr lang="en-US" baseline="0"/>
            <a:t>Uses efficient, available evidence-based practices</a:t>
          </a:r>
          <a:endParaRPr lang="en-US"/>
        </a:p>
      </dgm:t>
    </dgm:pt>
    <dgm:pt modelId="{E57CB2B4-A325-4B24-AA6A-D072D4E65DAB}" type="parTrans" cxnId="{2A8C2E2E-B052-4EE1-8647-0C58416E28D2}">
      <dgm:prSet/>
      <dgm:spPr/>
      <dgm:t>
        <a:bodyPr/>
        <a:lstStyle/>
        <a:p>
          <a:endParaRPr lang="en-US"/>
        </a:p>
      </dgm:t>
    </dgm:pt>
    <dgm:pt modelId="{0C0DEF62-8F3B-47F3-8BFB-FD9A0143C02C}" type="sibTrans" cxnId="{2A8C2E2E-B052-4EE1-8647-0C58416E28D2}">
      <dgm:prSet/>
      <dgm:spPr/>
      <dgm:t>
        <a:bodyPr/>
        <a:lstStyle/>
        <a:p>
          <a:endParaRPr lang="en-US"/>
        </a:p>
      </dgm:t>
    </dgm:pt>
    <dgm:pt modelId="{AC6651B4-71F4-4B26-BCE7-8A8B752191F6}">
      <dgm:prSet/>
      <dgm:spPr/>
      <dgm:t>
        <a:bodyPr/>
        <a:lstStyle/>
        <a:p>
          <a:r>
            <a:rPr lang="en-US" baseline="0"/>
            <a:t>Includes data-based progress monitoring &amp; decisions</a:t>
          </a:r>
          <a:endParaRPr lang="en-US"/>
        </a:p>
      </dgm:t>
    </dgm:pt>
    <dgm:pt modelId="{DBB86E27-E262-47CD-B3BB-444F65598BC4}" type="parTrans" cxnId="{EE909ADB-C9D9-467D-B390-77B7287D3C05}">
      <dgm:prSet/>
      <dgm:spPr/>
      <dgm:t>
        <a:bodyPr/>
        <a:lstStyle/>
        <a:p>
          <a:endParaRPr lang="en-US"/>
        </a:p>
      </dgm:t>
    </dgm:pt>
    <dgm:pt modelId="{216D8C08-4245-4414-B5FD-27FF35C8D4A3}" type="sibTrans" cxnId="{EE909ADB-C9D9-467D-B390-77B7287D3C05}">
      <dgm:prSet/>
      <dgm:spPr/>
      <dgm:t>
        <a:bodyPr/>
        <a:lstStyle/>
        <a:p>
          <a:endParaRPr lang="en-US"/>
        </a:p>
      </dgm:t>
    </dgm:pt>
    <dgm:pt modelId="{CAD83EC0-BCE3-4AA9-A247-7E67A37C4ECB}">
      <dgm:prSet/>
      <dgm:spPr/>
      <dgm:t>
        <a:bodyPr/>
        <a:lstStyle/>
        <a:p>
          <a:r>
            <a:rPr lang="en-US" baseline="0" dirty="0"/>
            <a:t>Have entry, progress monitoring &amp; exit criteria, with non-responders moving to Tier 3</a:t>
          </a:r>
          <a:endParaRPr lang="en-US" dirty="0"/>
        </a:p>
      </dgm:t>
    </dgm:pt>
    <dgm:pt modelId="{772C0BD0-E044-4138-8777-9684F9EFA957}" type="parTrans" cxnId="{F754388C-2919-4630-B133-E5B06FF11116}">
      <dgm:prSet/>
      <dgm:spPr/>
      <dgm:t>
        <a:bodyPr/>
        <a:lstStyle/>
        <a:p>
          <a:endParaRPr lang="en-US"/>
        </a:p>
      </dgm:t>
    </dgm:pt>
    <dgm:pt modelId="{3E7616BA-075E-45FE-B27D-02D808AA6ED0}" type="sibTrans" cxnId="{F754388C-2919-4630-B133-E5B06FF11116}">
      <dgm:prSet/>
      <dgm:spPr/>
      <dgm:t>
        <a:bodyPr/>
        <a:lstStyle/>
        <a:p>
          <a:endParaRPr lang="en-US"/>
        </a:p>
      </dgm:t>
    </dgm:pt>
    <dgm:pt modelId="{747187C9-DDC5-5241-BEA6-4F809C7888F3}" type="pres">
      <dgm:prSet presAssocID="{A64F8C83-0F4E-421E-A8C2-6FD8F5E5EB42}" presName="diagram" presStyleCnt="0">
        <dgm:presLayoutVars>
          <dgm:dir/>
          <dgm:resizeHandles val="exact"/>
        </dgm:presLayoutVars>
      </dgm:prSet>
      <dgm:spPr/>
    </dgm:pt>
    <dgm:pt modelId="{5F771738-C9BC-7242-B4AF-07344EF84642}" type="pres">
      <dgm:prSet presAssocID="{3534CE39-84C6-40ED-9227-CBBB57A06EAE}" presName="node" presStyleLbl="node1" presStyleIdx="0" presStyleCnt="9">
        <dgm:presLayoutVars>
          <dgm:bulletEnabled val="1"/>
        </dgm:presLayoutVars>
      </dgm:prSet>
      <dgm:spPr/>
    </dgm:pt>
    <dgm:pt modelId="{EFE0044B-2308-E14E-8FE3-154ED27E4147}" type="pres">
      <dgm:prSet presAssocID="{F433AAC4-CFAE-4E3B-B1D2-5F6143F3B5A3}" presName="sibTrans" presStyleCnt="0"/>
      <dgm:spPr/>
    </dgm:pt>
    <dgm:pt modelId="{32DBE21C-D426-944B-94F4-179A15BFEC91}" type="pres">
      <dgm:prSet presAssocID="{1BB589F1-D502-4C47-82F0-A1DC1DA44A4C}" presName="node" presStyleLbl="node1" presStyleIdx="1" presStyleCnt="9">
        <dgm:presLayoutVars>
          <dgm:bulletEnabled val="1"/>
        </dgm:presLayoutVars>
      </dgm:prSet>
      <dgm:spPr/>
    </dgm:pt>
    <dgm:pt modelId="{C010E1FC-A0E2-0C45-9D38-98CEC5CC3777}" type="pres">
      <dgm:prSet presAssocID="{DD335A2F-0AE1-4710-98A3-547948178316}" presName="sibTrans" presStyleCnt="0"/>
      <dgm:spPr/>
    </dgm:pt>
    <dgm:pt modelId="{1A7A9B8D-428C-9D45-ADD3-A323B82BFF38}" type="pres">
      <dgm:prSet presAssocID="{5ABBB57D-B5E1-4F51-B7AE-6468D4DC8534}" presName="node" presStyleLbl="node1" presStyleIdx="2" presStyleCnt="9">
        <dgm:presLayoutVars>
          <dgm:bulletEnabled val="1"/>
        </dgm:presLayoutVars>
      </dgm:prSet>
      <dgm:spPr/>
    </dgm:pt>
    <dgm:pt modelId="{E01A9AC8-E66A-5649-9011-A8C7990653DC}" type="pres">
      <dgm:prSet presAssocID="{D1CCA3FA-8AF9-4DFC-977C-9A282B424B9A}" presName="sibTrans" presStyleCnt="0"/>
      <dgm:spPr/>
    </dgm:pt>
    <dgm:pt modelId="{98C6896C-0D65-A247-8BE6-E7907F1295F0}" type="pres">
      <dgm:prSet presAssocID="{11D3D9D6-087E-4F6A-BE10-7CBAEBFE4251}" presName="node" presStyleLbl="node1" presStyleIdx="3" presStyleCnt="9">
        <dgm:presLayoutVars>
          <dgm:bulletEnabled val="1"/>
        </dgm:presLayoutVars>
      </dgm:prSet>
      <dgm:spPr/>
    </dgm:pt>
    <dgm:pt modelId="{509329E1-0EA6-FE4E-AECA-DBABAB8C12DC}" type="pres">
      <dgm:prSet presAssocID="{1DFCF440-5679-4EEE-872D-65D0BBE712E7}" presName="sibTrans" presStyleCnt="0"/>
      <dgm:spPr/>
    </dgm:pt>
    <dgm:pt modelId="{B29798E1-D8A8-6A41-97BD-279E5CB66E93}" type="pres">
      <dgm:prSet presAssocID="{0E362AEB-0178-41EF-B77E-B42821D8E862}" presName="node" presStyleLbl="node1" presStyleIdx="4" presStyleCnt="9">
        <dgm:presLayoutVars>
          <dgm:bulletEnabled val="1"/>
        </dgm:presLayoutVars>
      </dgm:prSet>
      <dgm:spPr/>
    </dgm:pt>
    <dgm:pt modelId="{BB60E5E9-C1F9-3841-95BD-C9EDF97D21E1}" type="pres">
      <dgm:prSet presAssocID="{DB749FC5-FD73-478B-BC93-F1391EE06931}" presName="sibTrans" presStyleCnt="0"/>
      <dgm:spPr/>
    </dgm:pt>
    <dgm:pt modelId="{C46673A5-CD67-9B42-9C42-1BC8C047925E}" type="pres">
      <dgm:prSet presAssocID="{51760562-78A1-42EA-91D1-EA0E65AD9D61}" presName="node" presStyleLbl="node1" presStyleIdx="5" presStyleCnt="9">
        <dgm:presLayoutVars>
          <dgm:bulletEnabled val="1"/>
        </dgm:presLayoutVars>
      </dgm:prSet>
      <dgm:spPr/>
    </dgm:pt>
    <dgm:pt modelId="{F5CCC333-250C-C84B-AD18-8DCF77437BB1}" type="pres">
      <dgm:prSet presAssocID="{A3A122EF-8E17-4095-ADEE-94F38CFBA942}" presName="sibTrans" presStyleCnt="0"/>
      <dgm:spPr/>
    </dgm:pt>
    <dgm:pt modelId="{FE6C02EC-D4BD-F843-92E2-FF4DAED6586A}" type="pres">
      <dgm:prSet presAssocID="{C78F070F-5205-47B6-BD4B-CFBFCA02B742}" presName="node" presStyleLbl="node1" presStyleIdx="6" presStyleCnt="9">
        <dgm:presLayoutVars>
          <dgm:bulletEnabled val="1"/>
        </dgm:presLayoutVars>
      </dgm:prSet>
      <dgm:spPr/>
    </dgm:pt>
    <dgm:pt modelId="{42AB35F0-C89C-C843-8586-3448915ECC76}" type="pres">
      <dgm:prSet presAssocID="{0C0DEF62-8F3B-47F3-8BFB-FD9A0143C02C}" presName="sibTrans" presStyleCnt="0"/>
      <dgm:spPr/>
    </dgm:pt>
    <dgm:pt modelId="{C37448ED-8F99-2248-BB33-F30D9520C19C}" type="pres">
      <dgm:prSet presAssocID="{AC6651B4-71F4-4B26-BCE7-8A8B752191F6}" presName="node" presStyleLbl="node1" presStyleIdx="7" presStyleCnt="9">
        <dgm:presLayoutVars>
          <dgm:bulletEnabled val="1"/>
        </dgm:presLayoutVars>
      </dgm:prSet>
      <dgm:spPr/>
    </dgm:pt>
    <dgm:pt modelId="{748E59D1-5E29-F344-AA38-C27A3453953C}" type="pres">
      <dgm:prSet presAssocID="{216D8C08-4245-4414-B5FD-27FF35C8D4A3}" presName="sibTrans" presStyleCnt="0"/>
      <dgm:spPr/>
    </dgm:pt>
    <dgm:pt modelId="{51158B62-E5D6-F04D-80C8-098E09D11747}" type="pres">
      <dgm:prSet presAssocID="{CAD83EC0-BCE3-4AA9-A247-7E67A37C4ECB}" presName="node" presStyleLbl="node1" presStyleIdx="8" presStyleCnt="9">
        <dgm:presLayoutVars>
          <dgm:bulletEnabled val="1"/>
        </dgm:presLayoutVars>
      </dgm:prSet>
      <dgm:spPr/>
    </dgm:pt>
  </dgm:ptLst>
  <dgm:cxnLst>
    <dgm:cxn modelId="{50901002-E050-CE4D-93AD-B683ED09DA7C}" type="presOf" srcId="{3534CE39-84C6-40ED-9227-CBBB57A06EAE}" destId="{5F771738-C9BC-7242-B4AF-07344EF84642}" srcOrd="0" destOrd="0" presId="urn:microsoft.com/office/officeart/2005/8/layout/default"/>
    <dgm:cxn modelId="{E6D3F904-9303-DC43-8026-FE8EF18BBA76}" type="presOf" srcId="{A64F8C83-0F4E-421E-A8C2-6FD8F5E5EB42}" destId="{747187C9-DDC5-5241-BEA6-4F809C7888F3}" srcOrd="0" destOrd="0" presId="urn:microsoft.com/office/officeart/2005/8/layout/default"/>
    <dgm:cxn modelId="{2A8C2E2E-B052-4EE1-8647-0C58416E28D2}" srcId="{A64F8C83-0F4E-421E-A8C2-6FD8F5E5EB42}" destId="{C78F070F-5205-47B6-BD4B-CFBFCA02B742}" srcOrd="6" destOrd="0" parTransId="{E57CB2B4-A325-4B24-AA6A-D072D4E65DAB}" sibTransId="{0C0DEF62-8F3B-47F3-8BFB-FD9A0143C02C}"/>
    <dgm:cxn modelId="{6D929745-8E7E-2149-801A-05452C3BED4A}" type="presOf" srcId="{11D3D9D6-087E-4F6A-BE10-7CBAEBFE4251}" destId="{98C6896C-0D65-A247-8BE6-E7907F1295F0}" srcOrd="0" destOrd="0" presId="urn:microsoft.com/office/officeart/2005/8/layout/default"/>
    <dgm:cxn modelId="{D93B664B-6363-9046-9449-06E73562C07D}" type="presOf" srcId="{1BB589F1-D502-4C47-82F0-A1DC1DA44A4C}" destId="{32DBE21C-D426-944B-94F4-179A15BFEC91}" srcOrd="0" destOrd="0" presId="urn:microsoft.com/office/officeart/2005/8/layout/default"/>
    <dgm:cxn modelId="{5D13D04E-5029-4884-B940-253BB0032A54}" srcId="{A64F8C83-0F4E-421E-A8C2-6FD8F5E5EB42}" destId="{0E362AEB-0178-41EF-B77E-B42821D8E862}" srcOrd="4" destOrd="0" parTransId="{52B9D130-8298-4C13-A83A-D3415FC05D78}" sibTransId="{DB749FC5-FD73-478B-BC93-F1391EE06931}"/>
    <dgm:cxn modelId="{F754388C-2919-4630-B133-E5B06FF11116}" srcId="{A64F8C83-0F4E-421E-A8C2-6FD8F5E5EB42}" destId="{CAD83EC0-BCE3-4AA9-A247-7E67A37C4ECB}" srcOrd="8" destOrd="0" parTransId="{772C0BD0-E044-4138-8777-9684F9EFA957}" sibTransId="{3E7616BA-075E-45FE-B27D-02D808AA6ED0}"/>
    <dgm:cxn modelId="{EE104392-891B-C943-82A9-E4454E89CEF8}" type="presOf" srcId="{C78F070F-5205-47B6-BD4B-CFBFCA02B742}" destId="{FE6C02EC-D4BD-F843-92E2-FF4DAED6586A}" srcOrd="0" destOrd="0" presId="urn:microsoft.com/office/officeart/2005/8/layout/default"/>
    <dgm:cxn modelId="{01F5D097-8CFC-4742-A6B3-C2CAEF72A521}" type="presOf" srcId="{51760562-78A1-42EA-91D1-EA0E65AD9D61}" destId="{C46673A5-CD67-9B42-9C42-1BC8C047925E}" srcOrd="0" destOrd="0" presId="urn:microsoft.com/office/officeart/2005/8/layout/default"/>
    <dgm:cxn modelId="{ED9EF69A-5D98-E54F-846D-2B2363BEDC5C}" type="presOf" srcId="{CAD83EC0-BCE3-4AA9-A247-7E67A37C4ECB}" destId="{51158B62-E5D6-F04D-80C8-098E09D11747}" srcOrd="0" destOrd="0" presId="urn:microsoft.com/office/officeart/2005/8/layout/default"/>
    <dgm:cxn modelId="{FD5265A3-4AA1-8246-A5A0-12BCE6A80EBE}" type="presOf" srcId="{0E362AEB-0178-41EF-B77E-B42821D8E862}" destId="{B29798E1-D8A8-6A41-97BD-279E5CB66E93}" srcOrd="0" destOrd="0" presId="urn:microsoft.com/office/officeart/2005/8/layout/default"/>
    <dgm:cxn modelId="{B952BCA5-3A0F-4D59-AD18-94BB66337780}" srcId="{A64F8C83-0F4E-421E-A8C2-6FD8F5E5EB42}" destId="{3534CE39-84C6-40ED-9227-CBBB57A06EAE}" srcOrd="0" destOrd="0" parTransId="{934A0B21-D4D1-435B-98AC-5391EA1B62E2}" sibTransId="{F433AAC4-CFAE-4E3B-B1D2-5F6143F3B5A3}"/>
    <dgm:cxn modelId="{6723CDAB-A6A5-4EA5-889D-03A505774526}" srcId="{A64F8C83-0F4E-421E-A8C2-6FD8F5E5EB42}" destId="{11D3D9D6-087E-4F6A-BE10-7CBAEBFE4251}" srcOrd="3" destOrd="0" parTransId="{72A48D0D-6991-47AF-9733-D5014D5F4FDA}" sibTransId="{1DFCF440-5679-4EEE-872D-65D0BBE712E7}"/>
    <dgm:cxn modelId="{CEB776CE-60C1-4377-8F28-B3B55034F90E}" srcId="{A64F8C83-0F4E-421E-A8C2-6FD8F5E5EB42}" destId="{1BB589F1-D502-4C47-82F0-A1DC1DA44A4C}" srcOrd="1" destOrd="0" parTransId="{D1053099-03BE-451C-965E-65C5DA6EA40A}" sibTransId="{DD335A2F-0AE1-4710-98A3-547948178316}"/>
    <dgm:cxn modelId="{EE909ADB-C9D9-467D-B390-77B7287D3C05}" srcId="{A64F8C83-0F4E-421E-A8C2-6FD8F5E5EB42}" destId="{AC6651B4-71F4-4B26-BCE7-8A8B752191F6}" srcOrd="7" destOrd="0" parTransId="{DBB86E27-E262-47CD-B3BB-444F65598BC4}" sibTransId="{216D8C08-4245-4414-B5FD-27FF35C8D4A3}"/>
    <dgm:cxn modelId="{033AE6E5-39F5-4EFF-8E92-2294CC8FD596}" srcId="{A64F8C83-0F4E-421E-A8C2-6FD8F5E5EB42}" destId="{5ABBB57D-B5E1-4F51-B7AE-6468D4DC8534}" srcOrd="2" destOrd="0" parTransId="{4E99E842-10CD-424B-B740-D7D47654A42A}" sibTransId="{D1CCA3FA-8AF9-4DFC-977C-9A282B424B9A}"/>
    <dgm:cxn modelId="{84B2BBF0-FF81-4D05-8535-E02FBA16FB7A}" srcId="{A64F8C83-0F4E-421E-A8C2-6FD8F5E5EB42}" destId="{51760562-78A1-42EA-91D1-EA0E65AD9D61}" srcOrd="5" destOrd="0" parTransId="{97DE40FD-AC1B-4D2E-BBDA-1C63D22332C8}" sibTransId="{A3A122EF-8E17-4095-ADEE-94F38CFBA942}"/>
    <dgm:cxn modelId="{B0BF4BF7-FD68-FD48-98DA-6BD940C4BC56}" type="presOf" srcId="{5ABBB57D-B5E1-4F51-B7AE-6468D4DC8534}" destId="{1A7A9B8D-428C-9D45-ADD3-A323B82BFF38}" srcOrd="0" destOrd="0" presId="urn:microsoft.com/office/officeart/2005/8/layout/default"/>
    <dgm:cxn modelId="{6ABAFAFA-E769-2D4D-BF5F-C5BAE23F8C45}" type="presOf" srcId="{AC6651B4-71F4-4B26-BCE7-8A8B752191F6}" destId="{C37448ED-8F99-2248-BB33-F30D9520C19C}" srcOrd="0" destOrd="0" presId="urn:microsoft.com/office/officeart/2005/8/layout/default"/>
    <dgm:cxn modelId="{527A7E19-31D9-F24B-9088-43A9B95AB885}" type="presParOf" srcId="{747187C9-DDC5-5241-BEA6-4F809C7888F3}" destId="{5F771738-C9BC-7242-B4AF-07344EF84642}" srcOrd="0" destOrd="0" presId="urn:microsoft.com/office/officeart/2005/8/layout/default"/>
    <dgm:cxn modelId="{D5C36668-FDB8-5549-AFD1-D0DDF4493F49}" type="presParOf" srcId="{747187C9-DDC5-5241-BEA6-4F809C7888F3}" destId="{EFE0044B-2308-E14E-8FE3-154ED27E4147}" srcOrd="1" destOrd="0" presId="urn:microsoft.com/office/officeart/2005/8/layout/default"/>
    <dgm:cxn modelId="{9947D0C0-FE25-E149-94AD-C2EDB465085D}" type="presParOf" srcId="{747187C9-DDC5-5241-BEA6-4F809C7888F3}" destId="{32DBE21C-D426-944B-94F4-179A15BFEC91}" srcOrd="2" destOrd="0" presId="urn:microsoft.com/office/officeart/2005/8/layout/default"/>
    <dgm:cxn modelId="{C78A8999-F1D8-C043-9E77-BC6E644FF3F5}" type="presParOf" srcId="{747187C9-DDC5-5241-BEA6-4F809C7888F3}" destId="{C010E1FC-A0E2-0C45-9D38-98CEC5CC3777}" srcOrd="3" destOrd="0" presId="urn:microsoft.com/office/officeart/2005/8/layout/default"/>
    <dgm:cxn modelId="{03B5A581-FF4C-764B-8E6A-B7C6679F3F2F}" type="presParOf" srcId="{747187C9-DDC5-5241-BEA6-4F809C7888F3}" destId="{1A7A9B8D-428C-9D45-ADD3-A323B82BFF38}" srcOrd="4" destOrd="0" presId="urn:microsoft.com/office/officeart/2005/8/layout/default"/>
    <dgm:cxn modelId="{3A44EAA2-9E69-9642-8687-8C677E896868}" type="presParOf" srcId="{747187C9-DDC5-5241-BEA6-4F809C7888F3}" destId="{E01A9AC8-E66A-5649-9011-A8C7990653DC}" srcOrd="5" destOrd="0" presId="urn:microsoft.com/office/officeart/2005/8/layout/default"/>
    <dgm:cxn modelId="{43BB47D7-787B-BD4B-A963-8BF0E1E9BF9C}" type="presParOf" srcId="{747187C9-DDC5-5241-BEA6-4F809C7888F3}" destId="{98C6896C-0D65-A247-8BE6-E7907F1295F0}" srcOrd="6" destOrd="0" presId="urn:microsoft.com/office/officeart/2005/8/layout/default"/>
    <dgm:cxn modelId="{80ECA5A6-A7AE-7C40-9E74-1CE98882DCF6}" type="presParOf" srcId="{747187C9-DDC5-5241-BEA6-4F809C7888F3}" destId="{509329E1-0EA6-FE4E-AECA-DBABAB8C12DC}" srcOrd="7" destOrd="0" presId="urn:microsoft.com/office/officeart/2005/8/layout/default"/>
    <dgm:cxn modelId="{4A2015ED-0462-694E-9488-B80D6C64367E}" type="presParOf" srcId="{747187C9-DDC5-5241-BEA6-4F809C7888F3}" destId="{B29798E1-D8A8-6A41-97BD-279E5CB66E93}" srcOrd="8" destOrd="0" presId="urn:microsoft.com/office/officeart/2005/8/layout/default"/>
    <dgm:cxn modelId="{35607ADF-048E-AC41-B30D-048BE62F6747}" type="presParOf" srcId="{747187C9-DDC5-5241-BEA6-4F809C7888F3}" destId="{BB60E5E9-C1F9-3841-95BD-C9EDF97D21E1}" srcOrd="9" destOrd="0" presId="urn:microsoft.com/office/officeart/2005/8/layout/default"/>
    <dgm:cxn modelId="{D274B265-A905-374F-AFAC-E3BC6F6100E1}" type="presParOf" srcId="{747187C9-DDC5-5241-BEA6-4F809C7888F3}" destId="{C46673A5-CD67-9B42-9C42-1BC8C047925E}" srcOrd="10" destOrd="0" presId="urn:microsoft.com/office/officeart/2005/8/layout/default"/>
    <dgm:cxn modelId="{A843AF52-69C4-C04E-8F6B-E3168D323D55}" type="presParOf" srcId="{747187C9-DDC5-5241-BEA6-4F809C7888F3}" destId="{F5CCC333-250C-C84B-AD18-8DCF77437BB1}" srcOrd="11" destOrd="0" presId="urn:microsoft.com/office/officeart/2005/8/layout/default"/>
    <dgm:cxn modelId="{A8A71A48-A323-2941-85CF-959F56787011}" type="presParOf" srcId="{747187C9-DDC5-5241-BEA6-4F809C7888F3}" destId="{FE6C02EC-D4BD-F843-92E2-FF4DAED6586A}" srcOrd="12" destOrd="0" presId="urn:microsoft.com/office/officeart/2005/8/layout/default"/>
    <dgm:cxn modelId="{EF00EA70-4E92-3E41-AA63-F5450DCD4599}" type="presParOf" srcId="{747187C9-DDC5-5241-BEA6-4F809C7888F3}" destId="{42AB35F0-C89C-C843-8586-3448915ECC76}" srcOrd="13" destOrd="0" presId="urn:microsoft.com/office/officeart/2005/8/layout/default"/>
    <dgm:cxn modelId="{2A117A13-81C6-224C-B2DF-09026F514BAE}" type="presParOf" srcId="{747187C9-DDC5-5241-BEA6-4F809C7888F3}" destId="{C37448ED-8F99-2248-BB33-F30D9520C19C}" srcOrd="14" destOrd="0" presId="urn:microsoft.com/office/officeart/2005/8/layout/default"/>
    <dgm:cxn modelId="{89DAD71C-6C74-3B46-8880-71253158AA8B}" type="presParOf" srcId="{747187C9-DDC5-5241-BEA6-4F809C7888F3}" destId="{748E59D1-5E29-F344-AA38-C27A3453953C}" srcOrd="15" destOrd="0" presId="urn:microsoft.com/office/officeart/2005/8/layout/default"/>
    <dgm:cxn modelId="{3A8B71B8-8E43-DC42-B2F8-1B6077BA0583}" type="presParOf" srcId="{747187C9-DDC5-5241-BEA6-4F809C7888F3}" destId="{51158B62-E5D6-F04D-80C8-098E09D1174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8F7DDC-6C0B-9A44-9E86-E4A6E4507F15}" type="doc">
      <dgm:prSet loTypeId="urn:microsoft.com/office/officeart/2009/3/layout/StepUpProcess" loCatId="list" qsTypeId="urn:microsoft.com/office/officeart/2005/8/quickstyle/3D2" qsCatId="3D" csTypeId="urn:microsoft.com/office/officeart/2005/8/colors/colorful1" csCatId="colorful" phldr="1"/>
      <dgm:spPr/>
      <dgm:t>
        <a:bodyPr/>
        <a:lstStyle/>
        <a:p>
          <a:endParaRPr lang="en-US"/>
        </a:p>
      </dgm:t>
    </dgm:pt>
    <dgm:pt modelId="{9EFCE0C4-9C06-634A-BAC0-5E1F0C1306E2}">
      <dgm:prSet phldrT="[Text]"/>
      <dgm:spPr/>
      <dgm:t>
        <a:bodyPr/>
        <a:lstStyle/>
        <a:p>
          <a:r>
            <a:rPr lang="en-US" dirty="0"/>
            <a:t>Function Based Matching to Existing Supports</a:t>
          </a:r>
        </a:p>
      </dgm:t>
    </dgm:pt>
    <dgm:pt modelId="{7A0FD5E9-C931-554D-A531-865F7D1C3F96}" type="parTrans" cxnId="{9549B66E-1AC3-F045-82F6-5253DC4B5A58}">
      <dgm:prSet/>
      <dgm:spPr/>
      <dgm:t>
        <a:bodyPr/>
        <a:lstStyle/>
        <a:p>
          <a:endParaRPr lang="en-US"/>
        </a:p>
      </dgm:t>
    </dgm:pt>
    <dgm:pt modelId="{FA1D1D4C-8A0B-FA41-A692-D248A0222D93}" type="sibTrans" cxnId="{9549B66E-1AC3-F045-82F6-5253DC4B5A58}">
      <dgm:prSet/>
      <dgm:spPr/>
      <dgm:t>
        <a:bodyPr/>
        <a:lstStyle/>
        <a:p>
          <a:endParaRPr lang="en-US"/>
        </a:p>
      </dgm:t>
    </dgm:pt>
    <dgm:pt modelId="{4A82253E-7366-AE4C-940D-717F1A0E9B66}">
      <dgm:prSet phldrT="[Text]"/>
      <dgm:spPr/>
      <dgm:t>
        <a:bodyPr/>
        <a:lstStyle/>
        <a:p>
          <a:r>
            <a:rPr lang="en-US" dirty="0"/>
            <a:t>Basic Check In &amp; Check Out Intervention</a:t>
          </a:r>
        </a:p>
      </dgm:t>
    </dgm:pt>
    <dgm:pt modelId="{0AD2F933-DFE7-FD4C-AB83-75C3CA49E45A}" type="parTrans" cxnId="{3A4135BA-0BE3-C940-B802-E452248BEB3C}">
      <dgm:prSet/>
      <dgm:spPr/>
      <dgm:t>
        <a:bodyPr/>
        <a:lstStyle/>
        <a:p>
          <a:endParaRPr lang="en-US"/>
        </a:p>
      </dgm:t>
    </dgm:pt>
    <dgm:pt modelId="{AACDA8B8-2085-D343-9ACD-B01A2D2D2FB8}" type="sibTrans" cxnId="{3A4135BA-0BE3-C940-B802-E452248BEB3C}">
      <dgm:prSet/>
      <dgm:spPr/>
      <dgm:t>
        <a:bodyPr/>
        <a:lstStyle/>
        <a:p>
          <a:endParaRPr lang="en-US"/>
        </a:p>
      </dgm:t>
    </dgm:pt>
    <dgm:pt modelId="{DBB9C377-1ED7-7A48-926C-B1F813B09F1C}">
      <dgm:prSet phldrT="[Text]"/>
      <dgm:spPr/>
      <dgm:t>
        <a:bodyPr/>
        <a:lstStyle/>
        <a:p>
          <a:r>
            <a:rPr lang="en-US" dirty="0"/>
            <a:t>Small Group</a:t>
          </a:r>
          <a:r>
            <a:rPr lang="en-US" baseline="0" dirty="0"/>
            <a:t> Academic, Social-Emotional,  Groups</a:t>
          </a:r>
          <a:endParaRPr lang="en-US" dirty="0"/>
        </a:p>
      </dgm:t>
    </dgm:pt>
    <dgm:pt modelId="{A009C826-E579-4545-A413-8BA42BDD1041}" type="parTrans" cxnId="{6F80D696-78B5-AA4D-84F2-3E51A093C852}">
      <dgm:prSet/>
      <dgm:spPr/>
      <dgm:t>
        <a:bodyPr/>
        <a:lstStyle/>
        <a:p>
          <a:endParaRPr lang="en-US"/>
        </a:p>
      </dgm:t>
    </dgm:pt>
    <dgm:pt modelId="{B086CE1F-C4D1-3B40-BCD2-E10BD99795E3}" type="sibTrans" cxnId="{6F80D696-78B5-AA4D-84F2-3E51A093C852}">
      <dgm:prSet/>
      <dgm:spPr/>
      <dgm:t>
        <a:bodyPr/>
        <a:lstStyle/>
        <a:p>
          <a:endParaRPr lang="en-US"/>
        </a:p>
      </dgm:t>
    </dgm:pt>
    <dgm:pt modelId="{25675288-2E78-AC44-8803-0B4296A74147}">
      <dgm:prSet/>
      <dgm:spPr/>
      <dgm:t>
        <a:bodyPr/>
        <a:lstStyle/>
        <a:p>
          <a:r>
            <a:rPr lang="en-US" dirty="0"/>
            <a:t>Integrated Interventions Tier 2 Interventions</a:t>
          </a:r>
        </a:p>
      </dgm:t>
    </dgm:pt>
    <dgm:pt modelId="{7AC2B97C-85B8-3B42-A0B9-6FFFEB6409E8}" type="parTrans" cxnId="{C78C3F7A-509B-B648-9DA6-2F218132E0ED}">
      <dgm:prSet/>
      <dgm:spPr/>
      <dgm:t>
        <a:bodyPr/>
        <a:lstStyle/>
        <a:p>
          <a:endParaRPr lang="en-US"/>
        </a:p>
      </dgm:t>
    </dgm:pt>
    <dgm:pt modelId="{0F97EDDD-1748-6044-8943-51F342F2D85D}" type="sibTrans" cxnId="{C78C3F7A-509B-B648-9DA6-2F218132E0ED}">
      <dgm:prSet/>
      <dgm:spPr/>
      <dgm:t>
        <a:bodyPr/>
        <a:lstStyle/>
        <a:p>
          <a:endParaRPr lang="en-US"/>
        </a:p>
      </dgm:t>
    </dgm:pt>
    <dgm:pt modelId="{7C2A4D40-EAB8-584F-A5BE-E7A3E6984B9A}">
      <dgm:prSet/>
      <dgm:spPr/>
      <dgm:t>
        <a:bodyPr/>
        <a:lstStyle/>
        <a:p>
          <a:r>
            <a:rPr lang="en-US" dirty="0"/>
            <a:t>Identify Students (SWIS, Screening, Referral etc.)</a:t>
          </a:r>
        </a:p>
      </dgm:t>
    </dgm:pt>
    <dgm:pt modelId="{E2E389D3-9F80-C64A-A3BD-91C55F7D6799}" type="parTrans" cxnId="{46435D28-70C9-154D-9191-936BFBD18D94}">
      <dgm:prSet/>
      <dgm:spPr/>
      <dgm:t>
        <a:bodyPr/>
        <a:lstStyle/>
        <a:p>
          <a:endParaRPr lang="en-US"/>
        </a:p>
      </dgm:t>
    </dgm:pt>
    <dgm:pt modelId="{4C61D3ED-6659-B543-B51A-28B252E65B0D}" type="sibTrans" cxnId="{46435D28-70C9-154D-9191-936BFBD18D94}">
      <dgm:prSet/>
      <dgm:spPr/>
      <dgm:t>
        <a:bodyPr/>
        <a:lstStyle/>
        <a:p>
          <a:endParaRPr lang="en-US"/>
        </a:p>
      </dgm:t>
    </dgm:pt>
    <dgm:pt modelId="{31B44FB1-DCF4-A64A-9736-A6C82DAB4AFB}">
      <dgm:prSet custT="1"/>
      <dgm:spPr/>
      <dgm:t>
        <a:bodyPr/>
        <a:lstStyle/>
        <a:p>
          <a:r>
            <a:rPr lang="en-US" sz="1200" dirty="0"/>
            <a:t>Mentoring</a:t>
          </a:r>
          <a:r>
            <a:rPr lang="en-US" sz="1200" baseline="0" dirty="0"/>
            <a:t> or </a:t>
          </a:r>
          <a:r>
            <a:rPr lang="en-US" sz="1200" dirty="0"/>
            <a:t>Make a Mentor</a:t>
          </a:r>
        </a:p>
      </dgm:t>
    </dgm:pt>
    <dgm:pt modelId="{24577E8E-ECC0-B245-A647-38C3E7A48C62}" type="parTrans" cxnId="{789DF313-44B1-1049-86BB-4B358B3D3EF3}">
      <dgm:prSet/>
      <dgm:spPr/>
      <dgm:t>
        <a:bodyPr/>
        <a:lstStyle/>
        <a:p>
          <a:endParaRPr lang="en-US"/>
        </a:p>
      </dgm:t>
    </dgm:pt>
    <dgm:pt modelId="{234083F7-1FAB-5243-BB50-A36340A1C2FF}" type="sibTrans" cxnId="{789DF313-44B1-1049-86BB-4B358B3D3EF3}">
      <dgm:prSet/>
      <dgm:spPr/>
      <dgm:t>
        <a:bodyPr/>
        <a:lstStyle/>
        <a:p>
          <a:endParaRPr lang="en-US"/>
        </a:p>
      </dgm:t>
    </dgm:pt>
    <dgm:pt modelId="{1CD0B5DA-D1D5-6948-AAA3-CFA5A8FC72CE}" type="pres">
      <dgm:prSet presAssocID="{668F7DDC-6C0B-9A44-9E86-E4A6E4507F15}" presName="rootnode" presStyleCnt="0">
        <dgm:presLayoutVars>
          <dgm:chMax/>
          <dgm:chPref/>
          <dgm:dir/>
          <dgm:animLvl val="lvl"/>
        </dgm:presLayoutVars>
      </dgm:prSet>
      <dgm:spPr/>
    </dgm:pt>
    <dgm:pt modelId="{63C820AD-3FB7-144B-B6AA-EF48990283A9}" type="pres">
      <dgm:prSet presAssocID="{7C2A4D40-EAB8-584F-A5BE-E7A3E6984B9A}" presName="composite" presStyleCnt="0"/>
      <dgm:spPr/>
    </dgm:pt>
    <dgm:pt modelId="{43F99DB1-941B-6140-9310-04A762514640}" type="pres">
      <dgm:prSet presAssocID="{7C2A4D40-EAB8-584F-A5BE-E7A3E6984B9A}" presName="LShape" presStyleLbl="alignNode1" presStyleIdx="0" presStyleCnt="11"/>
      <dgm:spPr/>
    </dgm:pt>
    <dgm:pt modelId="{B1FAF353-6D9C-134A-9AF5-A9D09EB8BDD6}" type="pres">
      <dgm:prSet presAssocID="{7C2A4D40-EAB8-584F-A5BE-E7A3E6984B9A}" presName="ParentText" presStyleLbl="revTx" presStyleIdx="0" presStyleCnt="6">
        <dgm:presLayoutVars>
          <dgm:chMax val="0"/>
          <dgm:chPref val="0"/>
          <dgm:bulletEnabled val="1"/>
        </dgm:presLayoutVars>
      </dgm:prSet>
      <dgm:spPr/>
    </dgm:pt>
    <dgm:pt modelId="{63AB6ACE-B5F2-184D-AAA2-DF2FBA886CC8}" type="pres">
      <dgm:prSet presAssocID="{7C2A4D40-EAB8-584F-A5BE-E7A3E6984B9A}" presName="Triangle" presStyleLbl="alignNode1" presStyleIdx="1" presStyleCnt="11"/>
      <dgm:spPr/>
    </dgm:pt>
    <dgm:pt modelId="{2E15B854-6254-004D-95F0-F18F4B9BDC3C}" type="pres">
      <dgm:prSet presAssocID="{4C61D3ED-6659-B543-B51A-28B252E65B0D}" presName="sibTrans" presStyleCnt="0"/>
      <dgm:spPr/>
    </dgm:pt>
    <dgm:pt modelId="{5A5FC852-80EE-794C-9F91-E08EE5795521}" type="pres">
      <dgm:prSet presAssocID="{4C61D3ED-6659-B543-B51A-28B252E65B0D}" presName="space" presStyleCnt="0"/>
      <dgm:spPr/>
    </dgm:pt>
    <dgm:pt modelId="{3E1F706E-B469-6044-9690-6BFEB054C5EB}" type="pres">
      <dgm:prSet presAssocID="{9EFCE0C4-9C06-634A-BAC0-5E1F0C1306E2}" presName="composite" presStyleCnt="0"/>
      <dgm:spPr/>
    </dgm:pt>
    <dgm:pt modelId="{E4DAF66A-54E9-F048-94A3-E0E3FC0F657D}" type="pres">
      <dgm:prSet presAssocID="{9EFCE0C4-9C06-634A-BAC0-5E1F0C1306E2}" presName="LShape" presStyleLbl="alignNode1" presStyleIdx="2" presStyleCnt="11"/>
      <dgm:spPr/>
    </dgm:pt>
    <dgm:pt modelId="{4093C1C3-B294-7A4F-930F-5B60C3F602E5}" type="pres">
      <dgm:prSet presAssocID="{9EFCE0C4-9C06-634A-BAC0-5E1F0C1306E2}" presName="ParentText" presStyleLbl="revTx" presStyleIdx="1" presStyleCnt="6">
        <dgm:presLayoutVars>
          <dgm:chMax val="0"/>
          <dgm:chPref val="0"/>
          <dgm:bulletEnabled val="1"/>
        </dgm:presLayoutVars>
      </dgm:prSet>
      <dgm:spPr/>
    </dgm:pt>
    <dgm:pt modelId="{61990408-FEF5-834E-93D9-814370E82BB2}" type="pres">
      <dgm:prSet presAssocID="{9EFCE0C4-9C06-634A-BAC0-5E1F0C1306E2}" presName="Triangle" presStyleLbl="alignNode1" presStyleIdx="3" presStyleCnt="11"/>
      <dgm:spPr/>
    </dgm:pt>
    <dgm:pt modelId="{868EFD5B-F15B-624A-AC73-0B1516179DD4}" type="pres">
      <dgm:prSet presAssocID="{FA1D1D4C-8A0B-FA41-A692-D248A0222D93}" presName="sibTrans" presStyleCnt="0"/>
      <dgm:spPr/>
    </dgm:pt>
    <dgm:pt modelId="{E77DF470-E63A-A244-9CB1-34DE83C762C5}" type="pres">
      <dgm:prSet presAssocID="{FA1D1D4C-8A0B-FA41-A692-D248A0222D93}" presName="space" presStyleCnt="0"/>
      <dgm:spPr/>
    </dgm:pt>
    <dgm:pt modelId="{61193BAE-F5BC-E74D-BE69-3D212C9E1D95}" type="pres">
      <dgm:prSet presAssocID="{31B44FB1-DCF4-A64A-9736-A6C82DAB4AFB}" presName="composite" presStyleCnt="0"/>
      <dgm:spPr/>
    </dgm:pt>
    <dgm:pt modelId="{6F821926-7431-494B-B88D-91DDA8B5E22D}" type="pres">
      <dgm:prSet presAssocID="{31B44FB1-DCF4-A64A-9736-A6C82DAB4AFB}" presName="LShape" presStyleLbl="alignNode1" presStyleIdx="4" presStyleCnt="11"/>
      <dgm:spPr/>
    </dgm:pt>
    <dgm:pt modelId="{9D01B193-1AC7-C44F-A715-D3BE9980BF03}" type="pres">
      <dgm:prSet presAssocID="{31B44FB1-DCF4-A64A-9736-A6C82DAB4AFB}" presName="ParentText" presStyleLbl="revTx" presStyleIdx="2" presStyleCnt="6">
        <dgm:presLayoutVars>
          <dgm:chMax val="0"/>
          <dgm:chPref val="0"/>
          <dgm:bulletEnabled val="1"/>
        </dgm:presLayoutVars>
      </dgm:prSet>
      <dgm:spPr/>
    </dgm:pt>
    <dgm:pt modelId="{0AAAF989-944B-4640-A5C4-702C65381C20}" type="pres">
      <dgm:prSet presAssocID="{31B44FB1-DCF4-A64A-9736-A6C82DAB4AFB}" presName="Triangle" presStyleLbl="alignNode1" presStyleIdx="5" presStyleCnt="11"/>
      <dgm:spPr/>
    </dgm:pt>
    <dgm:pt modelId="{5DE54AF3-336B-8B47-819B-6DBBE24F60E6}" type="pres">
      <dgm:prSet presAssocID="{234083F7-1FAB-5243-BB50-A36340A1C2FF}" presName="sibTrans" presStyleCnt="0"/>
      <dgm:spPr/>
    </dgm:pt>
    <dgm:pt modelId="{47DF474E-CB6B-8640-B59F-B87F8F14A141}" type="pres">
      <dgm:prSet presAssocID="{234083F7-1FAB-5243-BB50-A36340A1C2FF}" presName="space" presStyleCnt="0"/>
      <dgm:spPr/>
    </dgm:pt>
    <dgm:pt modelId="{2BB61C21-56F5-454F-BA1E-75BA2AB10F2C}" type="pres">
      <dgm:prSet presAssocID="{4A82253E-7366-AE4C-940D-717F1A0E9B66}" presName="composite" presStyleCnt="0"/>
      <dgm:spPr/>
    </dgm:pt>
    <dgm:pt modelId="{AD5C349F-1032-A64C-ACAD-3924345ABB51}" type="pres">
      <dgm:prSet presAssocID="{4A82253E-7366-AE4C-940D-717F1A0E9B66}" presName="LShape" presStyleLbl="alignNode1" presStyleIdx="6" presStyleCnt="11"/>
      <dgm:spPr/>
    </dgm:pt>
    <dgm:pt modelId="{F496CE4F-BACE-D640-BF16-A04FB6E1C613}" type="pres">
      <dgm:prSet presAssocID="{4A82253E-7366-AE4C-940D-717F1A0E9B66}" presName="ParentText" presStyleLbl="revTx" presStyleIdx="3" presStyleCnt="6">
        <dgm:presLayoutVars>
          <dgm:chMax val="0"/>
          <dgm:chPref val="0"/>
          <dgm:bulletEnabled val="1"/>
        </dgm:presLayoutVars>
      </dgm:prSet>
      <dgm:spPr/>
    </dgm:pt>
    <dgm:pt modelId="{2FD72AA4-51FC-E344-9167-1C23CF9238E0}" type="pres">
      <dgm:prSet presAssocID="{4A82253E-7366-AE4C-940D-717F1A0E9B66}" presName="Triangle" presStyleLbl="alignNode1" presStyleIdx="7" presStyleCnt="11"/>
      <dgm:spPr/>
    </dgm:pt>
    <dgm:pt modelId="{B1F6A613-A067-AC4A-A1D1-4FAAFA5FD7BD}" type="pres">
      <dgm:prSet presAssocID="{AACDA8B8-2085-D343-9ACD-B01A2D2D2FB8}" presName="sibTrans" presStyleCnt="0"/>
      <dgm:spPr/>
    </dgm:pt>
    <dgm:pt modelId="{2EA67499-897B-2B4B-8771-A8D457E350B7}" type="pres">
      <dgm:prSet presAssocID="{AACDA8B8-2085-D343-9ACD-B01A2D2D2FB8}" presName="space" presStyleCnt="0"/>
      <dgm:spPr/>
    </dgm:pt>
    <dgm:pt modelId="{60C58A5F-0BFE-8940-9D70-59319504D118}" type="pres">
      <dgm:prSet presAssocID="{DBB9C377-1ED7-7A48-926C-B1F813B09F1C}" presName="composite" presStyleCnt="0"/>
      <dgm:spPr/>
    </dgm:pt>
    <dgm:pt modelId="{F687F0E8-A0DF-BB43-91B8-2E8809EC5EB9}" type="pres">
      <dgm:prSet presAssocID="{DBB9C377-1ED7-7A48-926C-B1F813B09F1C}" presName="LShape" presStyleLbl="alignNode1" presStyleIdx="8" presStyleCnt="11"/>
      <dgm:spPr/>
    </dgm:pt>
    <dgm:pt modelId="{596B693C-04D6-DB4D-9307-C57175DAE59C}" type="pres">
      <dgm:prSet presAssocID="{DBB9C377-1ED7-7A48-926C-B1F813B09F1C}" presName="ParentText" presStyleLbl="revTx" presStyleIdx="4" presStyleCnt="6">
        <dgm:presLayoutVars>
          <dgm:chMax val="0"/>
          <dgm:chPref val="0"/>
          <dgm:bulletEnabled val="1"/>
        </dgm:presLayoutVars>
      </dgm:prSet>
      <dgm:spPr/>
    </dgm:pt>
    <dgm:pt modelId="{2B8CC607-955D-214A-BBE6-EF861633C095}" type="pres">
      <dgm:prSet presAssocID="{DBB9C377-1ED7-7A48-926C-B1F813B09F1C}" presName="Triangle" presStyleLbl="alignNode1" presStyleIdx="9" presStyleCnt="11"/>
      <dgm:spPr/>
    </dgm:pt>
    <dgm:pt modelId="{3234EDF1-2D6B-5E45-90A4-775D856803DF}" type="pres">
      <dgm:prSet presAssocID="{B086CE1F-C4D1-3B40-BCD2-E10BD99795E3}" presName="sibTrans" presStyleCnt="0"/>
      <dgm:spPr/>
    </dgm:pt>
    <dgm:pt modelId="{0506DC9C-595F-EE40-A68E-2922B0B64A44}" type="pres">
      <dgm:prSet presAssocID="{B086CE1F-C4D1-3B40-BCD2-E10BD99795E3}" presName="space" presStyleCnt="0"/>
      <dgm:spPr/>
    </dgm:pt>
    <dgm:pt modelId="{36A5C438-B5BA-7F45-A07A-69B68678C017}" type="pres">
      <dgm:prSet presAssocID="{25675288-2E78-AC44-8803-0B4296A74147}" presName="composite" presStyleCnt="0"/>
      <dgm:spPr/>
    </dgm:pt>
    <dgm:pt modelId="{9DAF8693-F7EF-304D-8A99-54CFC8CDD55C}" type="pres">
      <dgm:prSet presAssocID="{25675288-2E78-AC44-8803-0B4296A74147}" presName="LShape" presStyleLbl="alignNode1" presStyleIdx="10" presStyleCnt="11"/>
      <dgm:spPr/>
    </dgm:pt>
    <dgm:pt modelId="{6454A8DE-4C4B-484C-815A-7186D9D1B830}" type="pres">
      <dgm:prSet presAssocID="{25675288-2E78-AC44-8803-0B4296A74147}" presName="ParentText" presStyleLbl="revTx" presStyleIdx="5" presStyleCnt="6">
        <dgm:presLayoutVars>
          <dgm:chMax val="0"/>
          <dgm:chPref val="0"/>
          <dgm:bulletEnabled val="1"/>
        </dgm:presLayoutVars>
      </dgm:prSet>
      <dgm:spPr/>
    </dgm:pt>
  </dgm:ptLst>
  <dgm:cxnLst>
    <dgm:cxn modelId="{26BBEA13-ED1B-AD4E-9048-5EE4C5960926}" type="presOf" srcId="{31B44FB1-DCF4-A64A-9736-A6C82DAB4AFB}" destId="{9D01B193-1AC7-C44F-A715-D3BE9980BF03}" srcOrd="0" destOrd="0" presId="urn:microsoft.com/office/officeart/2009/3/layout/StepUpProcess"/>
    <dgm:cxn modelId="{789DF313-44B1-1049-86BB-4B358B3D3EF3}" srcId="{668F7DDC-6C0B-9A44-9E86-E4A6E4507F15}" destId="{31B44FB1-DCF4-A64A-9736-A6C82DAB4AFB}" srcOrd="2" destOrd="0" parTransId="{24577E8E-ECC0-B245-A647-38C3E7A48C62}" sibTransId="{234083F7-1FAB-5243-BB50-A36340A1C2FF}"/>
    <dgm:cxn modelId="{46435D28-70C9-154D-9191-936BFBD18D94}" srcId="{668F7DDC-6C0B-9A44-9E86-E4A6E4507F15}" destId="{7C2A4D40-EAB8-584F-A5BE-E7A3E6984B9A}" srcOrd="0" destOrd="0" parTransId="{E2E389D3-9F80-C64A-A3BD-91C55F7D6799}" sibTransId="{4C61D3ED-6659-B543-B51A-28B252E65B0D}"/>
    <dgm:cxn modelId="{68AE8B33-BCF7-7F46-BCB2-39A4164B33BA}" type="presOf" srcId="{25675288-2E78-AC44-8803-0B4296A74147}" destId="{6454A8DE-4C4B-484C-815A-7186D9D1B830}" srcOrd="0" destOrd="0" presId="urn:microsoft.com/office/officeart/2009/3/layout/StepUpProcess"/>
    <dgm:cxn modelId="{9549B66E-1AC3-F045-82F6-5253DC4B5A58}" srcId="{668F7DDC-6C0B-9A44-9E86-E4A6E4507F15}" destId="{9EFCE0C4-9C06-634A-BAC0-5E1F0C1306E2}" srcOrd="1" destOrd="0" parTransId="{7A0FD5E9-C931-554D-A531-865F7D1C3F96}" sibTransId="{FA1D1D4C-8A0B-FA41-A692-D248A0222D93}"/>
    <dgm:cxn modelId="{653A6A75-FD5E-7644-8BD5-EFD048E9B572}" type="presOf" srcId="{4A82253E-7366-AE4C-940D-717F1A0E9B66}" destId="{F496CE4F-BACE-D640-BF16-A04FB6E1C613}" srcOrd="0" destOrd="0" presId="urn:microsoft.com/office/officeart/2009/3/layout/StepUpProcess"/>
    <dgm:cxn modelId="{C78C3F7A-509B-B648-9DA6-2F218132E0ED}" srcId="{668F7DDC-6C0B-9A44-9E86-E4A6E4507F15}" destId="{25675288-2E78-AC44-8803-0B4296A74147}" srcOrd="5" destOrd="0" parTransId="{7AC2B97C-85B8-3B42-A0B9-6FFFEB6409E8}" sibTransId="{0F97EDDD-1748-6044-8943-51F342F2D85D}"/>
    <dgm:cxn modelId="{6F80D696-78B5-AA4D-84F2-3E51A093C852}" srcId="{668F7DDC-6C0B-9A44-9E86-E4A6E4507F15}" destId="{DBB9C377-1ED7-7A48-926C-B1F813B09F1C}" srcOrd="4" destOrd="0" parTransId="{A009C826-E579-4545-A413-8BA42BDD1041}" sibTransId="{B086CE1F-C4D1-3B40-BCD2-E10BD99795E3}"/>
    <dgm:cxn modelId="{415FA3AB-6DB4-684C-A303-A657DA13D912}" type="presOf" srcId="{668F7DDC-6C0B-9A44-9E86-E4A6E4507F15}" destId="{1CD0B5DA-D1D5-6948-AAA3-CFA5A8FC72CE}" srcOrd="0" destOrd="0" presId="urn:microsoft.com/office/officeart/2009/3/layout/StepUpProcess"/>
    <dgm:cxn modelId="{3A4135BA-0BE3-C940-B802-E452248BEB3C}" srcId="{668F7DDC-6C0B-9A44-9E86-E4A6E4507F15}" destId="{4A82253E-7366-AE4C-940D-717F1A0E9B66}" srcOrd="3" destOrd="0" parTransId="{0AD2F933-DFE7-FD4C-AB83-75C3CA49E45A}" sibTransId="{AACDA8B8-2085-D343-9ACD-B01A2D2D2FB8}"/>
    <dgm:cxn modelId="{BC00F2D9-BC2A-1D45-93F2-282444CF2BC3}" type="presOf" srcId="{9EFCE0C4-9C06-634A-BAC0-5E1F0C1306E2}" destId="{4093C1C3-B294-7A4F-930F-5B60C3F602E5}" srcOrd="0" destOrd="0" presId="urn:microsoft.com/office/officeart/2009/3/layout/StepUpProcess"/>
    <dgm:cxn modelId="{EFD281DD-0563-8047-B1E2-6340C4DB6F29}" type="presOf" srcId="{DBB9C377-1ED7-7A48-926C-B1F813B09F1C}" destId="{596B693C-04D6-DB4D-9307-C57175DAE59C}" srcOrd="0" destOrd="0" presId="urn:microsoft.com/office/officeart/2009/3/layout/StepUpProcess"/>
    <dgm:cxn modelId="{349452F0-5EB7-4C44-85B6-1EC97693AB25}" type="presOf" srcId="{7C2A4D40-EAB8-584F-A5BE-E7A3E6984B9A}" destId="{B1FAF353-6D9C-134A-9AF5-A9D09EB8BDD6}" srcOrd="0" destOrd="0" presId="urn:microsoft.com/office/officeart/2009/3/layout/StepUpProcess"/>
    <dgm:cxn modelId="{64357E7F-391C-304A-9721-7B4D441340B6}" type="presParOf" srcId="{1CD0B5DA-D1D5-6948-AAA3-CFA5A8FC72CE}" destId="{63C820AD-3FB7-144B-B6AA-EF48990283A9}" srcOrd="0" destOrd="0" presId="urn:microsoft.com/office/officeart/2009/3/layout/StepUpProcess"/>
    <dgm:cxn modelId="{E6DA1239-CBB2-0146-8605-DF9A7BEC7628}" type="presParOf" srcId="{63C820AD-3FB7-144B-B6AA-EF48990283A9}" destId="{43F99DB1-941B-6140-9310-04A762514640}" srcOrd="0" destOrd="0" presId="urn:microsoft.com/office/officeart/2009/3/layout/StepUpProcess"/>
    <dgm:cxn modelId="{7829B86D-3D3A-D043-8D67-6160F082DCA0}" type="presParOf" srcId="{63C820AD-3FB7-144B-B6AA-EF48990283A9}" destId="{B1FAF353-6D9C-134A-9AF5-A9D09EB8BDD6}" srcOrd="1" destOrd="0" presId="urn:microsoft.com/office/officeart/2009/3/layout/StepUpProcess"/>
    <dgm:cxn modelId="{1A94A4D0-B401-4A4F-B47B-548882814FA6}" type="presParOf" srcId="{63C820AD-3FB7-144B-B6AA-EF48990283A9}" destId="{63AB6ACE-B5F2-184D-AAA2-DF2FBA886CC8}" srcOrd="2" destOrd="0" presId="urn:microsoft.com/office/officeart/2009/3/layout/StepUpProcess"/>
    <dgm:cxn modelId="{2ABEE272-44BB-104A-BAA8-EAF152009C67}" type="presParOf" srcId="{1CD0B5DA-D1D5-6948-AAA3-CFA5A8FC72CE}" destId="{2E15B854-6254-004D-95F0-F18F4B9BDC3C}" srcOrd="1" destOrd="0" presId="urn:microsoft.com/office/officeart/2009/3/layout/StepUpProcess"/>
    <dgm:cxn modelId="{195857B9-244B-0142-AC53-9963B1C8C7DD}" type="presParOf" srcId="{2E15B854-6254-004D-95F0-F18F4B9BDC3C}" destId="{5A5FC852-80EE-794C-9F91-E08EE5795521}" srcOrd="0" destOrd="0" presId="urn:microsoft.com/office/officeart/2009/3/layout/StepUpProcess"/>
    <dgm:cxn modelId="{242B41E6-79C7-7A4C-BF4D-6E2BAE4461CD}" type="presParOf" srcId="{1CD0B5DA-D1D5-6948-AAA3-CFA5A8FC72CE}" destId="{3E1F706E-B469-6044-9690-6BFEB054C5EB}" srcOrd="2" destOrd="0" presId="urn:microsoft.com/office/officeart/2009/3/layout/StepUpProcess"/>
    <dgm:cxn modelId="{A82ED772-B524-7B43-96D3-0928A36B177E}" type="presParOf" srcId="{3E1F706E-B469-6044-9690-6BFEB054C5EB}" destId="{E4DAF66A-54E9-F048-94A3-E0E3FC0F657D}" srcOrd="0" destOrd="0" presId="urn:microsoft.com/office/officeart/2009/3/layout/StepUpProcess"/>
    <dgm:cxn modelId="{7843619F-DA09-7044-90AD-3483F3698522}" type="presParOf" srcId="{3E1F706E-B469-6044-9690-6BFEB054C5EB}" destId="{4093C1C3-B294-7A4F-930F-5B60C3F602E5}" srcOrd="1" destOrd="0" presId="urn:microsoft.com/office/officeart/2009/3/layout/StepUpProcess"/>
    <dgm:cxn modelId="{E5840E8B-EF17-4641-8CF5-9F5A5170BED9}" type="presParOf" srcId="{3E1F706E-B469-6044-9690-6BFEB054C5EB}" destId="{61990408-FEF5-834E-93D9-814370E82BB2}" srcOrd="2" destOrd="0" presId="urn:microsoft.com/office/officeart/2009/3/layout/StepUpProcess"/>
    <dgm:cxn modelId="{AAD1B7EC-0F96-5846-B4D0-3E3C64ED6515}" type="presParOf" srcId="{1CD0B5DA-D1D5-6948-AAA3-CFA5A8FC72CE}" destId="{868EFD5B-F15B-624A-AC73-0B1516179DD4}" srcOrd="3" destOrd="0" presId="urn:microsoft.com/office/officeart/2009/3/layout/StepUpProcess"/>
    <dgm:cxn modelId="{3D8B6E57-40C4-744D-8840-D3B27598A0AE}" type="presParOf" srcId="{868EFD5B-F15B-624A-AC73-0B1516179DD4}" destId="{E77DF470-E63A-A244-9CB1-34DE83C762C5}" srcOrd="0" destOrd="0" presId="urn:microsoft.com/office/officeart/2009/3/layout/StepUpProcess"/>
    <dgm:cxn modelId="{7538A74A-6FDC-114D-A911-1B1240946A16}" type="presParOf" srcId="{1CD0B5DA-D1D5-6948-AAA3-CFA5A8FC72CE}" destId="{61193BAE-F5BC-E74D-BE69-3D212C9E1D95}" srcOrd="4" destOrd="0" presId="urn:microsoft.com/office/officeart/2009/3/layout/StepUpProcess"/>
    <dgm:cxn modelId="{C9EC21B0-1D23-1A4F-9FC7-2D1FCEADB4E2}" type="presParOf" srcId="{61193BAE-F5BC-E74D-BE69-3D212C9E1D95}" destId="{6F821926-7431-494B-B88D-91DDA8B5E22D}" srcOrd="0" destOrd="0" presId="urn:microsoft.com/office/officeart/2009/3/layout/StepUpProcess"/>
    <dgm:cxn modelId="{A22ED797-7A55-8546-8EBD-EFEBF20BD0E3}" type="presParOf" srcId="{61193BAE-F5BC-E74D-BE69-3D212C9E1D95}" destId="{9D01B193-1AC7-C44F-A715-D3BE9980BF03}" srcOrd="1" destOrd="0" presId="urn:microsoft.com/office/officeart/2009/3/layout/StepUpProcess"/>
    <dgm:cxn modelId="{3F0EE7B8-C1A0-E244-980A-C78CDE5DFCD0}" type="presParOf" srcId="{61193BAE-F5BC-E74D-BE69-3D212C9E1D95}" destId="{0AAAF989-944B-4640-A5C4-702C65381C20}" srcOrd="2" destOrd="0" presId="urn:microsoft.com/office/officeart/2009/3/layout/StepUpProcess"/>
    <dgm:cxn modelId="{5AA55E8D-0FAA-1747-89AE-46EE0A267328}" type="presParOf" srcId="{1CD0B5DA-D1D5-6948-AAA3-CFA5A8FC72CE}" destId="{5DE54AF3-336B-8B47-819B-6DBBE24F60E6}" srcOrd="5" destOrd="0" presId="urn:microsoft.com/office/officeart/2009/3/layout/StepUpProcess"/>
    <dgm:cxn modelId="{772B020B-4F2E-6A40-AE1E-3B3D2478AC81}" type="presParOf" srcId="{5DE54AF3-336B-8B47-819B-6DBBE24F60E6}" destId="{47DF474E-CB6B-8640-B59F-B87F8F14A141}" srcOrd="0" destOrd="0" presId="urn:microsoft.com/office/officeart/2009/3/layout/StepUpProcess"/>
    <dgm:cxn modelId="{B63B5BA3-694C-DA43-9E9E-AE28492AFE7D}" type="presParOf" srcId="{1CD0B5DA-D1D5-6948-AAA3-CFA5A8FC72CE}" destId="{2BB61C21-56F5-454F-BA1E-75BA2AB10F2C}" srcOrd="6" destOrd="0" presId="urn:microsoft.com/office/officeart/2009/3/layout/StepUpProcess"/>
    <dgm:cxn modelId="{15BA206B-B8EC-C844-9C11-30406CC04EFD}" type="presParOf" srcId="{2BB61C21-56F5-454F-BA1E-75BA2AB10F2C}" destId="{AD5C349F-1032-A64C-ACAD-3924345ABB51}" srcOrd="0" destOrd="0" presId="urn:microsoft.com/office/officeart/2009/3/layout/StepUpProcess"/>
    <dgm:cxn modelId="{56AA7712-F95D-CB49-BEB9-BF3C76C14771}" type="presParOf" srcId="{2BB61C21-56F5-454F-BA1E-75BA2AB10F2C}" destId="{F496CE4F-BACE-D640-BF16-A04FB6E1C613}" srcOrd="1" destOrd="0" presId="urn:microsoft.com/office/officeart/2009/3/layout/StepUpProcess"/>
    <dgm:cxn modelId="{1D1FF85C-411E-0143-BD00-630269B29DBC}" type="presParOf" srcId="{2BB61C21-56F5-454F-BA1E-75BA2AB10F2C}" destId="{2FD72AA4-51FC-E344-9167-1C23CF9238E0}" srcOrd="2" destOrd="0" presId="urn:microsoft.com/office/officeart/2009/3/layout/StepUpProcess"/>
    <dgm:cxn modelId="{848F905D-C694-874A-92BD-A3051B7C7931}" type="presParOf" srcId="{1CD0B5DA-D1D5-6948-AAA3-CFA5A8FC72CE}" destId="{B1F6A613-A067-AC4A-A1D1-4FAAFA5FD7BD}" srcOrd="7" destOrd="0" presId="urn:microsoft.com/office/officeart/2009/3/layout/StepUpProcess"/>
    <dgm:cxn modelId="{B0631248-3147-8247-9851-2FCC83DDF73F}" type="presParOf" srcId="{B1F6A613-A067-AC4A-A1D1-4FAAFA5FD7BD}" destId="{2EA67499-897B-2B4B-8771-A8D457E350B7}" srcOrd="0" destOrd="0" presId="urn:microsoft.com/office/officeart/2009/3/layout/StepUpProcess"/>
    <dgm:cxn modelId="{7A680A73-7031-134B-9AC8-8EBB0BBD1133}" type="presParOf" srcId="{1CD0B5DA-D1D5-6948-AAA3-CFA5A8FC72CE}" destId="{60C58A5F-0BFE-8940-9D70-59319504D118}" srcOrd="8" destOrd="0" presId="urn:microsoft.com/office/officeart/2009/3/layout/StepUpProcess"/>
    <dgm:cxn modelId="{2F74753A-5D8C-2442-A8CF-8E8F7F8F5C80}" type="presParOf" srcId="{60C58A5F-0BFE-8940-9D70-59319504D118}" destId="{F687F0E8-A0DF-BB43-91B8-2E8809EC5EB9}" srcOrd="0" destOrd="0" presId="urn:microsoft.com/office/officeart/2009/3/layout/StepUpProcess"/>
    <dgm:cxn modelId="{F7B9EC15-762F-1F49-A1B6-B07FB0C42D0E}" type="presParOf" srcId="{60C58A5F-0BFE-8940-9D70-59319504D118}" destId="{596B693C-04D6-DB4D-9307-C57175DAE59C}" srcOrd="1" destOrd="0" presId="urn:microsoft.com/office/officeart/2009/3/layout/StepUpProcess"/>
    <dgm:cxn modelId="{1A0DB41C-C016-4747-9B7F-848F7B34D13E}" type="presParOf" srcId="{60C58A5F-0BFE-8940-9D70-59319504D118}" destId="{2B8CC607-955D-214A-BBE6-EF861633C095}" srcOrd="2" destOrd="0" presId="urn:microsoft.com/office/officeart/2009/3/layout/StepUpProcess"/>
    <dgm:cxn modelId="{6DE448AD-68BD-6B4D-83E9-86917C294889}" type="presParOf" srcId="{1CD0B5DA-D1D5-6948-AAA3-CFA5A8FC72CE}" destId="{3234EDF1-2D6B-5E45-90A4-775D856803DF}" srcOrd="9" destOrd="0" presId="urn:microsoft.com/office/officeart/2009/3/layout/StepUpProcess"/>
    <dgm:cxn modelId="{F91D2A96-B350-3A45-A256-7348EA8562D1}" type="presParOf" srcId="{3234EDF1-2D6B-5E45-90A4-775D856803DF}" destId="{0506DC9C-595F-EE40-A68E-2922B0B64A44}" srcOrd="0" destOrd="0" presId="urn:microsoft.com/office/officeart/2009/3/layout/StepUpProcess"/>
    <dgm:cxn modelId="{6C3AC20B-F259-7C46-AD9B-C4A7A2C3B12B}" type="presParOf" srcId="{1CD0B5DA-D1D5-6948-AAA3-CFA5A8FC72CE}" destId="{36A5C438-B5BA-7F45-A07A-69B68678C017}" srcOrd="10" destOrd="0" presId="urn:microsoft.com/office/officeart/2009/3/layout/StepUpProcess"/>
    <dgm:cxn modelId="{363AF7FB-E6CD-A94C-9A3D-C7BACF8042BE}" type="presParOf" srcId="{36A5C438-B5BA-7F45-A07A-69B68678C017}" destId="{9DAF8693-F7EF-304D-8A99-54CFC8CDD55C}" srcOrd="0" destOrd="0" presId="urn:microsoft.com/office/officeart/2009/3/layout/StepUpProcess"/>
    <dgm:cxn modelId="{476B9B35-5EAF-B34D-AC36-BB564D4E3BFD}" type="presParOf" srcId="{36A5C438-B5BA-7F45-A07A-69B68678C017}" destId="{6454A8DE-4C4B-484C-815A-7186D9D1B83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5C7D0BF-E70E-46C6-819B-2DE8936AECB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75725D9-536A-427D-904E-478551FD34CF}">
      <dgm:prSet phldrT="[Text]" custT="1"/>
      <dgm:spPr>
        <a:solidFill>
          <a:srgbClr val="1F656E"/>
        </a:solidFill>
      </dgm:spPr>
      <dgm:t>
        <a:bodyPr/>
        <a:lstStyle/>
        <a:p>
          <a:r>
            <a:rPr lang="en-US" sz="1400" dirty="0">
              <a:latin typeface="Arial" pitchFamily="34" charset="0"/>
              <a:cs typeface="Arial" pitchFamily="34" charset="0"/>
            </a:rPr>
            <a:t>Data Driven</a:t>
          </a:r>
        </a:p>
      </dgm:t>
    </dgm:pt>
    <dgm:pt modelId="{45963216-858C-4B22-A8A7-18B50CD157BC}" type="parTrans" cxnId="{1DFCE63D-BFB2-47FA-9E4C-1E6D8469761C}">
      <dgm:prSet/>
      <dgm:spPr/>
      <dgm:t>
        <a:bodyPr/>
        <a:lstStyle/>
        <a:p>
          <a:endParaRPr lang="en-US"/>
        </a:p>
      </dgm:t>
    </dgm:pt>
    <dgm:pt modelId="{D4F36A77-04BB-4BDD-AA7D-5EFDF275501A}" type="sibTrans" cxnId="{1DFCE63D-BFB2-47FA-9E4C-1E6D8469761C}">
      <dgm:prSet/>
      <dgm:spPr/>
      <dgm:t>
        <a:bodyPr/>
        <a:lstStyle/>
        <a:p>
          <a:endParaRPr lang="en-US"/>
        </a:p>
      </dgm:t>
    </dgm:pt>
    <dgm:pt modelId="{F2E7E4A1-5A4A-4223-BC2B-20548B3B88F6}">
      <dgm:prSet phldrT="[Text]" custT="1"/>
      <dgm:spPr>
        <a:solidFill>
          <a:srgbClr val="1F656E">
            <a:alpha val="90000"/>
          </a:srgbClr>
        </a:solidFill>
      </dgm:spPr>
      <dgm:t>
        <a:bodyPr/>
        <a:lstStyle/>
        <a:p>
          <a:r>
            <a:rPr lang="en-US" sz="1400" dirty="0">
              <a:solidFill>
                <a:schemeClr val="bg1"/>
              </a:solidFill>
              <a:latin typeface="Arial" pitchFamily="34" charset="0"/>
              <a:cs typeface="Arial" pitchFamily="34" charset="0"/>
            </a:rPr>
            <a:t>4 majors in a two week period </a:t>
          </a:r>
        </a:p>
        <a:p>
          <a:endParaRPr lang="en-US" sz="1400" dirty="0">
            <a:solidFill>
              <a:schemeClr val="bg1"/>
            </a:solidFill>
            <a:latin typeface="Arial" pitchFamily="34" charset="0"/>
            <a:cs typeface="Arial" pitchFamily="34" charset="0"/>
          </a:endParaRPr>
        </a:p>
        <a:p>
          <a:r>
            <a:rPr lang="en-US" sz="1400" dirty="0">
              <a:solidFill>
                <a:schemeClr val="bg1"/>
              </a:solidFill>
              <a:latin typeface="Arial" pitchFamily="34" charset="0"/>
              <a:cs typeface="Arial" pitchFamily="34" charset="0"/>
            </a:rPr>
            <a:t>6 minors=1 major</a:t>
          </a:r>
        </a:p>
      </dgm:t>
    </dgm:pt>
    <dgm:pt modelId="{00E5CB14-7770-424B-841D-053102393C41}" type="parTrans" cxnId="{9D539C65-26B4-4C26-8909-6AE67C164296}">
      <dgm:prSet/>
      <dgm:spPr/>
      <dgm:t>
        <a:bodyPr/>
        <a:lstStyle/>
        <a:p>
          <a:endParaRPr lang="en-US"/>
        </a:p>
      </dgm:t>
    </dgm:pt>
    <dgm:pt modelId="{6A2BA7BC-5277-495C-9622-7518E8861DD6}" type="sibTrans" cxnId="{9D539C65-26B4-4C26-8909-6AE67C164296}">
      <dgm:prSet/>
      <dgm:spPr/>
      <dgm:t>
        <a:bodyPr/>
        <a:lstStyle/>
        <a:p>
          <a:endParaRPr lang="en-US"/>
        </a:p>
      </dgm:t>
    </dgm:pt>
    <dgm:pt modelId="{33E5C617-EDD6-4EEF-B6D0-7D659785C878}">
      <dgm:prSet phldrT="[Text]" custT="1"/>
      <dgm:spPr>
        <a:solidFill>
          <a:srgbClr val="1F656E">
            <a:alpha val="90000"/>
          </a:srgbClr>
        </a:solidFill>
      </dgm:spPr>
      <dgm:t>
        <a:bodyPr/>
        <a:lstStyle/>
        <a:p>
          <a:r>
            <a:rPr lang="en-US" sz="1400" dirty="0">
              <a:solidFill>
                <a:srgbClr val="FFFFFF"/>
              </a:solidFill>
              <a:latin typeface="Arial" pitchFamily="34" charset="0"/>
              <a:cs typeface="Arial" pitchFamily="34" charset="0"/>
            </a:rPr>
            <a:t>Team assists staff in completing Tier II Referral Form</a:t>
          </a:r>
        </a:p>
        <a:p>
          <a:r>
            <a:rPr lang="en-US" sz="1400" dirty="0">
              <a:solidFill>
                <a:srgbClr val="FFFFFF"/>
              </a:solidFill>
              <a:latin typeface="Arial" pitchFamily="34" charset="0"/>
              <a:cs typeface="Arial" pitchFamily="34" charset="0"/>
            </a:rPr>
            <a:t>Observation completed</a:t>
          </a:r>
        </a:p>
      </dgm:t>
    </dgm:pt>
    <dgm:pt modelId="{78AAAE8F-2D18-45DB-BE1C-593C6B988477}" type="parTrans" cxnId="{4A63844D-D5B2-49E4-AA19-7EABF86D87D4}">
      <dgm:prSet/>
      <dgm:spPr/>
      <dgm:t>
        <a:bodyPr/>
        <a:lstStyle/>
        <a:p>
          <a:endParaRPr lang="en-US"/>
        </a:p>
      </dgm:t>
    </dgm:pt>
    <dgm:pt modelId="{55C07817-B4E4-4280-B82C-BFF84A14A82A}" type="sibTrans" cxnId="{4A63844D-D5B2-49E4-AA19-7EABF86D87D4}">
      <dgm:prSet/>
      <dgm:spPr/>
      <dgm:t>
        <a:bodyPr/>
        <a:lstStyle/>
        <a:p>
          <a:endParaRPr lang="en-US"/>
        </a:p>
      </dgm:t>
    </dgm:pt>
    <dgm:pt modelId="{D67A7A44-0578-4CA7-A9D9-497BE1577EDC}">
      <dgm:prSet phldrT="[Text]" custT="1"/>
      <dgm:spPr>
        <a:solidFill>
          <a:srgbClr val="1F656E"/>
        </a:solidFill>
      </dgm:spPr>
      <dgm:t>
        <a:bodyPr/>
        <a:lstStyle/>
        <a:p>
          <a:r>
            <a:rPr lang="en-US" sz="1400" dirty="0">
              <a:latin typeface="Arial" pitchFamily="34" charset="0"/>
              <a:cs typeface="Arial" pitchFamily="34" charset="0"/>
            </a:rPr>
            <a:t>Teacher Nomination</a:t>
          </a:r>
        </a:p>
        <a:p>
          <a:r>
            <a:rPr lang="en-US" sz="1400" dirty="0">
              <a:latin typeface="Arial" pitchFamily="34" charset="0"/>
              <a:cs typeface="Arial" pitchFamily="34" charset="0"/>
            </a:rPr>
            <a:t>Problem Solving Team Referral</a:t>
          </a:r>
        </a:p>
        <a:p>
          <a:r>
            <a:rPr lang="en-US" sz="1400" dirty="0">
              <a:latin typeface="Arial" pitchFamily="34" charset="0"/>
              <a:cs typeface="Arial" pitchFamily="34" charset="0"/>
            </a:rPr>
            <a:t>Screening</a:t>
          </a:r>
        </a:p>
      </dgm:t>
    </dgm:pt>
    <dgm:pt modelId="{7CECAFCF-2695-4F78-A866-0275F4620A62}" type="parTrans" cxnId="{23A83619-244B-46E5-88E3-92C0B0FB4966}">
      <dgm:prSet/>
      <dgm:spPr/>
      <dgm:t>
        <a:bodyPr/>
        <a:lstStyle/>
        <a:p>
          <a:endParaRPr lang="en-US"/>
        </a:p>
      </dgm:t>
    </dgm:pt>
    <dgm:pt modelId="{0C9935B9-B278-4EE1-9696-35695A56B3EA}" type="sibTrans" cxnId="{23A83619-244B-46E5-88E3-92C0B0FB4966}">
      <dgm:prSet/>
      <dgm:spPr/>
      <dgm:t>
        <a:bodyPr/>
        <a:lstStyle/>
        <a:p>
          <a:endParaRPr lang="en-US"/>
        </a:p>
      </dgm:t>
    </dgm:pt>
    <dgm:pt modelId="{7960932F-93CD-4208-AA32-3616DA54F606}">
      <dgm:prSet phldrT="[Text]" custT="1"/>
      <dgm:spPr>
        <a:solidFill>
          <a:srgbClr val="1F656E">
            <a:alpha val="90000"/>
          </a:srgbClr>
        </a:solidFill>
      </dgm:spPr>
      <dgm:t>
        <a:bodyPr/>
        <a:lstStyle/>
        <a:p>
          <a:r>
            <a:rPr lang="en-US" sz="1400" dirty="0">
              <a:solidFill>
                <a:srgbClr val="FFFFFF"/>
              </a:solidFill>
              <a:latin typeface="Arial" pitchFamily="34" charset="0"/>
              <a:cs typeface="Arial" pitchFamily="34" charset="0"/>
            </a:rPr>
            <a:t>Document behaviors and interventions </a:t>
          </a:r>
        </a:p>
      </dgm:t>
    </dgm:pt>
    <dgm:pt modelId="{3E6D0EBF-5E56-4C9C-B71D-63B79FDEEAFD}" type="parTrans" cxnId="{6900EB79-A1DE-4C52-968D-A0CDC5222057}">
      <dgm:prSet/>
      <dgm:spPr/>
      <dgm:t>
        <a:bodyPr/>
        <a:lstStyle/>
        <a:p>
          <a:endParaRPr lang="en-US"/>
        </a:p>
      </dgm:t>
    </dgm:pt>
    <dgm:pt modelId="{868F742F-D897-484A-ACFD-50DCB6FC1871}" type="sibTrans" cxnId="{6900EB79-A1DE-4C52-968D-A0CDC5222057}">
      <dgm:prSet/>
      <dgm:spPr/>
      <dgm:t>
        <a:bodyPr/>
        <a:lstStyle/>
        <a:p>
          <a:endParaRPr lang="en-US"/>
        </a:p>
      </dgm:t>
    </dgm:pt>
    <dgm:pt modelId="{B6E44793-4279-4A8D-A74A-8935084D08DF}">
      <dgm:prSet phldrT="[Text]" custT="1"/>
      <dgm:spPr>
        <a:solidFill>
          <a:srgbClr val="1F656E">
            <a:alpha val="90000"/>
          </a:srgbClr>
        </a:solidFill>
      </dgm:spPr>
      <dgm:t>
        <a:bodyPr/>
        <a:lstStyle/>
        <a:p>
          <a:r>
            <a:rPr lang="en-US" sz="1400" dirty="0">
              <a:solidFill>
                <a:srgbClr val="FFFFFF"/>
              </a:solidFill>
              <a:latin typeface="Arial" pitchFamily="34" charset="0"/>
              <a:cs typeface="Arial" pitchFamily="34" charset="0"/>
            </a:rPr>
            <a:t>Teacher completes Tier II Referral Form</a:t>
          </a:r>
        </a:p>
        <a:p>
          <a:r>
            <a:rPr lang="en-US" sz="1400" dirty="0">
              <a:solidFill>
                <a:srgbClr val="FFFFFF"/>
              </a:solidFill>
              <a:latin typeface="Arial" pitchFamily="34" charset="0"/>
              <a:cs typeface="Arial" pitchFamily="34" charset="0"/>
            </a:rPr>
            <a:t>Observation completed</a:t>
          </a:r>
        </a:p>
      </dgm:t>
    </dgm:pt>
    <dgm:pt modelId="{E70E929B-4ABA-449C-9B9A-B21B460C9F10}" type="parTrans" cxnId="{CA901279-62D4-454B-86F6-25023C4329ED}">
      <dgm:prSet/>
      <dgm:spPr/>
      <dgm:t>
        <a:bodyPr/>
        <a:lstStyle/>
        <a:p>
          <a:endParaRPr lang="en-US"/>
        </a:p>
      </dgm:t>
    </dgm:pt>
    <dgm:pt modelId="{CAE42EE2-64C7-48C7-92E2-C66F2CEF9FCD}" type="sibTrans" cxnId="{CA901279-62D4-454B-86F6-25023C4329ED}">
      <dgm:prSet/>
      <dgm:spPr/>
      <dgm:t>
        <a:bodyPr/>
        <a:lstStyle/>
        <a:p>
          <a:endParaRPr lang="en-US"/>
        </a:p>
      </dgm:t>
    </dgm:pt>
    <dgm:pt modelId="{833612EC-9F5F-4E3E-ACDE-FEE21902A454}">
      <dgm:prSet custT="1"/>
      <dgm:spPr>
        <a:solidFill>
          <a:srgbClr val="1F656E">
            <a:alpha val="90000"/>
          </a:srgbClr>
        </a:solidFill>
      </dgm:spPr>
      <dgm:t>
        <a:bodyPr/>
        <a:lstStyle/>
        <a:p>
          <a:r>
            <a:rPr lang="en-US" sz="1400" dirty="0">
              <a:solidFill>
                <a:srgbClr val="FFFFFF"/>
              </a:solidFill>
              <a:latin typeface="Arial" pitchFamily="34" charset="0"/>
              <a:cs typeface="Arial" pitchFamily="34" charset="0"/>
            </a:rPr>
            <a:t>Tier II Team meets within one week and makes decision</a:t>
          </a:r>
        </a:p>
      </dgm:t>
    </dgm:pt>
    <dgm:pt modelId="{DD767141-5C73-40C8-92A8-62CEAFDBD6D6}" type="parTrans" cxnId="{CEB11105-8BC5-4AB7-A633-564E84478606}">
      <dgm:prSet/>
      <dgm:spPr/>
      <dgm:t>
        <a:bodyPr/>
        <a:lstStyle/>
        <a:p>
          <a:endParaRPr lang="en-US"/>
        </a:p>
      </dgm:t>
    </dgm:pt>
    <dgm:pt modelId="{280B9B6C-DA79-4D4C-A29C-26A69D8075B1}" type="sibTrans" cxnId="{CEB11105-8BC5-4AB7-A633-564E84478606}">
      <dgm:prSet/>
      <dgm:spPr/>
      <dgm:t>
        <a:bodyPr/>
        <a:lstStyle/>
        <a:p>
          <a:endParaRPr lang="en-US"/>
        </a:p>
      </dgm:t>
    </dgm:pt>
    <dgm:pt modelId="{D9393F45-4CB5-429E-A2FF-7CE8D1E3924A}">
      <dgm:prSet custT="1"/>
      <dgm:spPr>
        <a:solidFill>
          <a:srgbClr val="1F656E">
            <a:alpha val="90000"/>
          </a:srgbClr>
        </a:solidFill>
      </dgm:spPr>
      <dgm:t>
        <a:bodyPr/>
        <a:lstStyle/>
        <a:p>
          <a:r>
            <a:rPr lang="en-US" sz="1400" dirty="0">
              <a:solidFill>
                <a:srgbClr val="FFFFFF"/>
              </a:solidFill>
              <a:latin typeface="Arial" pitchFamily="34" charset="0"/>
              <a:cs typeface="Arial" pitchFamily="34" charset="0"/>
            </a:rPr>
            <a:t>Tier II Team meets within one week and makes decision</a:t>
          </a:r>
        </a:p>
      </dgm:t>
    </dgm:pt>
    <dgm:pt modelId="{11DF762C-305E-4C53-9759-E75641641423}" type="parTrans" cxnId="{4C350ABB-177E-44D7-BDC8-62526F4BB727}">
      <dgm:prSet/>
      <dgm:spPr/>
      <dgm:t>
        <a:bodyPr/>
        <a:lstStyle/>
        <a:p>
          <a:endParaRPr lang="en-US"/>
        </a:p>
      </dgm:t>
    </dgm:pt>
    <dgm:pt modelId="{67B7B805-8E8A-4235-AD8F-177DB6B987CB}" type="sibTrans" cxnId="{4C350ABB-177E-44D7-BDC8-62526F4BB727}">
      <dgm:prSet/>
      <dgm:spPr/>
      <dgm:t>
        <a:bodyPr/>
        <a:lstStyle/>
        <a:p>
          <a:endParaRPr lang="en-US"/>
        </a:p>
      </dgm:t>
    </dgm:pt>
    <dgm:pt modelId="{2E15BA4C-8188-483E-A743-BE4B5548474A}" type="pres">
      <dgm:prSet presAssocID="{25C7D0BF-E70E-46C6-819B-2DE8936AECB9}" presName="diagram" presStyleCnt="0">
        <dgm:presLayoutVars>
          <dgm:chPref val="1"/>
          <dgm:dir/>
          <dgm:animOne val="branch"/>
          <dgm:animLvl val="lvl"/>
          <dgm:resizeHandles/>
        </dgm:presLayoutVars>
      </dgm:prSet>
      <dgm:spPr/>
    </dgm:pt>
    <dgm:pt modelId="{A7A5CF3C-7CD8-431C-B62B-2520BE7E31D5}" type="pres">
      <dgm:prSet presAssocID="{F75725D9-536A-427D-904E-478551FD34CF}" presName="root" presStyleCnt="0"/>
      <dgm:spPr/>
    </dgm:pt>
    <dgm:pt modelId="{96FE286C-520E-40F4-81A1-CDF3B17C9434}" type="pres">
      <dgm:prSet presAssocID="{F75725D9-536A-427D-904E-478551FD34CF}" presName="rootComposite" presStyleCnt="0"/>
      <dgm:spPr/>
    </dgm:pt>
    <dgm:pt modelId="{634DA4CD-8F84-47EE-B557-69DA99AF5324}" type="pres">
      <dgm:prSet presAssocID="{F75725D9-536A-427D-904E-478551FD34CF}" presName="rootText" presStyleLbl="node1" presStyleIdx="0" presStyleCnt="2" custScaleX="95805"/>
      <dgm:spPr/>
    </dgm:pt>
    <dgm:pt modelId="{E80398EF-9AAC-491D-B524-2CD18EE62DEC}" type="pres">
      <dgm:prSet presAssocID="{F75725D9-536A-427D-904E-478551FD34CF}" presName="rootConnector" presStyleLbl="node1" presStyleIdx="0" presStyleCnt="2"/>
      <dgm:spPr/>
    </dgm:pt>
    <dgm:pt modelId="{89D5A52F-1B65-44E2-8FD8-2EABEE9ED521}" type="pres">
      <dgm:prSet presAssocID="{F75725D9-536A-427D-904E-478551FD34CF}" presName="childShape" presStyleCnt="0"/>
      <dgm:spPr/>
    </dgm:pt>
    <dgm:pt modelId="{55294168-CA3F-4BA7-A582-3C45AE856327}" type="pres">
      <dgm:prSet presAssocID="{00E5CB14-7770-424B-841D-053102393C41}" presName="Name13" presStyleLbl="parChTrans1D2" presStyleIdx="0" presStyleCnt="6"/>
      <dgm:spPr/>
    </dgm:pt>
    <dgm:pt modelId="{13F48BD2-16A1-4862-87EB-39EF0AB83F38}" type="pres">
      <dgm:prSet presAssocID="{F2E7E4A1-5A4A-4223-BC2B-20548B3B88F6}" presName="childText" presStyleLbl="bgAcc1" presStyleIdx="0" presStyleCnt="6">
        <dgm:presLayoutVars>
          <dgm:bulletEnabled val="1"/>
        </dgm:presLayoutVars>
      </dgm:prSet>
      <dgm:spPr/>
    </dgm:pt>
    <dgm:pt modelId="{03F35C02-4F0D-487C-BB4E-6BB67A981762}" type="pres">
      <dgm:prSet presAssocID="{78AAAE8F-2D18-45DB-BE1C-593C6B988477}" presName="Name13" presStyleLbl="parChTrans1D2" presStyleIdx="1" presStyleCnt="6"/>
      <dgm:spPr/>
    </dgm:pt>
    <dgm:pt modelId="{C4F6F472-8C12-4C72-8FC0-4D32A2089C29}" type="pres">
      <dgm:prSet presAssocID="{33E5C617-EDD6-4EEF-B6D0-7D659785C878}" presName="childText" presStyleLbl="bgAcc1" presStyleIdx="1" presStyleCnt="6">
        <dgm:presLayoutVars>
          <dgm:bulletEnabled val="1"/>
        </dgm:presLayoutVars>
      </dgm:prSet>
      <dgm:spPr/>
    </dgm:pt>
    <dgm:pt modelId="{423FE341-5A86-4B2C-8BA2-3F438D45234F}" type="pres">
      <dgm:prSet presAssocID="{DD767141-5C73-40C8-92A8-62CEAFDBD6D6}" presName="Name13" presStyleLbl="parChTrans1D2" presStyleIdx="2" presStyleCnt="6"/>
      <dgm:spPr/>
    </dgm:pt>
    <dgm:pt modelId="{A5747BA7-9EE6-439E-A2C1-1FB3F0D0AFF3}" type="pres">
      <dgm:prSet presAssocID="{833612EC-9F5F-4E3E-ACDE-FEE21902A454}" presName="childText" presStyleLbl="bgAcc1" presStyleIdx="2" presStyleCnt="6">
        <dgm:presLayoutVars>
          <dgm:bulletEnabled val="1"/>
        </dgm:presLayoutVars>
      </dgm:prSet>
      <dgm:spPr/>
    </dgm:pt>
    <dgm:pt modelId="{B3119A86-1C91-4E24-A31B-B9588EFA72CC}" type="pres">
      <dgm:prSet presAssocID="{D67A7A44-0578-4CA7-A9D9-497BE1577EDC}" presName="root" presStyleCnt="0"/>
      <dgm:spPr/>
    </dgm:pt>
    <dgm:pt modelId="{50FBE088-3A13-46B0-8437-0C1E104C7B1D}" type="pres">
      <dgm:prSet presAssocID="{D67A7A44-0578-4CA7-A9D9-497BE1577EDC}" presName="rootComposite" presStyleCnt="0"/>
      <dgm:spPr/>
    </dgm:pt>
    <dgm:pt modelId="{0BF11FE4-AE8E-41DD-B9EA-B7B5EDE1AF58}" type="pres">
      <dgm:prSet presAssocID="{D67A7A44-0578-4CA7-A9D9-497BE1577EDC}" presName="rootText" presStyleLbl="node1" presStyleIdx="1" presStyleCnt="2"/>
      <dgm:spPr/>
    </dgm:pt>
    <dgm:pt modelId="{8B3096AB-E253-49CC-9BAA-B2F3D8F76F4C}" type="pres">
      <dgm:prSet presAssocID="{D67A7A44-0578-4CA7-A9D9-497BE1577EDC}" presName="rootConnector" presStyleLbl="node1" presStyleIdx="1" presStyleCnt="2"/>
      <dgm:spPr/>
    </dgm:pt>
    <dgm:pt modelId="{AF6C285B-FA2C-4130-A100-988D1C5CB3EE}" type="pres">
      <dgm:prSet presAssocID="{D67A7A44-0578-4CA7-A9D9-497BE1577EDC}" presName="childShape" presStyleCnt="0"/>
      <dgm:spPr/>
    </dgm:pt>
    <dgm:pt modelId="{99515381-1E08-4467-934B-FBBD5352358C}" type="pres">
      <dgm:prSet presAssocID="{3E6D0EBF-5E56-4C9C-B71D-63B79FDEEAFD}" presName="Name13" presStyleLbl="parChTrans1D2" presStyleIdx="3" presStyleCnt="6"/>
      <dgm:spPr/>
    </dgm:pt>
    <dgm:pt modelId="{5FDB5CA6-97EB-466E-B9EF-7299D0793467}" type="pres">
      <dgm:prSet presAssocID="{7960932F-93CD-4208-AA32-3616DA54F606}" presName="childText" presStyleLbl="bgAcc1" presStyleIdx="3" presStyleCnt="6">
        <dgm:presLayoutVars>
          <dgm:bulletEnabled val="1"/>
        </dgm:presLayoutVars>
      </dgm:prSet>
      <dgm:spPr/>
    </dgm:pt>
    <dgm:pt modelId="{884708E7-10E5-4CB5-9AAB-B6C8960673C4}" type="pres">
      <dgm:prSet presAssocID="{E70E929B-4ABA-449C-9B9A-B21B460C9F10}" presName="Name13" presStyleLbl="parChTrans1D2" presStyleIdx="4" presStyleCnt="6"/>
      <dgm:spPr/>
    </dgm:pt>
    <dgm:pt modelId="{99D63715-FAB3-4C0B-B0CC-BCBACE7EDEEF}" type="pres">
      <dgm:prSet presAssocID="{B6E44793-4279-4A8D-A74A-8935084D08DF}" presName="childText" presStyleLbl="bgAcc1" presStyleIdx="4" presStyleCnt="6">
        <dgm:presLayoutVars>
          <dgm:bulletEnabled val="1"/>
        </dgm:presLayoutVars>
      </dgm:prSet>
      <dgm:spPr/>
    </dgm:pt>
    <dgm:pt modelId="{B3A434E5-880C-42BC-A83A-2046AD4A4A2E}" type="pres">
      <dgm:prSet presAssocID="{11DF762C-305E-4C53-9759-E75641641423}" presName="Name13" presStyleLbl="parChTrans1D2" presStyleIdx="5" presStyleCnt="6"/>
      <dgm:spPr/>
    </dgm:pt>
    <dgm:pt modelId="{1F3FF451-C4A1-4871-B226-ACFCC413A11A}" type="pres">
      <dgm:prSet presAssocID="{D9393F45-4CB5-429E-A2FF-7CE8D1E3924A}" presName="childText" presStyleLbl="bgAcc1" presStyleIdx="5" presStyleCnt="6">
        <dgm:presLayoutVars>
          <dgm:bulletEnabled val="1"/>
        </dgm:presLayoutVars>
      </dgm:prSet>
      <dgm:spPr/>
    </dgm:pt>
  </dgm:ptLst>
  <dgm:cxnLst>
    <dgm:cxn modelId="{CEB11105-8BC5-4AB7-A633-564E84478606}" srcId="{F75725D9-536A-427D-904E-478551FD34CF}" destId="{833612EC-9F5F-4E3E-ACDE-FEE21902A454}" srcOrd="2" destOrd="0" parTransId="{DD767141-5C73-40C8-92A8-62CEAFDBD6D6}" sibTransId="{280B9B6C-DA79-4D4C-A29C-26A69D8075B1}"/>
    <dgm:cxn modelId="{F180ED06-9A21-A54E-8ABD-549402DEDF75}" type="presOf" srcId="{F75725D9-536A-427D-904E-478551FD34CF}" destId="{E80398EF-9AAC-491D-B524-2CD18EE62DEC}" srcOrd="1" destOrd="0" presId="urn:microsoft.com/office/officeart/2005/8/layout/hierarchy3"/>
    <dgm:cxn modelId="{F793D412-5EA2-884D-9D02-5F63B2325457}" type="presOf" srcId="{25C7D0BF-E70E-46C6-819B-2DE8936AECB9}" destId="{2E15BA4C-8188-483E-A743-BE4B5548474A}" srcOrd="0" destOrd="0" presId="urn:microsoft.com/office/officeart/2005/8/layout/hierarchy3"/>
    <dgm:cxn modelId="{23A83619-244B-46E5-88E3-92C0B0FB4966}" srcId="{25C7D0BF-E70E-46C6-819B-2DE8936AECB9}" destId="{D67A7A44-0578-4CA7-A9D9-497BE1577EDC}" srcOrd="1" destOrd="0" parTransId="{7CECAFCF-2695-4F78-A866-0275F4620A62}" sibTransId="{0C9935B9-B278-4EE1-9696-35695A56B3EA}"/>
    <dgm:cxn modelId="{5D515D1E-75B7-354E-873A-14DF28863BBC}" type="presOf" srcId="{B6E44793-4279-4A8D-A74A-8935084D08DF}" destId="{99D63715-FAB3-4C0B-B0CC-BCBACE7EDEEF}" srcOrd="0" destOrd="0" presId="urn:microsoft.com/office/officeart/2005/8/layout/hierarchy3"/>
    <dgm:cxn modelId="{31B24024-4DCD-FC49-AA1D-64673A736693}" type="presOf" srcId="{F75725D9-536A-427D-904E-478551FD34CF}" destId="{634DA4CD-8F84-47EE-B557-69DA99AF5324}" srcOrd="0" destOrd="0" presId="urn:microsoft.com/office/officeart/2005/8/layout/hierarchy3"/>
    <dgm:cxn modelId="{BFF2F327-BDCC-8446-841A-0F296C33F6B0}" type="presOf" srcId="{F2E7E4A1-5A4A-4223-BC2B-20548B3B88F6}" destId="{13F48BD2-16A1-4862-87EB-39EF0AB83F38}" srcOrd="0" destOrd="0" presId="urn:microsoft.com/office/officeart/2005/8/layout/hierarchy3"/>
    <dgm:cxn modelId="{D11A7B2F-D26D-0643-A79E-827D6B7F1AF4}" type="presOf" srcId="{833612EC-9F5F-4E3E-ACDE-FEE21902A454}" destId="{A5747BA7-9EE6-439E-A2C1-1FB3F0D0AFF3}" srcOrd="0" destOrd="0" presId="urn:microsoft.com/office/officeart/2005/8/layout/hierarchy3"/>
    <dgm:cxn modelId="{1DFCE63D-BFB2-47FA-9E4C-1E6D8469761C}" srcId="{25C7D0BF-E70E-46C6-819B-2DE8936AECB9}" destId="{F75725D9-536A-427D-904E-478551FD34CF}" srcOrd="0" destOrd="0" parTransId="{45963216-858C-4B22-A8A7-18B50CD157BC}" sibTransId="{D4F36A77-04BB-4BDD-AA7D-5EFDF275501A}"/>
    <dgm:cxn modelId="{906EDC3F-210A-AE44-9879-B2120E484B91}" type="presOf" srcId="{3E6D0EBF-5E56-4C9C-B71D-63B79FDEEAFD}" destId="{99515381-1E08-4467-934B-FBBD5352358C}" srcOrd="0" destOrd="0" presId="urn:microsoft.com/office/officeart/2005/8/layout/hierarchy3"/>
    <dgm:cxn modelId="{9D539C65-26B4-4C26-8909-6AE67C164296}" srcId="{F75725D9-536A-427D-904E-478551FD34CF}" destId="{F2E7E4A1-5A4A-4223-BC2B-20548B3B88F6}" srcOrd="0" destOrd="0" parTransId="{00E5CB14-7770-424B-841D-053102393C41}" sibTransId="{6A2BA7BC-5277-495C-9622-7518E8861DD6}"/>
    <dgm:cxn modelId="{11640666-8E11-0F44-9518-AF5212D34F09}" type="presOf" srcId="{D67A7A44-0578-4CA7-A9D9-497BE1577EDC}" destId="{0BF11FE4-AE8E-41DD-B9EA-B7B5EDE1AF58}" srcOrd="0" destOrd="0" presId="urn:microsoft.com/office/officeart/2005/8/layout/hierarchy3"/>
    <dgm:cxn modelId="{4A63844D-D5B2-49E4-AA19-7EABF86D87D4}" srcId="{F75725D9-536A-427D-904E-478551FD34CF}" destId="{33E5C617-EDD6-4EEF-B6D0-7D659785C878}" srcOrd="1" destOrd="0" parTransId="{78AAAE8F-2D18-45DB-BE1C-593C6B988477}" sibTransId="{55C07817-B4E4-4280-B82C-BFF84A14A82A}"/>
    <dgm:cxn modelId="{80F32577-FB38-6744-A338-29A87622260C}" type="presOf" srcId="{7960932F-93CD-4208-AA32-3616DA54F606}" destId="{5FDB5CA6-97EB-466E-B9EF-7299D0793467}" srcOrd="0" destOrd="0" presId="urn:microsoft.com/office/officeart/2005/8/layout/hierarchy3"/>
    <dgm:cxn modelId="{CA901279-62D4-454B-86F6-25023C4329ED}" srcId="{D67A7A44-0578-4CA7-A9D9-497BE1577EDC}" destId="{B6E44793-4279-4A8D-A74A-8935084D08DF}" srcOrd="1" destOrd="0" parTransId="{E70E929B-4ABA-449C-9B9A-B21B460C9F10}" sibTransId="{CAE42EE2-64C7-48C7-92E2-C66F2CEF9FCD}"/>
    <dgm:cxn modelId="{6900EB79-A1DE-4C52-968D-A0CDC5222057}" srcId="{D67A7A44-0578-4CA7-A9D9-497BE1577EDC}" destId="{7960932F-93CD-4208-AA32-3616DA54F606}" srcOrd="0" destOrd="0" parTransId="{3E6D0EBF-5E56-4C9C-B71D-63B79FDEEAFD}" sibTransId="{868F742F-D897-484A-ACFD-50DCB6FC1871}"/>
    <dgm:cxn modelId="{40A3047C-D9C0-314C-8D70-5A729BF42E71}" type="presOf" srcId="{D67A7A44-0578-4CA7-A9D9-497BE1577EDC}" destId="{8B3096AB-E253-49CC-9BAA-B2F3D8F76F4C}" srcOrd="1" destOrd="0" presId="urn:microsoft.com/office/officeart/2005/8/layout/hierarchy3"/>
    <dgm:cxn modelId="{23B5CA81-E810-CD42-9A51-057004554D89}" type="presOf" srcId="{E70E929B-4ABA-449C-9B9A-B21B460C9F10}" destId="{884708E7-10E5-4CB5-9AAB-B6C8960673C4}" srcOrd="0" destOrd="0" presId="urn:microsoft.com/office/officeart/2005/8/layout/hierarchy3"/>
    <dgm:cxn modelId="{166B6C8F-5042-BA4A-BA50-AC139D372D14}" type="presOf" srcId="{00E5CB14-7770-424B-841D-053102393C41}" destId="{55294168-CA3F-4BA7-A582-3C45AE856327}" srcOrd="0" destOrd="0" presId="urn:microsoft.com/office/officeart/2005/8/layout/hierarchy3"/>
    <dgm:cxn modelId="{33086BB4-8008-DF46-8CA6-AF8AEBE7E547}" type="presOf" srcId="{33E5C617-EDD6-4EEF-B6D0-7D659785C878}" destId="{C4F6F472-8C12-4C72-8FC0-4D32A2089C29}" srcOrd="0" destOrd="0" presId="urn:microsoft.com/office/officeart/2005/8/layout/hierarchy3"/>
    <dgm:cxn modelId="{4C350ABB-177E-44D7-BDC8-62526F4BB727}" srcId="{D67A7A44-0578-4CA7-A9D9-497BE1577EDC}" destId="{D9393F45-4CB5-429E-A2FF-7CE8D1E3924A}" srcOrd="2" destOrd="0" parTransId="{11DF762C-305E-4C53-9759-E75641641423}" sibTransId="{67B7B805-8E8A-4235-AD8F-177DB6B987CB}"/>
    <dgm:cxn modelId="{C6C227BD-ED9B-694A-83FC-558F989A91C8}" type="presOf" srcId="{DD767141-5C73-40C8-92A8-62CEAFDBD6D6}" destId="{423FE341-5A86-4B2C-8BA2-3F438D45234F}" srcOrd="0" destOrd="0" presId="urn:microsoft.com/office/officeart/2005/8/layout/hierarchy3"/>
    <dgm:cxn modelId="{2E55DDE2-5804-C74A-836B-9A457CA104E8}" type="presOf" srcId="{78AAAE8F-2D18-45DB-BE1C-593C6B988477}" destId="{03F35C02-4F0D-487C-BB4E-6BB67A981762}" srcOrd="0" destOrd="0" presId="urn:microsoft.com/office/officeart/2005/8/layout/hierarchy3"/>
    <dgm:cxn modelId="{B139D7F7-2C78-6243-B637-1F472724854F}" type="presOf" srcId="{11DF762C-305E-4C53-9759-E75641641423}" destId="{B3A434E5-880C-42BC-A83A-2046AD4A4A2E}" srcOrd="0" destOrd="0" presId="urn:microsoft.com/office/officeart/2005/8/layout/hierarchy3"/>
    <dgm:cxn modelId="{2DF011FC-88CE-0B4C-9D30-835C9885971E}" type="presOf" srcId="{D9393F45-4CB5-429E-A2FF-7CE8D1E3924A}" destId="{1F3FF451-C4A1-4871-B226-ACFCC413A11A}" srcOrd="0" destOrd="0" presId="urn:microsoft.com/office/officeart/2005/8/layout/hierarchy3"/>
    <dgm:cxn modelId="{78C5489F-5FFF-9343-85A5-0AEBE3B951A4}" type="presParOf" srcId="{2E15BA4C-8188-483E-A743-BE4B5548474A}" destId="{A7A5CF3C-7CD8-431C-B62B-2520BE7E31D5}" srcOrd="0" destOrd="0" presId="urn:microsoft.com/office/officeart/2005/8/layout/hierarchy3"/>
    <dgm:cxn modelId="{2D4C8904-BE0C-AF4F-ACB9-B1550F0FB672}" type="presParOf" srcId="{A7A5CF3C-7CD8-431C-B62B-2520BE7E31D5}" destId="{96FE286C-520E-40F4-81A1-CDF3B17C9434}" srcOrd="0" destOrd="0" presId="urn:microsoft.com/office/officeart/2005/8/layout/hierarchy3"/>
    <dgm:cxn modelId="{514C634C-40A5-004C-BC40-362F2C7D9E7C}" type="presParOf" srcId="{96FE286C-520E-40F4-81A1-CDF3B17C9434}" destId="{634DA4CD-8F84-47EE-B557-69DA99AF5324}" srcOrd="0" destOrd="0" presId="urn:microsoft.com/office/officeart/2005/8/layout/hierarchy3"/>
    <dgm:cxn modelId="{3BD497F2-1077-6841-8B60-4DABEA7CCB23}" type="presParOf" srcId="{96FE286C-520E-40F4-81A1-CDF3B17C9434}" destId="{E80398EF-9AAC-491D-B524-2CD18EE62DEC}" srcOrd="1" destOrd="0" presId="urn:microsoft.com/office/officeart/2005/8/layout/hierarchy3"/>
    <dgm:cxn modelId="{698BACEC-3BA8-2F40-BC52-215B1B836608}" type="presParOf" srcId="{A7A5CF3C-7CD8-431C-B62B-2520BE7E31D5}" destId="{89D5A52F-1B65-44E2-8FD8-2EABEE9ED521}" srcOrd="1" destOrd="0" presId="urn:microsoft.com/office/officeart/2005/8/layout/hierarchy3"/>
    <dgm:cxn modelId="{4C15E12F-59F6-694C-9E0D-8A668F57EA38}" type="presParOf" srcId="{89D5A52F-1B65-44E2-8FD8-2EABEE9ED521}" destId="{55294168-CA3F-4BA7-A582-3C45AE856327}" srcOrd="0" destOrd="0" presId="urn:microsoft.com/office/officeart/2005/8/layout/hierarchy3"/>
    <dgm:cxn modelId="{0D99F1EE-7BEF-E443-8FDD-B45A6C421693}" type="presParOf" srcId="{89D5A52F-1B65-44E2-8FD8-2EABEE9ED521}" destId="{13F48BD2-16A1-4862-87EB-39EF0AB83F38}" srcOrd="1" destOrd="0" presId="urn:microsoft.com/office/officeart/2005/8/layout/hierarchy3"/>
    <dgm:cxn modelId="{AEFE6AD5-48F0-7443-8D0F-FBDF76FDAD19}" type="presParOf" srcId="{89D5A52F-1B65-44E2-8FD8-2EABEE9ED521}" destId="{03F35C02-4F0D-487C-BB4E-6BB67A981762}" srcOrd="2" destOrd="0" presId="urn:microsoft.com/office/officeart/2005/8/layout/hierarchy3"/>
    <dgm:cxn modelId="{171222FC-7A39-AB4E-8EC8-FACBB39E1D72}" type="presParOf" srcId="{89D5A52F-1B65-44E2-8FD8-2EABEE9ED521}" destId="{C4F6F472-8C12-4C72-8FC0-4D32A2089C29}" srcOrd="3" destOrd="0" presId="urn:microsoft.com/office/officeart/2005/8/layout/hierarchy3"/>
    <dgm:cxn modelId="{6AA0FD25-8FAA-C84E-8343-9A01CADDA5F6}" type="presParOf" srcId="{89D5A52F-1B65-44E2-8FD8-2EABEE9ED521}" destId="{423FE341-5A86-4B2C-8BA2-3F438D45234F}" srcOrd="4" destOrd="0" presId="urn:microsoft.com/office/officeart/2005/8/layout/hierarchy3"/>
    <dgm:cxn modelId="{EDB6DDA5-ADB9-2541-AE99-B1898CD6BB6F}" type="presParOf" srcId="{89D5A52F-1B65-44E2-8FD8-2EABEE9ED521}" destId="{A5747BA7-9EE6-439E-A2C1-1FB3F0D0AFF3}" srcOrd="5" destOrd="0" presId="urn:microsoft.com/office/officeart/2005/8/layout/hierarchy3"/>
    <dgm:cxn modelId="{01A58CD8-5F41-ED45-8E69-3CCE4AB8E241}" type="presParOf" srcId="{2E15BA4C-8188-483E-A743-BE4B5548474A}" destId="{B3119A86-1C91-4E24-A31B-B9588EFA72CC}" srcOrd="1" destOrd="0" presId="urn:microsoft.com/office/officeart/2005/8/layout/hierarchy3"/>
    <dgm:cxn modelId="{31C5C80D-014C-9E4F-AE5D-B168259F5A27}" type="presParOf" srcId="{B3119A86-1C91-4E24-A31B-B9588EFA72CC}" destId="{50FBE088-3A13-46B0-8437-0C1E104C7B1D}" srcOrd="0" destOrd="0" presId="urn:microsoft.com/office/officeart/2005/8/layout/hierarchy3"/>
    <dgm:cxn modelId="{BAADC81E-3862-0A43-BA4B-A4330B92D6A6}" type="presParOf" srcId="{50FBE088-3A13-46B0-8437-0C1E104C7B1D}" destId="{0BF11FE4-AE8E-41DD-B9EA-B7B5EDE1AF58}" srcOrd="0" destOrd="0" presId="urn:microsoft.com/office/officeart/2005/8/layout/hierarchy3"/>
    <dgm:cxn modelId="{50E60799-8A4A-B442-AE3D-D323A540C843}" type="presParOf" srcId="{50FBE088-3A13-46B0-8437-0C1E104C7B1D}" destId="{8B3096AB-E253-49CC-9BAA-B2F3D8F76F4C}" srcOrd="1" destOrd="0" presId="urn:microsoft.com/office/officeart/2005/8/layout/hierarchy3"/>
    <dgm:cxn modelId="{85D97E7C-3055-414B-8A2D-C5E4C8E3A577}" type="presParOf" srcId="{B3119A86-1C91-4E24-A31B-B9588EFA72CC}" destId="{AF6C285B-FA2C-4130-A100-988D1C5CB3EE}" srcOrd="1" destOrd="0" presId="urn:microsoft.com/office/officeart/2005/8/layout/hierarchy3"/>
    <dgm:cxn modelId="{D62EABF8-B1C3-964B-A577-59BBD27BABE2}" type="presParOf" srcId="{AF6C285B-FA2C-4130-A100-988D1C5CB3EE}" destId="{99515381-1E08-4467-934B-FBBD5352358C}" srcOrd="0" destOrd="0" presId="urn:microsoft.com/office/officeart/2005/8/layout/hierarchy3"/>
    <dgm:cxn modelId="{86A656FF-4FEA-4549-9D29-A4387B7651DE}" type="presParOf" srcId="{AF6C285B-FA2C-4130-A100-988D1C5CB3EE}" destId="{5FDB5CA6-97EB-466E-B9EF-7299D0793467}" srcOrd="1" destOrd="0" presId="urn:microsoft.com/office/officeart/2005/8/layout/hierarchy3"/>
    <dgm:cxn modelId="{B118BEB3-4841-5A45-A95B-84CD6ACF50C8}" type="presParOf" srcId="{AF6C285B-FA2C-4130-A100-988D1C5CB3EE}" destId="{884708E7-10E5-4CB5-9AAB-B6C8960673C4}" srcOrd="2" destOrd="0" presId="urn:microsoft.com/office/officeart/2005/8/layout/hierarchy3"/>
    <dgm:cxn modelId="{A0A043F0-55C9-1D44-9D04-628A2CFBDEEE}" type="presParOf" srcId="{AF6C285B-FA2C-4130-A100-988D1C5CB3EE}" destId="{99D63715-FAB3-4C0B-B0CC-BCBACE7EDEEF}" srcOrd="3" destOrd="0" presId="urn:microsoft.com/office/officeart/2005/8/layout/hierarchy3"/>
    <dgm:cxn modelId="{9E53E45B-4C02-E843-9B65-D55186D782D7}" type="presParOf" srcId="{AF6C285B-FA2C-4130-A100-988D1C5CB3EE}" destId="{B3A434E5-880C-42BC-A83A-2046AD4A4A2E}" srcOrd="4" destOrd="0" presId="urn:microsoft.com/office/officeart/2005/8/layout/hierarchy3"/>
    <dgm:cxn modelId="{486F506E-FB14-4744-AEA3-5C3DB4C9AFA7}" type="presParOf" srcId="{AF6C285B-FA2C-4130-A100-988D1C5CB3EE}" destId="{1F3FF451-C4A1-4871-B226-ACFCC413A1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1DD040-444A-124B-8ED0-1FF22BC945C2}" type="doc">
      <dgm:prSet loTypeId="urn:microsoft.com/office/officeart/2005/8/layout/cycle7" loCatId="" qsTypeId="urn:microsoft.com/office/officeart/2005/8/quickstyle/3D4" qsCatId="3D" csTypeId="urn:microsoft.com/office/officeart/2005/8/colors/accent1_2" csCatId="accent1" phldr="0"/>
      <dgm:spPr/>
      <dgm:t>
        <a:bodyPr/>
        <a:lstStyle/>
        <a:p>
          <a:endParaRPr lang="en-US"/>
        </a:p>
      </dgm:t>
    </dgm:pt>
    <dgm:pt modelId="{D99E130F-6FAB-5346-88F9-EFC4E9C83C10}">
      <dgm:prSet phldrT="[Text]" phldr="1"/>
      <dgm:spPr/>
      <dgm:t>
        <a:bodyPr/>
        <a:lstStyle/>
        <a:p>
          <a:endParaRPr lang="en-US"/>
        </a:p>
      </dgm:t>
    </dgm:pt>
    <dgm:pt modelId="{583E95C5-DB56-5447-9414-D82ED6528FE7}" type="parTrans" cxnId="{3892243B-FA35-0448-A21B-6A01D419AD21}">
      <dgm:prSet/>
      <dgm:spPr/>
      <dgm:t>
        <a:bodyPr/>
        <a:lstStyle/>
        <a:p>
          <a:endParaRPr lang="en-US"/>
        </a:p>
      </dgm:t>
    </dgm:pt>
    <dgm:pt modelId="{5284C853-F151-1443-8DC1-3283F0A7F5B5}" type="sibTrans" cxnId="{3892243B-FA35-0448-A21B-6A01D419AD21}">
      <dgm:prSet/>
      <dgm:spPr/>
      <dgm:t>
        <a:bodyPr/>
        <a:lstStyle/>
        <a:p>
          <a:endParaRPr lang="en-US"/>
        </a:p>
      </dgm:t>
    </dgm:pt>
    <dgm:pt modelId="{125B9568-8B8B-E249-8EAE-ED54BAA11352}">
      <dgm:prSet phldrT="[Text]" phldr="1"/>
      <dgm:spPr/>
      <dgm:t>
        <a:bodyPr/>
        <a:lstStyle/>
        <a:p>
          <a:endParaRPr lang="en-US"/>
        </a:p>
      </dgm:t>
    </dgm:pt>
    <dgm:pt modelId="{50E48C63-BBC2-8745-B027-7F487EEAF966}" type="parTrans" cxnId="{5D2C53FD-5CCB-7844-930E-3D0815C06071}">
      <dgm:prSet/>
      <dgm:spPr/>
      <dgm:t>
        <a:bodyPr/>
        <a:lstStyle/>
        <a:p>
          <a:endParaRPr lang="en-US"/>
        </a:p>
      </dgm:t>
    </dgm:pt>
    <dgm:pt modelId="{CFBF6C5F-149E-A744-A69D-6E52C9AB0798}" type="sibTrans" cxnId="{5D2C53FD-5CCB-7844-930E-3D0815C06071}">
      <dgm:prSet/>
      <dgm:spPr/>
      <dgm:t>
        <a:bodyPr/>
        <a:lstStyle/>
        <a:p>
          <a:endParaRPr lang="en-US"/>
        </a:p>
      </dgm:t>
    </dgm:pt>
    <dgm:pt modelId="{1C49C8E2-94D7-E246-9CE1-9A86CB63A222}">
      <dgm:prSet phldrT="[Text]" phldr="1"/>
      <dgm:spPr/>
      <dgm:t>
        <a:bodyPr/>
        <a:lstStyle/>
        <a:p>
          <a:endParaRPr lang="en-US"/>
        </a:p>
      </dgm:t>
    </dgm:pt>
    <dgm:pt modelId="{368220D9-5798-B945-A50A-117531E3F4F5}" type="parTrans" cxnId="{B8B766C6-B86E-174C-9760-60114A93A754}">
      <dgm:prSet/>
      <dgm:spPr/>
      <dgm:t>
        <a:bodyPr/>
        <a:lstStyle/>
        <a:p>
          <a:endParaRPr lang="en-US"/>
        </a:p>
      </dgm:t>
    </dgm:pt>
    <dgm:pt modelId="{DFF28170-0731-C141-A0E2-B2D6EAFAA40B}" type="sibTrans" cxnId="{B8B766C6-B86E-174C-9760-60114A93A754}">
      <dgm:prSet/>
      <dgm:spPr/>
      <dgm:t>
        <a:bodyPr/>
        <a:lstStyle/>
        <a:p>
          <a:endParaRPr lang="en-US"/>
        </a:p>
      </dgm:t>
    </dgm:pt>
    <dgm:pt modelId="{C909E5AA-FA95-B444-AA2F-4584A8184C60}" type="pres">
      <dgm:prSet presAssocID="{9F1DD040-444A-124B-8ED0-1FF22BC945C2}" presName="Name0" presStyleCnt="0">
        <dgm:presLayoutVars>
          <dgm:dir/>
          <dgm:resizeHandles val="exact"/>
        </dgm:presLayoutVars>
      </dgm:prSet>
      <dgm:spPr/>
    </dgm:pt>
    <dgm:pt modelId="{F8B1A9F2-C509-E14C-BBC3-122028B7AA87}" type="pres">
      <dgm:prSet presAssocID="{D99E130F-6FAB-5346-88F9-EFC4E9C83C10}" presName="node" presStyleLbl="node1" presStyleIdx="0" presStyleCnt="3">
        <dgm:presLayoutVars>
          <dgm:bulletEnabled val="1"/>
        </dgm:presLayoutVars>
      </dgm:prSet>
      <dgm:spPr/>
    </dgm:pt>
    <dgm:pt modelId="{B54D7E34-688B-A740-B21B-77F700FA51D6}" type="pres">
      <dgm:prSet presAssocID="{5284C853-F151-1443-8DC1-3283F0A7F5B5}" presName="sibTrans" presStyleLbl="sibTrans2D1" presStyleIdx="0" presStyleCnt="3"/>
      <dgm:spPr/>
    </dgm:pt>
    <dgm:pt modelId="{FE45A369-645F-D647-96B3-EC6EBA7E7E68}" type="pres">
      <dgm:prSet presAssocID="{5284C853-F151-1443-8DC1-3283F0A7F5B5}" presName="connectorText" presStyleLbl="sibTrans2D1" presStyleIdx="0" presStyleCnt="3"/>
      <dgm:spPr/>
    </dgm:pt>
    <dgm:pt modelId="{58CE3DBA-C7E5-1F4F-8315-7ABB62DC0734}" type="pres">
      <dgm:prSet presAssocID="{125B9568-8B8B-E249-8EAE-ED54BAA11352}" presName="node" presStyleLbl="node1" presStyleIdx="1" presStyleCnt="3">
        <dgm:presLayoutVars>
          <dgm:bulletEnabled val="1"/>
        </dgm:presLayoutVars>
      </dgm:prSet>
      <dgm:spPr/>
    </dgm:pt>
    <dgm:pt modelId="{D8867F46-AE88-C645-9CF1-8620F9FE8111}" type="pres">
      <dgm:prSet presAssocID="{CFBF6C5F-149E-A744-A69D-6E52C9AB0798}" presName="sibTrans" presStyleLbl="sibTrans2D1" presStyleIdx="1" presStyleCnt="3"/>
      <dgm:spPr/>
    </dgm:pt>
    <dgm:pt modelId="{7E758A72-31B0-4F42-97E3-DE0317E84948}" type="pres">
      <dgm:prSet presAssocID="{CFBF6C5F-149E-A744-A69D-6E52C9AB0798}" presName="connectorText" presStyleLbl="sibTrans2D1" presStyleIdx="1" presStyleCnt="3"/>
      <dgm:spPr/>
    </dgm:pt>
    <dgm:pt modelId="{140D53C2-08A5-1B44-A50B-66341B428DAF}" type="pres">
      <dgm:prSet presAssocID="{1C49C8E2-94D7-E246-9CE1-9A86CB63A222}" presName="node" presStyleLbl="node1" presStyleIdx="2" presStyleCnt="3">
        <dgm:presLayoutVars>
          <dgm:bulletEnabled val="1"/>
        </dgm:presLayoutVars>
      </dgm:prSet>
      <dgm:spPr/>
    </dgm:pt>
    <dgm:pt modelId="{5EEA033D-5D25-5346-A522-B146FDD275F2}" type="pres">
      <dgm:prSet presAssocID="{DFF28170-0731-C141-A0E2-B2D6EAFAA40B}" presName="sibTrans" presStyleLbl="sibTrans2D1" presStyleIdx="2" presStyleCnt="3"/>
      <dgm:spPr/>
    </dgm:pt>
    <dgm:pt modelId="{16D01467-0C27-8B45-B33E-3AA8199F2956}" type="pres">
      <dgm:prSet presAssocID="{DFF28170-0731-C141-A0E2-B2D6EAFAA40B}" presName="connectorText" presStyleLbl="sibTrans2D1" presStyleIdx="2" presStyleCnt="3"/>
      <dgm:spPr/>
    </dgm:pt>
  </dgm:ptLst>
  <dgm:cxnLst>
    <dgm:cxn modelId="{1D7AA003-443C-9D46-9DE9-D33ADE496AA3}" type="presOf" srcId="{DFF28170-0731-C141-A0E2-B2D6EAFAA40B}" destId="{16D01467-0C27-8B45-B33E-3AA8199F2956}" srcOrd="1" destOrd="0" presId="urn:microsoft.com/office/officeart/2005/8/layout/cycle7"/>
    <dgm:cxn modelId="{2ED3090B-AAE4-044A-AB2F-B824A38A9CA5}" type="presOf" srcId="{125B9568-8B8B-E249-8EAE-ED54BAA11352}" destId="{58CE3DBA-C7E5-1F4F-8315-7ABB62DC0734}" srcOrd="0" destOrd="0" presId="urn:microsoft.com/office/officeart/2005/8/layout/cycle7"/>
    <dgm:cxn modelId="{9F14A010-D772-6349-9F12-1784DB4DFD43}" type="presOf" srcId="{CFBF6C5F-149E-A744-A69D-6E52C9AB0798}" destId="{7E758A72-31B0-4F42-97E3-DE0317E84948}" srcOrd="1" destOrd="0" presId="urn:microsoft.com/office/officeart/2005/8/layout/cycle7"/>
    <dgm:cxn modelId="{3892243B-FA35-0448-A21B-6A01D419AD21}" srcId="{9F1DD040-444A-124B-8ED0-1FF22BC945C2}" destId="{D99E130F-6FAB-5346-88F9-EFC4E9C83C10}" srcOrd="0" destOrd="0" parTransId="{583E95C5-DB56-5447-9414-D82ED6528FE7}" sibTransId="{5284C853-F151-1443-8DC1-3283F0A7F5B5}"/>
    <dgm:cxn modelId="{7BA7404F-6095-0041-A06B-593BA2AAC992}" type="presOf" srcId="{9F1DD040-444A-124B-8ED0-1FF22BC945C2}" destId="{C909E5AA-FA95-B444-AA2F-4584A8184C60}" srcOrd="0" destOrd="0" presId="urn:microsoft.com/office/officeart/2005/8/layout/cycle7"/>
    <dgm:cxn modelId="{31945D50-796A-6E47-85E6-6E32B224285E}" type="presOf" srcId="{5284C853-F151-1443-8DC1-3283F0A7F5B5}" destId="{FE45A369-645F-D647-96B3-EC6EBA7E7E68}" srcOrd="1" destOrd="0" presId="urn:microsoft.com/office/officeart/2005/8/layout/cycle7"/>
    <dgm:cxn modelId="{F5085988-84B9-A34E-9C64-DBEB79281040}" type="presOf" srcId="{1C49C8E2-94D7-E246-9CE1-9A86CB63A222}" destId="{140D53C2-08A5-1B44-A50B-66341B428DAF}" srcOrd="0" destOrd="0" presId="urn:microsoft.com/office/officeart/2005/8/layout/cycle7"/>
    <dgm:cxn modelId="{240EAC8D-348B-B842-ACA4-7C228A2E6E82}" type="presOf" srcId="{CFBF6C5F-149E-A744-A69D-6E52C9AB0798}" destId="{D8867F46-AE88-C645-9CF1-8620F9FE8111}" srcOrd="0" destOrd="0" presId="urn:microsoft.com/office/officeart/2005/8/layout/cycle7"/>
    <dgm:cxn modelId="{4F1CB3AA-03B4-994A-8619-7EC1307EF49C}" type="presOf" srcId="{D99E130F-6FAB-5346-88F9-EFC4E9C83C10}" destId="{F8B1A9F2-C509-E14C-BBC3-122028B7AA87}" srcOrd="0" destOrd="0" presId="urn:microsoft.com/office/officeart/2005/8/layout/cycle7"/>
    <dgm:cxn modelId="{E77BA7C3-55C3-BC41-A2C9-6E0EEF102A98}" type="presOf" srcId="{DFF28170-0731-C141-A0E2-B2D6EAFAA40B}" destId="{5EEA033D-5D25-5346-A522-B146FDD275F2}" srcOrd="0" destOrd="0" presId="urn:microsoft.com/office/officeart/2005/8/layout/cycle7"/>
    <dgm:cxn modelId="{B8B766C6-B86E-174C-9760-60114A93A754}" srcId="{9F1DD040-444A-124B-8ED0-1FF22BC945C2}" destId="{1C49C8E2-94D7-E246-9CE1-9A86CB63A222}" srcOrd="2" destOrd="0" parTransId="{368220D9-5798-B945-A50A-117531E3F4F5}" sibTransId="{DFF28170-0731-C141-A0E2-B2D6EAFAA40B}"/>
    <dgm:cxn modelId="{ABAEC7E9-CFA9-ED46-A5DE-675F9D590EC6}" type="presOf" srcId="{5284C853-F151-1443-8DC1-3283F0A7F5B5}" destId="{B54D7E34-688B-A740-B21B-77F700FA51D6}" srcOrd="0" destOrd="0" presId="urn:microsoft.com/office/officeart/2005/8/layout/cycle7"/>
    <dgm:cxn modelId="{5D2C53FD-5CCB-7844-930E-3D0815C06071}" srcId="{9F1DD040-444A-124B-8ED0-1FF22BC945C2}" destId="{125B9568-8B8B-E249-8EAE-ED54BAA11352}" srcOrd="1" destOrd="0" parTransId="{50E48C63-BBC2-8745-B027-7F487EEAF966}" sibTransId="{CFBF6C5F-149E-A744-A69D-6E52C9AB0798}"/>
    <dgm:cxn modelId="{386AD3C5-D685-8541-8831-90C95B218266}" type="presParOf" srcId="{C909E5AA-FA95-B444-AA2F-4584A8184C60}" destId="{F8B1A9F2-C509-E14C-BBC3-122028B7AA87}" srcOrd="0" destOrd="0" presId="urn:microsoft.com/office/officeart/2005/8/layout/cycle7"/>
    <dgm:cxn modelId="{10C6D99C-96D2-2141-9D5E-60BC9A8AC3AA}" type="presParOf" srcId="{C909E5AA-FA95-B444-AA2F-4584A8184C60}" destId="{B54D7E34-688B-A740-B21B-77F700FA51D6}" srcOrd="1" destOrd="0" presId="urn:microsoft.com/office/officeart/2005/8/layout/cycle7"/>
    <dgm:cxn modelId="{1DC1366E-5732-3E45-931E-5F4F893C4C1A}" type="presParOf" srcId="{B54D7E34-688B-A740-B21B-77F700FA51D6}" destId="{FE45A369-645F-D647-96B3-EC6EBA7E7E68}" srcOrd="0" destOrd="0" presId="urn:microsoft.com/office/officeart/2005/8/layout/cycle7"/>
    <dgm:cxn modelId="{78308074-008A-4C4E-8309-3535294D0B91}" type="presParOf" srcId="{C909E5AA-FA95-B444-AA2F-4584A8184C60}" destId="{58CE3DBA-C7E5-1F4F-8315-7ABB62DC0734}" srcOrd="2" destOrd="0" presId="urn:microsoft.com/office/officeart/2005/8/layout/cycle7"/>
    <dgm:cxn modelId="{C54D3354-116D-B54E-9A14-F944E2C0E102}" type="presParOf" srcId="{C909E5AA-FA95-B444-AA2F-4584A8184C60}" destId="{D8867F46-AE88-C645-9CF1-8620F9FE8111}" srcOrd="3" destOrd="0" presId="urn:microsoft.com/office/officeart/2005/8/layout/cycle7"/>
    <dgm:cxn modelId="{CC7F9F8A-F364-F846-9836-AF87E223FC8C}" type="presParOf" srcId="{D8867F46-AE88-C645-9CF1-8620F9FE8111}" destId="{7E758A72-31B0-4F42-97E3-DE0317E84948}" srcOrd="0" destOrd="0" presId="urn:microsoft.com/office/officeart/2005/8/layout/cycle7"/>
    <dgm:cxn modelId="{34A1D0DA-E63E-2A4C-8A34-3BC38BC8BC2C}" type="presParOf" srcId="{C909E5AA-FA95-B444-AA2F-4584A8184C60}" destId="{140D53C2-08A5-1B44-A50B-66341B428DAF}" srcOrd="4" destOrd="0" presId="urn:microsoft.com/office/officeart/2005/8/layout/cycle7"/>
    <dgm:cxn modelId="{592FA882-4D45-BE4B-9197-189688AF8812}" type="presParOf" srcId="{C909E5AA-FA95-B444-AA2F-4584A8184C60}" destId="{5EEA033D-5D25-5346-A522-B146FDD275F2}" srcOrd="5" destOrd="0" presId="urn:microsoft.com/office/officeart/2005/8/layout/cycle7"/>
    <dgm:cxn modelId="{9336693C-F7C6-5A46-B6DE-0363AF2F6FCA}" type="presParOf" srcId="{5EEA033D-5D25-5346-A522-B146FDD275F2}" destId="{16D01467-0C27-8B45-B33E-3AA8199F295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71738-C9BC-7242-B4AF-07344EF84642}">
      <dsp:nvSpPr>
        <dsp:cNvPr id="0" name=""/>
        <dsp:cNvSpPr/>
      </dsp:nvSpPr>
      <dsp:spPr>
        <a:xfrm>
          <a:off x="683141" y="3200"/>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Assumes Tier 1 School wide PBIS is in place – TFI, SAS</a:t>
          </a:r>
          <a:endParaRPr lang="en-US" sz="1800" kern="1200"/>
        </a:p>
      </dsp:txBody>
      <dsp:txXfrm>
        <a:off x="683141" y="3200"/>
        <a:ext cx="2200503" cy="1320301"/>
      </dsp:txXfrm>
    </dsp:sp>
    <dsp:sp modelId="{32DBE21C-D426-944B-94F4-179A15BFEC91}">
      <dsp:nvSpPr>
        <dsp:cNvPr id="0" name=""/>
        <dsp:cNvSpPr/>
      </dsp:nvSpPr>
      <dsp:spPr>
        <a:xfrm>
          <a:off x="3103694" y="3200"/>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Involves a problem-solving focused behavior support team</a:t>
          </a:r>
          <a:endParaRPr lang="en-US" sz="1800" kern="1200"/>
        </a:p>
      </dsp:txBody>
      <dsp:txXfrm>
        <a:off x="3103694" y="3200"/>
        <a:ext cx="2200503" cy="1320301"/>
      </dsp:txXfrm>
    </dsp:sp>
    <dsp:sp modelId="{1A7A9B8D-428C-9D45-ADD3-A323B82BFF38}">
      <dsp:nvSpPr>
        <dsp:cNvPr id="0" name=""/>
        <dsp:cNvSpPr/>
      </dsp:nvSpPr>
      <dsp:spPr>
        <a:xfrm>
          <a:off x="5524248" y="3200"/>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Screening to identify  % of students in need of more than Tier 1 supports</a:t>
          </a:r>
          <a:endParaRPr lang="en-US" sz="1800" kern="1200" dirty="0"/>
        </a:p>
      </dsp:txBody>
      <dsp:txXfrm>
        <a:off x="5524248" y="3200"/>
        <a:ext cx="2200503" cy="1320301"/>
      </dsp:txXfrm>
    </dsp:sp>
    <dsp:sp modelId="{98C6896C-0D65-A247-8BE6-E7907F1295F0}">
      <dsp:nvSpPr>
        <dsp:cNvPr id="0" name=""/>
        <dsp:cNvSpPr/>
      </dsp:nvSpPr>
      <dsp:spPr>
        <a:xfrm>
          <a:off x="683141" y="1543553"/>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Readily available and easily accessible</a:t>
          </a:r>
          <a:endParaRPr lang="en-US" sz="1800" kern="1200"/>
        </a:p>
      </dsp:txBody>
      <dsp:txXfrm>
        <a:off x="683141" y="1543553"/>
        <a:ext cx="2200503" cy="1320301"/>
      </dsp:txXfrm>
    </dsp:sp>
    <dsp:sp modelId="{B29798E1-D8A8-6A41-97BD-279E5CB66E93}">
      <dsp:nvSpPr>
        <dsp:cNvPr id="0" name=""/>
        <dsp:cNvSpPr/>
      </dsp:nvSpPr>
      <dsp:spPr>
        <a:xfrm>
          <a:off x="3103694" y="1543553"/>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Low time commitment from teaching staff</a:t>
          </a:r>
          <a:endParaRPr lang="en-US" sz="1800" kern="1200"/>
        </a:p>
      </dsp:txBody>
      <dsp:txXfrm>
        <a:off x="3103694" y="1543553"/>
        <a:ext cx="2200503" cy="1320301"/>
      </dsp:txXfrm>
    </dsp:sp>
    <dsp:sp modelId="{C46673A5-CD67-9B42-9C42-1BC8C047925E}">
      <dsp:nvSpPr>
        <dsp:cNvPr id="0" name=""/>
        <dsp:cNvSpPr/>
      </dsp:nvSpPr>
      <dsp:spPr>
        <a:xfrm>
          <a:off x="5524248" y="1543553"/>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Adequate resources allocated (admin, team, time etc.)</a:t>
          </a:r>
          <a:endParaRPr lang="en-US" sz="1800" kern="1200" dirty="0"/>
        </a:p>
      </dsp:txBody>
      <dsp:txXfrm>
        <a:off x="5524248" y="1543553"/>
        <a:ext cx="2200503" cy="1320301"/>
      </dsp:txXfrm>
    </dsp:sp>
    <dsp:sp modelId="{FE6C02EC-D4BD-F843-92E2-FF4DAED6586A}">
      <dsp:nvSpPr>
        <dsp:cNvPr id="0" name=""/>
        <dsp:cNvSpPr/>
      </dsp:nvSpPr>
      <dsp:spPr>
        <a:xfrm>
          <a:off x="683141" y="3083905"/>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Uses efficient, available evidence-based practices</a:t>
          </a:r>
          <a:endParaRPr lang="en-US" sz="1800" kern="1200"/>
        </a:p>
      </dsp:txBody>
      <dsp:txXfrm>
        <a:off x="683141" y="3083905"/>
        <a:ext cx="2200503" cy="1320301"/>
      </dsp:txXfrm>
    </dsp:sp>
    <dsp:sp modelId="{C37448ED-8F99-2248-BB33-F30D9520C19C}">
      <dsp:nvSpPr>
        <dsp:cNvPr id="0" name=""/>
        <dsp:cNvSpPr/>
      </dsp:nvSpPr>
      <dsp:spPr>
        <a:xfrm>
          <a:off x="3103694" y="3083905"/>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Includes data-based progress monitoring &amp; decisions</a:t>
          </a:r>
          <a:endParaRPr lang="en-US" sz="1800" kern="1200"/>
        </a:p>
      </dsp:txBody>
      <dsp:txXfrm>
        <a:off x="3103694" y="3083905"/>
        <a:ext cx="2200503" cy="1320301"/>
      </dsp:txXfrm>
    </dsp:sp>
    <dsp:sp modelId="{51158B62-E5D6-F04D-80C8-098E09D11747}">
      <dsp:nvSpPr>
        <dsp:cNvPr id="0" name=""/>
        <dsp:cNvSpPr/>
      </dsp:nvSpPr>
      <dsp:spPr>
        <a:xfrm>
          <a:off x="5524248" y="3083905"/>
          <a:ext cx="2200503" cy="1320301"/>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Have entry, progress monitoring &amp; exit criteria, with non-responders moving to Tier 3</a:t>
          </a:r>
          <a:endParaRPr lang="en-US" sz="1800" kern="1200" dirty="0"/>
        </a:p>
      </dsp:txBody>
      <dsp:txXfrm>
        <a:off x="5524248" y="3083905"/>
        <a:ext cx="2200503" cy="1320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99DB1-941B-6140-9310-04A762514640}">
      <dsp:nvSpPr>
        <dsp:cNvPr id="0" name=""/>
        <dsp:cNvSpPr/>
      </dsp:nvSpPr>
      <dsp:spPr>
        <a:xfrm rot="5400000">
          <a:off x="249387" y="2342662"/>
          <a:ext cx="737227" cy="1226730"/>
        </a:xfrm>
        <a:prstGeom prst="corner">
          <a:avLst>
            <a:gd name="adj1" fmla="val 16120"/>
            <a:gd name="adj2" fmla="val 16110"/>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FAF353-6D9C-134A-9AF5-A9D09EB8BDD6}">
      <dsp:nvSpPr>
        <dsp:cNvPr id="0" name=""/>
        <dsp:cNvSpPr/>
      </dsp:nvSpPr>
      <dsp:spPr>
        <a:xfrm>
          <a:off x="126325" y="2709190"/>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Identify Students (SWIS, Screening, Referral etc.)</a:t>
          </a:r>
        </a:p>
      </dsp:txBody>
      <dsp:txXfrm>
        <a:off x="126325" y="2709190"/>
        <a:ext cx="1107498" cy="970787"/>
      </dsp:txXfrm>
    </dsp:sp>
    <dsp:sp modelId="{63AB6ACE-B5F2-184D-AAA2-DF2FBA886CC8}">
      <dsp:nvSpPr>
        <dsp:cNvPr id="0" name=""/>
        <dsp:cNvSpPr/>
      </dsp:nvSpPr>
      <dsp:spPr>
        <a:xfrm>
          <a:off x="1024862" y="2252349"/>
          <a:ext cx="208962" cy="208962"/>
        </a:xfrm>
        <a:prstGeom prst="triangle">
          <a:avLst>
            <a:gd name="adj" fmla="val 100000"/>
          </a:avLst>
        </a:prstGeom>
        <a:gradFill rotWithShape="0">
          <a:gsLst>
            <a:gs pos="0">
              <a:schemeClr val="accent3">
                <a:hueOff val="0"/>
                <a:satOff val="0"/>
                <a:lumOff val="0"/>
                <a:alphaOff val="0"/>
              </a:schemeClr>
            </a:gs>
            <a:gs pos="90000">
              <a:schemeClr val="accent3">
                <a:hueOff val="0"/>
                <a:satOff val="0"/>
                <a:lumOff val="0"/>
                <a:alphaOff val="0"/>
                <a:shade val="100000"/>
              </a:schemeClr>
            </a:gs>
            <a:gs pos="100000">
              <a:schemeClr val="accent3">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DAF66A-54E9-F048-94A3-E0E3FC0F657D}">
      <dsp:nvSpPr>
        <dsp:cNvPr id="0" name=""/>
        <dsp:cNvSpPr/>
      </dsp:nvSpPr>
      <dsp:spPr>
        <a:xfrm rot="5400000">
          <a:off x="1605182" y="2007169"/>
          <a:ext cx="737227" cy="1226730"/>
        </a:xfrm>
        <a:prstGeom prst="corner">
          <a:avLst>
            <a:gd name="adj1" fmla="val 16120"/>
            <a:gd name="adj2" fmla="val 16110"/>
          </a:avLst>
        </a:prstGeom>
        <a:gradFill rotWithShape="0">
          <a:gsLst>
            <a:gs pos="0">
              <a:schemeClr val="accent4">
                <a:hueOff val="0"/>
                <a:satOff val="0"/>
                <a:lumOff val="0"/>
                <a:alphaOff val="0"/>
              </a:schemeClr>
            </a:gs>
            <a:gs pos="90000">
              <a:schemeClr val="accent4">
                <a:hueOff val="0"/>
                <a:satOff val="0"/>
                <a:lumOff val="0"/>
                <a:alphaOff val="0"/>
                <a:shade val="100000"/>
              </a:schemeClr>
            </a:gs>
            <a:gs pos="100000">
              <a:schemeClr val="accent4">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93C1C3-B294-7A4F-930F-5B60C3F602E5}">
      <dsp:nvSpPr>
        <dsp:cNvPr id="0" name=""/>
        <dsp:cNvSpPr/>
      </dsp:nvSpPr>
      <dsp:spPr>
        <a:xfrm>
          <a:off x="1482120" y="2373697"/>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Function Based Matching to Existing Supports</a:t>
          </a:r>
        </a:p>
      </dsp:txBody>
      <dsp:txXfrm>
        <a:off x="1482120" y="2373697"/>
        <a:ext cx="1107498" cy="970787"/>
      </dsp:txXfrm>
    </dsp:sp>
    <dsp:sp modelId="{61990408-FEF5-834E-93D9-814370E82BB2}">
      <dsp:nvSpPr>
        <dsp:cNvPr id="0" name=""/>
        <dsp:cNvSpPr/>
      </dsp:nvSpPr>
      <dsp:spPr>
        <a:xfrm>
          <a:off x="2380657" y="1916856"/>
          <a:ext cx="208962" cy="208962"/>
        </a:xfrm>
        <a:prstGeom prst="triangle">
          <a:avLst>
            <a:gd name="adj" fmla="val 100000"/>
          </a:avLst>
        </a:prstGeom>
        <a:gradFill rotWithShape="0">
          <a:gsLst>
            <a:gs pos="0">
              <a:schemeClr val="accent5">
                <a:hueOff val="0"/>
                <a:satOff val="0"/>
                <a:lumOff val="0"/>
                <a:alphaOff val="0"/>
              </a:schemeClr>
            </a:gs>
            <a:gs pos="90000">
              <a:schemeClr val="accent5">
                <a:hueOff val="0"/>
                <a:satOff val="0"/>
                <a:lumOff val="0"/>
                <a:alphaOff val="0"/>
                <a:shade val="100000"/>
              </a:schemeClr>
            </a:gs>
            <a:gs pos="100000">
              <a:schemeClr val="accent5">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F821926-7431-494B-B88D-91DDA8B5E22D}">
      <dsp:nvSpPr>
        <dsp:cNvPr id="0" name=""/>
        <dsp:cNvSpPr/>
      </dsp:nvSpPr>
      <dsp:spPr>
        <a:xfrm rot="5400000">
          <a:off x="2960977" y="1671676"/>
          <a:ext cx="737227" cy="1226730"/>
        </a:xfrm>
        <a:prstGeom prst="corner">
          <a:avLst>
            <a:gd name="adj1" fmla="val 16120"/>
            <a:gd name="adj2" fmla="val 16110"/>
          </a:avLst>
        </a:prstGeom>
        <a:gradFill rotWithShape="0">
          <a:gsLst>
            <a:gs pos="0">
              <a:schemeClr val="accent6">
                <a:hueOff val="0"/>
                <a:satOff val="0"/>
                <a:lumOff val="0"/>
                <a:alphaOff val="0"/>
              </a:schemeClr>
            </a:gs>
            <a:gs pos="90000">
              <a:schemeClr val="accent6">
                <a:hueOff val="0"/>
                <a:satOff val="0"/>
                <a:lumOff val="0"/>
                <a:alphaOff val="0"/>
                <a:shade val="100000"/>
              </a:schemeClr>
            </a:gs>
            <a:gs pos="100000">
              <a:schemeClr val="accent6">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01B193-1AC7-C44F-A715-D3BE9980BF03}">
      <dsp:nvSpPr>
        <dsp:cNvPr id="0" name=""/>
        <dsp:cNvSpPr/>
      </dsp:nvSpPr>
      <dsp:spPr>
        <a:xfrm>
          <a:off x="2837915" y="2038204"/>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Mentoring</a:t>
          </a:r>
          <a:r>
            <a:rPr lang="en-US" sz="1200" kern="1200" baseline="0" dirty="0"/>
            <a:t> or </a:t>
          </a:r>
          <a:r>
            <a:rPr lang="en-US" sz="1200" kern="1200" dirty="0"/>
            <a:t>Make a Mentor</a:t>
          </a:r>
        </a:p>
      </dsp:txBody>
      <dsp:txXfrm>
        <a:off x="2837915" y="2038204"/>
        <a:ext cx="1107498" cy="970787"/>
      </dsp:txXfrm>
    </dsp:sp>
    <dsp:sp modelId="{0AAAF989-944B-4640-A5C4-702C65381C20}">
      <dsp:nvSpPr>
        <dsp:cNvPr id="0" name=""/>
        <dsp:cNvSpPr/>
      </dsp:nvSpPr>
      <dsp:spPr>
        <a:xfrm>
          <a:off x="3736452" y="1581363"/>
          <a:ext cx="208962" cy="208962"/>
        </a:xfrm>
        <a:prstGeom prst="triangle">
          <a:avLst>
            <a:gd name="adj" fmla="val 100000"/>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5C349F-1032-A64C-ACAD-3924345ABB51}">
      <dsp:nvSpPr>
        <dsp:cNvPr id="0" name=""/>
        <dsp:cNvSpPr/>
      </dsp:nvSpPr>
      <dsp:spPr>
        <a:xfrm rot="5400000">
          <a:off x="4316771" y="1336184"/>
          <a:ext cx="737227" cy="1226730"/>
        </a:xfrm>
        <a:prstGeom prst="corner">
          <a:avLst>
            <a:gd name="adj1" fmla="val 16120"/>
            <a:gd name="adj2" fmla="val 16110"/>
          </a:avLst>
        </a:prstGeom>
        <a:gradFill rotWithShape="0">
          <a:gsLst>
            <a:gs pos="0">
              <a:schemeClr val="accent3">
                <a:hueOff val="0"/>
                <a:satOff val="0"/>
                <a:lumOff val="0"/>
                <a:alphaOff val="0"/>
              </a:schemeClr>
            </a:gs>
            <a:gs pos="90000">
              <a:schemeClr val="accent3">
                <a:hueOff val="0"/>
                <a:satOff val="0"/>
                <a:lumOff val="0"/>
                <a:alphaOff val="0"/>
                <a:shade val="100000"/>
              </a:schemeClr>
            </a:gs>
            <a:gs pos="100000">
              <a:schemeClr val="accent3">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496CE4F-BACE-D640-BF16-A04FB6E1C613}">
      <dsp:nvSpPr>
        <dsp:cNvPr id="0" name=""/>
        <dsp:cNvSpPr/>
      </dsp:nvSpPr>
      <dsp:spPr>
        <a:xfrm>
          <a:off x="4193710" y="1702712"/>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Basic Check In &amp; Check Out Intervention</a:t>
          </a:r>
        </a:p>
      </dsp:txBody>
      <dsp:txXfrm>
        <a:off x="4193710" y="1702712"/>
        <a:ext cx="1107498" cy="970787"/>
      </dsp:txXfrm>
    </dsp:sp>
    <dsp:sp modelId="{2FD72AA4-51FC-E344-9167-1C23CF9238E0}">
      <dsp:nvSpPr>
        <dsp:cNvPr id="0" name=""/>
        <dsp:cNvSpPr/>
      </dsp:nvSpPr>
      <dsp:spPr>
        <a:xfrm>
          <a:off x="5092247" y="1245870"/>
          <a:ext cx="208962" cy="208962"/>
        </a:xfrm>
        <a:prstGeom prst="triangle">
          <a:avLst>
            <a:gd name="adj" fmla="val 100000"/>
          </a:avLst>
        </a:prstGeom>
        <a:gradFill rotWithShape="0">
          <a:gsLst>
            <a:gs pos="0">
              <a:schemeClr val="accent4">
                <a:hueOff val="0"/>
                <a:satOff val="0"/>
                <a:lumOff val="0"/>
                <a:alphaOff val="0"/>
              </a:schemeClr>
            </a:gs>
            <a:gs pos="90000">
              <a:schemeClr val="accent4">
                <a:hueOff val="0"/>
                <a:satOff val="0"/>
                <a:lumOff val="0"/>
                <a:alphaOff val="0"/>
                <a:shade val="100000"/>
              </a:schemeClr>
            </a:gs>
            <a:gs pos="100000">
              <a:schemeClr val="accent4">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87F0E8-A0DF-BB43-91B8-2E8809EC5EB9}">
      <dsp:nvSpPr>
        <dsp:cNvPr id="0" name=""/>
        <dsp:cNvSpPr/>
      </dsp:nvSpPr>
      <dsp:spPr>
        <a:xfrm rot="5400000">
          <a:off x="5672566" y="1000691"/>
          <a:ext cx="737227" cy="1226730"/>
        </a:xfrm>
        <a:prstGeom prst="corner">
          <a:avLst>
            <a:gd name="adj1" fmla="val 16120"/>
            <a:gd name="adj2" fmla="val 16110"/>
          </a:avLst>
        </a:prstGeom>
        <a:gradFill rotWithShape="0">
          <a:gsLst>
            <a:gs pos="0">
              <a:schemeClr val="accent5">
                <a:hueOff val="0"/>
                <a:satOff val="0"/>
                <a:lumOff val="0"/>
                <a:alphaOff val="0"/>
              </a:schemeClr>
            </a:gs>
            <a:gs pos="90000">
              <a:schemeClr val="accent5">
                <a:hueOff val="0"/>
                <a:satOff val="0"/>
                <a:lumOff val="0"/>
                <a:alphaOff val="0"/>
                <a:shade val="100000"/>
              </a:schemeClr>
            </a:gs>
            <a:gs pos="100000">
              <a:schemeClr val="accent5">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96B693C-04D6-DB4D-9307-C57175DAE59C}">
      <dsp:nvSpPr>
        <dsp:cNvPr id="0" name=""/>
        <dsp:cNvSpPr/>
      </dsp:nvSpPr>
      <dsp:spPr>
        <a:xfrm>
          <a:off x="5549505" y="1367219"/>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Small Group</a:t>
          </a:r>
          <a:r>
            <a:rPr lang="en-US" sz="1300" kern="1200" baseline="0" dirty="0"/>
            <a:t> Academic, Social-Emotional,  Groups</a:t>
          </a:r>
          <a:endParaRPr lang="en-US" sz="1300" kern="1200" dirty="0"/>
        </a:p>
      </dsp:txBody>
      <dsp:txXfrm>
        <a:off x="5549505" y="1367219"/>
        <a:ext cx="1107498" cy="970787"/>
      </dsp:txXfrm>
    </dsp:sp>
    <dsp:sp modelId="{2B8CC607-955D-214A-BBE6-EF861633C095}">
      <dsp:nvSpPr>
        <dsp:cNvPr id="0" name=""/>
        <dsp:cNvSpPr/>
      </dsp:nvSpPr>
      <dsp:spPr>
        <a:xfrm>
          <a:off x="6448042" y="910378"/>
          <a:ext cx="208962" cy="208962"/>
        </a:xfrm>
        <a:prstGeom prst="triangle">
          <a:avLst>
            <a:gd name="adj" fmla="val 100000"/>
          </a:avLst>
        </a:prstGeom>
        <a:gradFill rotWithShape="0">
          <a:gsLst>
            <a:gs pos="0">
              <a:schemeClr val="accent6">
                <a:hueOff val="0"/>
                <a:satOff val="0"/>
                <a:lumOff val="0"/>
                <a:alphaOff val="0"/>
              </a:schemeClr>
            </a:gs>
            <a:gs pos="90000">
              <a:schemeClr val="accent6">
                <a:hueOff val="0"/>
                <a:satOff val="0"/>
                <a:lumOff val="0"/>
                <a:alphaOff val="0"/>
                <a:shade val="100000"/>
              </a:schemeClr>
            </a:gs>
            <a:gs pos="100000">
              <a:schemeClr val="accent6">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AF8693-F7EF-304D-8A99-54CFC8CDD55C}">
      <dsp:nvSpPr>
        <dsp:cNvPr id="0" name=""/>
        <dsp:cNvSpPr/>
      </dsp:nvSpPr>
      <dsp:spPr>
        <a:xfrm rot="5400000">
          <a:off x="7028361" y="665198"/>
          <a:ext cx="737227" cy="1226730"/>
        </a:xfrm>
        <a:prstGeom prst="corner">
          <a:avLst>
            <a:gd name="adj1" fmla="val 16120"/>
            <a:gd name="adj2" fmla="val 16110"/>
          </a:avLst>
        </a:prstGeom>
        <a:gradFill rotWithShape="0">
          <a:gsLst>
            <a:gs pos="0">
              <a:schemeClr val="accent2">
                <a:hueOff val="0"/>
                <a:satOff val="0"/>
                <a:lumOff val="0"/>
                <a:alphaOff val="0"/>
              </a:schemeClr>
            </a:gs>
            <a:gs pos="90000">
              <a:schemeClr val="accent2">
                <a:hueOff val="0"/>
                <a:satOff val="0"/>
                <a:lumOff val="0"/>
                <a:alphaOff val="0"/>
                <a:shade val="100000"/>
              </a:schemeClr>
            </a:gs>
            <a:gs pos="100000">
              <a:schemeClr val="accent2">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454A8DE-4C4B-484C-815A-7186D9D1B830}">
      <dsp:nvSpPr>
        <dsp:cNvPr id="0" name=""/>
        <dsp:cNvSpPr/>
      </dsp:nvSpPr>
      <dsp:spPr>
        <a:xfrm>
          <a:off x="6905300" y="1031726"/>
          <a:ext cx="1107498" cy="97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Integrated Interventions Tier 2 Interventions</a:t>
          </a:r>
        </a:p>
      </dsp:txBody>
      <dsp:txXfrm>
        <a:off x="6905300" y="1031726"/>
        <a:ext cx="1107498" cy="970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DA4CD-8F84-47EE-B557-69DA99AF5324}">
      <dsp:nvSpPr>
        <dsp:cNvPr id="0" name=""/>
        <dsp:cNvSpPr/>
      </dsp:nvSpPr>
      <dsp:spPr>
        <a:xfrm>
          <a:off x="40035" y="450"/>
          <a:ext cx="2539991" cy="1325605"/>
        </a:xfrm>
        <a:prstGeom prst="roundRect">
          <a:avLst>
            <a:gd name="adj" fmla="val 10000"/>
          </a:avLst>
        </a:prstGeom>
        <a:solidFill>
          <a:srgbClr val="1F656E"/>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itchFamily="34" charset="0"/>
              <a:cs typeface="Arial" pitchFamily="34" charset="0"/>
            </a:rPr>
            <a:t>Data Driven</a:t>
          </a:r>
        </a:p>
      </dsp:txBody>
      <dsp:txXfrm>
        <a:off x="78861" y="39276"/>
        <a:ext cx="2462339" cy="1247953"/>
      </dsp:txXfrm>
    </dsp:sp>
    <dsp:sp modelId="{55294168-CA3F-4BA7-A582-3C45AE856327}">
      <dsp:nvSpPr>
        <dsp:cNvPr id="0" name=""/>
        <dsp:cNvSpPr/>
      </dsp:nvSpPr>
      <dsp:spPr>
        <a:xfrm>
          <a:off x="294034" y="1326055"/>
          <a:ext cx="253999" cy="994203"/>
        </a:xfrm>
        <a:custGeom>
          <a:avLst/>
          <a:gdLst/>
          <a:ahLst/>
          <a:cxnLst/>
          <a:rect l="0" t="0" r="0" b="0"/>
          <a:pathLst>
            <a:path>
              <a:moveTo>
                <a:pt x="0" y="0"/>
              </a:moveTo>
              <a:lnTo>
                <a:pt x="0" y="994203"/>
              </a:lnTo>
              <a:lnTo>
                <a:pt x="253999" y="99420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48BD2-16A1-4862-87EB-39EF0AB83F38}">
      <dsp:nvSpPr>
        <dsp:cNvPr id="0" name=""/>
        <dsp:cNvSpPr/>
      </dsp:nvSpPr>
      <dsp:spPr>
        <a:xfrm>
          <a:off x="548033" y="1657456"/>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itchFamily="34" charset="0"/>
              <a:cs typeface="Arial" pitchFamily="34" charset="0"/>
            </a:rPr>
            <a:t>4 majors in a two week period </a:t>
          </a:r>
        </a:p>
        <a:p>
          <a:pPr marL="0" lvl="0" indent="0" algn="ctr" defTabSz="622300">
            <a:lnSpc>
              <a:spcPct val="90000"/>
            </a:lnSpc>
            <a:spcBef>
              <a:spcPct val="0"/>
            </a:spcBef>
            <a:spcAft>
              <a:spcPct val="35000"/>
            </a:spcAft>
            <a:buNone/>
          </a:pPr>
          <a:endParaRPr lang="en-US" sz="1400" kern="1200" dirty="0">
            <a:solidFill>
              <a:schemeClr val="bg1"/>
            </a:solidFill>
            <a:latin typeface="Arial" pitchFamily="34" charset="0"/>
            <a:cs typeface="Arial" pitchFamily="34" charset="0"/>
          </a:endParaRPr>
        </a:p>
        <a:p>
          <a:pPr marL="0" lvl="0" indent="0" algn="ctr" defTabSz="622300">
            <a:lnSpc>
              <a:spcPct val="90000"/>
            </a:lnSpc>
            <a:spcBef>
              <a:spcPct val="0"/>
            </a:spcBef>
            <a:spcAft>
              <a:spcPct val="35000"/>
            </a:spcAft>
            <a:buNone/>
          </a:pPr>
          <a:r>
            <a:rPr lang="en-US" sz="1400" kern="1200" dirty="0">
              <a:solidFill>
                <a:schemeClr val="bg1"/>
              </a:solidFill>
              <a:latin typeface="Arial" pitchFamily="34" charset="0"/>
              <a:cs typeface="Arial" pitchFamily="34" charset="0"/>
            </a:rPr>
            <a:t>6 minors=1 major</a:t>
          </a:r>
        </a:p>
      </dsp:txBody>
      <dsp:txXfrm>
        <a:off x="586859" y="1696282"/>
        <a:ext cx="2043316" cy="1247953"/>
      </dsp:txXfrm>
    </dsp:sp>
    <dsp:sp modelId="{03F35C02-4F0D-487C-BB4E-6BB67A981762}">
      <dsp:nvSpPr>
        <dsp:cNvPr id="0" name=""/>
        <dsp:cNvSpPr/>
      </dsp:nvSpPr>
      <dsp:spPr>
        <a:xfrm>
          <a:off x="294034" y="1326055"/>
          <a:ext cx="253999" cy="2651210"/>
        </a:xfrm>
        <a:custGeom>
          <a:avLst/>
          <a:gdLst/>
          <a:ahLst/>
          <a:cxnLst/>
          <a:rect l="0" t="0" r="0" b="0"/>
          <a:pathLst>
            <a:path>
              <a:moveTo>
                <a:pt x="0" y="0"/>
              </a:moveTo>
              <a:lnTo>
                <a:pt x="0" y="2651210"/>
              </a:lnTo>
              <a:lnTo>
                <a:pt x="253999" y="265121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F6F472-8C12-4C72-8FC0-4D32A2089C29}">
      <dsp:nvSpPr>
        <dsp:cNvPr id="0" name=""/>
        <dsp:cNvSpPr/>
      </dsp:nvSpPr>
      <dsp:spPr>
        <a:xfrm>
          <a:off x="548033" y="3314463"/>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Team assists staff in completing Tier II Referral Form</a:t>
          </a:r>
        </a:p>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Observation completed</a:t>
          </a:r>
        </a:p>
      </dsp:txBody>
      <dsp:txXfrm>
        <a:off x="586859" y="3353289"/>
        <a:ext cx="2043316" cy="1247953"/>
      </dsp:txXfrm>
    </dsp:sp>
    <dsp:sp modelId="{423FE341-5A86-4B2C-8BA2-3F438D45234F}">
      <dsp:nvSpPr>
        <dsp:cNvPr id="0" name=""/>
        <dsp:cNvSpPr/>
      </dsp:nvSpPr>
      <dsp:spPr>
        <a:xfrm>
          <a:off x="294034" y="1326055"/>
          <a:ext cx="253999" cy="4308216"/>
        </a:xfrm>
        <a:custGeom>
          <a:avLst/>
          <a:gdLst/>
          <a:ahLst/>
          <a:cxnLst/>
          <a:rect l="0" t="0" r="0" b="0"/>
          <a:pathLst>
            <a:path>
              <a:moveTo>
                <a:pt x="0" y="0"/>
              </a:moveTo>
              <a:lnTo>
                <a:pt x="0" y="4308216"/>
              </a:lnTo>
              <a:lnTo>
                <a:pt x="253999" y="430821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747BA7-9EE6-439E-A2C1-1FB3F0D0AFF3}">
      <dsp:nvSpPr>
        <dsp:cNvPr id="0" name=""/>
        <dsp:cNvSpPr/>
      </dsp:nvSpPr>
      <dsp:spPr>
        <a:xfrm>
          <a:off x="548033" y="4971469"/>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Tier II Team meets within one week and makes decision</a:t>
          </a:r>
        </a:p>
      </dsp:txBody>
      <dsp:txXfrm>
        <a:off x="586859" y="5010295"/>
        <a:ext cx="2043316" cy="1247953"/>
      </dsp:txXfrm>
    </dsp:sp>
    <dsp:sp modelId="{0BF11FE4-AE8E-41DD-B9EA-B7B5EDE1AF58}">
      <dsp:nvSpPr>
        <dsp:cNvPr id="0" name=""/>
        <dsp:cNvSpPr/>
      </dsp:nvSpPr>
      <dsp:spPr>
        <a:xfrm>
          <a:off x="3242829" y="450"/>
          <a:ext cx="2651210" cy="1325605"/>
        </a:xfrm>
        <a:prstGeom prst="roundRect">
          <a:avLst>
            <a:gd name="adj" fmla="val 10000"/>
          </a:avLst>
        </a:prstGeom>
        <a:solidFill>
          <a:srgbClr val="1F656E"/>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itchFamily="34" charset="0"/>
              <a:cs typeface="Arial" pitchFamily="34" charset="0"/>
            </a:rPr>
            <a:t>Teacher Nomination</a:t>
          </a:r>
        </a:p>
        <a:p>
          <a:pPr marL="0" lvl="0" indent="0" algn="ctr" defTabSz="622300">
            <a:lnSpc>
              <a:spcPct val="90000"/>
            </a:lnSpc>
            <a:spcBef>
              <a:spcPct val="0"/>
            </a:spcBef>
            <a:spcAft>
              <a:spcPct val="35000"/>
            </a:spcAft>
            <a:buNone/>
          </a:pPr>
          <a:r>
            <a:rPr lang="en-US" sz="1400" kern="1200" dirty="0">
              <a:latin typeface="Arial" pitchFamily="34" charset="0"/>
              <a:cs typeface="Arial" pitchFamily="34" charset="0"/>
            </a:rPr>
            <a:t>Problem Solving Team Referral</a:t>
          </a:r>
        </a:p>
        <a:p>
          <a:pPr marL="0" lvl="0" indent="0" algn="ctr" defTabSz="622300">
            <a:lnSpc>
              <a:spcPct val="90000"/>
            </a:lnSpc>
            <a:spcBef>
              <a:spcPct val="0"/>
            </a:spcBef>
            <a:spcAft>
              <a:spcPct val="35000"/>
            </a:spcAft>
            <a:buNone/>
          </a:pPr>
          <a:r>
            <a:rPr lang="en-US" sz="1400" kern="1200" dirty="0">
              <a:latin typeface="Arial" pitchFamily="34" charset="0"/>
              <a:cs typeface="Arial" pitchFamily="34" charset="0"/>
            </a:rPr>
            <a:t>Screening</a:t>
          </a:r>
        </a:p>
      </dsp:txBody>
      <dsp:txXfrm>
        <a:off x="3281655" y="39276"/>
        <a:ext cx="2573558" cy="1247953"/>
      </dsp:txXfrm>
    </dsp:sp>
    <dsp:sp modelId="{99515381-1E08-4467-934B-FBBD5352358C}">
      <dsp:nvSpPr>
        <dsp:cNvPr id="0" name=""/>
        <dsp:cNvSpPr/>
      </dsp:nvSpPr>
      <dsp:spPr>
        <a:xfrm>
          <a:off x="3507950" y="1326055"/>
          <a:ext cx="265121" cy="994203"/>
        </a:xfrm>
        <a:custGeom>
          <a:avLst/>
          <a:gdLst/>
          <a:ahLst/>
          <a:cxnLst/>
          <a:rect l="0" t="0" r="0" b="0"/>
          <a:pathLst>
            <a:path>
              <a:moveTo>
                <a:pt x="0" y="0"/>
              </a:moveTo>
              <a:lnTo>
                <a:pt x="0" y="994203"/>
              </a:lnTo>
              <a:lnTo>
                <a:pt x="265121" y="994203"/>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DB5CA6-97EB-466E-B9EF-7299D0793467}">
      <dsp:nvSpPr>
        <dsp:cNvPr id="0" name=""/>
        <dsp:cNvSpPr/>
      </dsp:nvSpPr>
      <dsp:spPr>
        <a:xfrm>
          <a:off x="3773071" y="1657456"/>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Document behaviors and interventions </a:t>
          </a:r>
        </a:p>
      </dsp:txBody>
      <dsp:txXfrm>
        <a:off x="3811897" y="1696282"/>
        <a:ext cx="2043316" cy="1247953"/>
      </dsp:txXfrm>
    </dsp:sp>
    <dsp:sp modelId="{884708E7-10E5-4CB5-9AAB-B6C8960673C4}">
      <dsp:nvSpPr>
        <dsp:cNvPr id="0" name=""/>
        <dsp:cNvSpPr/>
      </dsp:nvSpPr>
      <dsp:spPr>
        <a:xfrm>
          <a:off x="3507950" y="1326055"/>
          <a:ext cx="265121" cy="2651210"/>
        </a:xfrm>
        <a:custGeom>
          <a:avLst/>
          <a:gdLst/>
          <a:ahLst/>
          <a:cxnLst/>
          <a:rect l="0" t="0" r="0" b="0"/>
          <a:pathLst>
            <a:path>
              <a:moveTo>
                <a:pt x="0" y="0"/>
              </a:moveTo>
              <a:lnTo>
                <a:pt x="0" y="2651210"/>
              </a:lnTo>
              <a:lnTo>
                <a:pt x="265121" y="265121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63715-FAB3-4C0B-B0CC-BCBACE7EDEEF}">
      <dsp:nvSpPr>
        <dsp:cNvPr id="0" name=""/>
        <dsp:cNvSpPr/>
      </dsp:nvSpPr>
      <dsp:spPr>
        <a:xfrm>
          <a:off x="3773071" y="3314463"/>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Teacher completes Tier II Referral Form</a:t>
          </a:r>
        </a:p>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Observation completed</a:t>
          </a:r>
        </a:p>
      </dsp:txBody>
      <dsp:txXfrm>
        <a:off x="3811897" y="3353289"/>
        <a:ext cx="2043316" cy="1247953"/>
      </dsp:txXfrm>
    </dsp:sp>
    <dsp:sp modelId="{B3A434E5-880C-42BC-A83A-2046AD4A4A2E}">
      <dsp:nvSpPr>
        <dsp:cNvPr id="0" name=""/>
        <dsp:cNvSpPr/>
      </dsp:nvSpPr>
      <dsp:spPr>
        <a:xfrm>
          <a:off x="3507950" y="1326055"/>
          <a:ext cx="265121" cy="4308216"/>
        </a:xfrm>
        <a:custGeom>
          <a:avLst/>
          <a:gdLst/>
          <a:ahLst/>
          <a:cxnLst/>
          <a:rect l="0" t="0" r="0" b="0"/>
          <a:pathLst>
            <a:path>
              <a:moveTo>
                <a:pt x="0" y="0"/>
              </a:moveTo>
              <a:lnTo>
                <a:pt x="0" y="4308216"/>
              </a:lnTo>
              <a:lnTo>
                <a:pt x="265121" y="430821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3FF451-C4A1-4871-B226-ACFCC413A11A}">
      <dsp:nvSpPr>
        <dsp:cNvPr id="0" name=""/>
        <dsp:cNvSpPr/>
      </dsp:nvSpPr>
      <dsp:spPr>
        <a:xfrm>
          <a:off x="3773071" y="4971469"/>
          <a:ext cx="2120968" cy="1325605"/>
        </a:xfrm>
        <a:prstGeom prst="roundRect">
          <a:avLst>
            <a:gd name="adj" fmla="val 10000"/>
          </a:avLst>
        </a:prstGeom>
        <a:solidFill>
          <a:srgbClr val="1F656E">
            <a:alpha val="9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solidFill>
              <a:latin typeface="Arial" pitchFamily="34" charset="0"/>
              <a:cs typeface="Arial" pitchFamily="34" charset="0"/>
            </a:rPr>
            <a:t>Tier II Team meets within one week and makes decision</a:t>
          </a:r>
        </a:p>
      </dsp:txBody>
      <dsp:txXfrm>
        <a:off x="3811897" y="5010295"/>
        <a:ext cx="2043316" cy="1247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1A9F2-C509-E14C-BBC3-122028B7AA87}">
      <dsp:nvSpPr>
        <dsp:cNvPr id="0" name=""/>
        <dsp:cNvSpPr/>
      </dsp:nvSpPr>
      <dsp:spPr>
        <a:xfrm>
          <a:off x="57527" y="117488"/>
          <a:ext cx="69610" cy="3480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46" y="118507"/>
        <a:ext cx="67572" cy="32767"/>
      </dsp:txXfrm>
    </dsp:sp>
    <dsp:sp modelId="{B54D7E34-688B-A740-B21B-77F700FA51D6}">
      <dsp:nvSpPr>
        <dsp:cNvPr id="0" name=""/>
        <dsp:cNvSpPr/>
      </dsp:nvSpPr>
      <dsp:spPr>
        <a:xfrm rot="3600000">
          <a:off x="102934" y="178575"/>
          <a:ext cx="36271" cy="12181"/>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6588" y="181011"/>
        <a:ext cx="28963" cy="7309"/>
      </dsp:txXfrm>
    </dsp:sp>
    <dsp:sp modelId="{58CE3DBA-C7E5-1F4F-8315-7ABB62DC0734}">
      <dsp:nvSpPr>
        <dsp:cNvPr id="0" name=""/>
        <dsp:cNvSpPr/>
      </dsp:nvSpPr>
      <dsp:spPr>
        <a:xfrm>
          <a:off x="115002" y="217038"/>
          <a:ext cx="69610" cy="3480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021" y="218057"/>
        <a:ext cx="67572" cy="32767"/>
      </dsp:txXfrm>
    </dsp:sp>
    <dsp:sp modelId="{D8867F46-AE88-C645-9CF1-8620F9FE8111}">
      <dsp:nvSpPr>
        <dsp:cNvPr id="0" name=""/>
        <dsp:cNvSpPr/>
      </dsp:nvSpPr>
      <dsp:spPr>
        <a:xfrm rot="10800000">
          <a:off x="74197" y="228349"/>
          <a:ext cx="36271" cy="12181"/>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77851" y="230785"/>
        <a:ext cx="28963" cy="7309"/>
      </dsp:txXfrm>
    </dsp:sp>
    <dsp:sp modelId="{140D53C2-08A5-1B44-A50B-66341B428DAF}">
      <dsp:nvSpPr>
        <dsp:cNvPr id="0" name=""/>
        <dsp:cNvSpPr/>
      </dsp:nvSpPr>
      <dsp:spPr>
        <a:xfrm>
          <a:off x="52" y="217038"/>
          <a:ext cx="69610" cy="34805"/>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1" y="218057"/>
        <a:ext cx="67572" cy="32767"/>
      </dsp:txXfrm>
    </dsp:sp>
    <dsp:sp modelId="{5EEA033D-5D25-5346-A522-B146FDD275F2}">
      <dsp:nvSpPr>
        <dsp:cNvPr id="0" name=""/>
        <dsp:cNvSpPr/>
      </dsp:nvSpPr>
      <dsp:spPr>
        <a:xfrm rot="18000000">
          <a:off x="45459" y="178575"/>
          <a:ext cx="36271" cy="12181"/>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113" y="181011"/>
        <a:ext cx="28963" cy="73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5272DD-1F9C-E944-8C76-7E0B7546FE3F}" type="datetimeFigureOut">
              <a:rPr lang="en-US" smtClean="0"/>
              <a:t>2/7/2020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AFC373-3D65-AA45-A3CD-E771D019C70F}" type="slidenum">
              <a:rPr lang="en-US" smtClean="0"/>
              <a:t>‹#›</a:t>
            </a:fld>
            <a:endParaRPr lang="en-US"/>
          </a:p>
        </p:txBody>
      </p:sp>
    </p:spTree>
    <p:extLst>
      <p:ext uri="{BB962C8B-B14F-4D97-AF65-F5344CB8AC3E}">
        <p14:creationId xmlns:p14="http://schemas.microsoft.com/office/powerpoint/2010/main" val="528433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123E1-2EED-894E-9C86-1F460F8070EA}" type="datetimeFigureOut">
              <a:rPr lang="en-US" smtClean="0"/>
              <a:t>2/7/2020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0DB01-0289-624E-9D18-495F90667B63}" type="slidenum">
              <a:rPr lang="en-US" smtClean="0"/>
              <a:t>‹#›</a:t>
            </a:fld>
            <a:endParaRPr lang="en-US"/>
          </a:p>
        </p:txBody>
      </p:sp>
    </p:spTree>
    <p:extLst>
      <p:ext uri="{BB962C8B-B14F-4D97-AF65-F5344CB8AC3E}">
        <p14:creationId xmlns:p14="http://schemas.microsoft.com/office/powerpoint/2010/main" val="203777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CC86C17-7C2B-8C49-9F0F-0FC41C3A12BD}" type="slidenum">
              <a:rPr lang="en-US" altLang="en-US" sz="1200"/>
              <a:pPr/>
              <a:t>5</a:t>
            </a:fld>
            <a:endParaRPr lang="en-US" altLang="en-US"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t>BW </a:t>
            </a:r>
          </a:p>
          <a:p>
            <a:pPr eaLnBrk="1" hangingPunct="1"/>
            <a:r>
              <a:rPr lang="en-US" altLang="en-US" dirty="0"/>
              <a:t>5 minutes pair-share then whole group share 10 min- </a:t>
            </a:r>
          </a:p>
          <a:p>
            <a:pPr eaLnBrk="1" hangingPunct="1"/>
            <a:r>
              <a:rPr lang="en-US" altLang="en-US" dirty="0"/>
              <a:t>Draw from article, experience, visit……Record on large post it.</a:t>
            </a:r>
          </a:p>
        </p:txBody>
      </p:sp>
    </p:spTree>
    <p:extLst>
      <p:ext uri="{BB962C8B-B14F-4D97-AF65-F5344CB8AC3E}">
        <p14:creationId xmlns:p14="http://schemas.microsoft.com/office/powerpoint/2010/main" val="1788231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this just to help put tier 2 in perspective, do you think we need it? It also completes an intro to the model. But if for time </a:t>
            </a:r>
            <a:r>
              <a:rPr lang="en-US" dirty="0" err="1"/>
              <a:t>etc</a:t>
            </a:r>
            <a:r>
              <a:rPr lang="en-US" dirty="0"/>
              <a:t>- we can let it </a:t>
            </a:r>
            <a:r>
              <a:rPr lang="en-US" dirty="0" err="1"/>
              <a:t>gol</a:t>
            </a:r>
            <a:r>
              <a:rPr lang="en-US"/>
              <a:t> </a:t>
            </a:r>
          </a:p>
        </p:txBody>
      </p:sp>
      <p:sp>
        <p:nvSpPr>
          <p:cNvPr id="4" name="Slide Number Placeholder 3"/>
          <p:cNvSpPr>
            <a:spLocks noGrp="1"/>
          </p:cNvSpPr>
          <p:nvPr>
            <p:ph type="sldNum" sz="quarter" idx="5"/>
          </p:nvPr>
        </p:nvSpPr>
        <p:spPr/>
        <p:txBody>
          <a:bodyPr/>
          <a:lstStyle/>
          <a:p>
            <a:fld id="{A08BD434-F766-D84F-BF20-02370CFDC909}" type="slidenum">
              <a:rPr lang="en-US" smtClean="0"/>
              <a:t>16</a:t>
            </a:fld>
            <a:endParaRPr lang="en-US"/>
          </a:p>
        </p:txBody>
      </p:sp>
    </p:spTree>
    <p:extLst>
      <p:ext uri="{BB962C8B-B14F-4D97-AF65-F5344CB8AC3E}">
        <p14:creationId xmlns:p14="http://schemas.microsoft.com/office/powerpoint/2010/main" val="134558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1FD4E07-369F-9A4F-8C04-4A8A1EFE056D}" type="slidenum">
              <a:rPr lang="en-US" sz="1200"/>
              <a:pPr/>
              <a:t>17</a:t>
            </a:fld>
            <a:endParaRPr lang="en-US" sz="1200"/>
          </a:p>
        </p:txBody>
      </p:sp>
      <p:sp>
        <p:nvSpPr>
          <p:cNvPr id="45059" name="Rectangle 2"/>
          <p:cNvSpPr>
            <a:spLocks noGrp="1" noRot="1" noChangeAspect="1" noChangeArrowheads="1" noTextEdit="1"/>
          </p:cNvSpPr>
          <p:nvPr>
            <p:ph type="sldImg"/>
          </p:nvPr>
        </p:nvSpPr>
        <p:spPr>
          <a:xfrm>
            <a:off x="1143000" y="685800"/>
            <a:ext cx="4572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Shape 234"/>
          <p:cNvSpPr>
            <a:spLocks noGrp="1" noRot="1" noChangeAspect="1" noTextEdit="1"/>
          </p:cNvSpPr>
          <p:nvPr>
            <p:ph type="sldImg" idx="2"/>
          </p:nvPr>
        </p:nvSpPr>
        <p:spPr>
          <a:xfrm>
            <a:off x="1069975" y="663575"/>
            <a:ext cx="4421188" cy="3316288"/>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round/>
            <a:headEnd type="none" w="med" len="med"/>
            <a:tailEnd type="none" w="med" len="med"/>
          </a:ln>
        </p:spPr>
      </p:sp>
      <p:sp>
        <p:nvSpPr>
          <p:cNvPr id="39938" name="Shape 235"/>
          <p:cNvSpPr>
            <a:spLocks noGrp="1"/>
          </p:cNvSpPr>
          <p:nvPr>
            <p:ph type="body" idx="1"/>
          </p:nvPr>
        </p:nvSpPr>
        <p:spPr>
          <a:xfrm>
            <a:off x="655638" y="4200525"/>
            <a:ext cx="5248275" cy="39782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992" tIns="43984" rIns="87992" bIns="43984"/>
          <a:lstStyle/>
          <a:p>
            <a:r>
              <a:rPr lang="en-US" altLang="en-US" sz="1700" dirty="0"/>
              <a:t>At the bottom of the triangle we are teaching and asking kids to change their behavior.  At the top we are changing our own.</a:t>
            </a:r>
          </a:p>
        </p:txBody>
      </p:sp>
      <p:sp>
        <p:nvSpPr>
          <p:cNvPr id="39939" name="Shape 236"/>
          <p:cNvSpPr>
            <a:spLocks noGrp="1"/>
          </p:cNvSpPr>
          <p:nvPr>
            <p:ph type="sldNum" sz="quarter" idx="5"/>
          </p:nvPr>
        </p:nvSpPr>
        <p:spPr>
          <a:xfrm>
            <a:off x="3716338" y="8397875"/>
            <a:ext cx="2843212" cy="442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992" tIns="43984" rIns="87992" bIns="43984"/>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buSzPct val="25000"/>
            </a:pPr>
            <a:r>
              <a:rPr lang="en-US" altLang="en-US" sz="1200">
                <a:solidFill>
                  <a:srgbClr val="000000"/>
                </a:solidFill>
              </a:rPr>
              <a:t> </a:t>
            </a:r>
          </a:p>
        </p:txBody>
      </p:sp>
    </p:spTree>
    <p:extLst>
      <p:ext uri="{BB962C8B-B14F-4D97-AF65-F5344CB8AC3E}">
        <p14:creationId xmlns:p14="http://schemas.microsoft.com/office/powerpoint/2010/main" val="152185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2700ECE-567A-9A41-9E2B-1D002360B841}" type="slidenum">
              <a:rPr lang="en-US"/>
              <a:pPr/>
              <a:t>22</a:t>
            </a:fld>
            <a:endParaRPr lang="en-US"/>
          </a:p>
        </p:txBody>
      </p:sp>
      <p:sp>
        <p:nvSpPr>
          <p:cNvPr id="368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A2A870BC-D561-C14D-B7BC-FD22836D0C33}" type="slidenum">
              <a:rPr lang="en-US" sz="1200"/>
              <a:pPr algn="r"/>
              <a:t>22</a:t>
            </a:fld>
            <a:endParaRPr lang="en-US" sz="1200"/>
          </a:p>
        </p:txBody>
      </p:sp>
      <p:sp>
        <p:nvSpPr>
          <p:cNvPr id="36868"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36869" name="Rectangle 3"/>
          <p:cNvSpPr>
            <a:spLocks noGrp="1" noChangeArrowheads="1"/>
          </p:cNvSpPr>
          <p:nvPr>
            <p:ph type="body" idx="1"/>
          </p:nvPr>
        </p:nvSpPr>
        <p:spPr>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005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May include academics, or may be separate</a:t>
            </a:r>
          </a:p>
          <a:p>
            <a:endParaRPr lang="en-US" dirty="0"/>
          </a:p>
        </p:txBody>
      </p:sp>
      <p:sp>
        <p:nvSpPr>
          <p:cNvPr id="4" name="Slide Number Placeholder 3"/>
          <p:cNvSpPr>
            <a:spLocks noGrp="1"/>
          </p:cNvSpPr>
          <p:nvPr>
            <p:ph type="sldNum" sz="quarter" idx="10"/>
          </p:nvPr>
        </p:nvSpPr>
        <p:spPr/>
        <p:txBody>
          <a:bodyPr/>
          <a:lstStyle/>
          <a:p>
            <a:fld id="{65E0DB01-0289-624E-9D18-495F90667B63}" type="slidenum">
              <a:rPr lang="en-US" smtClean="0"/>
              <a:t>29</a:t>
            </a:fld>
            <a:endParaRPr lang="en-US"/>
          </a:p>
        </p:txBody>
      </p:sp>
    </p:spTree>
    <p:extLst>
      <p:ext uri="{BB962C8B-B14F-4D97-AF65-F5344CB8AC3E}">
        <p14:creationId xmlns:p14="http://schemas.microsoft.com/office/powerpoint/2010/main" val="2044099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7" tIns="45709" rIns="91417" bIns="45709" anchor="b"/>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81794D3-CFCC-814B-96EE-3E12DDDE8DA7}" type="slidenum">
              <a:rPr lang="en-US" sz="1200">
                <a:cs typeface="Arial" charset="0"/>
              </a:rPr>
              <a:pPr algn="r" eaLnBrk="1" hangingPunct="1"/>
              <a:t>31</a:t>
            </a:fld>
            <a:endParaRPr lang="en-US" sz="1200">
              <a:cs typeface="Arial" charset="0"/>
            </a:endParaRPr>
          </a:p>
        </p:txBody>
      </p:sp>
      <p:sp>
        <p:nvSpPr>
          <p:cNvPr id="60418"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7" tIns="45709" rIns="91417" bIns="45709" anchor="b"/>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a:fld id="{F4B348E7-47E4-6C40-8EDD-384BEC7C0170}" type="slidenum">
              <a:rPr lang="en-US" sz="1200">
                <a:ea typeface="MS PGothic" charset="0"/>
                <a:cs typeface="MS PGothic" charset="0"/>
              </a:rPr>
              <a:pPr algn="r"/>
              <a:t>31</a:t>
            </a:fld>
            <a:endParaRPr lang="en-US" sz="1200">
              <a:ea typeface="MS PGothic" charset="0"/>
              <a:cs typeface="MS PGothic" charset="0"/>
            </a:endParaRPr>
          </a:p>
        </p:txBody>
      </p:sp>
      <p:sp>
        <p:nvSpPr>
          <p:cNvPr id="158724"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60420" name="Rectangle 3"/>
          <p:cNvSpPr>
            <a:spLocks noGrp="1" noChangeArrowheads="1"/>
          </p:cNvSpPr>
          <p:nvPr>
            <p:ph type="body" idx="1"/>
          </p:nvPr>
        </p:nvSpPr>
        <p:spPr>
          <a:xfrm>
            <a:off x="914711" y="4344025"/>
            <a:ext cx="5028579"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ea typeface="ＭＳ Ｐゴシック" pitchFamily="34" charset="-128"/>
              </a:rPr>
              <a:t>A major conceptual shift. This puts the problem in the context of alterable variables and moves it outside of the student. When the focus of team meetings is on the discovery of instructional changes that will enable learning, the content of the meeting is quite different from one focused on the discovery of a disability.</a:t>
            </a: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(*Sometimes allowing time for discussion of this slide can bring about significant “</a:t>
            </a:r>
            <a:r>
              <a:rPr lang="en-US" dirty="0" err="1">
                <a:ea typeface="ＭＳ Ｐゴシック" pitchFamily="34" charset="-128"/>
              </a:rPr>
              <a:t>aha”s</a:t>
            </a:r>
            <a:r>
              <a:rPr lang="en-US" dirty="0">
                <a:ea typeface="ＭＳ Ｐゴシック" pitchFamily="34" charset="-128"/>
              </a:rPr>
              <a:t>.) </a:t>
            </a:r>
          </a:p>
          <a:p>
            <a:pPr>
              <a:spcBef>
                <a:spcPct val="0"/>
              </a:spcBef>
            </a:pPr>
            <a:endParaRPr lang="en-US" dirty="0">
              <a:ea typeface="ＭＳ Ｐゴシック" pitchFamily="34" charset="-128"/>
            </a:endParaRP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Remember our MTSS</a:t>
            </a:r>
            <a:r>
              <a:rPr lang="en-US" baseline="0" dirty="0">
                <a:ea typeface="ＭＳ Ｐゴシック" pitchFamily="34" charset="-128"/>
              </a:rPr>
              <a:t> approach where we are focusing on what we can do or what supports (i.e. instructional changes) we can put in place to help the student be successful.  This is a</a:t>
            </a:r>
            <a:r>
              <a:rPr lang="en-US" dirty="0">
                <a:ea typeface="ＭＳ Ｐゴシック" pitchFamily="34" charset="-128"/>
              </a:rPr>
              <a:t> major conceptual shift</a:t>
            </a:r>
            <a:r>
              <a:rPr lang="en-US" b="1" dirty="0">
                <a:ea typeface="ＭＳ Ｐゴシック" pitchFamily="34" charset="-128"/>
              </a:rPr>
              <a:t>. This puts the problem in the context of alterable variables and moves it outside of the student</a:t>
            </a:r>
            <a:endParaRPr lang="en-US" dirty="0">
              <a:ea typeface="ＭＳ Ｐゴシック" pitchFamily="34" charset="-128"/>
            </a:endParaRPr>
          </a:p>
          <a:p>
            <a:pPr>
              <a:spcBef>
                <a:spcPct val="0"/>
              </a:spcBef>
            </a:pPr>
            <a:endParaRPr lang="en-US" dirty="0">
              <a:ea typeface="ＭＳ Ｐゴシック" pitchFamily="34" charset="-128"/>
            </a:endParaRPr>
          </a:p>
          <a:p>
            <a:pPr eaLnBrk="1" hangingPunct="1">
              <a:spcBef>
                <a:spcPct val="0"/>
              </a:spcBef>
            </a:pPr>
            <a:r>
              <a:rPr lang="en-US" dirty="0">
                <a:latin typeface="Calibri" charset="0"/>
              </a:rPr>
              <a:t>FSCP Ideas:</a:t>
            </a:r>
          </a:p>
          <a:p>
            <a:pPr eaLnBrk="1" hangingPunct="1">
              <a:spcBef>
                <a:spcPct val="0"/>
              </a:spcBef>
            </a:pPr>
            <a:r>
              <a:rPr lang="en-US" dirty="0">
                <a:latin typeface="Calibri" charset="0"/>
              </a:rPr>
              <a:t>Use of out-of-school time is considered a major factor in the achievement gap; and can be altered with family and community partnering; coordinated before and after-school</a:t>
            </a:r>
            <a:r>
              <a:rPr lang="en-US" baseline="0" dirty="0">
                <a:latin typeface="Calibri" charset="0"/>
              </a:rPr>
              <a:t> programs, summer learning, homework support, technology access – and their interaction with the other variables can be influential</a:t>
            </a:r>
            <a:endParaRPr lang="en-US" dirty="0">
              <a:latin typeface="Calibri" charset="0"/>
            </a:endParaRPr>
          </a:p>
        </p:txBody>
      </p:sp>
      <p:sp>
        <p:nvSpPr>
          <p:cNvPr id="4" name="Header Placeholder 3"/>
          <p:cNvSpPr>
            <a:spLocks noGrp="1"/>
          </p:cNvSpPr>
          <p:nvPr>
            <p:ph type="hdr" sz="quarter" idx="10"/>
          </p:nvPr>
        </p:nvSpPr>
        <p:spPr/>
        <p:txBody>
          <a:bodyPr/>
          <a:lstStyle/>
          <a:p>
            <a:r>
              <a:rPr lang="en-US">
                <a:solidFill>
                  <a:prstClr val="black"/>
                </a:solidFill>
              </a:rPr>
              <a:t>CDE Office of Learning Supports</a:t>
            </a:r>
          </a:p>
        </p:txBody>
      </p:sp>
      <p:sp>
        <p:nvSpPr>
          <p:cNvPr id="5" name="Date Placeholder 4"/>
          <p:cNvSpPr>
            <a:spLocks noGrp="1"/>
          </p:cNvSpPr>
          <p:nvPr>
            <p:ph type="dt" idx="11"/>
          </p:nvPr>
        </p:nvSpPr>
        <p:spPr/>
        <p:txBody>
          <a:bodyPr/>
          <a:lstStyle/>
          <a:p>
            <a:r>
              <a:rPr lang="en-US">
                <a:solidFill>
                  <a:prstClr val="black"/>
                </a:solidFill>
              </a:rPr>
              <a:t>Sept. 2015</a:t>
            </a: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2241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2A9BE4-2856-A248-BF9C-2308508D8028}" type="slidenum">
              <a:rPr lang="en-US" smtClean="0"/>
              <a:t>38</a:t>
            </a:fld>
            <a:endParaRPr lang="en-US"/>
          </a:p>
        </p:txBody>
      </p:sp>
    </p:spTree>
    <p:extLst>
      <p:ext uri="{BB962C8B-B14F-4D97-AF65-F5344CB8AC3E}">
        <p14:creationId xmlns:p14="http://schemas.microsoft.com/office/powerpoint/2010/main" val="257216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2CC9D-C0F1-AD4E-839E-1559A507F670}" type="slidenum">
              <a:rPr lang="en-US" altLang="en-US"/>
              <a:pPr/>
              <a:t>42</a:t>
            </a:fld>
            <a:endParaRPr lang="en-US" altLang="en-US"/>
          </a:p>
        </p:txBody>
      </p:sp>
      <p:sp>
        <p:nvSpPr>
          <p:cNvPr id="57346" name="Rectangle 2"/>
          <p:cNvSpPr>
            <a:spLocks noGrp="1" noRot="1" noChangeAspect="1" noChangeArrowheads="1" noTextEdit="1"/>
          </p:cNvSpPr>
          <p:nvPr>
            <p:ph type="sldImg"/>
          </p:nvPr>
        </p:nvSpPr>
        <p:spPr>
          <a:xfrm>
            <a:off x="1371600" y="1143000"/>
            <a:ext cx="4114800" cy="3086100"/>
          </a:xfrm>
          <a:ln/>
        </p:spPr>
      </p:sp>
      <p:sp>
        <p:nvSpPr>
          <p:cNvPr id="57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4272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Until 11</a:t>
            </a:r>
          </a:p>
        </p:txBody>
      </p:sp>
      <p:sp>
        <p:nvSpPr>
          <p:cNvPr id="4" name="Slide Number Placeholder 3"/>
          <p:cNvSpPr>
            <a:spLocks noGrp="1"/>
          </p:cNvSpPr>
          <p:nvPr>
            <p:ph type="sldNum" sz="quarter" idx="10"/>
          </p:nvPr>
        </p:nvSpPr>
        <p:spPr/>
        <p:txBody>
          <a:bodyPr/>
          <a:lstStyle/>
          <a:p>
            <a:fld id="{65E0DB01-0289-624E-9D18-495F90667B63}" type="slidenum">
              <a:rPr lang="en-US" smtClean="0"/>
              <a:t>44</a:t>
            </a:fld>
            <a:endParaRPr lang="en-US"/>
          </a:p>
        </p:txBody>
      </p:sp>
    </p:spTree>
    <p:extLst>
      <p:ext uri="{BB962C8B-B14F-4D97-AF65-F5344CB8AC3E}">
        <p14:creationId xmlns:p14="http://schemas.microsoft.com/office/powerpoint/2010/main" val="409553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0884" indent="-277263">
              <a:defRPr sz="2300">
                <a:solidFill>
                  <a:schemeClr val="tx1"/>
                </a:solidFill>
                <a:latin typeface="Arial" charset="0"/>
                <a:ea typeface="ＭＳ Ｐゴシック" charset="0"/>
              </a:defRPr>
            </a:lvl2pPr>
            <a:lvl3pPr marL="1109053" indent="-221811">
              <a:defRPr sz="2300">
                <a:solidFill>
                  <a:schemeClr val="tx1"/>
                </a:solidFill>
                <a:latin typeface="Arial" charset="0"/>
                <a:ea typeface="ＭＳ Ｐゴシック" charset="0"/>
              </a:defRPr>
            </a:lvl3pPr>
            <a:lvl4pPr marL="1552674" indent="-221811">
              <a:defRPr sz="2300">
                <a:solidFill>
                  <a:schemeClr val="tx1"/>
                </a:solidFill>
                <a:latin typeface="Arial" charset="0"/>
                <a:ea typeface="ＭＳ Ｐゴシック" charset="0"/>
              </a:defRPr>
            </a:lvl4pPr>
            <a:lvl5pPr marL="1996295" indent="-221811">
              <a:defRPr sz="2300">
                <a:solidFill>
                  <a:schemeClr val="tx1"/>
                </a:solidFill>
                <a:latin typeface="Arial" charset="0"/>
                <a:ea typeface="ＭＳ Ｐゴシック" charset="0"/>
              </a:defRPr>
            </a:lvl5pPr>
            <a:lvl6pPr marL="2439916" indent="-221811" eaLnBrk="0" fontAlgn="base" hangingPunct="0">
              <a:spcBef>
                <a:spcPct val="0"/>
              </a:spcBef>
              <a:spcAft>
                <a:spcPct val="0"/>
              </a:spcAft>
              <a:defRPr sz="2300">
                <a:solidFill>
                  <a:schemeClr val="tx1"/>
                </a:solidFill>
                <a:latin typeface="Arial" charset="0"/>
                <a:ea typeface="ＭＳ Ｐゴシック" charset="0"/>
              </a:defRPr>
            </a:lvl6pPr>
            <a:lvl7pPr marL="2883538" indent="-221811" eaLnBrk="0" fontAlgn="base" hangingPunct="0">
              <a:spcBef>
                <a:spcPct val="0"/>
              </a:spcBef>
              <a:spcAft>
                <a:spcPct val="0"/>
              </a:spcAft>
              <a:defRPr sz="2300">
                <a:solidFill>
                  <a:schemeClr val="tx1"/>
                </a:solidFill>
                <a:latin typeface="Arial" charset="0"/>
                <a:ea typeface="ＭＳ Ｐゴシック" charset="0"/>
              </a:defRPr>
            </a:lvl7pPr>
            <a:lvl8pPr marL="3327159" indent="-221811" eaLnBrk="0" fontAlgn="base" hangingPunct="0">
              <a:spcBef>
                <a:spcPct val="0"/>
              </a:spcBef>
              <a:spcAft>
                <a:spcPct val="0"/>
              </a:spcAft>
              <a:defRPr sz="2300">
                <a:solidFill>
                  <a:schemeClr val="tx1"/>
                </a:solidFill>
                <a:latin typeface="Arial" charset="0"/>
                <a:ea typeface="ＭＳ Ｐゴシック" charset="0"/>
              </a:defRPr>
            </a:lvl8pPr>
            <a:lvl9pPr marL="3770780" indent="-221811" eaLnBrk="0" fontAlgn="base" hangingPunct="0">
              <a:spcBef>
                <a:spcPct val="0"/>
              </a:spcBef>
              <a:spcAft>
                <a:spcPct val="0"/>
              </a:spcAft>
              <a:defRPr sz="2300">
                <a:solidFill>
                  <a:schemeClr val="tx1"/>
                </a:solidFill>
                <a:latin typeface="Arial" charset="0"/>
                <a:ea typeface="ＭＳ Ｐゴシック" charset="0"/>
              </a:defRPr>
            </a:lvl9pPr>
          </a:lstStyle>
          <a:p>
            <a:fld id="{5D641FA0-47CD-F34E-A703-BA090ED6BA55}" type="slidenum">
              <a:rPr lang="en-US" sz="1200"/>
              <a:pPr/>
              <a:t>7</a:t>
            </a:fld>
            <a:endParaRPr lang="en-US" sz="1200"/>
          </a:p>
        </p:txBody>
      </p:sp>
      <p:sp>
        <p:nvSpPr>
          <p:cNvPr id="62466" name="Rectangle 7"/>
          <p:cNvSpPr txBox="1">
            <a:spLocks noGrp="1" noChangeArrowheads="1"/>
          </p:cNvSpPr>
          <p:nvPr/>
        </p:nvSpPr>
        <p:spPr bwMode="auto">
          <a:xfrm>
            <a:off x="3885792" y="8686336"/>
            <a:ext cx="2972208" cy="457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370E09-C6E4-CD43-95BF-AB3A6963DDB6}" type="slidenum">
              <a:rPr lang="en-US" sz="1200"/>
              <a:pPr algn="r"/>
              <a:t>7</a:t>
            </a:fld>
            <a:endParaRPr 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5183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91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96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493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08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2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799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175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2562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455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0334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It seems we should use some version of this slide to highlight how important their role is across the model and to explain the MTSS/PBIS language thing. </a:t>
            </a:r>
          </a:p>
          <a:p>
            <a:r>
              <a:rPr lang="en-US" dirty="0"/>
              <a:t>Briefly review the 3 levels and concept</a:t>
            </a:r>
            <a:r>
              <a:rPr lang="en-US" baseline="0" dirty="0"/>
              <a:t> of MTSS as integration of approaches. </a:t>
            </a:r>
          </a:p>
          <a:p>
            <a:r>
              <a:rPr lang="en-US" baseline="0" dirty="0"/>
              <a:t>Appear SEL image – universal = all kids, targeted = some/ small groups/short term, </a:t>
            </a:r>
          </a:p>
          <a:p>
            <a:r>
              <a:rPr lang="en-US" baseline="0" dirty="0"/>
              <a:t>Academic- a range of supports across needs to support academic development</a:t>
            </a:r>
          </a:p>
          <a:p>
            <a:r>
              <a:rPr lang="en-US" baseline="0" dirty="0"/>
              <a:t>Appear PBIS image- when you teach, reteach and acknowledge kids for expectations you are developing SEL. All integrates to support growth of whole child. </a:t>
            </a:r>
            <a:endParaRPr lang="en-US" dirty="0"/>
          </a:p>
        </p:txBody>
      </p:sp>
      <p:sp>
        <p:nvSpPr>
          <p:cNvPr id="4" name="Slide Number Placeholder 3"/>
          <p:cNvSpPr>
            <a:spLocks noGrp="1"/>
          </p:cNvSpPr>
          <p:nvPr>
            <p:ph type="sldNum" sz="quarter" idx="10"/>
          </p:nvPr>
        </p:nvSpPr>
        <p:spPr/>
        <p:txBody>
          <a:bodyPr/>
          <a:lstStyle/>
          <a:p>
            <a:fld id="{06AC1BDB-AF0A-294D-81F0-7B5A948C6E2B}" type="slidenum">
              <a:rPr lang="en-US" smtClean="0"/>
              <a:t>8</a:t>
            </a:fld>
            <a:endParaRPr lang="en-US"/>
          </a:p>
        </p:txBody>
      </p:sp>
    </p:spTree>
    <p:extLst>
      <p:ext uri="{BB962C8B-B14F-4D97-AF65-F5344CB8AC3E}">
        <p14:creationId xmlns:p14="http://schemas.microsoft.com/office/powerpoint/2010/main" val="4041038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48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2905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6B1B80-D743-E84E-8426-E74B780C4403}" type="slidenum">
              <a:rPr lang="en-US" smtClean="0"/>
              <a:t>59</a:t>
            </a:fld>
            <a:endParaRPr lang="en-US"/>
          </a:p>
        </p:txBody>
      </p:sp>
    </p:spTree>
    <p:extLst>
      <p:ext uri="{BB962C8B-B14F-4D97-AF65-F5344CB8AC3E}">
        <p14:creationId xmlns:p14="http://schemas.microsoft.com/office/powerpoint/2010/main" val="187077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644" y="4342776"/>
            <a:ext cx="5486712" cy="4115110"/>
          </a:xfrm>
          <a:prstGeom prst="rect">
            <a:avLst/>
          </a:prstGeom>
        </p:spPr>
        <p:txBody>
          <a:bodyPr lIns="89944" tIns="89944" rIns="89944" bIns="89944" anchor="ctr" anchorCtr="0">
            <a:noAutofit/>
          </a:bodyPr>
          <a:lstStyle/>
          <a:p>
            <a:pPr marL="342900" marR="0" lvl="0" indent="-228600" algn="l" rtl="0">
              <a:lnSpc>
                <a:spcPct val="100000"/>
              </a:lnSpc>
              <a:spcBef>
                <a:spcPts val="0"/>
              </a:spcBef>
              <a:spcAft>
                <a:spcPts val="0"/>
              </a:spcAft>
              <a:buClr>
                <a:schemeClr val="accent1"/>
              </a:buClr>
              <a:buSzPct val="100000"/>
              <a:buFont typeface="Calibri"/>
              <a:buChar char="•"/>
            </a:pPr>
            <a:r>
              <a:rPr lang="en-US" sz="1200" b="1" i="0" u="none" strike="noStrike" cap="none" baseline="0" dirty="0">
                <a:solidFill>
                  <a:schemeClr val="dk1"/>
                </a:solidFill>
                <a:latin typeface="Calibri"/>
                <a:ea typeface="Calibri"/>
                <a:cs typeface="Calibri"/>
                <a:sym typeface="Calibri"/>
              </a:rPr>
              <a:t>The </a:t>
            </a:r>
            <a:r>
              <a:rPr lang="en-US" sz="1200" b="1" i="0" u="none" strike="noStrike" cap="none" baseline="0" dirty="0">
                <a:solidFill>
                  <a:srgbClr val="C00000"/>
                </a:solidFill>
                <a:latin typeface="Calibri"/>
                <a:ea typeface="Calibri"/>
                <a:cs typeface="Calibri"/>
                <a:sym typeface="Calibri"/>
              </a:rPr>
              <a:t>social culture </a:t>
            </a:r>
            <a:r>
              <a:rPr lang="en-US" sz="1200" b="1" i="0" u="none" strike="noStrike" cap="none" baseline="0" dirty="0">
                <a:solidFill>
                  <a:schemeClr val="dk1"/>
                </a:solidFill>
                <a:latin typeface="Calibri"/>
                <a:ea typeface="Calibri"/>
                <a:cs typeface="Calibri"/>
                <a:sym typeface="Calibri"/>
              </a:rPr>
              <a:t>of a school matters.</a:t>
            </a:r>
          </a:p>
          <a:p>
            <a:endParaRPr lang="en-US" sz="1200" b="1" i="0" u="none" strike="noStrike" cap="none" baseline="0" dirty="0">
              <a:solidFill>
                <a:schemeClr val="dk1"/>
              </a:solidFill>
              <a:latin typeface="Calibri"/>
              <a:ea typeface="Calibri"/>
              <a:cs typeface="Calibri"/>
              <a:sym typeface="Calibri"/>
            </a:endParaRPr>
          </a:p>
          <a:p>
            <a:pPr marL="342900" marR="0" lvl="0" indent="-228600" algn="l" rtl="0">
              <a:lnSpc>
                <a:spcPct val="100000"/>
              </a:lnSpc>
              <a:spcBef>
                <a:spcPts val="360"/>
              </a:spcBef>
              <a:spcAft>
                <a:spcPts val="0"/>
              </a:spcAft>
              <a:buClr>
                <a:schemeClr val="accent1"/>
              </a:buClr>
              <a:buSzPct val="100000"/>
              <a:buFont typeface="Calibri"/>
              <a:buChar char="•"/>
            </a:pPr>
            <a:r>
              <a:rPr lang="en-US" sz="1200" b="1" i="0" u="none" strike="noStrike" cap="none" baseline="0" dirty="0">
                <a:solidFill>
                  <a:schemeClr val="dk1"/>
                </a:solidFill>
                <a:latin typeface="Calibri"/>
                <a:ea typeface="Calibri"/>
                <a:cs typeface="Calibri"/>
                <a:sym typeface="Calibri"/>
              </a:rPr>
              <a:t>A continuum of supports that begins with the </a:t>
            </a:r>
            <a:r>
              <a:rPr lang="en-US" sz="1200" b="1" i="0" u="none" strike="noStrike" cap="none" baseline="0" dirty="0">
                <a:solidFill>
                  <a:srgbClr val="C00000"/>
                </a:solidFill>
                <a:latin typeface="Calibri"/>
                <a:ea typeface="Calibri"/>
                <a:cs typeface="Calibri"/>
                <a:sym typeface="Calibri"/>
              </a:rPr>
              <a:t>whole school </a:t>
            </a:r>
            <a:r>
              <a:rPr lang="en-US" sz="1200" b="1" i="0" u="none" strike="noStrike" cap="none" baseline="0" dirty="0">
                <a:solidFill>
                  <a:schemeClr val="dk1"/>
                </a:solidFill>
                <a:latin typeface="Calibri"/>
                <a:ea typeface="Calibri"/>
                <a:cs typeface="Calibri"/>
                <a:sym typeface="Calibri"/>
              </a:rPr>
              <a:t>and extends to intensive, wraparound support for individual students and their families.</a:t>
            </a:r>
          </a:p>
          <a:p>
            <a:endParaRPr lang="en-US" sz="1200" b="1" i="0" u="none" strike="noStrike" cap="none" baseline="0" dirty="0">
              <a:solidFill>
                <a:schemeClr val="dk1"/>
              </a:solidFill>
              <a:latin typeface="Calibri"/>
              <a:ea typeface="Calibri"/>
              <a:cs typeface="Calibri"/>
              <a:sym typeface="Calibri"/>
            </a:endParaRPr>
          </a:p>
          <a:p>
            <a:pPr marL="342900" marR="0" lvl="0" indent="-228600" algn="l" rtl="0">
              <a:lnSpc>
                <a:spcPct val="100000"/>
              </a:lnSpc>
              <a:spcBef>
                <a:spcPts val="360"/>
              </a:spcBef>
              <a:spcAft>
                <a:spcPts val="0"/>
              </a:spcAft>
              <a:buClr>
                <a:schemeClr val="accent1"/>
              </a:buClr>
              <a:buSzPct val="100000"/>
              <a:buFont typeface="Calibri"/>
              <a:buChar char="•"/>
            </a:pPr>
            <a:r>
              <a:rPr lang="en-US" sz="1200" b="1" i="0" u="none" strike="noStrike" cap="none" baseline="0" dirty="0">
                <a:solidFill>
                  <a:schemeClr val="dk1"/>
                </a:solidFill>
                <a:latin typeface="Calibri"/>
                <a:ea typeface="Calibri"/>
                <a:cs typeface="Calibri"/>
                <a:sym typeface="Calibri"/>
              </a:rPr>
              <a:t>Effective practices with the </a:t>
            </a:r>
            <a:r>
              <a:rPr lang="en-US" sz="1200" b="1" i="0" u="none" strike="noStrike" cap="none" baseline="0" dirty="0">
                <a:solidFill>
                  <a:srgbClr val="C00000"/>
                </a:solidFill>
                <a:latin typeface="Calibri"/>
                <a:ea typeface="Calibri"/>
                <a:cs typeface="Calibri"/>
                <a:sym typeface="Calibri"/>
              </a:rPr>
              <a:t>systems</a:t>
            </a:r>
            <a:r>
              <a:rPr lang="en-US" sz="1200" b="1" i="0" u="none" strike="noStrike" cap="none" baseline="0" dirty="0">
                <a:solidFill>
                  <a:schemeClr val="dk1"/>
                </a:solidFill>
                <a:latin typeface="Calibri"/>
                <a:ea typeface="Calibri"/>
                <a:cs typeface="Calibri"/>
                <a:sym typeface="Calibri"/>
              </a:rPr>
              <a:t> needed for high fidelity and sustainability</a:t>
            </a:r>
          </a:p>
          <a:p>
            <a:endParaRPr lang="en-US" sz="1200" b="1" i="0" u="none" strike="noStrike" cap="none" baseline="0" dirty="0">
              <a:solidFill>
                <a:schemeClr val="dk1"/>
              </a:solidFill>
              <a:latin typeface="Calibri"/>
              <a:ea typeface="Calibri"/>
              <a:cs typeface="Calibri"/>
              <a:sym typeface="Calibri"/>
            </a:endParaRPr>
          </a:p>
          <a:p>
            <a:pPr marL="342900" marR="0" lvl="0" indent="-228600" algn="l" rtl="0">
              <a:lnSpc>
                <a:spcPct val="100000"/>
              </a:lnSpc>
              <a:spcBef>
                <a:spcPts val="360"/>
              </a:spcBef>
              <a:spcAft>
                <a:spcPts val="0"/>
              </a:spcAft>
              <a:buClr>
                <a:schemeClr val="accent1"/>
              </a:buClr>
              <a:buSzPct val="100000"/>
              <a:buFont typeface="Calibri"/>
              <a:buChar char="•"/>
            </a:pPr>
            <a:r>
              <a:rPr lang="en-US" sz="1200" b="1" i="0" u="none" strike="noStrike" cap="none" baseline="0" dirty="0">
                <a:solidFill>
                  <a:srgbClr val="C00000"/>
                </a:solidFill>
                <a:latin typeface="Calibri"/>
                <a:ea typeface="Calibri"/>
                <a:cs typeface="Calibri"/>
                <a:sym typeface="Calibri"/>
              </a:rPr>
              <a:t>Multiple tiers </a:t>
            </a:r>
            <a:r>
              <a:rPr lang="en-US" sz="1200" b="1" i="0" u="none" strike="noStrike" cap="none" baseline="0" dirty="0">
                <a:solidFill>
                  <a:schemeClr val="dk1"/>
                </a:solidFill>
                <a:latin typeface="Calibri"/>
                <a:ea typeface="Calibri"/>
                <a:cs typeface="Calibri"/>
                <a:sym typeface="Calibri"/>
              </a:rPr>
              <a:t>of intensity</a:t>
            </a:r>
          </a:p>
          <a:p>
            <a:endParaRPr dirty="0"/>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668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0884" indent="-277263">
              <a:defRPr sz="2300">
                <a:solidFill>
                  <a:schemeClr val="tx1"/>
                </a:solidFill>
                <a:latin typeface="Arial" charset="0"/>
                <a:ea typeface="ＭＳ Ｐゴシック" charset="0"/>
              </a:defRPr>
            </a:lvl2pPr>
            <a:lvl3pPr marL="1109053" indent="-221811">
              <a:defRPr sz="2300">
                <a:solidFill>
                  <a:schemeClr val="tx1"/>
                </a:solidFill>
                <a:latin typeface="Arial" charset="0"/>
                <a:ea typeface="ＭＳ Ｐゴシック" charset="0"/>
              </a:defRPr>
            </a:lvl3pPr>
            <a:lvl4pPr marL="1552674" indent="-221811">
              <a:defRPr sz="2300">
                <a:solidFill>
                  <a:schemeClr val="tx1"/>
                </a:solidFill>
                <a:latin typeface="Arial" charset="0"/>
                <a:ea typeface="ＭＳ Ｐゴシック" charset="0"/>
              </a:defRPr>
            </a:lvl4pPr>
            <a:lvl5pPr marL="1996295" indent="-221811">
              <a:defRPr sz="2300">
                <a:solidFill>
                  <a:schemeClr val="tx1"/>
                </a:solidFill>
                <a:latin typeface="Arial" charset="0"/>
                <a:ea typeface="ＭＳ Ｐゴシック" charset="0"/>
              </a:defRPr>
            </a:lvl5pPr>
            <a:lvl6pPr marL="2439916" indent="-221811" eaLnBrk="0" fontAlgn="base" hangingPunct="0">
              <a:spcBef>
                <a:spcPct val="0"/>
              </a:spcBef>
              <a:spcAft>
                <a:spcPct val="0"/>
              </a:spcAft>
              <a:defRPr sz="2300">
                <a:solidFill>
                  <a:schemeClr val="tx1"/>
                </a:solidFill>
                <a:latin typeface="Arial" charset="0"/>
                <a:ea typeface="ＭＳ Ｐゴシック" charset="0"/>
              </a:defRPr>
            </a:lvl6pPr>
            <a:lvl7pPr marL="2883538" indent="-221811" eaLnBrk="0" fontAlgn="base" hangingPunct="0">
              <a:spcBef>
                <a:spcPct val="0"/>
              </a:spcBef>
              <a:spcAft>
                <a:spcPct val="0"/>
              </a:spcAft>
              <a:defRPr sz="2300">
                <a:solidFill>
                  <a:schemeClr val="tx1"/>
                </a:solidFill>
                <a:latin typeface="Arial" charset="0"/>
                <a:ea typeface="ＭＳ Ｐゴシック" charset="0"/>
              </a:defRPr>
            </a:lvl7pPr>
            <a:lvl8pPr marL="3327159" indent="-221811" eaLnBrk="0" fontAlgn="base" hangingPunct="0">
              <a:spcBef>
                <a:spcPct val="0"/>
              </a:spcBef>
              <a:spcAft>
                <a:spcPct val="0"/>
              </a:spcAft>
              <a:defRPr sz="2300">
                <a:solidFill>
                  <a:schemeClr val="tx1"/>
                </a:solidFill>
                <a:latin typeface="Arial" charset="0"/>
                <a:ea typeface="ＭＳ Ｐゴシック" charset="0"/>
              </a:defRPr>
            </a:lvl8pPr>
            <a:lvl9pPr marL="3770780" indent="-22181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84C031BB-2CE0-9142-886F-C8FC42E2DBE3}" type="slidenum">
              <a:rPr lang="en-US" sz="1200">
                <a:latin typeface="Times New Roman" charset="0"/>
              </a:rPr>
              <a:pPr eaLnBrk="1" hangingPunct="1"/>
              <a:t>10</a:t>
            </a:fld>
            <a:endParaRPr lang="en-US" sz="1200">
              <a:latin typeface="Times New Roman" charset="0"/>
            </a:endParaRPr>
          </a:p>
        </p:txBody>
      </p:sp>
      <p:sp>
        <p:nvSpPr>
          <p:cNvPr id="69634" name="Rectangle 7"/>
          <p:cNvSpPr txBox="1">
            <a:spLocks noGrp="1" noChangeArrowheads="1"/>
          </p:cNvSpPr>
          <p:nvPr/>
        </p:nvSpPr>
        <p:spPr bwMode="auto">
          <a:xfrm>
            <a:off x="3885792" y="8686336"/>
            <a:ext cx="2972208" cy="457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592DA1E-37FA-B24A-8455-546ECFE55010}" type="slidenum">
              <a:rPr lang="en-US" sz="1200">
                <a:latin typeface="Times New Roman" charset="0"/>
              </a:rPr>
              <a:pPr algn="r" eaLnBrk="1" hangingPunct="1"/>
              <a:t>10</a:t>
            </a:fld>
            <a:endParaRPr lang="en-US" sz="1200">
              <a:latin typeface="Times New Roman"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685187" y="4343169"/>
            <a:ext cx="5487626" cy="41143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Stress:  Although most schools have a written code of conduct or discipline policy-- which is important-- it tends to focus on procedures for processing rule violations (#5 on the slide).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Effective school-wide discipline systems have a matching and strong proactive component that teaches and encourages pro-social behavior, and provides an on-going progress monitoring system.</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 remaining five items are important but difficult to sustain without clear school-wide investments and structures in place.</a:t>
            </a:r>
          </a:p>
        </p:txBody>
      </p:sp>
    </p:spTree>
    <p:extLst>
      <p:ext uri="{BB962C8B-B14F-4D97-AF65-F5344CB8AC3E}">
        <p14:creationId xmlns:p14="http://schemas.microsoft.com/office/powerpoint/2010/main" val="355589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371600" y="1143000"/>
            <a:ext cx="4114800" cy="3086100"/>
          </a:xfrm>
          <a:ln/>
        </p:spPr>
      </p:sp>
      <p:sp>
        <p:nvSpPr>
          <p:cNvPr id="45059"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5150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3A7D84B-DA0A-9E4A-9DD7-C8296E6B7B32}" type="slidenum">
              <a:rPr lang="en-US"/>
              <a:pPr/>
              <a:t>12</a:t>
            </a:fld>
            <a:endParaRPr lang="en-US"/>
          </a:p>
        </p:txBody>
      </p:sp>
      <p:sp>
        <p:nvSpPr>
          <p:cNvPr id="40963" name="Rectangle 2"/>
          <p:cNvSpPr>
            <a:spLocks noGrp="1" noRot="1" noChangeAspect="1" noChangeArrowheads="1"/>
          </p:cNvSpPr>
          <p:nvPr>
            <p:ph type="sldImg"/>
          </p:nvPr>
        </p:nvSpPr>
        <p:spPr>
          <a:xfrm>
            <a:off x="1371600" y="1143000"/>
            <a:ext cx="4114800" cy="30861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515530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2DA1F8-5A8C-E34D-924F-002ACACB7062}" type="slidenum">
              <a:rPr lang="en-US" smtClean="0"/>
              <a:t>14</a:t>
            </a:fld>
            <a:endParaRPr lang="en-US"/>
          </a:p>
        </p:txBody>
      </p:sp>
    </p:spTree>
    <p:extLst>
      <p:ext uri="{BB962C8B-B14F-4D97-AF65-F5344CB8AC3E}">
        <p14:creationId xmlns:p14="http://schemas.microsoft.com/office/powerpoint/2010/main" val="146608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BD434-F766-D84F-BF20-02370CFDC909}" type="slidenum">
              <a:rPr lang="en-US" smtClean="0"/>
              <a:t>15</a:t>
            </a:fld>
            <a:endParaRPr lang="en-US"/>
          </a:p>
        </p:txBody>
      </p:sp>
    </p:spTree>
    <p:extLst>
      <p:ext uri="{BB962C8B-B14F-4D97-AF65-F5344CB8AC3E}">
        <p14:creationId xmlns:p14="http://schemas.microsoft.com/office/powerpoint/2010/main" val="331600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D586EE1-670C-0248-882D-E57D6EADE23A}" type="datetime1">
              <a:rPr lang="en-US" smtClean="0"/>
              <a:t>2/7/2020</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65CB2FC-344A-134E-B33C-9AC4D101D6CB}"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r>
              <a:rPr lang="en-US"/>
              <a:t>(Sound Supports &amp; Associates, 2019)</a:t>
            </a: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3586A-6EC0-3546-AB16-C1A3721A6AD7}" type="datetime1">
              <a:rPr lang="en-US" smtClean="0"/>
              <a:t>2/7/2020</a:t>
            </a:fld>
            <a:endParaRPr lang="en-US"/>
          </a:p>
        </p:txBody>
      </p:sp>
      <p:sp>
        <p:nvSpPr>
          <p:cNvPr id="5" name="Footer Placeholder 4"/>
          <p:cNvSpPr>
            <a:spLocks noGrp="1"/>
          </p:cNvSpPr>
          <p:nvPr>
            <p:ph type="ftr" sz="quarter" idx="11"/>
          </p:nvPr>
        </p:nvSpPr>
        <p:spPr/>
        <p:txBody>
          <a:bodyPr/>
          <a:lstStyle/>
          <a:p>
            <a:r>
              <a:rPr lang="en-US"/>
              <a:t>(Sound Supports &amp; Associates, 2019)</a:t>
            </a:r>
          </a:p>
        </p:txBody>
      </p:sp>
      <p:sp>
        <p:nvSpPr>
          <p:cNvPr id="6" name="Slide Number Placeholder 5"/>
          <p:cNvSpPr>
            <a:spLocks noGrp="1"/>
          </p:cNvSpPr>
          <p:nvPr>
            <p:ph type="sldNum" sz="quarter" idx="12"/>
          </p:nvPr>
        </p:nvSpPr>
        <p:spPr/>
        <p:txBody>
          <a:bodyPr/>
          <a:lstStyle/>
          <a:p>
            <a:fld id="{465CB2FC-344A-134E-B33C-9AC4D101D6C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40"/>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63FC8-672C-5349-9553-CE361A89D9B9}" type="datetime1">
              <a:rPr lang="en-US" smtClean="0"/>
              <a:t>2/7/2020</a:t>
            </a:fld>
            <a:endParaRPr lang="en-US"/>
          </a:p>
        </p:txBody>
      </p:sp>
      <p:sp>
        <p:nvSpPr>
          <p:cNvPr id="5" name="Footer Placeholder 4"/>
          <p:cNvSpPr>
            <a:spLocks noGrp="1"/>
          </p:cNvSpPr>
          <p:nvPr>
            <p:ph type="ftr" sz="quarter" idx="11"/>
          </p:nvPr>
        </p:nvSpPr>
        <p:spPr/>
        <p:txBody>
          <a:bodyPr/>
          <a:lstStyle/>
          <a:p>
            <a:r>
              <a:rPr lang="en-US"/>
              <a:t>(Sound Supports &amp; Associates, 2019)</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65CB2FC-344A-134E-B33C-9AC4D101D6C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2068569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8C0F4-3C64-F342-A776-0A8D9465E68F}" type="datetime1">
              <a:rPr lang="en-US" smtClean="0"/>
              <a:t>2/7/2020</a:t>
            </a:fld>
            <a:endParaRPr lang="en-US"/>
          </a:p>
        </p:txBody>
      </p:sp>
      <p:sp>
        <p:nvSpPr>
          <p:cNvPr id="5" name="Footer Placeholder 4"/>
          <p:cNvSpPr>
            <a:spLocks noGrp="1"/>
          </p:cNvSpPr>
          <p:nvPr>
            <p:ph type="ftr" sz="quarter" idx="11"/>
          </p:nvPr>
        </p:nvSpPr>
        <p:spPr/>
        <p:txBody>
          <a:bodyPr/>
          <a:lstStyle/>
          <a:p>
            <a:r>
              <a:rPr lang="en-US"/>
              <a:t>(Sound Supports &amp; Associates, 2019)</a:t>
            </a:r>
          </a:p>
        </p:txBody>
      </p:sp>
      <p:sp>
        <p:nvSpPr>
          <p:cNvPr id="6" name="Slide Number Placeholder 5"/>
          <p:cNvSpPr>
            <a:spLocks noGrp="1"/>
          </p:cNvSpPr>
          <p:nvPr>
            <p:ph type="sldNum" sz="quarter" idx="12"/>
          </p:nvPr>
        </p:nvSpPr>
        <p:spPr/>
        <p:txBody>
          <a:bodyPr/>
          <a:lstStyle/>
          <a:p>
            <a:fld id="{465CB2FC-344A-134E-B33C-9AC4D101D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807"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CC2D08F9-F68E-4946-B1BB-59BB7743B359}" type="datetime1">
              <a:rPr lang="en-US" smtClean="0"/>
              <a:t>2/7/2020</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65CB2FC-344A-134E-B33C-9AC4D101D6CB}"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r>
              <a:rPr lang="en-US"/>
              <a:t>(Sound Supports &amp; Associates, 2019)</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D35416-FC48-7440-A6A0-EE765B883A27}" type="datetime1">
              <a:rPr lang="en-US" smtClean="0"/>
              <a:t>2/7/2020</a:t>
            </a:fld>
            <a:endParaRPr lang="en-US"/>
          </a:p>
        </p:txBody>
      </p:sp>
      <p:sp>
        <p:nvSpPr>
          <p:cNvPr id="6" name="Footer Placeholder 5"/>
          <p:cNvSpPr>
            <a:spLocks noGrp="1"/>
          </p:cNvSpPr>
          <p:nvPr>
            <p:ph type="ftr" sz="quarter" idx="11"/>
          </p:nvPr>
        </p:nvSpPr>
        <p:spPr/>
        <p:txBody>
          <a:bodyPr/>
          <a:lstStyle/>
          <a:p>
            <a:r>
              <a:rPr lang="en-US"/>
              <a:t>(Sound Supports &amp; Associates, 2019)</a:t>
            </a:r>
          </a:p>
        </p:txBody>
      </p:sp>
      <p:sp>
        <p:nvSpPr>
          <p:cNvPr id="7" name="Slide Number Placeholder 6"/>
          <p:cNvSpPr>
            <a:spLocks noGrp="1"/>
          </p:cNvSpPr>
          <p:nvPr>
            <p:ph type="sldNum" sz="quarter" idx="12"/>
          </p:nvPr>
        </p:nvSpPr>
        <p:spPr/>
        <p:txBody>
          <a:bodyPr/>
          <a:lstStyle/>
          <a:p>
            <a:fld id="{465CB2FC-344A-134E-B33C-9AC4D101D6CB}"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7"/>
            <a:ext cx="4040188" cy="639763"/>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3" y="1722437"/>
            <a:ext cx="4041775" cy="639763"/>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438401"/>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641531-BFC0-6241-9973-E4E8BC2FDA25}" type="datetime1">
              <a:rPr lang="en-US" smtClean="0"/>
              <a:t>2/7/2020</a:t>
            </a:fld>
            <a:endParaRPr lang="en-US"/>
          </a:p>
        </p:txBody>
      </p:sp>
      <p:sp>
        <p:nvSpPr>
          <p:cNvPr id="8" name="Footer Placeholder 7"/>
          <p:cNvSpPr>
            <a:spLocks noGrp="1"/>
          </p:cNvSpPr>
          <p:nvPr>
            <p:ph type="ftr" sz="quarter" idx="11"/>
          </p:nvPr>
        </p:nvSpPr>
        <p:spPr/>
        <p:txBody>
          <a:bodyPr/>
          <a:lstStyle/>
          <a:p>
            <a:r>
              <a:rPr lang="en-US"/>
              <a:t>(Sound Supports &amp; Associates, 2019)</a:t>
            </a:r>
          </a:p>
        </p:txBody>
      </p:sp>
      <p:sp>
        <p:nvSpPr>
          <p:cNvPr id="9" name="Slide Number Placeholder 8"/>
          <p:cNvSpPr>
            <a:spLocks noGrp="1"/>
          </p:cNvSpPr>
          <p:nvPr>
            <p:ph type="sldNum" sz="quarter" idx="12"/>
          </p:nvPr>
        </p:nvSpPr>
        <p:spPr/>
        <p:txBody>
          <a:bodyPr/>
          <a:lstStyle/>
          <a:p>
            <a:fld id="{465CB2FC-344A-134E-B33C-9AC4D101D6C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33CA54B-8D84-6348-B871-9B212B7A8835}" type="datetime1">
              <a:rPr lang="en-US" smtClean="0"/>
              <a:t>2/7/2020</a:t>
            </a:fld>
            <a:endParaRPr lang="en-US"/>
          </a:p>
        </p:txBody>
      </p:sp>
      <p:sp>
        <p:nvSpPr>
          <p:cNvPr id="4" name="Footer Placeholder 3"/>
          <p:cNvSpPr>
            <a:spLocks noGrp="1"/>
          </p:cNvSpPr>
          <p:nvPr>
            <p:ph type="ftr" sz="quarter" idx="11"/>
          </p:nvPr>
        </p:nvSpPr>
        <p:spPr/>
        <p:txBody>
          <a:bodyPr/>
          <a:lstStyle/>
          <a:p>
            <a:r>
              <a:rPr lang="en-US"/>
              <a:t>(Sound Supports &amp; Associates, 2019)</a:t>
            </a:r>
          </a:p>
        </p:txBody>
      </p:sp>
      <p:sp>
        <p:nvSpPr>
          <p:cNvPr id="5" name="Slide Number Placeholder 4"/>
          <p:cNvSpPr>
            <a:spLocks noGrp="1"/>
          </p:cNvSpPr>
          <p:nvPr>
            <p:ph type="sldNum" sz="quarter" idx="12"/>
          </p:nvPr>
        </p:nvSpPr>
        <p:spPr/>
        <p:txBody>
          <a:bodyPr/>
          <a:lstStyle/>
          <a:p>
            <a:fld id="{465CB2FC-344A-134E-B33C-9AC4D101D6CB}"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2A6A94A-1B29-1B40-9850-517FCD17F7D0}" type="datetime1">
              <a:rPr lang="en-US" smtClean="0"/>
              <a:t>2/7/2020</a:t>
            </a:fld>
            <a:endParaRPr lang="en-US"/>
          </a:p>
        </p:txBody>
      </p:sp>
      <p:sp>
        <p:nvSpPr>
          <p:cNvPr id="3" name="Footer Placeholder 2"/>
          <p:cNvSpPr>
            <a:spLocks noGrp="1"/>
          </p:cNvSpPr>
          <p:nvPr>
            <p:ph type="ftr" sz="quarter" idx="11"/>
          </p:nvPr>
        </p:nvSpPr>
        <p:spPr/>
        <p:txBody>
          <a:bodyPr/>
          <a:lstStyle/>
          <a:p>
            <a:r>
              <a:rPr lang="en-US"/>
              <a:t>(Sound Supports &amp; Associates, 2019)</a:t>
            </a:r>
          </a:p>
        </p:txBody>
      </p:sp>
      <p:sp>
        <p:nvSpPr>
          <p:cNvPr id="4" name="Slide Number Placeholder 3"/>
          <p:cNvSpPr>
            <a:spLocks noGrp="1"/>
          </p:cNvSpPr>
          <p:nvPr>
            <p:ph type="sldNum" sz="quarter" idx="12"/>
          </p:nvPr>
        </p:nvSpPr>
        <p:spPr/>
        <p:txBody>
          <a:bodyPr/>
          <a:lstStyle/>
          <a:p>
            <a:fld id="{465CB2FC-344A-134E-B33C-9AC4D101D6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5"/>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93385-6843-7649-92A0-F35770035D2A}" type="datetime1">
              <a:rPr lang="en-US" smtClean="0"/>
              <a:t>2/7/2020</a:t>
            </a:fld>
            <a:endParaRPr lang="en-US"/>
          </a:p>
        </p:txBody>
      </p:sp>
      <p:sp>
        <p:nvSpPr>
          <p:cNvPr id="6" name="Footer Placeholder 5"/>
          <p:cNvSpPr>
            <a:spLocks noGrp="1"/>
          </p:cNvSpPr>
          <p:nvPr>
            <p:ph type="ftr" sz="quarter" idx="11"/>
          </p:nvPr>
        </p:nvSpPr>
        <p:spPr/>
        <p:txBody>
          <a:bodyPr/>
          <a:lstStyle/>
          <a:p>
            <a:r>
              <a:rPr lang="en-US"/>
              <a:t>(Sound Supports &amp; Associates, 2019)</a:t>
            </a: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65CB2FC-344A-134E-B33C-9AC4D101D6CB}"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26C31C-DD9D-B946-BFED-66A314755A70}" type="datetime1">
              <a:rPr lang="en-US" smtClean="0"/>
              <a:t>2/7/2020</a:t>
            </a:fld>
            <a:endParaRPr lang="en-US"/>
          </a:p>
        </p:txBody>
      </p:sp>
      <p:sp>
        <p:nvSpPr>
          <p:cNvPr id="6" name="Footer Placeholder 5"/>
          <p:cNvSpPr>
            <a:spLocks noGrp="1"/>
          </p:cNvSpPr>
          <p:nvPr>
            <p:ph type="ftr" sz="quarter" idx="11"/>
          </p:nvPr>
        </p:nvSpPr>
        <p:spPr/>
        <p:txBody>
          <a:bodyPr/>
          <a:lstStyle/>
          <a:p>
            <a:r>
              <a:rPr lang="en-US"/>
              <a:t>(Sound Supports &amp; Associates, 2019)</a:t>
            </a:r>
          </a:p>
        </p:txBody>
      </p:sp>
      <p:sp>
        <p:nvSpPr>
          <p:cNvPr id="7" name="Slide Number Placeholder 6"/>
          <p:cNvSpPr>
            <a:spLocks noGrp="1"/>
          </p:cNvSpPr>
          <p:nvPr>
            <p:ph type="sldNum" sz="quarter" idx="12"/>
          </p:nvPr>
        </p:nvSpPr>
        <p:spPr/>
        <p:txBody>
          <a:bodyPr/>
          <a:lstStyle/>
          <a:p>
            <a:fld id="{465CB2FC-344A-134E-B33C-9AC4D101D6CB}"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7" y="152406"/>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9"/>
            <a:ext cx="8381260" cy="105439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1007"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1"/>
            <a:ext cx="2133600" cy="274320"/>
          </a:xfrm>
          <a:prstGeom prst="rect">
            <a:avLst/>
          </a:prstGeom>
        </p:spPr>
        <p:txBody>
          <a:bodyPr vert="horz" lIns="91440" tIns="45720" rIns="91440" bIns="45720" rtlCol="0" anchor="ctr"/>
          <a:lstStyle>
            <a:lvl1pPr algn="l">
              <a:defRPr sz="1100">
                <a:solidFill>
                  <a:schemeClr val="tx2"/>
                </a:solidFill>
              </a:defRPr>
            </a:lvl1pPr>
          </a:lstStyle>
          <a:p>
            <a:fld id="{F3A2C287-46D0-974E-AD60-B85EB9D39D43}" type="datetime1">
              <a:rPr lang="en-US" smtClean="0"/>
              <a:t>2/7/2020</a:t>
            </a:fld>
            <a:endParaRPr lang="en-US"/>
          </a:p>
        </p:txBody>
      </p:sp>
      <p:sp>
        <p:nvSpPr>
          <p:cNvPr id="5" name="Footer Placeholder 4"/>
          <p:cNvSpPr>
            <a:spLocks noGrp="1"/>
          </p:cNvSpPr>
          <p:nvPr>
            <p:ph type="ftr" sz="quarter" idx="3"/>
          </p:nvPr>
        </p:nvSpPr>
        <p:spPr>
          <a:xfrm>
            <a:off x="3048000" y="6356351"/>
            <a:ext cx="3352800" cy="274320"/>
          </a:xfrm>
          <a:prstGeom prst="rect">
            <a:avLst/>
          </a:prstGeom>
        </p:spPr>
        <p:txBody>
          <a:bodyPr vert="horz" lIns="91440" tIns="45720" rIns="91440" bIns="45720" rtlCol="0" anchor="ctr"/>
          <a:lstStyle>
            <a:lvl1pPr algn="ctr">
              <a:defRPr sz="1100">
                <a:solidFill>
                  <a:schemeClr val="tx2"/>
                </a:solidFill>
              </a:defRPr>
            </a:lvl1pPr>
          </a:lstStyle>
          <a:p>
            <a:r>
              <a:rPr lang="en-US"/>
              <a:t>(Sound Supports &amp; Associates, 2019)</a:t>
            </a: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65CB2FC-344A-134E-B33C-9AC4D101D6C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hyperlink" Target="https://drive.google.com/drive/folders/14Cmom9xKFQX8C5xpXZ-6JD5vwkPvLpPM?usp=shar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lynassl@gmail.com"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9.tiff"/><Relationship Id="rId4" Type="http://schemas.openxmlformats.org/officeDocument/2006/relationships/hyperlink" Target="mailto:bridgetwalkerphd@gmail.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iff"/><Relationship Id="rId1" Type="http://schemas.openxmlformats.org/officeDocument/2006/relationships/slideLayout" Target="../slideLayouts/slideLayout7.xml"/><Relationship Id="rId5" Type="http://schemas.openxmlformats.org/officeDocument/2006/relationships/image" Target="../media/image33.tiff"/><Relationship Id="rId4" Type="http://schemas.openxmlformats.org/officeDocument/2006/relationships/image" Target="../media/image32.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ubtitle 2"/>
          <p:cNvSpPr>
            <a:spLocks noGrp="1"/>
          </p:cNvSpPr>
          <p:nvPr>
            <p:ph type="subTitle" idx="1"/>
          </p:nvPr>
        </p:nvSpPr>
        <p:spPr>
          <a:xfrm>
            <a:off x="464695" y="3359966"/>
            <a:ext cx="6317105" cy="1384383"/>
          </a:xfrm>
        </p:spPr>
        <p:txBody>
          <a:bodyPr>
            <a:normAutofit lnSpcReduction="10000"/>
          </a:bodyPr>
          <a:lstStyle/>
          <a:p>
            <a:pPr algn="ctr">
              <a:lnSpc>
                <a:spcPct val="90000"/>
              </a:lnSpc>
              <a:buClr>
                <a:srgbClr val="6FB7D7"/>
              </a:buClr>
              <a:buFont typeface="Arial" charset="0"/>
              <a:buNone/>
            </a:pPr>
            <a:r>
              <a:rPr lang="en-US" sz="2300" b="1" dirty="0">
                <a:solidFill>
                  <a:schemeClr val="bg1"/>
                </a:solidFill>
                <a:latin typeface="Arial" charset="0"/>
                <a:ea typeface="ＭＳ Ｐゴシック" charset="0"/>
                <a:cs typeface="ＭＳ Ｐゴシック" charset="0"/>
              </a:rPr>
              <a:t>Bridget Walker, Ph.D.</a:t>
            </a:r>
          </a:p>
          <a:p>
            <a:pPr algn="ctr">
              <a:lnSpc>
                <a:spcPct val="90000"/>
              </a:lnSpc>
              <a:buClr>
                <a:srgbClr val="6FB7D7"/>
              </a:buClr>
              <a:buFont typeface="Arial" charset="0"/>
              <a:buNone/>
            </a:pPr>
            <a:r>
              <a:rPr lang="en-US" sz="2300" b="1" dirty="0">
                <a:solidFill>
                  <a:schemeClr val="bg1"/>
                </a:solidFill>
                <a:latin typeface="Arial" charset="0"/>
                <a:ea typeface="ＭＳ Ｐゴシック" charset="0"/>
                <a:cs typeface="ＭＳ Ｐゴシック" charset="0"/>
              </a:rPr>
              <a:t>Lori </a:t>
            </a:r>
            <a:r>
              <a:rPr lang="en-US" sz="2300" b="1" dirty="0" err="1">
                <a:solidFill>
                  <a:schemeClr val="bg1"/>
                </a:solidFill>
                <a:latin typeface="Arial" charset="0"/>
                <a:ea typeface="ＭＳ Ｐゴシック" charset="0"/>
                <a:cs typeface="ＭＳ Ｐゴシック" charset="0"/>
              </a:rPr>
              <a:t>Lynass</a:t>
            </a:r>
            <a:r>
              <a:rPr lang="en-US" sz="2300" b="1" dirty="0">
                <a:solidFill>
                  <a:schemeClr val="bg1"/>
                </a:solidFill>
                <a:latin typeface="Arial" charset="0"/>
                <a:ea typeface="ＭＳ Ｐゴシック" charset="0"/>
                <a:cs typeface="ＭＳ Ｐゴシック" charset="0"/>
              </a:rPr>
              <a:t>, </a:t>
            </a:r>
            <a:r>
              <a:rPr lang="en-US" sz="2300" b="1" dirty="0" err="1">
                <a:solidFill>
                  <a:schemeClr val="bg1"/>
                </a:solidFill>
                <a:latin typeface="Arial" charset="0"/>
                <a:ea typeface="ＭＳ Ｐゴシック" charset="0"/>
                <a:cs typeface="ＭＳ Ｐゴシック" charset="0"/>
              </a:rPr>
              <a:t>Ed.D</a:t>
            </a:r>
            <a:endParaRPr lang="en-US" sz="2300" b="1" dirty="0">
              <a:solidFill>
                <a:schemeClr val="bg1"/>
              </a:solidFill>
              <a:latin typeface="Arial" charset="0"/>
              <a:ea typeface="ＭＳ Ｐゴシック" charset="0"/>
              <a:cs typeface="ＭＳ Ｐゴシック" charset="0"/>
            </a:endParaRPr>
          </a:p>
          <a:p>
            <a:pPr algn="ctr">
              <a:lnSpc>
                <a:spcPct val="90000"/>
              </a:lnSpc>
              <a:buClr>
                <a:srgbClr val="6FB7D7"/>
              </a:buClr>
              <a:buFont typeface="Arial" charset="0"/>
              <a:buNone/>
            </a:pPr>
            <a:r>
              <a:rPr lang="en-US" sz="2100" dirty="0">
                <a:latin typeface="Arial" charset="0"/>
                <a:ea typeface="ＭＳ Ｐゴシック" charset="0"/>
                <a:cs typeface="ＭＳ Ｐゴシック" charset="0"/>
              </a:rPr>
              <a:t>Sound Supports</a:t>
            </a:r>
          </a:p>
          <a:p>
            <a:pPr algn="ctr">
              <a:lnSpc>
                <a:spcPct val="90000"/>
              </a:lnSpc>
              <a:buClr>
                <a:srgbClr val="6FB7D7"/>
              </a:buClr>
              <a:buFont typeface="Arial" charset="0"/>
              <a:buNone/>
            </a:pPr>
            <a:r>
              <a:rPr lang="en-US" sz="2100" dirty="0">
                <a:latin typeface="Arial" charset="0"/>
                <a:ea typeface="ＭＳ Ｐゴシック" charset="0"/>
                <a:cs typeface="ＭＳ Ｐゴシック" charset="0"/>
              </a:rPr>
              <a:t>PBIS Coaches</a:t>
            </a:r>
          </a:p>
          <a:p>
            <a:pPr algn="ctr">
              <a:lnSpc>
                <a:spcPct val="90000"/>
              </a:lnSpc>
              <a:buClr>
                <a:srgbClr val="6FB7D7"/>
              </a:buClr>
              <a:buFont typeface="Arial" charset="0"/>
              <a:buNone/>
            </a:pPr>
            <a:endParaRPr lang="en-US" sz="2400" dirty="0">
              <a:solidFill>
                <a:srgbClr val="898989"/>
              </a:solidFill>
              <a:latin typeface="Arial" charset="0"/>
              <a:ea typeface="ＭＳ Ｐゴシック" charset="0"/>
              <a:cs typeface="ＭＳ Ｐゴシック" charset="0"/>
            </a:endParaRPr>
          </a:p>
        </p:txBody>
      </p:sp>
      <p:sp>
        <p:nvSpPr>
          <p:cNvPr id="4097" name="Title 1"/>
          <p:cNvSpPr>
            <a:spLocks noGrp="1"/>
          </p:cNvSpPr>
          <p:nvPr>
            <p:ph type="title"/>
          </p:nvPr>
        </p:nvSpPr>
        <p:spPr>
          <a:xfrm>
            <a:off x="144026" y="680894"/>
            <a:ext cx="6637774" cy="2461679"/>
          </a:xfrm>
        </p:spPr>
        <p:txBody>
          <a:bodyPr>
            <a:normAutofit fontScale="90000"/>
          </a:bodyPr>
          <a:lstStyle/>
          <a:p>
            <a:pPr algn="ctr" fontAlgn="auto">
              <a:spcAft>
                <a:spcPts val="0"/>
              </a:spcAft>
              <a:defRPr/>
            </a:pPr>
            <a:r>
              <a:rPr lang="en-US" sz="4000" b="1" dirty="0">
                <a:latin typeface="Arial" charset="0"/>
              </a:rPr>
              <a:t>Positive Behavior Interventions and Supports (PBIS)  </a:t>
            </a:r>
            <a:br>
              <a:rPr lang="en-US" sz="4000" b="1" dirty="0">
                <a:latin typeface="Arial" charset="0"/>
              </a:rPr>
            </a:br>
            <a:r>
              <a:rPr lang="en-US" sz="4000" b="1" dirty="0">
                <a:latin typeface="Arial" charset="0"/>
              </a:rPr>
              <a:t>Tier 2- Day 1</a:t>
            </a:r>
          </a:p>
        </p:txBody>
      </p:sp>
      <p:pic>
        <p:nvPicPr>
          <p:cNvPr id="5" name="Picture 4"/>
          <p:cNvPicPr>
            <a:picLocks noChangeAspect="1"/>
          </p:cNvPicPr>
          <p:nvPr/>
        </p:nvPicPr>
        <p:blipFill>
          <a:blip r:embed="rId2"/>
          <a:stretch>
            <a:fillRect/>
          </a:stretch>
        </p:blipFill>
        <p:spPr>
          <a:xfrm>
            <a:off x="2648960" y="4961743"/>
            <a:ext cx="2585468" cy="1532129"/>
          </a:xfrm>
          <a:prstGeom prst="rect">
            <a:avLst/>
          </a:prstGeom>
        </p:spPr>
      </p:pic>
      <p:sp>
        <p:nvSpPr>
          <p:cNvPr id="2" name="Footer Placeholder 1">
            <a:extLst>
              <a:ext uri="{FF2B5EF4-FFF2-40B4-BE49-F238E27FC236}">
                <a16:creationId xmlns:a16="http://schemas.microsoft.com/office/drawing/2014/main" id="{7797319B-B399-B14A-B0EF-35B4909FAE0D}"/>
              </a:ext>
            </a:extLst>
          </p:cNvPr>
          <p:cNvSpPr>
            <a:spLocks noGrp="1"/>
          </p:cNvSpPr>
          <p:nvPr>
            <p:ph type="ftr" sz="quarter" idx="12"/>
          </p:nvPr>
        </p:nvSpPr>
        <p:spPr/>
        <p:txBody>
          <a:bodyPr/>
          <a:lstStyle/>
          <a:p>
            <a:r>
              <a:rPr lang="en-US"/>
              <a:t>(Sound Supports &amp; Associates, 2019)</a:t>
            </a:r>
          </a:p>
        </p:txBody>
      </p:sp>
    </p:spTree>
    <p:extLst>
      <p:ext uri="{BB962C8B-B14F-4D97-AF65-F5344CB8AC3E}">
        <p14:creationId xmlns:p14="http://schemas.microsoft.com/office/powerpoint/2010/main" val="163428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2">
            <a:extLst>
              <a:ext uri="{FF2B5EF4-FFF2-40B4-BE49-F238E27FC236}">
                <a16:creationId xmlns:a16="http://schemas.microsoft.com/office/drawing/2014/main" id="{05D8E43F-60CC-D946-AE04-85DC25E40657}"/>
              </a:ext>
            </a:extLst>
          </p:cNvPr>
          <p:cNvSpPr>
            <a:spLocks noChangeArrowheads="1"/>
          </p:cNvSpPr>
          <p:nvPr/>
        </p:nvSpPr>
        <p:spPr bwMode="auto">
          <a:xfrm>
            <a:off x="1295400" y="457200"/>
            <a:ext cx="6324600" cy="5867400"/>
          </a:xfrm>
          <a:prstGeom prst="ellipse">
            <a:avLst/>
          </a:prstGeom>
          <a:solidFill>
            <a:schemeClr val="accent2">
              <a:lumMod val="40000"/>
              <a:lumOff val="60000"/>
              <a:alpha val="25098"/>
            </a:schemeClr>
          </a:solidFill>
          <a:ln>
            <a:noFill/>
          </a:ln>
        </p:spPr>
        <p:txBody>
          <a:bodyPr wrap="none" anchor="ctr"/>
          <a:lstStyle/>
          <a:p>
            <a:pPr>
              <a:defRPr/>
            </a:pPr>
            <a:endParaRPr lang="en-US"/>
          </a:p>
        </p:txBody>
      </p:sp>
      <p:sp>
        <p:nvSpPr>
          <p:cNvPr id="47107" name="Rectangle 3">
            <a:extLst>
              <a:ext uri="{FF2B5EF4-FFF2-40B4-BE49-F238E27FC236}">
                <a16:creationId xmlns:a16="http://schemas.microsoft.com/office/drawing/2014/main" id="{56834E84-BB2A-BA41-BA73-7606B4C9F3F5}"/>
              </a:ext>
            </a:extLst>
          </p:cNvPr>
          <p:cNvSpPr>
            <a:spLocks noGrp="1" noChangeArrowheads="1"/>
          </p:cNvSpPr>
          <p:nvPr>
            <p:ph idx="1"/>
          </p:nvPr>
        </p:nvSpPr>
        <p:spPr>
          <a:xfrm>
            <a:off x="495300" y="1905000"/>
            <a:ext cx="8229600" cy="4953000"/>
          </a:xfrm>
          <a:solidFill>
            <a:schemeClr val="bg1"/>
          </a:solidFill>
        </p:spPr>
        <p:txBody>
          <a:bodyPr>
            <a:normAutofit/>
          </a:bodyPr>
          <a:lstStyle/>
          <a:p>
            <a:pPr eaLnBrk="1" hangingPunct="1">
              <a:buFontTx/>
              <a:buNone/>
              <a:defRPr/>
            </a:pPr>
            <a:r>
              <a:rPr lang="en-US" sz="2800" dirty="0"/>
              <a:t>1. Common </a:t>
            </a:r>
            <a:r>
              <a:rPr lang="en-US" sz="2800" b="1" dirty="0">
                <a:solidFill>
                  <a:schemeClr val="tx2">
                    <a:lumMod val="60000"/>
                    <a:lumOff val="40000"/>
                  </a:schemeClr>
                </a:solidFill>
              </a:rPr>
              <a:t>purpose</a:t>
            </a:r>
            <a:r>
              <a:rPr lang="en-US" sz="2800" dirty="0"/>
              <a:t> &amp; approach to discipline</a:t>
            </a:r>
          </a:p>
          <a:p>
            <a:pPr eaLnBrk="1" hangingPunct="1">
              <a:buFontTx/>
              <a:buNone/>
              <a:defRPr/>
            </a:pPr>
            <a:r>
              <a:rPr lang="en-US" sz="2800" dirty="0"/>
              <a:t>2. Clear set of </a:t>
            </a:r>
            <a:r>
              <a:rPr lang="en-US" sz="2800" b="1" dirty="0">
                <a:solidFill>
                  <a:schemeClr val="tx2">
                    <a:lumMod val="60000"/>
                    <a:lumOff val="40000"/>
                  </a:schemeClr>
                </a:solidFill>
              </a:rPr>
              <a:t>positive expectations &amp;                                             behaviors</a:t>
            </a:r>
          </a:p>
          <a:p>
            <a:pPr eaLnBrk="1" hangingPunct="1">
              <a:buFontTx/>
              <a:buNone/>
              <a:defRPr/>
            </a:pPr>
            <a:r>
              <a:rPr lang="en-US" sz="2800" dirty="0"/>
              <a:t>3. Procedures for </a:t>
            </a:r>
            <a:r>
              <a:rPr lang="en-US" sz="2800" b="1" dirty="0">
                <a:solidFill>
                  <a:schemeClr val="tx2">
                    <a:lumMod val="60000"/>
                    <a:lumOff val="40000"/>
                  </a:schemeClr>
                </a:solidFill>
              </a:rPr>
              <a:t>teaching</a:t>
            </a:r>
            <a:r>
              <a:rPr lang="en-US" sz="2800" dirty="0"/>
              <a:t> expected behavior</a:t>
            </a:r>
          </a:p>
          <a:p>
            <a:pPr eaLnBrk="1" hangingPunct="1">
              <a:buFontTx/>
              <a:buNone/>
              <a:defRPr/>
            </a:pPr>
            <a:r>
              <a:rPr lang="en-US" sz="2800" dirty="0"/>
              <a:t>4. Continuum of procedures for </a:t>
            </a:r>
            <a:r>
              <a:rPr lang="en-US" sz="2800" b="1" dirty="0">
                <a:solidFill>
                  <a:schemeClr val="tx2">
                    <a:lumMod val="60000"/>
                    <a:lumOff val="40000"/>
                  </a:schemeClr>
                </a:solidFill>
              </a:rPr>
              <a:t>encouraging</a:t>
            </a:r>
            <a:r>
              <a:rPr lang="en-US" sz="2800" dirty="0">
                <a:solidFill>
                  <a:schemeClr val="tx2">
                    <a:lumMod val="60000"/>
                    <a:lumOff val="40000"/>
                  </a:schemeClr>
                </a:solidFill>
              </a:rPr>
              <a:t> </a:t>
            </a:r>
            <a:r>
              <a:rPr lang="en-US" sz="2800" dirty="0"/>
              <a:t>expected behavior</a:t>
            </a:r>
          </a:p>
          <a:p>
            <a:pPr eaLnBrk="1" hangingPunct="1">
              <a:buFontTx/>
              <a:buNone/>
              <a:defRPr/>
            </a:pPr>
            <a:r>
              <a:rPr lang="en-US" sz="2800" dirty="0"/>
              <a:t>5. Continuum of procedures for </a:t>
            </a:r>
            <a:r>
              <a:rPr lang="en-US" sz="2800" b="1" dirty="0">
                <a:solidFill>
                  <a:schemeClr val="tx2">
                    <a:lumMod val="60000"/>
                    <a:lumOff val="40000"/>
                  </a:schemeClr>
                </a:solidFill>
              </a:rPr>
              <a:t>discouraging</a:t>
            </a:r>
            <a:r>
              <a:rPr lang="en-US" sz="2800" dirty="0"/>
              <a:t> inappropriate behavior</a:t>
            </a:r>
          </a:p>
          <a:p>
            <a:pPr eaLnBrk="1" hangingPunct="1">
              <a:buFontTx/>
              <a:buNone/>
              <a:defRPr/>
            </a:pPr>
            <a:r>
              <a:rPr lang="en-US" sz="2800" dirty="0"/>
              <a:t>6. Procedures for on-going </a:t>
            </a:r>
            <a:r>
              <a:rPr lang="en-US" sz="2800" b="1" dirty="0">
                <a:solidFill>
                  <a:schemeClr val="tx2">
                    <a:lumMod val="60000"/>
                    <a:lumOff val="40000"/>
                  </a:schemeClr>
                </a:solidFill>
              </a:rPr>
              <a:t>monitoring</a:t>
            </a:r>
            <a:r>
              <a:rPr lang="en-US" sz="2800" dirty="0">
                <a:solidFill>
                  <a:schemeClr val="tx2">
                    <a:lumMod val="60000"/>
                    <a:lumOff val="40000"/>
                  </a:schemeClr>
                </a:solidFill>
              </a:rPr>
              <a:t> </a:t>
            </a:r>
            <a:r>
              <a:rPr lang="en-US" sz="2800" dirty="0"/>
              <a:t>&amp; evaluation</a:t>
            </a:r>
          </a:p>
        </p:txBody>
      </p:sp>
      <p:sp>
        <p:nvSpPr>
          <p:cNvPr id="68611" name="Text Box 4"/>
          <p:cNvSpPr txBox="1">
            <a:spLocks noChangeArrowheads="1"/>
          </p:cNvSpPr>
          <p:nvPr/>
        </p:nvSpPr>
        <p:spPr bwMode="auto">
          <a:xfrm>
            <a:off x="1295400" y="457200"/>
            <a:ext cx="6629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a:solidFill>
                  <a:schemeClr val="bg1"/>
                </a:solidFill>
                <a:latin typeface="Cambria" charset="0"/>
              </a:rPr>
              <a:t>School-wide PBIS: Tier 1 </a:t>
            </a:r>
          </a:p>
          <a:p>
            <a:pPr algn="ctr"/>
            <a:r>
              <a:rPr lang="en-US" sz="3600" dirty="0">
                <a:solidFill>
                  <a:schemeClr val="bg1"/>
                </a:solidFill>
                <a:latin typeface="Cambria" charset="0"/>
              </a:rPr>
              <a:t>Prevention</a:t>
            </a:r>
          </a:p>
        </p:txBody>
      </p:sp>
      <p:sp>
        <p:nvSpPr>
          <p:cNvPr id="2" name="Footer Placeholder 1">
            <a:extLst>
              <a:ext uri="{FF2B5EF4-FFF2-40B4-BE49-F238E27FC236}">
                <a16:creationId xmlns:a16="http://schemas.microsoft.com/office/drawing/2014/main" id="{E2D536A0-803F-A049-AE02-992723B1CA1E}"/>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33074476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descr="Screen shot 2010-08-14 at 8"/>
          <p:cNvPicPr>
            <a:picLocks noGrp="1" noChangeAspect="1" noChangeArrowheads="1"/>
          </p:cNvPicPr>
          <p:nvPr>
            <p:ph idx="1"/>
          </p:nvPr>
        </p:nvPicPr>
        <p:blipFill>
          <a:blip r:embed="rId3"/>
          <a:srcRect t="23081" b="23081"/>
          <a:stretch>
            <a:fillRect/>
          </a:stretch>
        </p:blipFill>
        <p:spPr>
          <a:xfrm>
            <a:off x="381000" y="2440966"/>
            <a:ext cx="3285112" cy="2708550"/>
          </a:xfrm>
        </p:spPr>
      </p:pic>
      <p:sp>
        <p:nvSpPr>
          <p:cNvPr id="44034" name="Rectangle 2"/>
          <p:cNvSpPr>
            <a:spLocks noGrp="1" noChangeArrowheads="1"/>
          </p:cNvSpPr>
          <p:nvPr>
            <p:ph type="title"/>
          </p:nvPr>
        </p:nvSpPr>
        <p:spPr/>
        <p:txBody>
          <a:bodyPr/>
          <a:lstStyle/>
          <a:p>
            <a:pPr eaLnBrk="1" hangingPunct="1"/>
            <a:r>
              <a:rPr lang="en-US" dirty="0"/>
              <a:t>Are We Ready for Tier Two?</a:t>
            </a:r>
          </a:p>
        </p:txBody>
      </p:sp>
      <p:sp>
        <p:nvSpPr>
          <p:cNvPr id="44035" name="Rectangle 3"/>
          <p:cNvSpPr>
            <a:spLocks noGrp="1" noChangeArrowheads="1"/>
          </p:cNvSpPr>
          <p:nvPr>
            <p:ph type="body" sz="half" idx="4294967295"/>
          </p:nvPr>
        </p:nvSpPr>
        <p:spPr>
          <a:xfrm>
            <a:off x="4045822" y="1630805"/>
            <a:ext cx="4716445" cy="4876931"/>
          </a:xfrm>
        </p:spPr>
        <p:txBody>
          <a:bodyPr>
            <a:normAutofit fontScale="92500"/>
          </a:bodyPr>
          <a:lstStyle/>
          <a:p>
            <a:pPr eaLnBrk="1" hangingPunct="1">
              <a:lnSpc>
                <a:spcPct val="120000"/>
              </a:lnSpc>
            </a:pPr>
            <a:r>
              <a:rPr lang="en-US" sz="2400" dirty="0"/>
              <a:t>For Tier Two supports to be most successful, basic components of Tier One should be in place.</a:t>
            </a:r>
          </a:p>
          <a:p>
            <a:pPr eaLnBrk="1" hangingPunct="1">
              <a:lnSpc>
                <a:spcPct val="120000"/>
              </a:lnSpc>
              <a:buNone/>
            </a:pPr>
            <a:r>
              <a:rPr lang="en-US" sz="2400" dirty="0">
                <a:solidFill>
                  <a:srgbClr val="0000FF"/>
                </a:solidFill>
              </a:rPr>
              <a:t>*   Check Classrooms</a:t>
            </a:r>
          </a:p>
          <a:p>
            <a:pPr eaLnBrk="1" hangingPunct="1">
              <a:lnSpc>
                <a:spcPct val="120000"/>
              </a:lnSpc>
            </a:pPr>
            <a:r>
              <a:rPr lang="en-US" sz="2400" dirty="0"/>
              <a:t>Time must be dedicated for Tier 2 to be implemented.</a:t>
            </a:r>
          </a:p>
          <a:p>
            <a:pPr eaLnBrk="1" hangingPunct="1">
              <a:lnSpc>
                <a:spcPct val="120000"/>
              </a:lnSpc>
            </a:pPr>
            <a:r>
              <a:rPr lang="en-US" sz="2400" dirty="0"/>
              <a:t>Support from staff and admin must be available.</a:t>
            </a:r>
          </a:p>
          <a:p>
            <a:pPr eaLnBrk="1" hangingPunct="1">
              <a:lnSpc>
                <a:spcPct val="120000"/>
              </a:lnSpc>
            </a:pPr>
            <a:r>
              <a:rPr lang="en-US" sz="2400" dirty="0"/>
              <a:t>Professional development &amp; staff collaboration must occur.</a:t>
            </a:r>
          </a:p>
        </p:txBody>
      </p:sp>
      <p:sp>
        <p:nvSpPr>
          <p:cNvPr id="2" name="Footer Placeholder 1">
            <a:extLst>
              <a:ext uri="{FF2B5EF4-FFF2-40B4-BE49-F238E27FC236}">
                <a16:creationId xmlns:a16="http://schemas.microsoft.com/office/drawing/2014/main" id="{36A4FACB-42E4-B240-A53B-DEEABB5A61B6}"/>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08611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p:txBody>
          <a:bodyPr>
            <a:normAutofit fontScale="92500" lnSpcReduction="20000"/>
          </a:bodyPr>
          <a:lstStyle/>
          <a:p>
            <a:pPr>
              <a:lnSpc>
                <a:spcPct val="110000"/>
              </a:lnSpc>
              <a:buClr>
                <a:schemeClr val="tx1"/>
              </a:buClr>
            </a:pPr>
            <a:r>
              <a:rPr lang="en-US" sz="2400" dirty="0"/>
              <a:t>Classroom-wide </a:t>
            </a:r>
            <a:r>
              <a:rPr lang="en-US" sz="2400" dirty="0">
                <a:solidFill>
                  <a:srgbClr val="FF0000"/>
                </a:solidFill>
              </a:rPr>
              <a:t>positive expectations</a:t>
            </a:r>
            <a:r>
              <a:rPr lang="en-US" sz="2400" dirty="0"/>
              <a:t> taught, encouraged &amp; reinforced and </a:t>
            </a:r>
            <a:r>
              <a:rPr lang="en-US" sz="2400" dirty="0">
                <a:solidFill>
                  <a:srgbClr val="3366FF"/>
                </a:solidFill>
              </a:rPr>
              <a:t>match school-wide expectations</a:t>
            </a:r>
          </a:p>
          <a:p>
            <a:pPr>
              <a:lnSpc>
                <a:spcPct val="110000"/>
              </a:lnSpc>
              <a:buClr>
                <a:schemeClr val="tx1"/>
              </a:buClr>
            </a:pPr>
            <a:r>
              <a:rPr lang="en-US" sz="2400" dirty="0"/>
              <a:t>Teaching classroom </a:t>
            </a:r>
            <a:r>
              <a:rPr lang="en-US" sz="2400" dirty="0">
                <a:solidFill>
                  <a:srgbClr val="FF0000"/>
                </a:solidFill>
              </a:rPr>
              <a:t>routines &amp; cues</a:t>
            </a:r>
            <a:r>
              <a:rPr lang="en-US" sz="2400" dirty="0"/>
              <a:t> </a:t>
            </a:r>
            <a:r>
              <a:rPr lang="en-US" sz="2400" dirty="0">
                <a:solidFill>
                  <a:srgbClr val="FF0000"/>
                </a:solidFill>
              </a:rPr>
              <a:t>taught &amp; encouraged</a:t>
            </a:r>
          </a:p>
          <a:p>
            <a:pPr>
              <a:lnSpc>
                <a:spcPct val="110000"/>
              </a:lnSpc>
              <a:buClr>
                <a:schemeClr val="tx1"/>
              </a:buClr>
            </a:pPr>
            <a:r>
              <a:rPr lang="en-US" sz="2400" dirty="0"/>
              <a:t>Ratio of </a:t>
            </a:r>
            <a:r>
              <a:rPr lang="en-US" sz="2400" dirty="0">
                <a:solidFill>
                  <a:srgbClr val="FF0000"/>
                </a:solidFill>
              </a:rPr>
              <a:t>4-5 positive to 1 negative</a:t>
            </a:r>
            <a:r>
              <a:rPr lang="en-US" sz="2400" dirty="0"/>
              <a:t> adult-student interaction</a:t>
            </a:r>
          </a:p>
          <a:p>
            <a:pPr>
              <a:lnSpc>
                <a:spcPct val="110000"/>
              </a:lnSpc>
              <a:buClr>
                <a:schemeClr val="tx1"/>
              </a:buClr>
            </a:pPr>
            <a:r>
              <a:rPr lang="en-US" sz="2400" dirty="0">
                <a:solidFill>
                  <a:srgbClr val="000000"/>
                </a:solidFill>
              </a:rPr>
              <a:t>Staff </a:t>
            </a:r>
            <a:r>
              <a:rPr lang="en-US" sz="2400" dirty="0">
                <a:solidFill>
                  <a:srgbClr val="FF0000"/>
                </a:solidFill>
              </a:rPr>
              <a:t>Agree with and Understand </a:t>
            </a:r>
            <a:r>
              <a:rPr lang="en-US" sz="2400" dirty="0"/>
              <a:t>Classroom and Office Managed Behaviors and implement consistently</a:t>
            </a:r>
          </a:p>
          <a:p>
            <a:pPr>
              <a:lnSpc>
                <a:spcPct val="110000"/>
              </a:lnSpc>
              <a:buClr>
                <a:schemeClr val="tx1"/>
              </a:buClr>
            </a:pPr>
            <a:r>
              <a:rPr lang="en-US" sz="2400" dirty="0">
                <a:solidFill>
                  <a:srgbClr val="FF0000"/>
                </a:solidFill>
              </a:rPr>
              <a:t>Active supervision</a:t>
            </a:r>
          </a:p>
          <a:p>
            <a:pPr>
              <a:lnSpc>
                <a:spcPct val="110000"/>
              </a:lnSpc>
              <a:buClr>
                <a:schemeClr val="tx1"/>
              </a:buClr>
            </a:pPr>
            <a:r>
              <a:rPr lang="en-US" sz="2400" dirty="0">
                <a:solidFill>
                  <a:srgbClr val="FF0000"/>
                </a:solidFill>
              </a:rPr>
              <a:t>Clear redirections for minor</a:t>
            </a:r>
            <a:r>
              <a:rPr lang="en-US" sz="2400" dirty="0"/>
              <a:t>, infrequent behavior errors</a:t>
            </a:r>
          </a:p>
          <a:p>
            <a:pPr>
              <a:lnSpc>
                <a:spcPct val="110000"/>
              </a:lnSpc>
              <a:buClr>
                <a:schemeClr val="tx1"/>
              </a:buClr>
            </a:pPr>
            <a:r>
              <a:rPr lang="en-US" sz="2400" dirty="0">
                <a:solidFill>
                  <a:srgbClr val="FF0000"/>
                </a:solidFill>
              </a:rPr>
              <a:t>Frequent pre-corrections</a:t>
            </a:r>
            <a:r>
              <a:rPr lang="en-US" sz="2400" dirty="0"/>
              <a:t> for chronic errors</a:t>
            </a:r>
          </a:p>
          <a:p>
            <a:pPr>
              <a:lnSpc>
                <a:spcPct val="110000"/>
              </a:lnSpc>
              <a:buClr>
                <a:schemeClr val="tx1"/>
              </a:buClr>
            </a:pPr>
            <a:r>
              <a:rPr lang="en-US" sz="2400" dirty="0">
                <a:solidFill>
                  <a:srgbClr val="FF0000"/>
                </a:solidFill>
              </a:rPr>
              <a:t>Effective </a:t>
            </a:r>
            <a:r>
              <a:rPr lang="en-US" sz="2400" dirty="0">
                <a:solidFill>
                  <a:srgbClr val="000000"/>
                </a:solidFill>
              </a:rPr>
              <a:t>academic instruction &amp; curriculum for all learners</a:t>
            </a:r>
          </a:p>
        </p:txBody>
      </p:sp>
      <p:sp>
        <p:nvSpPr>
          <p:cNvPr id="149506" name="Rectangle 2"/>
          <p:cNvSpPr>
            <a:spLocks noGrp="1" noChangeArrowheads="1"/>
          </p:cNvSpPr>
          <p:nvPr>
            <p:ph type="title"/>
          </p:nvPr>
        </p:nvSpPr>
        <p:spPr/>
        <p:txBody>
          <a:bodyPr>
            <a:normAutofit fontScale="90000"/>
          </a:bodyPr>
          <a:lstStyle/>
          <a:p>
            <a:pPr>
              <a:defRPr/>
            </a:pPr>
            <a:r>
              <a:rPr lang="en-US" b="1" dirty="0"/>
              <a:t>Is Tier 1 in Place in Your Classrooms? Classroom Self-Assessment/Danielson</a:t>
            </a:r>
          </a:p>
        </p:txBody>
      </p:sp>
      <p:sp>
        <p:nvSpPr>
          <p:cNvPr id="2" name="Footer Placeholder 1">
            <a:extLst>
              <a:ext uri="{FF2B5EF4-FFF2-40B4-BE49-F238E27FC236}">
                <a16:creationId xmlns:a16="http://schemas.microsoft.com/office/drawing/2014/main" id="{94B25943-7A33-264D-9736-53C38298EC5D}"/>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64223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D5726-1352-5D4D-A184-CD4B2614D117}"/>
              </a:ext>
            </a:extLst>
          </p:cNvPr>
          <p:cNvSpPr>
            <a:spLocks noGrp="1"/>
          </p:cNvSpPr>
          <p:nvPr>
            <p:ph idx="1"/>
          </p:nvPr>
        </p:nvSpPr>
        <p:spPr/>
        <p:txBody>
          <a:bodyPr/>
          <a:lstStyle/>
          <a:p>
            <a:r>
              <a:rPr lang="en-US" sz="3600" dirty="0"/>
              <a:t>How well established is Tier 1 in your classrooms- how do you know? </a:t>
            </a:r>
          </a:p>
          <a:p>
            <a:r>
              <a:rPr lang="en-US" sz="3600" dirty="0"/>
              <a:t>Are you using any other tools or processes in your school to help all teachers implement Tier 1 effectively- how is it working?</a:t>
            </a:r>
          </a:p>
          <a:p>
            <a:endParaRPr lang="en-US" dirty="0"/>
          </a:p>
        </p:txBody>
      </p:sp>
      <p:sp>
        <p:nvSpPr>
          <p:cNvPr id="3" name="Footer Placeholder 2">
            <a:extLst>
              <a:ext uri="{FF2B5EF4-FFF2-40B4-BE49-F238E27FC236}">
                <a16:creationId xmlns:a16="http://schemas.microsoft.com/office/drawing/2014/main" id="{E3421842-4AE2-9F47-9EED-54A2200AB12F}"/>
              </a:ext>
            </a:extLst>
          </p:cNvPr>
          <p:cNvSpPr>
            <a:spLocks noGrp="1"/>
          </p:cNvSpPr>
          <p:nvPr>
            <p:ph type="ftr" sz="quarter" idx="11"/>
          </p:nvPr>
        </p:nvSpPr>
        <p:spPr/>
        <p:txBody>
          <a:bodyPr/>
          <a:lstStyle/>
          <a:p>
            <a:r>
              <a:rPr lang="en-US"/>
              <a:t>(Sound Supports &amp; Associates, 2019)</a:t>
            </a:r>
          </a:p>
        </p:txBody>
      </p:sp>
      <p:sp>
        <p:nvSpPr>
          <p:cNvPr id="4" name="Title 3">
            <a:extLst>
              <a:ext uri="{FF2B5EF4-FFF2-40B4-BE49-F238E27FC236}">
                <a16:creationId xmlns:a16="http://schemas.microsoft.com/office/drawing/2014/main" id="{3DA08F8E-2A0B-664F-9D04-2F66E96983FD}"/>
              </a:ext>
            </a:extLst>
          </p:cNvPr>
          <p:cNvSpPr>
            <a:spLocks noGrp="1"/>
          </p:cNvSpPr>
          <p:nvPr>
            <p:ph type="title"/>
          </p:nvPr>
        </p:nvSpPr>
        <p:spPr/>
        <p:txBody>
          <a:bodyPr/>
          <a:lstStyle/>
          <a:p>
            <a:r>
              <a:rPr lang="en-US" dirty="0"/>
              <a:t>Table for Two….</a:t>
            </a:r>
          </a:p>
        </p:txBody>
      </p:sp>
    </p:spTree>
    <p:extLst>
      <p:ext uri="{BB962C8B-B14F-4D97-AF65-F5344CB8AC3E}">
        <p14:creationId xmlns:p14="http://schemas.microsoft.com/office/powerpoint/2010/main" val="243678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lnSpc>
                <a:spcPct val="120000"/>
              </a:lnSpc>
            </a:pPr>
            <a:r>
              <a:rPr lang="en-US" sz="3000" dirty="0"/>
              <a:t>Measures of “Systems” Outcomes (fidelity) </a:t>
            </a:r>
          </a:p>
          <a:p>
            <a:pPr lvl="1">
              <a:lnSpc>
                <a:spcPct val="120000"/>
              </a:lnSpc>
            </a:pPr>
            <a:r>
              <a:rPr lang="en-US" sz="2400" dirty="0"/>
              <a:t>TFI – </a:t>
            </a:r>
            <a:r>
              <a:rPr lang="en-US" sz="2600" dirty="0"/>
              <a:t>Tiered Fidelity Inventory &gt; 80% on subscales</a:t>
            </a:r>
          </a:p>
          <a:p>
            <a:pPr lvl="1">
              <a:lnSpc>
                <a:spcPct val="120000"/>
              </a:lnSpc>
            </a:pPr>
            <a:r>
              <a:rPr lang="en-US" sz="2600" dirty="0"/>
              <a:t>SAS - Self-Assessment Survey </a:t>
            </a:r>
          </a:p>
          <a:p>
            <a:pPr lvl="1">
              <a:lnSpc>
                <a:spcPct val="120000"/>
              </a:lnSpc>
              <a:buNone/>
            </a:pPr>
            <a:endParaRPr lang="en-US" sz="2600" dirty="0"/>
          </a:p>
          <a:p>
            <a:pPr>
              <a:lnSpc>
                <a:spcPct val="120000"/>
              </a:lnSpc>
            </a:pPr>
            <a:r>
              <a:rPr lang="en-US" sz="3000" dirty="0"/>
              <a:t>Measures of “Practice” Outcomes</a:t>
            </a:r>
          </a:p>
          <a:p>
            <a:pPr lvl="1">
              <a:lnSpc>
                <a:spcPct val="120000"/>
              </a:lnSpc>
            </a:pPr>
            <a:r>
              <a:rPr lang="en-US" sz="2600" dirty="0"/>
              <a:t>Office Referral Data (SWIS or similar system)</a:t>
            </a:r>
          </a:p>
          <a:p>
            <a:pPr lvl="1">
              <a:lnSpc>
                <a:spcPct val="120000"/>
              </a:lnSpc>
            </a:pPr>
            <a:r>
              <a:rPr lang="en-US" sz="2600" dirty="0"/>
              <a:t>Absentee &amp; Truancy Data</a:t>
            </a:r>
          </a:p>
          <a:p>
            <a:pPr lvl="1">
              <a:lnSpc>
                <a:spcPct val="120000"/>
              </a:lnSpc>
            </a:pPr>
            <a:r>
              <a:rPr lang="en-US" sz="2600" dirty="0"/>
              <a:t>Academic Data</a:t>
            </a:r>
          </a:p>
          <a:p>
            <a:pPr lvl="1">
              <a:lnSpc>
                <a:spcPct val="120000"/>
              </a:lnSpc>
            </a:pPr>
            <a:r>
              <a:rPr lang="en-US" sz="2600" dirty="0"/>
              <a:t>School Climate Measures</a:t>
            </a:r>
          </a:p>
          <a:p>
            <a:pPr lvl="1">
              <a:lnSpc>
                <a:spcPct val="120000"/>
              </a:lnSpc>
            </a:pPr>
            <a:r>
              <a:rPr lang="en-US" sz="2600" dirty="0"/>
              <a:t>Staff, Parent and Student Perceptions (survey or Anecdotal Data)</a:t>
            </a:r>
          </a:p>
        </p:txBody>
      </p:sp>
      <p:sp>
        <p:nvSpPr>
          <p:cNvPr id="2" name="Footer Placeholder 1"/>
          <p:cNvSpPr>
            <a:spLocks noGrp="1"/>
          </p:cNvSpPr>
          <p:nvPr>
            <p:ph type="ftr" sz="quarter" idx="11"/>
          </p:nvPr>
        </p:nvSpPr>
        <p:spPr/>
        <p:txBody>
          <a:bodyPr/>
          <a:lstStyle/>
          <a:p>
            <a:r>
              <a:rPr lang="de-DE"/>
              <a:t>(Sound Supports &amp; Associates, 2019)</a:t>
            </a:r>
            <a:endParaRPr lang="en-US"/>
          </a:p>
        </p:txBody>
      </p:sp>
      <p:sp>
        <p:nvSpPr>
          <p:cNvPr id="20482" name="Title 1"/>
          <p:cNvSpPr>
            <a:spLocks noGrp="1"/>
          </p:cNvSpPr>
          <p:nvPr>
            <p:ph type="title"/>
          </p:nvPr>
        </p:nvSpPr>
        <p:spPr/>
        <p:txBody>
          <a:bodyPr/>
          <a:lstStyle/>
          <a:p>
            <a:r>
              <a:rPr lang="en-US" dirty="0"/>
              <a:t>Fidelity Assessment in PBIS</a:t>
            </a:r>
          </a:p>
        </p:txBody>
      </p:sp>
    </p:spTree>
    <p:extLst>
      <p:ext uri="{BB962C8B-B14F-4D97-AF65-F5344CB8AC3E}">
        <p14:creationId xmlns:p14="http://schemas.microsoft.com/office/powerpoint/2010/main" val="30015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Tier 2 – Secondary</a:t>
            </a:r>
            <a:br>
              <a:rPr lang="en-US" b="1" dirty="0"/>
            </a:br>
            <a:r>
              <a:rPr lang="en-US" b="1" dirty="0"/>
              <a:t>Early intervention</a:t>
            </a:r>
          </a:p>
        </p:txBody>
      </p:sp>
      <p:sp>
        <p:nvSpPr>
          <p:cNvPr id="3" name="Content Placeholder 2"/>
          <p:cNvSpPr>
            <a:spLocks noGrp="1"/>
          </p:cNvSpPr>
          <p:nvPr>
            <p:ph idx="1"/>
          </p:nvPr>
        </p:nvSpPr>
        <p:spPr>
          <a:xfrm>
            <a:off x="426128" y="1740468"/>
            <a:ext cx="8260672" cy="4952940"/>
          </a:xfrm>
        </p:spPr>
        <p:txBody>
          <a:bodyPr>
            <a:normAutofit lnSpcReduction="10000"/>
          </a:bodyPr>
          <a:lstStyle/>
          <a:p>
            <a:pPr marL="0" indent="0">
              <a:lnSpc>
                <a:spcPct val="110000"/>
              </a:lnSpc>
              <a:spcBef>
                <a:spcPct val="0"/>
              </a:spcBef>
              <a:buNone/>
            </a:pPr>
            <a:r>
              <a:rPr lang="en-US" sz="2800" dirty="0"/>
              <a:t>Specialized, short term, group administered system for students who display indicators of  high-risk problem behavior &amp; are not responsive to universal interventions </a:t>
            </a:r>
          </a:p>
          <a:p>
            <a:pPr marL="838200" lvl="1" indent="-381000">
              <a:lnSpc>
                <a:spcPct val="110000"/>
              </a:lnSpc>
              <a:spcBef>
                <a:spcPts val="375"/>
              </a:spcBef>
            </a:pPr>
            <a:r>
              <a:rPr lang="en-US" dirty="0"/>
              <a:t>Basic functional based thinking intervention decisions</a:t>
            </a:r>
          </a:p>
          <a:p>
            <a:pPr marL="838200" lvl="1" indent="-381000">
              <a:lnSpc>
                <a:spcPct val="110000"/>
              </a:lnSpc>
              <a:spcBef>
                <a:spcPts val="375"/>
              </a:spcBef>
            </a:pPr>
            <a:r>
              <a:rPr lang="en-US" dirty="0"/>
              <a:t>Daily behavioral monitoring/feedback</a:t>
            </a:r>
          </a:p>
          <a:p>
            <a:pPr marL="838200" lvl="1" indent="-381000">
              <a:lnSpc>
                <a:spcPct val="110000"/>
              </a:lnSpc>
              <a:spcBef>
                <a:spcPts val="375"/>
              </a:spcBef>
            </a:pPr>
            <a:r>
              <a:rPr lang="en-US" dirty="0"/>
              <a:t>Regular &amp; frequent opportunities for positive reinforcement</a:t>
            </a:r>
          </a:p>
          <a:p>
            <a:pPr marL="838200" lvl="1" indent="-381000">
              <a:lnSpc>
                <a:spcPct val="110000"/>
              </a:lnSpc>
              <a:spcBef>
                <a:spcPts val="375"/>
              </a:spcBef>
            </a:pPr>
            <a:r>
              <a:rPr lang="en-US" dirty="0"/>
              <a:t>Family &amp; community connections</a:t>
            </a:r>
          </a:p>
          <a:p>
            <a:pPr marL="838200" lvl="1" indent="-381000">
              <a:lnSpc>
                <a:spcPct val="110000"/>
              </a:lnSpc>
              <a:spcBef>
                <a:spcPts val="375"/>
              </a:spcBef>
            </a:pPr>
            <a:r>
              <a:rPr lang="en-US" dirty="0"/>
              <a:t>Academic supports/strategies for academic success </a:t>
            </a:r>
          </a:p>
          <a:p>
            <a:pPr marL="838200" lvl="1" indent="-381000">
              <a:lnSpc>
                <a:spcPct val="110000"/>
              </a:lnSpc>
              <a:spcBef>
                <a:spcPts val="375"/>
              </a:spcBef>
            </a:pPr>
            <a:r>
              <a:rPr lang="en-US" dirty="0"/>
              <a:t>Planned, focused SEL, social skills instruction and support</a:t>
            </a:r>
          </a:p>
          <a:p>
            <a:pPr marL="838200" lvl="1" indent="-381000">
              <a:lnSpc>
                <a:spcPct val="110000"/>
              </a:lnSpc>
              <a:spcBef>
                <a:spcPts val="375"/>
              </a:spcBef>
            </a:pPr>
            <a:r>
              <a:rPr lang="en-US" dirty="0"/>
              <a:t>Evidence based interventions</a:t>
            </a:r>
          </a:p>
          <a:p>
            <a:pPr marL="838200" lvl="1" indent="-381000">
              <a:lnSpc>
                <a:spcPct val="110000"/>
              </a:lnSpc>
              <a:spcBef>
                <a:spcPts val="375"/>
              </a:spcBef>
            </a:pPr>
            <a:r>
              <a:rPr lang="en-US" dirty="0"/>
              <a:t>Match student to least intensive intervention that meets his/her need(s)</a:t>
            </a:r>
          </a:p>
          <a:p>
            <a:endParaRPr lang="en-US" dirty="0"/>
          </a:p>
        </p:txBody>
      </p:sp>
      <p:sp>
        <p:nvSpPr>
          <p:cNvPr id="4" name="Footer Placeholder 3">
            <a:extLst>
              <a:ext uri="{FF2B5EF4-FFF2-40B4-BE49-F238E27FC236}">
                <a16:creationId xmlns:a16="http://schemas.microsoft.com/office/drawing/2014/main" id="{76AFCF04-2FBA-9C4C-B265-11B3A03B024D}"/>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068159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Tier 3 – Tertiary</a:t>
            </a:r>
            <a:br>
              <a:rPr lang="en-US" b="1" dirty="0"/>
            </a:br>
            <a:r>
              <a:rPr lang="en-US" b="1" dirty="0"/>
              <a:t>Intensive &amp; Individualized</a:t>
            </a:r>
          </a:p>
        </p:txBody>
      </p:sp>
      <p:sp>
        <p:nvSpPr>
          <p:cNvPr id="3" name="Content Placeholder 2"/>
          <p:cNvSpPr>
            <a:spLocks noGrp="1"/>
          </p:cNvSpPr>
          <p:nvPr>
            <p:ph idx="1"/>
          </p:nvPr>
        </p:nvSpPr>
        <p:spPr>
          <a:xfrm>
            <a:off x="225083" y="1645920"/>
            <a:ext cx="8699461" cy="5001594"/>
          </a:xfrm>
        </p:spPr>
        <p:txBody>
          <a:bodyPr>
            <a:normAutofit/>
          </a:bodyPr>
          <a:lstStyle/>
          <a:p>
            <a:pPr marL="0" indent="0">
              <a:lnSpc>
                <a:spcPct val="90000"/>
              </a:lnSpc>
              <a:spcBef>
                <a:spcPct val="0"/>
              </a:spcBef>
              <a:buNone/>
            </a:pPr>
            <a:r>
              <a:rPr lang="en-US" sz="2400" dirty="0"/>
              <a:t>Specialized, individually administered system for students who display the most challenging problem behavior(s) &amp; are not responsive to targeted group interventions</a:t>
            </a:r>
          </a:p>
          <a:p>
            <a:pPr marL="838200" lvl="1" indent="-381000">
              <a:lnSpc>
                <a:spcPct val="90000"/>
              </a:lnSpc>
              <a:spcBef>
                <a:spcPts val="375"/>
              </a:spcBef>
            </a:pPr>
            <a:r>
              <a:rPr lang="en-US" sz="2400" dirty="0"/>
              <a:t>Simple request for assistance</a:t>
            </a:r>
          </a:p>
          <a:p>
            <a:pPr marL="838200" lvl="1" indent="-381000">
              <a:lnSpc>
                <a:spcPct val="90000"/>
              </a:lnSpc>
              <a:spcBef>
                <a:spcPts val="375"/>
              </a:spcBef>
            </a:pPr>
            <a:r>
              <a:rPr lang="en-US" sz="2400" dirty="0"/>
              <a:t>Rapid response </a:t>
            </a:r>
          </a:p>
          <a:p>
            <a:pPr marL="838200" lvl="1" indent="-381000">
              <a:lnSpc>
                <a:spcPct val="90000"/>
              </a:lnSpc>
              <a:spcBef>
                <a:spcPts val="375"/>
              </a:spcBef>
            </a:pPr>
            <a:r>
              <a:rPr lang="en-US" sz="2400" dirty="0"/>
              <a:t>Functional based planning</a:t>
            </a:r>
          </a:p>
          <a:p>
            <a:pPr marL="838200" lvl="1" indent="-381000">
              <a:lnSpc>
                <a:spcPct val="90000"/>
              </a:lnSpc>
              <a:spcBef>
                <a:spcPts val="375"/>
              </a:spcBef>
            </a:pPr>
            <a:r>
              <a:rPr lang="en-US" sz="2400" dirty="0"/>
              <a:t>Behavior support planning</a:t>
            </a:r>
          </a:p>
          <a:p>
            <a:pPr marL="838200" lvl="1" indent="-381000">
              <a:lnSpc>
                <a:spcPct val="90000"/>
              </a:lnSpc>
              <a:spcBef>
                <a:spcPts val="375"/>
              </a:spcBef>
            </a:pPr>
            <a:r>
              <a:rPr lang="en-US" sz="2400" dirty="0"/>
              <a:t>Team-based problem-solving process </a:t>
            </a:r>
          </a:p>
          <a:p>
            <a:pPr marL="838200" lvl="1" indent="-381000">
              <a:lnSpc>
                <a:spcPct val="90000"/>
              </a:lnSpc>
              <a:spcBef>
                <a:spcPts val="375"/>
              </a:spcBef>
            </a:pPr>
            <a:r>
              <a:rPr lang="en-US" sz="2400" dirty="0"/>
              <a:t>Data-based decision making</a:t>
            </a:r>
          </a:p>
          <a:p>
            <a:pPr marL="838200" lvl="1" indent="-381000">
              <a:lnSpc>
                <a:spcPct val="90000"/>
              </a:lnSpc>
              <a:spcBef>
                <a:spcPts val="375"/>
              </a:spcBef>
            </a:pPr>
            <a:r>
              <a:rPr lang="en-US" sz="2400" dirty="0"/>
              <a:t>Comprehensive service delivery derived from a wraparound process</a:t>
            </a:r>
          </a:p>
          <a:p>
            <a:pPr marL="838200" lvl="1" indent="-381000">
              <a:lnSpc>
                <a:spcPct val="90000"/>
              </a:lnSpc>
              <a:spcBef>
                <a:spcPts val="375"/>
              </a:spcBef>
            </a:pPr>
            <a:r>
              <a:rPr lang="en-US" sz="2400" dirty="0"/>
              <a:t>Not “just special education”</a:t>
            </a:r>
          </a:p>
          <a:p>
            <a:endParaRPr lang="en-US" dirty="0"/>
          </a:p>
        </p:txBody>
      </p:sp>
      <p:sp>
        <p:nvSpPr>
          <p:cNvPr id="4" name="Footer Placeholder 3">
            <a:extLst>
              <a:ext uri="{FF2B5EF4-FFF2-40B4-BE49-F238E27FC236}">
                <a16:creationId xmlns:a16="http://schemas.microsoft.com/office/drawing/2014/main" id="{4E8762ED-44F5-284F-A5CE-DEE29FC16B05}"/>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384201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1371600" y="304800"/>
            <a:ext cx="6457950" cy="990600"/>
          </a:xfrm>
        </p:spPr>
        <p:txBody>
          <a:bodyPr rtlCol="0">
            <a:normAutofit fontScale="90000"/>
          </a:bodyPr>
          <a:lstStyle/>
          <a:p>
            <a:pPr>
              <a:defRPr/>
            </a:pPr>
            <a:r>
              <a:rPr lang="en-US" dirty="0">
                <a:ea typeface="ＭＳ Ｐゴシック" charset="0"/>
                <a:cs typeface="ＭＳ Ｐゴシック" charset="0"/>
              </a:rPr>
              <a:t>Who is Appropriate for Secondary Intervention?</a:t>
            </a:r>
          </a:p>
        </p:txBody>
      </p:sp>
      <p:sp>
        <p:nvSpPr>
          <p:cNvPr id="44035" name="Rectangle 3"/>
          <p:cNvSpPr>
            <a:spLocks noGrp="1" noChangeArrowheads="1"/>
          </p:cNvSpPr>
          <p:nvPr>
            <p:ph sz="half" idx="1"/>
          </p:nvPr>
        </p:nvSpPr>
        <p:spPr>
          <a:xfrm>
            <a:off x="824876" y="1981200"/>
            <a:ext cx="3531624" cy="3935413"/>
          </a:xfrm>
        </p:spPr>
        <p:txBody>
          <a:bodyPr>
            <a:normAutofit/>
          </a:bodyPr>
          <a:lstStyle/>
          <a:p>
            <a:pPr marL="352425" indent="-352425">
              <a:lnSpc>
                <a:spcPct val="90000"/>
              </a:lnSpc>
              <a:buNone/>
            </a:pPr>
            <a:r>
              <a:rPr lang="en-US" sz="2000" u="sng" dirty="0">
                <a:solidFill>
                  <a:srgbClr val="00B050"/>
                </a:solidFill>
                <a:ea typeface="ＭＳ Ｐゴシック" charset="0"/>
                <a:cs typeface="ＭＳ Ｐゴシック" charset="0"/>
              </a:rPr>
              <a:t>APPROPRIATE</a:t>
            </a:r>
            <a:endParaRPr lang="en-US" sz="1600" u="sng" dirty="0">
              <a:solidFill>
                <a:srgbClr val="00B050"/>
              </a:solidFill>
              <a:ea typeface="ＭＳ Ｐゴシック" charset="0"/>
              <a:cs typeface="ＭＳ Ｐゴシック" charset="0"/>
            </a:endParaRPr>
          </a:p>
          <a:p>
            <a:pPr marL="352425" indent="-352425">
              <a:lnSpc>
                <a:spcPct val="90000"/>
              </a:lnSpc>
              <a:buFontTx/>
              <a:buChar char="–"/>
            </a:pPr>
            <a:r>
              <a:rPr lang="en-US" sz="1600" b="1" dirty="0">
                <a:solidFill>
                  <a:srgbClr val="00B050"/>
                </a:solidFill>
                <a:ea typeface="ＭＳ Ｐゴシック" charset="0"/>
                <a:cs typeface="ＭＳ Ｐゴシック" charset="0"/>
              </a:rPr>
              <a:t>Low-level problem behavior (not severe)</a:t>
            </a:r>
          </a:p>
          <a:p>
            <a:pPr marL="352425" indent="-352425">
              <a:lnSpc>
                <a:spcPct val="90000"/>
              </a:lnSpc>
              <a:buFontTx/>
              <a:buChar char="–"/>
            </a:pPr>
            <a:r>
              <a:rPr lang="en-US" sz="1600" b="1" dirty="0">
                <a:solidFill>
                  <a:srgbClr val="00B050"/>
                </a:solidFill>
                <a:ea typeface="ＭＳ Ｐゴシック" charset="0"/>
                <a:cs typeface="ＭＳ Ｐゴシック" charset="0"/>
              </a:rPr>
              <a:t>2-5 referrals or internalizing issues</a:t>
            </a:r>
          </a:p>
          <a:p>
            <a:pPr marL="352425" indent="-352425">
              <a:lnSpc>
                <a:spcPct val="90000"/>
              </a:lnSpc>
              <a:buFontTx/>
              <a:buChar char="–"/>
            </a:pPr>
            <a:r>
              <a:rPr lang="en-US" sz="1600" b="1" dirty="0">
                <a:solidFill>
                  <a:srgbClr val="00B050"/>
                </a:solidFill>
                <a:ea typeface="ＭＳ Ｐゴシック" charset="0"/>
                <a:cs typeface="ＭＳ Ｐゴシック" charset="0"/>
              </a:rPr>
              <a:t>Behavior occurs across multiple locations</a:t>
            </a:r>
          </a:p>
          <a:p>
            <a:pPr marL="352425" indent="-352425">
              <a:lnSpc>
                <a:spcPct val="90000"/>
              </a:lnSpc>
              <a:buFontTx/>
              <a:buChar char="–"/>
            </a:pPr>
            <a:r>
              <a:rPr lang="en-US" sz="1600" b="1" dirty="0">
                <a:solidFill>
                  <a:srgbClr val="00B050"/>
                </a:solidFill>
                <a:ea typeface="ＭＳ Ｐゴシック" charset="0"/>
                <a:cs typeface="ＭＳ Ｐゴシック" charset="0"/>
              </a:rPr>
              <a:t>Examples</a:t>
            </a:r>
          </a:p>
          <a:p>
            <a:pPr marL="681038" lvl="1" indent="-327422">
              <a:lnSpc>
                <a:spcPct val="90000"/>
              </a:lnSpc>
              <a:buFont typeface="Wingdings" charset="0"/>
              <a:buChar char="ü"/>
            </a:pPr>
            <a:r>
              <a:rPr lang="en-US" sz="1400" b="1" dirty="0">
                <a:solidFill>
                  <a:srgbClr val="00B050"/>
                </a:solidFill>
                <a:ea typeface="ＭＳ Ｐゴシック" charset="0"/>
              </a:rPr>
              <a:t>talking out</a:t>
            </a:r>
          </a:p>
          <a:p>
            <a:pPr marL="681038" lvl="1" indent="-327422">
              <a:lnSpc>
                <a:spcPct val="90000"/>
              </a:lnSpc>
              <a:buFont typeface="Wingdings" charset="0"/>
              <a:buChar char="ü"/>
            </a:pPr>
            <a:r>
              <a:rPr lang="en-US" sz="1400" b="1" dirty="0">
                <a:solidFill>
                  <a:srgbClr val="00B050"/>
                </a:solidFill>
                <a:ea typeface="ＭＳ Ｐゴシック" charset="0"/>
              </a:rPr>
              <a:t>minor disruption</a:t>
            </a:r>
          </a:p>
          <a:p>
            <a:pPr marL="681038" lvl="1" indent="-327422">
              <a:lnSpc>
                <a:spcPct val="90000"/>
              </a:lnSpc>
              <a:buFont typeface="Wingdings" charset="0"/>
              <a:buChar char="ü"/>
            </a:pPr>
            <a:r>
              <a:rPr lang="en-US" sz="1400" b="1" dirty="0">
                <a:solidFill>
                  <a:srgbClr val="00B050"/>
                </a:solidFill>
                <a:latin typeface="Franklin Gothic Medium"/>
                <a:ea typeface="ＭＳ Ｐゴシック" charset="0"/>
                <a:cs typeface="Franklin Gothic Medium"/>
              </a:rPr>
              <a:t>work completion</a:t>
            </a:r>
          </a:p>
          <a:p>
            <a:pPr marL="681038" lvl="1" indent="-327422">
              <a:lnSpc>
                <a:spcPct val="90000"/>
              </a:lnSpc>
            </a:pPr>
            <a:endParaRPr lang="en-US" sz="1350" b="1" u="sng" dirty="0">
              <a:latin typeface="Arial" charset="0"/>
              <a:ea typeface="ＭＳ Ｐゴシック" charset="0"/>
            </a:endParaRPr>
          </a:p>
        </p:txBody>
      </p:sp>
      <p:sp>
        <p:nvSpPr>
          <p:cNvPr id="44036" name="Rectangle 4"/>
          <p:cNvSpPr>
            <a:spLocks noGrp="1" noChangeArrowheads="1"/>
          </p:cNvSpPr>
          <p:nvPr>
            <p:ph sz="half" idx="2"/>
          </p:nvPr>
        </p:nvSpPr>
        <p:spPr>
          <a:xfrm>
            <a:off x="4457707" y="1905000"/>
            <a:ext cx="3791049" cy="4495800"/>
          </a:xfrm>
        </p:spPr>
        <p:txBody>
          <a:bodyPr>
            <a:normAutofit/>
          </a:bodyPr>
          <a:lstStyle/>
          <a:p>
            <a:pPr eaLnBrk="1" hangingPunct="1">
              <a:buFontTx/>
              <a:buNone/>
            </a:pPr>
            <a:r>
              <a:rPr lang="en-US" sz="2000" u="sng" dirty="0">
                <a:solidFill>
                  <a:srgbClr val="FF0000"/>
                </a:solidFill>
                <a:ea typeface="ＭＳ Ｐゴシック" charset="0"/>
                <a:cs typeface="ＭＳ Ｐゴシック" charset="0"/>
              </a:rPr>
              <a:t>INAPPROPRIATE</a:t>
            </a:r>
          </a:p>
          <a:p>
            <a:pPr eaLnBrk="1" hangingPunct="1">
              <a:buFontTx/>
              <a:buChar char="–"/>
            </a:pPr>
            <a:r>
              <a:rPr lang="en-US" sz="1600" b="1" dirty="0">
                <a:solidFill>
                  <a:srgbClr val="FF0000"/>
                </a:solidFill>
                <a:ea typeface="ＭＳ Ｐゴシック" charset="0"/>
                <a:cs typeface="ＭＳ Ｐゴシック" charset="0"/>
              </a:rPr>
              <a:t>Serious or violent behaviors/ infractions</a:t>
            </a:r>
          </a:p>
          <a:p>
            <a:pPr eaLnBrk="1" hangingPunct="1">
              <a:buFontTx/>
              <a:buChar char="–"/>
            </a:pPr>
            <a:r>
              <a:rPr lang="en-US" sz="1600" b="1" dirty="0">
                <a:solidFill>
                  <a:srgbClr val="FF0000"/>
                </a:solidFill>
                <a:ea typeface="ＭＳ Ｐゴシック" charset="0"/>
                <a:cs typeface="ＭＳ Ｐゴシック" charset="0"/>
              </a:rPr>
              <a:t>Extreme chronic behavior (6+ referrals)</a:t>
            </a:r>
          </a:p>
          <a:p>
            <a:pPr eaLnBrk="1" hangingPunct="1">
              <a:buFontTx/>
              <a:buChar char="–"/>
            </a:pPr>
            <a:r>
              <a:rPr lang="en-US" sz="1600" b="1" dirty="0">
                <a:solidFill>
                  <a:srgbClr val="FF0000"/>
                </a:solidFill>
                <a:ea typeface="ＭＳ Ｐゴシック" charset="0"/>
                <a:cs typeface="ＭＳ Ｐゴシック" charset="0"/>
              </a:rPr>
              <a:t>Require more individualized support</a:t>
            </a:r>
          </a:p>
          <a:p>
            <a:pPr lvl="1" eaLnBrk="1" hangingPunct="1">
              <a:buFont typeface="Wingdings" charset="0"/>
              <a:buChar char="ü"/>
            </a:pPr>
            <a:r>
              <a:rPr lang="en-US" sz="1600" b="1" dirty="0">
                <a:solidFill>
                  <a:srgbClr val="FF0000"/>
                </a:solidFill>
                <a:ea typeface="ＭＳ Ｐゴシック" charset="0"/>
              </a:rPr>
              <a:t>FBA-BIP </a:t>
            </a:r>
          </a:p>
          <a:p>
            <a:pPr lvl="1" eaLnBrk="1" hangingPunct="1">
              <a:buFont typeface="Wingdings" charset="0"/>
              <a:buChar char="ü"/>
            </a:pPr>
            <a:r>
              <a:rPr lang="en-US" sz="1600" b="1" dirty="0">
                <a:solidFill>
                  <a:srgbClr val="FF0000"/>
                </a:solidFill>
                <a:ea typeface="ＭＳ Ｐゴシック" charset="0"/>
              </a:rPr>
              <a:t>Wrap Around Services</a:t>
            </a:r>
          </a:p>
        </p:txBody>
      </p:sp>
      <p:sp>
        <p:nvSpPr>
          <p:cNvPr id="2" name="Footer Placeholder 1">
            <a:extLst>
              <a:ext uri="{FF2B5EF4-FFF2-40B4-BE49-F238E27FC236}">
                <a16:creationId xmlns:a16="http://schemas.microsoft.com/office/drawing/2014/main" id="{EFE1BF06-3644-D14B-A168-958300CB40E5}"/>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095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3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03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659547"/>
            <a:ext cx="6845173" cy="503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8914" name="Shape 219"/>
          <p:cNvGrpSpPr>
            <a:grpSpLocks/>
          </p:cNvGrpSpPr>
          <p:nvPr/>
        </p:nvGrpSpPr>
        <p:grpSpPr bwMode="auto">
          <a:xfrm>
            <a:off x="6686551" y="1771651"/>
            <a:ext cx="1114425" cy="3363516"/>
            <a:chOff x="6477000" y="1295400"/>
            <a:chExt cx="2666999" cy="4484132"/>
          </a:xfrm>
        </p:grpSpPr>
        <p:sp>
          <p:nvSpPr>
            <p:cNvPr id="38922" name="Shape 220"/>
            <p:cNvSpPr txBox="1">
              <a:spLocks noChangeArrowheads="1"/>
            </p:cNvSpPr>
            <p:nvPr/>
          </p:nvSpPr>
          <p:spPr bwMode="auto">
            <a:xfrm>
              <a:off x="6477000" y="5410200"/>
              <a:ext cx="26669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SzPct val="25000"/>
              </a:pPr>
              <a:r>
                <a:rPr lang="en-US" altLang="en-US" sz="1350">
                  <a:solidFill>
                    <a:srgbClr val="000000"/>
                  </a:solidFill>
                  <a:sym typeface="Arial" charset="0"/>
                </a:rPr>
                <a:t>0-1 Referrals </a:t>
              </a:r>
            </a:p>
          </p:txBody>
        </p:sp>
        <p:sp>
          <p:nvSpPr>
            <p:cNvPr id="38923" name="Shape 221"/>
            <p:cNvSpPr txBox="1">
              <a:spLocks noChangeArrowheads="1"/>
            </p:cNvSpPr>
            <p:nvPr/>
          </p:nvSpPr>
          <p:spPr bwMode="auto">
            <a:xfrm>
              <a:off x="6477000" y="3124200"/>
              <a:ext cx="26669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SzPct val="25000"/>
              </a:pPr>
              <a:r>
                <a:rPr lang="en-US" altLang="en-US" sz="1350">
                  <a:solidFill>
                    <a:srgbClr val="000000"/>
                  </a:solidFill>
                  <a:sym typeface="Arial" charset="0"/>
                </a:rPr>
                <a:t>2-4 Referrals </a:t>
              </a:r>
            </a:p>
          </p:txBody>
        </p:sp>
        <p:sp>
          <p:nvSpPr>
            <p:cNvPr id="38924" name="Shape 222"/>
            <p:cNvSpPr txBox="1">
              <a:spLocks noChangeArrowheads="1"/>
            </p:cNvSpPr>
            <p:nvPr/>
          </p:nvSpPr>
          <p:spPr bwMode="auto">
            <a:xfrm>
              <a:off x="6477000" y="1295400"/>
              <a:ext cx="26669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SzPct val="25000"/>
              </a:pPr>
              <a:r>
                <a:rPr lang="en-US" altLang="en-US" sz="1350">
                  <a:solidFill>
                    <a:srgbClr val="000000"/>
                  </a:solidFill>
                  <a:sym typeface="Arial" charset="0"/>
                </a:rPr>
                <a:t>5 + Referrals </a:t>
              </a:r>
            </a:p>
          </p:txBody>
        </p:sp>
      </p:grpSp>
      <p:sp>
        <p:nvSpPr>
          <p:cNvPr id="38915" name="Shape 223"/>
          <p:cNvSpPr txBox="1">
            <a:spLocks noChangeArrowheads="1"/>
          </p:cNvSpPr>
          <p:nvPr/>
        </p:nvSpPr>
        <p:spPr bwMode="auto">
          <a:xfrm>
            <a:off x="1314450" y="1298979"/>
            <a:ext cx="1885950" cy="27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SzPct val="25000"/>
            </a:pPr>
            <a:r>
              <a:rPr lang="en-US" altLang="en-US" sz="1350" b="1" dirty="0">
                <a:solidFill>
                  <a:srgbClr val="000000"/>
                </a:solidFill>
                <a:sym typeface="Arial" charset="0"/>
              </a:rPr>
              <a:t>Evidence Based Practice </a:t>
            </a:r>
          </a:p>
        </p:txBody>
      </p:sp>
      <p:sp>
        <p:nvSpPr>
          <p:cNvPr id="224" name="Shape 224"/>
          <p:cNvSpPr/>
          <p:nvPr/>
        </p:nvSpPr>
        <p:spPr>
          <a:xfrm rot="10800000">
            <a:off x="1314450" y="1543052"/>
            <a:ext cx="5772150" cy="4248151"/>
          </a:xfrm>
          <a:prstGeom prst="triangle">
            <a:avLst>
              <a:gd name="adj" fmla="val 50000"/>
            </a:avLst>
          </a:prstGeom>
          <a:solidFill>
            <a:srgbClr val="D8D8D8">
              <a:alpha val="40784"/>
            </a:srgbClr>
          </a:solidFill>
          <a:ln w="9525" cap="flat">
            <a:solidFill>
              <a:srgbClr val="4879B5"/>
            </a:solidFill>
            <a:prstDash val="solid"/>
            <a:round/>
            <a:headEnd type="none" w="med" len="med"/>
            <a:tailEnd type="none" w="med" len="med"/>
          </a:ln>
        </p:spPr>
        <p:txBody>
          <a:bodyPr lIns="68569" tIns="34275" rIns="68569" bIns="34275" anchor="ctr"/>
          <a:lstStyle/>
          <a:p>
            <a:pPr>
              <a:defRPr/>
            </a:pPr>
            <a:endParaRPr sz="1350">
              <a:solidFill>
                <a:prstClr val="black"/>
              </a:solidFill>
              <a:latin typeface="Calibri"/>
            </a:endParaRPr>
          </a:p>
        </p:txBody>
      </p:sp>
      <p:sp>
        <p:nvSpPr>
          <p:cNvPr id="225" name="Shape 225"/>
          <p:cNvSpPr txBox="1">
            <a:spLocks noChangeArrowheads="1"/>
          </p:cNvSpPr>
          <p:nvPr/>
        </p:nvSpPr>
        <p:spPr bwMode="auto">
          <a:xfrm>
            <a:off x="2628900" y="2100265"/>
            <a:ext cx="3143250" cy="531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buSzPct val="25000"/>
            </a:pPr>
            <a:r>
              <a:rPr lang="en-US" altLang="en-US" sz="1500" b="1" i="1" u="sng" dirty="0">
                <a:solidFill>
                  <a:srgbClr val="000000"/>
                </a:solidFill>
                <a:sym typeface="Arial" charset="0"/>
              </a:rPr>
              <a:t>TIME &amp; CHANGE in Staff behavior required to generate desired outcome</a:t>
            </a:r>
          </a:p>
        </p:txBody>
      </p:sp>
      <p:sp>
        <p:nvSpPr>
          <p:cNvPr id="228" name="Shape 228"/>
          <p:cNvSpPr txBox="1">
            <a:spLocks noChangeArrowheads="1"/>
          </p:cNvSpPr>
          <p:nvPr/>
        </p:nvSpPr>
        <p:spPr bwMode="auto">
          <a:xfrm>
            <a:off x="2800350" y="3143252"/>
            <a:ext cx="2800350" cy="877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buSzPct val="25000"/>
            </a:pPr>
            <a:endParaRPr lang="en-US" altLang="en-US" sz="1200">
              <a:solidFill>
                <a:srgbClr val="000000"/>
              </a:solidFill>
              <a:sym typeface="Arial" charset="0"/>
            </a:endParaRPr>
          </a:p>
        </p:txBody>
      </p:sp>
      <p:sp>
        <p:nvSpPr>
          <p:cNvPr id="229" name="Shape 229"/>
          <p:cNvSpPr txBox="1"/>
          <p:nvPr/>
        </p:nvSpPr>
        <p:spPr>
          <a:xfrm>
            <a:off x="1314451" y="1714501"/>
            <a:ext cx="1946672" cy="461963"/>
          </a:xfrm>
          <a:prstGeom prst="rect">
            <a:avLst/>
          </a:prstGeom>
          <a:noFill/>
          <a:ln>
            <a:noFill/>
          </a:ln>
        </p:spPr>
        <p:txBody>
          <a:bodyPr lIns="68569" tIns="34275" rIns="68569" bIns="34275"/>
          <a:lstStyle/>
          <a:p>
            <a:pPr>
              <a:buSzPct val="25000"/>
              <a:defRPr/>
            </a:pPr>
            <a:r>
              <a:rPr lang="en-US" sz="1350" dirty="0">
                <a:solidFill>
                  <a:prstClr val="black"/>
                </a:solidFill>
                <a:latin typeface="Arial"/>
                <a:ea typeface="Arial"/>
                <a:cs typeface="Arial"/>
                <a:sym typeface="Arial"/>
              </a:rPr>
              <a:t>Tier 3: FBA/BSP </a:t>
            </a:r>
            <a:r>
              <a:rPr lang="en-US" sz="1050" dirty="0">
                <a:solidFill>
                  <a:prstClr val="black"/>
                </a:solidFill>
                <a:latin typeface="Arial"/>
                <a:ea typeface="Arial"/>
                <a:cs typeface="Arial"/>
                <a:sym typeface="Arial"/>
              </a:rPr>
              <a:t>(5%)</a:t>
            </a:r>
          </a:p>
          <a:p>
            <a:pPr>
              <a:buSzPct val="25000"/>
              <a:defRPr/>
            </a:pPr>
            <a:r>
              <a:rPr lang="en-US" sz="1200" dirty="0">
                <a:solidFill>
                  <a:prstClr val="black"/>
                </a:solidFill>
                <a:latin typeface="Calibri"/>
              </a:rPr>
              <a:t>6</a:t>
            </a:r>
            <a:r>
              <a:rPr lang="en-US" sz="1200" dirty="0">
                <a:solidFill>
                  <a:prstClr val="black"/>
                </a:solidFill>
                <a:latin typeface="Arial"/>
                <a:ea typeface="Arial"/>
                <a:cs typeface="Arial"/>
                <a:sym typeface="Arial"/>
              </a:rPr>
              <a:t>+ Discipline Referrals</a:t>
            </a:r>
          </a:p>
        </p:txBody>
      </p:sp>
      <p:sp>
        <p:nvSpPr>
          <p:cNvPr id="230" name="Shape 230"/>
          <p:cNvSpPr txBox="1"/>
          <p:nvPr/>
        </p:nvSpPr>
        <p:spPr>
          <a:xfrm>
            <a:off x="1238250" y="2947989"/>
            <a:ext cx="1962150" cy="461963"/>
          </a:xfrm>
          <a:prstGeom prst="rect">
            <a:avLst/>
          </a:prstGeom>
          <a:noFill/>
          <a:ln>
            <a:noFill/>
          </a:ln>
        </p:spPr>
        <p:txBody>
          <a:bodyPr lIns="68569" tIns="34275" rIns="68569" bIns="34275"/>
          <a:lstStyle/>
          <a:p>
            <a:pPr>
              <a:buSzPct val="25000"/>
              <a:defRPr/>
            </a:pPr>
            <a:r>
              <a:rPr lang="en-US" sz="1350" dirty="0">
                <a:solidFill>
                  <a:prstClr val="black"/>
                </a:solidFill>
                <a:latin typeface="Arial"/>
                <a:ea typeface="Arial"/>
                <a:cs typeface="Arial"/>
                <a:sym typeface="Arial"/>
              </a:rPr>
              <a:t>Tier 2: CICO </a:t>
            </a:r>
            <a:r>
              <a:rPr lang="en-US" sz="1050" dirty="0">
                <a:solidFill>
                  <a:prstClr val="black"/>
                </a:solidFill>
                <a:latin typeface="Arial"/>
                <a:ea typeface="Arial"/>
                <a:cs typeface="Arial"/>
                <a:sym typeface="Arial"/>
              </a:rPr>
              <a:t>(15%)</a:t>
            </a:r>
          </a:p>
          <a:p>
            <a:pPr>
              <a:buSzPct val="25000"/>
              <a:defRPr/>
            </a:pPr>
            <a:r>
              <a:rPr lang="en-US" sz="1200" dirty="0">
                <a:solidFill>
                  <a:prstClr val="black"/>
                </a:solidFill>
                <a:latin typeface="Arial"/>
                <a:ea typeface="Arial"/>
                <a:cs typeface="Arial"/>
                <a:sym typeface="Arial"/>
              </a:rPr>
              <a:t>3-</a:t>
            </a:r>
            <a:r>
              <a:rPr lang="en-US" sz="1200" dirty="0">
                <a:solidFill>
                  <a:prstClr val="black"/>
                </a:solidFill>
                <a:latin typeface="Calibri"/>
              </a:rPr>
              <a:t>5</a:t>
            </a:r>
            <a:r>
              <a:rPr lang="en-US" sz="1200" dirty="0">
                <a:solidFill>
                  <a:prstClr val="black"/>
                </a:solidFill>
                <a:latin typeface="Arial"/>
                <a:ea typeface="Arial"/>
                <a:cs typeface="Arial"/>
                <a:sym typeface="Arial"/>
              </a:rPr>
              <a:t> Discipline Referrals</a:t>
            </a:r>
          </a:p>
        </p:txBody>
      </p:sp>
      <p:sp>
        <p:nvSpPr>
          <p:cNvPr id="38921" name="Shape 231"/>
          <p:cNvSpPr txBox="1">
            <a:spLocks noChangeArrowheads="1"/>
          </p:cNvSpPr>
          <p:nvPr/>
        </p:nvSpPr>
        <p:spPr bwMode="auto">
          <a:xfrm>
            <a:off x="1238259" y="4138612"/>
            <a:ext cx="197048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SzPct val="25000"/>
            </a:pPr>
            <a:r>
              <a:rPr lang="en-US" altLang="en-US" sz="1350" dirty="0">
                <a:solidFill>
                  <a:srgbClr val="000000"/>
                </a:solidFill>
                <a:sym typeface="Arial" charset="0"/>
              </a:rPr>
              <a:t>Tier 1: SW-PBIS  </a:t>
            </a:r>
            <a:r>
              <a:rPr lang="en-US" altLang="en-US" sz="1050" dirty="0">
                <a:solidFill>
                  <a:srgbClr val="000000"/>
                </a:solidFill>
                <a:sym typeface="Arial" charset="0"/>
              </a:rPr>
              <a:t>(80%)</a:t>
            </a:r>
          </a:p>
          <a:p>
            <a:pPr eaLnBrk="1" hangingPunct="1">
              <a:buSzPct val="25000"/>
            </a:pPr>
            <a:r>
              <a:rPr lang="en-US" altLang="en-US" sz="1200" dirty="0">
                <a:solidFill>
                  <a:srgbClr val="000000"/>
                </a:solidFill>
                <a:sym typeface="Arial" charset="0"/>
              </a:rPr>
              <a:t>0-2 Discipline Referrals</a:t>
            </a:r>
          </a:p>
        </p:txBody>
      </p:sp>
      <p:sp>
        <p:nvSpPr>
          <p:cNvPr id="2" name="Footer Placeholder 1"/>
          <p:cNvSpPr>
            <a:spLocks noGrp="1"/>
          </p:cNvSpPr>
          <p:nvPr>
            <p:ph type="ftr" sz="quarter" idx="11"/>
          </p:nvPr>
        </p:nvSpPr>
        <p:spPr/>
        <p:txBody>
          <a:bodyPr/>
          <a:lstStyle/>
          <a:p>
            <a:r>
              <a:rPr lang="de-DE"/>
              <a:t>(Sound Supports &amp; Associates, 2019)</a:t>
            </a:r>
            <a:endParaRPr lang="en-US"/>
          </a:p>
        </p:txBody>
      </p:sp>
    </p:spTree>
    <p:extLst>
      <p:ext uri="{BB962C8B-B14F-4D97-AF65-F5344CB8AC3E}">
        <p14:creationId xmlns:p14="http://schemas.microsoft.com/office/powerpoint/2010/main" val="175824935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200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2000"/>
                                        <p:tgtEl>
                                          <p:spTgt spid="225"/>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1"/>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Tier 2 Guiding Principles</a:t>
            </a:r>
          </a:p>
        </p:txBody>
      </p:sp>
      <p:sp>
        <p:nvSpPr>
          <p:cNvPr id="3" name="Content Placeholder 2"/>
          <p:cNvSpPr>
            <a:spLocks noGrp="1"/>
          </p:cNvSpPr>
          <p:nvPr>
            <p:ph idx="4294967295"/>
          </p:nvPr>
        </p:nvSpPr>
        <p:spPr>
          <a:xfrm>
            <a:off x="736600" y="1719263"/>
            <a:ext cx="8407400" cy="4406900"/>
          </a:xfrm>
        </p:spPr>
        <p:txBody>
          <a:bodyPr>
            <a:normAutofit lnSpcReduction="10000"/>
          </a:bodyPr>
          <a:lstStyle/>
          <a:p>
            <a:pPr>
              <a:lnSpc>
                <a:spcPct val="90000"/>
              </a:lnSpc>
            </a:pPr>
            <a:r>
              <a:rPr lang="en-US" sz="2800" dirty="0"/>
              <a:t>Students who are at-risk benefit from MORE:</a:t>
            </a:r>
          </a:p>
          <a:p>
            <a:pPr lvl="1">
              <a:lnSpc>
                <a:spcPct val="90000"/>
              </a:lnSpc>
            </a:pPr>
            <a:r>
              <a:rPr lang="en-US" sz="2600" dirty="0"/>
              <a:t>Clearly defined expectations</a:t>
            </a:r>
          </a:p>
          <a:p>
            <a:pPr lvl="1">
              <a:lnSpc>
                <a:spcPct val="90000"/>
              </a:lnSpc>
            </a:pPr>
            <a:r>
              <a:rPr lang="en-US" sz="2400" dirty="0"/>
              <a:t>Frequent feedback from supportive adults</a:t>
            </a:r>
          </a:p>
          <a:p>
            <a:pPr lvl="1">
              <a:lnSpc>
                <a:spcPct val="90000"/>
              </a:lnSpc>
            </a:pPr>
            <a:r>
              <a:rPr lang="en-US" sz="2400" dirty="0"/>
              <a:t>Consistency and predictability</a:t>
            </a:r>
          </a:p>
          <a:p>
            <a:pPr lvl="1">
              <a:lnSpc>
                <a:spcPct val="90000"/>
              </a:lnSpc>
            </a:pPr>
            <a:r>
              <a:rPr lang="en-US" sz="2400" dirty="0"/>
              <a:t>Abundant positive reinforcement</a:t>
            </a:r>
          </a:p>
          <a:p>
            <a:pPr marL="411480" lvl="1" indent="0">
              <a:lnSpc>
                <a:spcPct val="90000"/>
              </a:lnSpc>
              <a:buNone/>
            </a:pPr>
            <a:endParaRPr lang="en-US" sz="2400" dirty="0"/>
          </a:p>
          <a:p>
            <a:pPr marL="594360" indent="-457200">
              <a:lnSpc>
                <a:spcPct val="90000"/>
              </a:lnSpc>
            </a:pPr>
            <a:r>
              <a:rPr lang="en-US" sz="3000" dirty="0"/>
              <a:t>Problem behavior and academic success  are often linked</a:t>
            </a:r>
            <a:br>
              <a:rPr lang="en-US" sz="3000" dirty="0"/>
            </a:br>
            <a:endParaRPr lang="en-US" sz="3000" dirty="0"/>
          </a:p>
          <a:p>
            <a:pPr>
              <a:lnSpc>
                <a:spcPct val="90000"/>
              </a:lnSpc>
            </a:pPr>
            <a:r>
              <a:rPr lang="en-US" sz="2800" dirty="0"/>
              <a:t>Behavior support strategies focus on building positive adult-student relationships</a:t>
            </a:r>
          </a:p>
          <a:p>
            <a:endParaRPr lang="en-US" dirty="0"/>
          </a:p>
        </p:txBody>
      </p:sp>
      <p:sp>
        <p:nvSpPr>
          <p:cNvPr id="4" name="Footer Placeholder 3">
            <a:extLst>
              <a:ext uri="{FF2B5EF4-FFF2-40B4-BE49-F238E27FC236}">
                <a16:creationId xmlns:a16="http://schemas.microsoft.com/office/drawing/2014/main" id="{661D7C95-2BFB-304D-98E5-5F80E075A2E9}"/>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399540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114300" indent="0">
              <a:buNone/>
            </a:pPr>
            <a:r>
              <a:rPr lang="en-US" sz="2800" dirty="0"/>
              <a:t>GOAL: Build a strong Tier 2 foundation</a:t>
            </a:r>
          </a:p>
          <a:p>
            <a:endParaRPr lang="en-US" sz="2800" dirty="0"/>
          </a:p>
          <a:p>
            <a:r>
              <a:rPr lang="en-US" sz="2800" dirty="0"/>
              <a:t>Review Tier 2 Readiness</a:t>
            </a:r>
          </a:p>
          <a:p>
            <a:r>
              <a:rPr lang="en-US" sz="2800" dirty="0"/>
              <a:t>Introduction to Tier 2 Systems</a:t>
            </a:r>
          </a:p>
          <a:p>
            <a:r>
              <a:rPr lang="en-US" sz="2800" dirty="0"/>
              <a:t>The Tier 2 Leadership Team</a:t>
            </a:r>
          </a:p>
          <a:p>
            <a:r>
              <a:rPr lang="en-US" sz="2800" dirty="0"/>
              <a:t>Student Identification for Tier 2</a:t>
            </a:r>
          </a:p>
          <a:p>
            <a:r>
              <a:rPr lang="en-US" sz="2800" dirty="0"/>
              <a:t>Function and Behavior- Foundations</a:t>
            </a:r>
          </a:p>
          <a:p>
            <a:r>
              <a:rPr lang="en-US" sz="2800" dirty="0"/>
              <a:t>Developing a Continuum of Tier 2 Supports (Part 1)</a:t>
            </a:r>
          </a:p>
          <a:p>
            <a:endParaRPr lang="en-US" sz="2400" dirty="0"/>
          </a:p>
          <a:p>
            <a:pPr marL="61722" indent="0">
              <a:buNone/>
            </a:pPr>
            <a:endParaRPr lang="en-US" dirty="0"/>
          </a:p>
          <a:p>
            <a:endParaRPr lang="en-US" dirty="0"/>
          </a:p>
          <a:p>
            <a:endParaRPr lang="en-US" dirty="0"/>
          </a:p>
          <a:p>
            <a:endParaRPr lang="en-US" dirty="0"/>
          </a:p>
        </p:txBody>
      </p:sp>
      <p:sp>
        <p:nvSpPr>
          <p:cNvPr id="2" name="Title 1"/>
          <p:cNvSpPr>
            <a:spLocks noGrp="1"/>
          </p:cNvSpPr>
          <p:nvPr>
            <p:ph type="title"/>
          </p:nvPr>
        </p:nvSpPr>
        <p:spPr/>
        <p:txBody>
          <a:bodyPr>
            <a:normAutofit fontScale="90000"/>
          </a:bodyPr>
          <a:lstStyle/>
          <a:p>
            <a:pPr algn="ctr"/>
            <a:r>
              <a:rPr lang="en-US" dirty="0">
                <a:solidFill>
                  <a:srgbClr val="FFFFFF"/>
                </a:solidFill>
              </a:rPr>
              <a:t>	</a:t>
            </a:r>
            <a:r>
              <a:rPr lang="en-US" b="1" dirty="0">
                <a:solidFill>
                  <a:srgbClr val="FFFFFF"/>
                </a:solidFill>
              </a:rPr>
              <a:t>Agenda: </a:t>
            </a:r>
            <a:br>
              <a:rPr lang="en-US" b="1" dirty="0">
                <a:solidFill>
                  <a:srgbClr val="FFFFFF"/>
                </a:solidFill>
              </a:rPr>
            </a:br>
            <a:r>
              <a:rPr lang="en-US" b="1" dirty="0">
                <a:solidFill>
                  <a:srgbClr val="FFFFFF"/>
                </a:solidFill>
              </a:rPr>
              <a:t>      Tier 2-Day 1</a:t>
            </a:r>
          </a:p>
        </p:txBody>
      </p:sp>
      <p:sp>
        <p:nvSpPr>
          <p:cNvPr id="4" name="Footer Placeholder 3">
            <a:extLst>
              <a:ext uri="{FF2B5EF4-FFF2-40B4-BE49-F238E27FC236}">
                <a16:creationId xmlns:a16="http://schemas.microsoft.com/office/drawing/2014/main" id="{9FF28E1E-424A-7D4A-9481-631AE8EF84E8}"/>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76509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7" y="1719071"/>
            <a:ext cx="8499522" cy="4407408"/>
          </a:xfrm>
        </p:spPr>
        <p:txBody>
          <a:bodyPr>
            <a:noAutofit/>
          </a:bodyPr>
          <a:lstStyle/>
          <a:p>
            <a:pPr marL="457200" indent="-457200">
              <a:lnSpc>
                <a:spcPct val="90000"/>
              </a:lnSpc>
              <a:spcBef>
                <a:spcPts val="575"/>
              </a:spcBef>
              <a:buFont typeface="Symbol" charset="0"/>
              <a:buAutoNum type="arabicPeriod"/>
            </a:pPr>
            <a:r>
              <a:rPr lang="en-US" sz="2400" dirty="0"/>
              <a:t>Establish Tier 2 Support Team to guide/lead process (not the same as your PBIS Leadership team).</a:t>
            </a:r>
          </a:p>
          <a:p>
            <a:pPr marL="457200" indent="-457200">
              <a:lnSpc>
                <a:spcPct val="90000"/>
              </a:lnSpc>
              <a:spcBef>
                <a:spcPts val="575"/>
              </a:spcBef>
              <a:buFont typeface="Symbol" charset="0"/>
              <a:buAutoNum type="arabicPeriod"/>
            </a:pPr>
            <a:endParaRPr lang="en-US" sz="2400" dirty="0"/>
          </a:p>
          <a:p>
            <a:pPr marL="457200" indent="-457200">
              <a:lnSpc>
                <a:spcPct val="90000"/>
              </a:lnSpc>
              <a:spcBef>
                <a:spcPts val="575"/>
              </a:spcBef>
              <a:buFont typeface="Symbol" charset="0"/>
              <a:buAutoNum type="arabicPeriod"/>
            </a:pPr>
            <a:r>
              <a:rPr lang="en-US" sz="2400" dirty="0"/>
              <a:t>Orient staff, families and students to the focus of the Tier 2 support system</a:t>
            </a:r>
            <a:br>
              <a:rPr lang="en-US" sz="2400" dirty="0"/>
            </a:br>
            <a:endParaRPr lang="en-US" sz="2400" dirty="0"/>
          </a:p>
          <a:p>
            <a:pPr marL="457200" indent="-457200">
              <a:lnSpc>
                <a:spcPct val="90000"/>
              </a:lnSpc>
              <a:spcBef>
                <a:spcPts val="575"/>
              </a:spcBef>
              <a:buFont typeface="Symbol" charset="0"/>
              <a:buAutoNum type="arabicPeriod"/>
            </a:pPr>
            <a:r>
              <a:rPr lang="en-US" sz="2400" dirty="0"/>
              <a:t>Continue to establish behavioral competence, strategies within your school</a:t>
            </a:r>
            <a:br>
              <a:rPr lang="en-US" sz="2400" dirty="0"/>
            </a:br>
            <a:endParaRPr lang="en-US" sz="2400" dirty="0"/>
          </a:p>
          <a:p>
            <a:pPr marL="457200" indent="-457200">
              <a:lnSpc>
                <a:spcPct val="90000"/>
              </a:lnSpc>
              <a:spcBef>
                <a:spcPts val="575"/>
              </a:spcBef>
              <a:buFont typeface="Symbol" charset="0"/>
              <a:buAutoNum type="arabicPeriod"/>
            </a:pPr>
            <a:r>
              <a:rPr lang="en-US" sz="2400" dirty="0"/>
              <a:t>Continue to develop/strengthen three tier system of school-wide behavior support</a:t>
            </a:r>
          </a:p>
          <a:p>
            <a:endParaRPr lang="en-US" sz="2400" dirty="0"/>
          </a:p>
        </p:txBody>
      </p:sp>
      <p:sp>
        <p:nvSpPr>
          <p:cNvPr id="2" name="Title 1"/>
          <p:cNvSpPr>
            <a:spLocks noGrp="1"/>
          </p:cNvSpPr>
          <p:nvPr>
            <p:ph type="title"/>
          </p:nvPr>
        </p:nvSpPr>
        <p:spPr/>
        <p:txBody>
          <a:bodyPr>
            <a:normAutofit/>
          </a:bodyPr>
          <a:lstStyle/>
          <a:p>
            <a:pPr algn="ctr"/>
            <a:r>
              <a:rPr lang="en-US" b="1" dirty="0"/>
              <a:t>General Process for Tier 2 Systems</a:t>
            </a:r>
          </a:p>
        </p:txBody>
      </p:sp>
      <p:sp>
        <p:nvSpPr>
          <p:cNvPr id="4" name="Footer Placeholder 3">
            <a:extLst>
              <a:ext uri="{FF2B5EF4-FFF2-40B4-BE49-F238E27FC236}">
                <a16:creationId xmlns:a16="http://schemas.microsoft.com/office/drawing/2014/main" id="{661F074F-BF4B-4243-87F5-11389D76743E}"/>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816823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7" y="1705977"/>
            <a:ext cx="8407893" cy="4796174"/>
          </a:xfrm>
        </p:spPr>
        <p:txBody>
          <a:bodyPr>
            <a:normAutofit fontScale="85000" lnSpcReduction="20000"/>
          </a:bodyPr>
          <a:lstStyle/>
          <a:p>
            <a:pPr marL="533400" indent="-533400">
              <a:spcBef>
                <a:spcPts val="575"/>
              </a:spcBef>
              <a:buFont typeface="Symbol" charset="0"/>
              <a:buAutoNum type="arabicPeriod" startAt="4"/>
            </a:pPr>
            <a:r>
              <a:rPr lang="en-US" sz="2800" dirty="0"/>
              <a:t>Develop a continuum of evidence based Tier 2 supports with clear entry/exit criteria</a:t>
            </a:r>
          </a:p>
          <a:p>
            <a:pPr marL="533400" indent="-533400">
              <a:spcBef>
                <a:spcPts val="575"/>
              </a:spcBef>
              <a:buFont typeface="Symbol" charset="0"/>
              <a:buAutoNum type="arabicPeriod" startAt="4"/>
            </a:pPr>
            <a:endParaRPr lang="en-US" sz="2800" dirty="0"/>
          </a:p>
          <a:p>
            <a:pPr marL="533400" indent="-533400">
              <a:spcBef>
                <a:spcPts val="575"/>
              </a:spcBef>
              <a:buFont typeface="Symbol" charset="0"/>
              <a:buAutoNum type="arabicPeriod" startAt="4"/>
            </a:pPr>
            <a:r>
              <a:rPr lang="en-US" sz="2800" dirty="0"/>
              <a:t>Establish a data decision system for matching level of intervention to student</a:t>
            </a:r>
          </a:p>
          <a:p>
            <a:pPr marL="914400" lvl="1" indent="-457200">
              <a:spcBef>
                <a:spcPts val="375"/>
              </a:spcBef>
              <a:buFont typeface="Arial"/>
              <a:buChar char="•"/>
            </a:pPr>
            <a:r>
              <a:rPr lang="en-US" dirty="0"/>
              <a:t>Simple &amp; direct request for assistance process for staff</a:t>
            </a:r>
          </a:p>
          <a:p>
            <a:pPr marL="914400" lvl="1" indent="-457200">
              <a:spcBef>
                <a:spcPts val="375"/>
              </a:spcBef>
              <a:buFont typeface="Arial"/>
              <a:buChar char="•"/>
            </a:pPr>
            <a:r>
              <a:rPr lang="en-US" dirty="0"/>
              <a:t>Data decision rule for requesting assistance based on number of major behavioral incidents and/or other established indicators</a:t>
            </a:r>
          </a:p>
          <a:p>
            <a:pPr marL="533400" indent="-533400">
              <a:spcBef>
                <a:spcPts val="575"/>
              </a:spcBef>
              <a:buFont typeface="Symbol" charset="0"/>
              <a:buAutoNum type="arabicPeriod" startAt="4"/>
            </a:pPr>
            <a:endParaRPr lang="en-US" dirty="0"/>
          </a:p>
          <a:p>
            <a:pPr marL="533400" indent="-533400">
              <a:spcBef>
                <a:spcPts val="575"/>
              </a:spcBef>
              <a:buFont typeface="Symbol" charset="0"/>
              <a:buAutoNum type="arabicPeriod" startAt="4"/>
            </a:pPr>
            <a:r>
              <a:rPr lang="en-US" sz="2800" dirty="0"/>
              <a:t>Establish a continuous data-based system to monitor, evaluate, &amp; improve effectiveness &amp; efficiency </a:t>
            </a:r>
          </a:p>
          <a:p>
            <a:pPr marL="914400" lvl="1" indent="-457200">
              <a:spcBef>
                <a:spcPts val="375"/>
              </a:spcBef>
              <a:buFont typeface="Arial"/>
              <a:buChar char="•"/>
            </a:pPr>
            <a:r>
              <a:rPr lang="en-US" dirty="0"/>
              <a:t>Are students displaying improved behaviors?</a:t>
            </a:r>
          </a:p>
          <a:p>
            <a:pPr marL="914400" lvl="1" indent="-457200">
              <a:spcBef>
                <a:spcPts val="375"/>
              </a:spcBef>
              <a:buFont typeface="Arial"/>
              <a:buChar char="•"/>
            </a:pPr>
            <a:r>
              <a:rPr lang="en-US" dirty="0"/>
              <a:t>Are staff implementing procedures with high fidelity?</a:t>
            </a:r>
          </a:p>
          <a:p>
            <a:pPr marL="914400" lvl="1" indent="-457200">
              <a:spcBef>
                <a:spcPts val="375"/>
              </a:spcBef>
              <a:buFont typeface="Arial"/>
              <a:buChar char="•"/>
            </a:pPr>
            <a:r>
              <a:rPr lang="en-US" dirty="0"/>
              <a:t>What can be modified to improve outcomes?</a:t>
            </a:r>
          </a:p>
          <a:p>
            <a:pPr marL="914400" lvl="1" indent="-457200">
              <a:spcBef>
                <a:spcPts val="375"/>
              </a:spcBef>
              <a:buFont typeface="Arial"/>
              <a:buChar char="•"/>
            </a:pPr>
            <a:r>
              <a:rPr lang="en-US" dirty="0"/>
              <a:t>What can be eliminated to improve efficiency?</a:t>
            </a:r>
          </a:p>
          <a:p>
            <a:endParaRPr lang="en-US" dirty="0"/>
          </a:p>
        </p:txBody>
      </p:sp>
      <p:sp>
        <p:nvSpPr>
          <p:cNvPr id="2" name="Title 1"/>
          <p:cNvSpPr>
            <a:spLocks noGrp="1"/>
          </p:cNvSpPr>
          <p:nvPr>
            <p:ph type="title"/>
          </p:nvPr>
        </p:nvSpPr>
        <p:spPr/>
        <p:txBody>
          <a:bodyPr/>
          <a:lstStyle/>
          <a:p>
            <a:r>
              <a:rPr lang="en-US" b="1" dirty="0"/>
              <a:t>General Process Cont’d</a:t>
            </a:r>
          </a:p>
        </p:txBody>
      </p:sp>
      <p:sp>
        <p:nvSpPr>
          <p:cNvPr id="4" name="Footer Placeholder 3">
            <a:extLst>
              <a:ext uri="{FF2B5EF4-FFF2-40B4-BE49-F238E27FC236}">
                <a16:creationId xmlns:a16="http://schemas.microsoft.com/office/drawing/2014/main" id="{8418355C-1E8B-264C-836C-4414AFF62B0A}"/>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013726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FD66B1-DCF4-E843-B0D5-642B290A237F}"/>
              </a:ext>
            </a:extLst>
          </p:cNvPr>
          <p:cNvSpPr>
            <a:spLocks noGrp="1"/>
          </p:cNvSpPr>
          <p:nvPr>
            <p:ph type="ftr" sz="quarter" idx="11"/>
          </p:nvPr>
        </p:nvSpPr>
        <p:spPr>
          <a:xfrm>
            <a:off x="3048000" y="6356351"/>
            <a:ext cx="3352800" cy="274320"/>
          </a:xfrm>
          <a:prstGeom prst="rect">
            <a:avLst/>
          </a:prstGeom>
        </p:spPr>
        <p:txBody>
          <a:bodyPr anchor="ctr">
            <a:normAutofit/>
          </a:bodyPr>
          <a:lstStyle/>
          <a:p>
            <a:pPr>
              <a:spcAft>
                <a:spcPts val="600"/>
              </a:spcAft>
            </a:pPr>
            <a:r>
              <a:rPr lang="en-US"/>
              <a:t>(Sound Supports &amp; Associates, 2019)</a:t>
            </a:r>
          </a:p>
        </p:txBody>
      </p:sp>
      <p:sp>
        <p:nvSpPr>
          <p:cNvPr id="35842" name="Rectangle 2"/>
          <p:cNvSpPr>
            <a:spLocks noGrp="1" noChangeArrowheads="1"/>
          </p:cNvSpPr>
          <p:nvPr>
            <p:ph type="title"/>
          </p:nvPr>
        </p:nvSpPr>
        <p:spPr>
          <a:xfrm>
            <a:off x="381000" y="355849"/>
            <a:ext cx="8381260" cy="1054395"/>
          </a:xfrm>
          <a:prstGeom prst="rect">
            <a:avLst/>
          </a:prstGeom>
        </p:spPr>
        <p:txBody>
          <a:bodyPr anchor="ctr">
            <a:normAutofit fontScale="90000"/>
          </a:bodyPr>
          <a:lstStyle/>
          <a:p>
            <a:pPr>
              <a:lnSpc>
                <a:spcPct val="90000"/>
              </a:lnSpc>
            </a:pPr>
            <a:r>
              <a:rPr lang="en-US" b="1" dirty="0"/>
              <a:t>Features of Tier 2 Interventions</a:t>
            </a:r>
            <a:br>
              <a:rPr lang="en-US" dirty="0"/>
            </a:br>
            <a:r>
              <a:rPr lang="en-US" sz="2000" dirty="0"/>
              <a:t>(Hawken, Vincent, &amp; Schumann, 2008)</a:t>
            </a:r>
            <a:br>
              <a:rPr lang="en-US" dirty="0"/>
            </a:br>
            <a:endParaRPr lang="en-US" dirty="0"/>
          </a:p>
        </p:txBody>
      </p:sp>
      <p:graphicFrame>
        <p:nvGraphicFramePr>
          <p:cNvPr id="35845" name="Rectangle 3">
            <a:extLst>
              <a:ext uri="{FF2B5EF4-FFF2-40B4-BE49-F238E27FC236}">
                <a16:creationId xmlns:a16="http://schemas.microsoft.com/office/drawing/2014/main" id="{D37D980F-4E39-43A6-BBC1-56BCFA762312}"/>
              </a:ext>
            </a:extLst>
          </p:cNvPr>
          <p:cNvGraphicFramePr>
            <a:graphicFrameLocks noGrp="1"/>
          </p:cNvGraphicFramePr>
          <p:nvPr>
            <p:ph idx="1"/>
            <p:extLst>
              <p:ext uri="{D42A27DB-BD31-4B8C-83A1-F6EECF244321}">
                <p14:modId xmlns:p14="http://schemas.microsoft.com/office/powerpoint/2010/main" val="1664737630"/>
              </p:ext>
            </p:extLst>
          </p:nvPr>
        </p:nvGraphicFramePr>
        <p:xfrm>
          <a:off x="381007" y="1719071"/>
          <a:ext cx="8407893" cy="4407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7496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Basic Tier 2 Interventions</a:t>
            </a:r>
          </a:p>
        </p:txBody>
      </p:sp>
      <p:sp>
        <p:nvSpPr>
          <p:cNvPr id="3" name="TextBox 2"/>
          <p:cNvSpPr txBox="1"/>
          <p:nvPr/>
        </p:nvSpPr>
        <p:spPr>
          <a:xfrm>
            <a:off x="547395" y="1690689"/>
            <a:ext cx="6642299" cy="1200329"/>
          </a:xfrm>
          <a:prstGeom prst="rect">
            <a:avLst/>
          </a:prstGeom>
          <a:noFill/>
        </p:spPr>
        <p:txBody>
          <a:bodyPr wrap="square" rtlCol="0">
            <a:spAutoFit/>
          </a:bodyPr>
          <a:lstStyle/>
          <a:p>
            <a:r>
              <a:rPr lang="en-US" sz="2400" dirty="0"/>
              <a:t>Begin with </a:t>
            </a:r>
            <a:r>
              <a:rPr lang="en-US" sz="2400" i="1" dirty="0"/>
              <a:t>Least Intensive Intervention </a:t>
            </a:r>
            <a:r>
              <a:rPr lang="en-US" sz="2400" dirty="0"/>
              <a:t>possible that matches student need. Increase/adjust supports based on data.</a:t>
            </a:r>
          </a:p>
        </p:txBody>
      </p:sp>
      <p:graphicFrame>
        <p:nvGraphicFramePr>
          <p:cNvPr id="4" name="Diagram 3"/>
          <p:cNvGraphicFramePr/>
          <p:nvPr>
            <p:extLst>
              <p:ext uri="{D42A27DB-BD31-4B8C-83A1-F6EECF244321}">
                <p14:modId xmlns:p14="http://schemas.microsoft.com/office/powerpoint/2010/main" val="3885103079"/>
              </p:ext>
            </p:extLst>
          </p:nvPr>
        </p:nvGraphicFramePr>
        <p:xfrm>
          <a:off x="770965" y="1954307"/>
          <a:ext cx="8017435" cy="4589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hape 286"/>
          <p:cNvSpPr/>
          <p:nvPr/>
        </p:nvSpPr>
        <p:spPr>
          <a:xfrm>
            <a:off x="1335525" y="5552375"/>
            <a:ext cx="6642299" cy="501463"/>
          </a:xfrm>
          <a:prstGeom prst="leftRightArrow">
            <a:avLst>
              <a:gd name="adj1" fmla="val 50000"/>
              <a:gd name="adj2" fmla="val 50000"/>
            </a:avLst>
          </a:prstGeom>
          <a:solidFill>
            <a:schemeClr val="accen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 name="TextBox 7"/>
          <p:cNvSpPr txBox="1"/>
          <p:nvPr/>
        </p:nvSpPr>
        <p:spPr>
          <a:xfrm>
            <a:off x="1591732" y="6053838"/>
            <a:ext cx="6386091" cy="584775"/>
          </a:xfrm>
          <a:prstGeom prst="rect">
            <a:avLst/>
          </a:prstGeom>
          <a:noFill/>
        </p:spPr>
        <p:txBody>
          <a:bodyPr wrap="square" rtlCol="0">
            <a:spAutoFit/>
          </a:bodyPr>
          <a:lstStyle/>
          <a:p>
            <a:pPr lvl="0"/>
            <a:r>
              <a:rPr lang="en-US" dirty="0">
                <a:solidFill>
                  <a:srgbClr val="000000"/>
                </a:solidFill>
                <a:latin typeface="Arial"/>
                <a:ea typeface="Arial"/>
                <a:cs typeface="Arial"/>
                <a:sym typeface="Arial"/>
              </a:rPr>
              <a:t>Least Intensive			        More Intensive</a:t>
            </a:r>
          </a:p>
          <a:p>
            <a:pPr algn="ctr"/>
            <a:r>
              <a:rPr lang="en-US" sz="1400" dirty="0"/>
              <a:t>(Walker, B., 2016)</a:t>
            </a:r>
          </a:p>
        </p:txBody>
      </p:sp>
    </p:spTree>
    <p:extLst>
      <p:ext uri="{BB962C8B-B14F-4D97-AF65-F5344CB8AC3E}">
        <p14:creationId xmlns:p14="http://schemas.microsoft.com/office/powerpoint/2010/main" val="725291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81001" y="1813301"/>
            <a:ext cx="8407900" cy="4313177"/>
          </a:xfrm>
        </p:spPr>
        <p:txBody>
          <a:bodyPr>
            <a:normAutofit fontScale="70000" lnSpcReduction="20000"/>
          </a:bodyPr>
          <a:lstStyle/>
          <a:p>
            <a:pPr lvl="1" defTabSz="914400"/>
            <a:r>
              <a:rPr lang="en-US" sz="3600" dirty="0"/>
              <a:t>Targeted SEL Groups </a:t>
            </a:r>
          </a:p>
          <a:p>
            <a:pPr lvl="1" defTabSz="914400"/>
            <a:r>
              <a:rPr lang="en-US" sz="3600" dirty="0"/>
              <a:t>Check In/Check Out, Check, </a:t>
            </a:r>
          </a:p>
          <a:p>
            <a:pPr lvl="1" defTabSz="914400" eaLnBrk="1" hangingPunct="1">
              <a:buNone/>
            </a:pPr>
            <a:r>
              <a:rPr lang="en-US" sz="3600" dirty="0"/>
              <a:t>   Connect &amp; Expect etc.</a:t>
            </a:r>
          </a:p>
          <a:p>
            <a:pPr lvl="1" defTabSz="914400" eaLnBrk="1" hangingPunct="1"/>
            <a:r>
              <a:rPr lang="en-US" sz="3600" dirty="0"/>
              <a:t>Executive Functioning Skill Groups</a:t>
            </a:r>
          </a:p>
          <a:p>
            <a:pPr lvl="1" defTabSz="914400" eaLnBrk="1" hangingPunct="1"/>
            <a:r>
              <a:rPr lang="en-US" sz="3600" dirty="0"/>
              <a:t>Learning Strategies and Study Skills</a:t>
            </a:r>
          </a:p>
          <a:p>
            <a:pPr lvl="1" defTabSz="914400" eaLnBrk="1" hangingPunct="1"/>
            <a:r>
              <a:rPr lang="en-US" sz="3600" dirty="0"/>
              <a:t>Academic Support Groups</a:t>
            </a:r>
          </a:p>
          <a:p>
            <a:pPr lvl="1" defTabSz="914400" eaLnBrk="1" hangingPunct="1"/>
            <a:r>
              <a:rPr lang="en-US" sz="3600" dirty="0"/>
              <a:t>Homework Club</a:t>
            </a:r>
          </a:p>
          <a:p>
            <a:pPr lvl="1" defTabSz="914400" eaLnBrk="1" hangingPunct="1"/>
            <a:r>
              <a:rPr lang="en-US" sz="3600" dirty="0"/>
              <a:t>Self-Monitoring  Plans</a:t>
            </a:r>
          </a:p>
          <a:p>
            <a:pPr lvl="1" defTabSz="914400" eaLnBrk="1" hangingPunct="1"/>
            <a:r>
              <a:rPr lang="en-US" sz="3600" dirty="0"/>
              <a:t>Mentoring/Make a Mentor</a:t>
            </a:r>
          </a:p>
          <a:p>
            <a:pPr lvl="1" defTabSz="914400" eaLnBrk="1" hangingPunct="1"/>
            <a:r>
              <a:rPr lang="en-US" sz="3600" dirty="0"/>
              <a:t>Behavior Contracts</a:t>
            </a:r>
          </a:p>
          <a:p>
            <a:pPr lvl="1" defTabSz="914400" eaLnBrk="1" hangingPunct="1"/>
            <a:r>
              <a:rPr lang="en-US" sz="3600" dirty="0"/>
              <a:t>Class Pass System</a:t>
            </a:r>
          </a:p>
        </p:txBody>
      </p:sp>
      <p:sp>
        <p:nvSpPr>
          <p:cNvPr id="41986" name="Title 1"/>
          <p:cNvSpPr>
            <a:spLocks noGrp="1"/>
          </p:cNvSpPr>
          <p:nvPr>
            <p:ph type="title"/>
          </p:nvPr>
        </p:nvSpPr>
        <p:spPr/>
        <p:txBody>
          <a:bodyPr>
            <a:normAutofit/>
          </a:bodyPr>
          <a:lstStyle/>
          <a:p>
            <a:r>
              <a:rPr lang="en-US" b="1" dirty="0">
                <a:solidFill>
                  <a:srgbClr val="FFFFFF"/>
                </a:solidFill>
              </a:rPr>
              <a:t>Tier 2: Sample Interventions</a:t>
            </a:r>
          </a:p>
        </p:txBody>
      </p:sp>
      <p:pic>
        <p:nvPicPr>
          <p:cNvPr id="7" name="Picture 6" descr="LS01278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5616" y="4678160"/>
            <a:ext cx="2346527" cy="1702008"/>
          </a:xfrm>
          <a:prstGeom prst="rect">
            <a:avLst/>
          </a:prstGeom>
        </p:spPr>
      </p:pic>
      <p:sp>
        <p:nvSpPr>
          <p:cNvPr id="2" name="Footer Placeholder 1">
            <a:extLst>
              <a:ext uri="{FF2B5EF4-FFF2-40B4-BE49-F238E27FC236}">
                <a16:creationId xmlns:a16="http://schemas.microsoft.com/office/drawing/2014/main" id="{839B6598-40AF-AB49-9320-203A92EF3AC8}"/>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3344376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2B35E-62B3-6346-B36C-8CE03FFF11B7}"/>
              </a:ext>
            </a:extLst>
          </p:cNvPr>
          <p:cNvPicPr>
            <a:picLocks noChangeAspect="1"/>
          </p:cNvPicPr>
          <p:nvPr/>
        </p:nvPicPr>
        <p:blipFill>
          <a:blip r:embed="rId2"/>
          <a:stretch>
            <a:fillRect/>
          </a:stretch>
        </p:blipFill>
        <p:spPr>
          <a:xfrm>
            <a:off x="343430" y="197588"/>
            <a:ext cx="8378539" cy="6277338"/>
          </a:xfrm>
          <a:prstGeom prst="rect">
            <a:avLst/>
          </a:prstGeom>
        </p:spPr>
      </p:pic>
      <p:sp>
        <p:nvSpPr>
          <p:cNvPr id="5" name="Footer Placeholder 4">
            <a:extLst>
              <a:ext uri="{FF2B5EF4-FFF2-40B4-BE49-F238E27FC236}">
                <a16:creationId xmlns:a16="http://schemas.microsoft.com/office/drawing/2014/main" id="{D8F5B5F5-E80B-2440-A2C2-F6F330CAA694}"/>
              </a:ext>
            </a:extLst>
          </p:cNvPr>
          <p:cNvSpPr>
            <a:spLocks noGrp="1"/>
          </p:cNvSpPr>
          <p:nvPr>
            <p:ph type="ftr" sz="quarter" idx="11"/>
          </p:nvPr>
        </p:nvSpPr>
        <p:spPr>
          <a:xfrm>
            <a:off x="1865376" y="6428935"/>
            <a:ext cx="4352544" cy="292540"/>
          </a:xfrm>
        </p:spPr>
        <p:txBody>
          <a:bodyPr/>
          <a:lstStyle/>
          <a:p>
            <a:r>
              <a:rPr lang="en-US" dirty="0">
                <a:solidFill>
                  <a:schemeClr val="tx1"/>
                </a:solidFill>
              </a:rPr>
              <a:t>(Sound Supports &amp; Associates, 2019)</a:t>
            </a:r>
          </a:p>
        </p:txBody>
      </p:sp>
    </p:spTree>
    <p:extLst>
      <p:ext uri="{BB962C8B-B14F-4D97-AF65-F5344CB8AC3E}">
        <p14:creationId xmlns:p14="http://schemas.microsoft.com/office/powerpoint/2010/main" val="545355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On Your Poster List:</a:t>
            </a:r>
          </a:p>
          <a:p>
            <a:pPr lvl="1"/>
            <a:r>
              <a:rPr lang="en-US" sz="2800" dirty="0"/>
              <a:t>Ways Your School is </a:t>
            </a:r>
            <a:r>
              <a:rPr lang="en-US" sz="2800" dirty="0">
                <a:solidFill>
                  <a:srgbClr val="00B050"/>
                </a:solidFill>
              </a:rPr>
              <a:t>Ready</a:t>
            </a:r>
            <a:r>
              <a:rPr lang="en-US" sz="2800" dirty="0"/>
              <a:t> For Tier 2</a:t>
            </a:r>
          </a:p>
          <a:p>
            <a:pPr lvl="1"/>
            <a:r>
              <a:rPr lang="en-US" sz="2800" dirty="0"/>
              <a:t>Readiness Steps That </a:t>
            </a:r>
            <a:r>
              <a:rPr lang="en-US" sz="2800" dirty="0">
                <a:solidFill>
                  <a:srgbClr val="0070C0"/>
                </a:solidFill>
              </a:rPr>
              <a:t>Need to Occur</a:t>
            </a:r>
          </a:p>
          <a:p>
            <a:pPr lvl="1"/>
            <a:r>
              <a:rPr lang="en-US" sz="2800" dirty="0"/>
              <a:t>Challenges to Tier 2 Implementation</a:t>
            </a:r>
          </a:p>
          <a:p>
            <a:pPr lvl="1"/>
            <a:r>
              <a:rPr lang="en-US" sz="2800" dirty="0"/>
              <a:t>Promoters to Tier 2 Implementation</a:t>
            </a:r>
          </a:p>
          <a:p>
            <a:pPr marL="457200" lvl="1" indent="0">
              <a:buNone/>
            </a:pPr>
            <a:endParaRPr lang="en-US" sz="2800" dirty="0"/>
          </a:p>
          <a:p>
            <a:pPr marL="457200" lvl="1" indent="0">
              <a:buNone/>
            </a:pPr>
            <a:r>
              <a:rPr lang="en-US" sz="2800" dirty="0"/>
              <a:t>Look at indicators of Tier 2 readiness on page 5 of your Tier 2 packet to guide your thinking. </a:t>
            </a:r>
          </a:p>
          <a:p>
            <a:endParaRPr lang="en-US" sz="2800" dirty="0"/>
          </a:p>
          <a:p>
            <a:endParaRPr lang="en-US" dirty="0"/>
          </a:p>
          <a:p>
            <a:pPr marL="0" indent="0">
              <a:buNone/>
            </a:pPr>
            <a:endParaRPr lang="en-US" dirty="0"/>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a:t>Tier 2 Readiness Assessment &amp; </a:t>
            </a:r>
            <a:br>
              <a:rPr lang="en-US" dirty="0"/>
            </a:br>
            <a:r>
              <a:rPr lang="en-US" dirty="0"/>
              <a:t>Poster Activity</a:t>
            </a:r>
          </a:p>
        </p:txBody>
      </p:sp>
      <p:sp>
        <p:nvSpPr>
          <p:cNvPr id="4" name="Footer Placeholder 3">
            <a:extLst>
              <a:ext uri="{FF2B5EF4-FFF2-40B4-BE49-F238E27FC236}">
                <a16:creationId xmlns:a16="http://schemas.microsoft.com/office/drawing/2014/main" id="{02AEE6E0-53FA-664B-9875-393FD4589796}"/>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689071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C19DD7A-A117-44A9-B12B-4F776365D2D2}"/>
              </a:ext>
            </a:extLst>
          </p:cNvPr>
          <p:cNvSpPr>
            <a:spLocks noChangeArrowheads="1"/>
          </p:cNvSpPr>
          <p:nvPr/>
        </p:nvSpPr>
        <p:spPr bwMode="auto">
          <a:xfrm>
            <a:off x="457200" y="1719072"/>
            <a:ext cx="4368018" cy="440740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fontAlgn="base">
              <a:lnSpc>
                <a:spcPct val="90000"/>
              </a:lnSpc>
              <a:spcBef>
                <a:spcPct val="20000"/>
              </a:spcBef>
              <a:spcAft>
                <a:spcPct val="0"/>
              </a:spcAft>
            </a:pPr>
            <a:endParaRPr lang="en-US" altLang="en-US" sz="2400" dirty="0">
              <a:solidFill>
                <a:schemeClr val="tx2"/>
              </a:solidFill>
            </a:endParaRPr>
          </a:p>
          <a:p>
            <a:pPr fontAlgn="base">
              <a:lnSpc>
                <a:spcPct val="90000"/>
              </a:lnSpc>
              <a:spcBef>
                <a:spcPct val="20000"/>
              </a:spcBef>
              <a:spcAft>
                <a:spcPct val="0"/>
              </a:spcAft>
            </a:pPr>
            <a:endParaRPr lang="en-US" altLang="en-US" sz="2400" dirty="0">
              <a:solidFill>
                <a:schemeClr val="tx2"/>
              </a:solidFill>
            </a:endParaRPr>
          </a:p>
          <a:p>
            <a:pPr fontAlgn="base">
              <a:lnSpc>
                <a:spcPct val="90000"/>
              </a:lnSpc>
              <a:spcBef>
                <a:spcPct val="20000"/>
              </a:spcBef>
              <a:spcAft>
                <a:spcPct val="0"/>
              </a:spcAft>
            </a:pPr>
            <a:r>
              <a:rPr lang="en-US" sz="2400" dirty="0">
                <a:solidFill>
                  <a:schemeClr val="tx2"/>
                </a:solidFill>
              </a:rPr>
              <a:t>The Tier II Team uses a range of data to regularly identify students in need of more social/behavioral supports and to establish and monitor the systems and practices that serve these students</a:t>
            </a:r>
          </a:p>
          <a:p>
            <a:pPr fontAlgn="base">
              <a:lnSpc>
                <a:spcPct val="90000"/>
              </a:lnSpc>
              <a:spcBef>
                <a:spcPct val="20000"/>
              </a:spcBef>
              <a:spcAft>
                <a:spcPct val="0"/>
              </a:spcAft>
            </a:pPr>
            <a:r>
              <a:rPr lang="en-US" sz="2400" dirty="0">
                <a:solidFill>
                  <a:schemeClr val="tx2"/>
                </a:solidFill>
              </a:rPr>
              <a:t> </a:t>
            </a:r>
          </a:p>
          <a:p>
            <a:pPr fontAlgn="base">
              <a:lnSpc>
                <a:spcPct val="90000"/>
              </a:lnSpc>
              <a:spcBef>
                <a:spcPct val="20000"/>
              </a:spcBef>
              <a:spcAft>
                <a:spcPct val="0"/>
              </a:spcAft>
            </a:pPr>
            <a:br>
              <a:rPr lang="en-US" altLang="en-US" sz="2400" dirty="0">
                <a:solidFill>
                  <a:schemeClr val="tx2"/>
                </a:solidFill>
              </a:rPr>
            </a:br>
            <a:endParaRPr lang="en-US" altLang="en-US" sz="2400" dirty="0">
              <a:solidFill>
                <a:schemeClr val="tx2"/>
              </a:solidFill>
            </a:endParaRPr>
          </a:p>
        </p:txBody>
      </p:sp>
      <p:pic>
        <p:nvPicPr>
          <p:cNvPr id="5" name="Content Placeholder 4" descr="Screen Shot 2014-09-29 at 9.16.20 PM.png"/>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l="10882" r="16272" b="2"/>
          <a:stretch/>
        </p:blipFill>
        <p:spPr>
          <a:xfrm>
            <a:off x="5334000" y="2379528"/>
            <a:ext cx="3142708" cy="3429703"/>
          </a:xfrm>
          <a:prstGeom prst="rect">
            <a:avLst/>
          </a:prstGeom>
          <a:noFill/>
        </p:spPr>
      </p:pic>
      <p:sp>
        <p:nvSpPr>
          <p:cNvPr id="3" name="Footer Placeholder 2">
            <a:extLst>
              <a:ext uri="{FF2B5EF4-FFF2-40B4-BE49-F238E27FC236}">
                <a16:creationId xmlns:a16="http://schemas.microsoft.com/office/drawing/2014/main" id="{2153FC69-2A83-204E-8D2B-F1A19D1ACAEF}"/>
              </a:ext>
            </a:extLst>
          </p:cNvPr>
          <p:cNvSpPr>
            <a:spLocks noGrp="1"/>
          </p:cNvSpPr>
          <p:nvPr>
            <p:ph type="ftr" sz="quarter" idx="11"/>
          </p:nvPr>
        </p:nvSpPr>
        <p:spPr>
          <a:xfrm>
            <a:off x="3048000" y="6356351"/>
            <a:ext cx="3352800" cy="274320"/>
          </a:xfrm>
          <a:prstGeom prst="rect">
            <a:avLst/>
          </a:prstGeom>
        </p:spPr>
        <p:txBody>
          <a:bodyPr vert="horz" lIns="91440" tIns="45720" rIns="91440" bIns="45720" rtlCol="0" anchor="ctr">
            <a:normAutofit/>
          </a:bodyPr>
          <a:lstStyle/>
          <a:p>
            <a:pPr>
              <a:spcAft>
                <a:spcPts val="600"/>
              </a:spcAft>
            </a:pPr>
            <a:r>
              <a:rPr lang="en-US" kern="1200">
                <a:latin typeface="+mn-lt"/>
                <a:ea typeface="+mn-ea"/>
                <a:cs typeface="+mn-cs"/>
              </a:rPr>
              <a:t>(Sound Supports &amp; Associates, 2019)</a:t>
            </a:r>
          </a:p>
        </p:txBody>
      </p:sp>
      <p:sp>
        <p:nvSpPr>
          <p:cNvPr id="2" name="Title 1"/>
          <p:cNvSpPr>
            <a:spLocks noGrp="1"/>
          </p:cNvSpPr>
          <p:nvPr>
            <p:ph type="title"/>
          </p:nvPr>
        </p:nvSpPr>
        <p:spPr>
          <a:xfrm>
            <a:off x="381000" y="355849"/>
            <a:ext cx="8381260" cy="1054395"/>
          </a:xfrm>
          <a:prstGeom prst="rect">
            <a:avLst/>
          </a:prstGeom>
        </p:spPr>
        <p:txBody>
          <a:bodyPr vert="horz" lIns="91440" tIns="45720" rIns="91440" bIns="45720" rtlCol="0" anchor="ctr">
            <a:normAutofit/>
          </a:bodyPr>
          <a:lstStyle/>
          <a:p>
            <a:r>
              <a:rPr lang="en-US" kern="1200" cap="all" spc="200" baseline="0">
                <a:ln>
                  <a:noFill/>
                </a:ln>
                <a:effectLst/>
                <a:latin typeface="+mj-lt"/>
                <a:ea typeface="+mj-ea"/>
                <a:cs typeface="+mj-cs"/>
              </a:rPr>
              <a:t>Tier 2 – Building the Support Team</a:t>
            </a:r>
          </a:p>
        </p:txBody>
      </p:sp>
    </p:spTree>
    <p:extLst>
      <p:ext uri="{BB962C8B-B14F-4D97-AF65-F5344CB8AC3E}">
        <p14:creationId xmlns:p14="http://schemas.microsoft.com/office/powerpoint/2010/main" val="941505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E60B7CA-A82E-FC4E-AD22-F8D0F0D9C9C8}"/>
              </a:ext>
            </a:extLst>
          </p:cNvPr>
          <p:cNvGraphicFramePr>
            <a:graphicFrameLocks noGrp="1"/>
          </p:cNvGraphicFramePr>
          <p:nvPr>
            <p:extLst>
              <p:ext uri="{D42A27DB-BD31-4B8C-83A1-F6EECF244321}">
                <p14:modId xmlns:p14="http://schemas.microsoft.com/office/powerpoint/2010/main" val="1584290993"/>
              </p:ext>
            </p:extLst>
          </p:nvPr>
        </p:nvGraphicFramePr>
        <p:xfrm>
          <a:off x="647114" y="807079"/>
          <a:ext cx="7934178" cy="5648402"/>
        </p:xfrm>
        <a:graphic>
          <a:graphicData uri="http://schemas.openxmlformats.org/drawingml/2006/table">
            <a:tbl>
              <a:tblPr firstRow="1" bandRow="1">
                <a:tableStyleId>{BC89EF96-8CEA-46FF-86C4-4CE0E7609802}</a:tableStyleId>
              </a:tblPr>
              <a:tblGrid>
                <a:gridCol w="3968609">
                  <a:extLst>
                    <a:ext uri="{9D8B030D-6E8A-4147-A177-3AD203B41FA5}">
                      <a16:colId xmlns:a16="http://schemas.microsoft.com/office/drawing/2014/main" val="2913515891"/>
                    </a:ext>
                  </a:extLst>
                </a:gridCol>
                <a:gridCol w="3965569">
                  <a:extLst>
                    <a:ext uri="{9D8B030D-6E8A-4147-A177-3AD203B41FA5}">
                      <a16:colId xmlns:a16="http://schemas.microsoft.com/office/drawing/2014/main" val="2483955028"/>
                    </a:ext>
                  </a:extLst>
                </a:gridCol>
              </a:tblGrid>
              <a:tr h="278620">
                <a:tc>
                  <a:txBody>
                    <a:bodyPr/>
                    <a:lstStyle/>
                    <a:p>
                      <a:pPr algn="ctr"/>
                      <a:r>
                        <a:rPr lang="en-US" sz="1200" dirty="0">
                          <a:effectLst/>
                        </a:rPr>
                        <a:t>TIER 1 TEAM</a:t>
                      </a:r>
                      <a:endParaRPr lang="en-US" sz="1200" dirty="0">
                        <a:solidFill>
                          <a:srgbClr val="211D1E"/>
                        </a:solidFill>
                        <a:effectLst/>
                        <a:latin typeface="Times" pitchFamily="2" charset="0"/>
                      </a:endParaRPr>
                    </a:p>
                  </a:txBody>
                  <a:tcPr marL="31250" marR="31250" marT="0" marB="0"/>
                </a:tc>
                <a:tc>
                  <a:txBody>
                    <a:bodyPr/>
                    <a:lstStyle/>
                    <a:p>
                      <a:pPr algn="ctr"/>
                      <a:r>
                        <a:rPr lang="en-US" sz="1200">
                          <a:effectLst/>
                        </a:rPr>
                        <a:t>TIER 2 TEAM</a:t>
                      </a:r>
                      <a:endParaRPr lang="en-US" sz="1200">
                        <a:solidFill>
                          <a:srgbClr val="211D1E"/>
                        </a:solidFill>
                        <a:effectLst/>
                        <a:latin typeface="Times" pitchFamily="2" charset="0"/>
                      </a:endParaRPr>
                    </a:p>
                  </a:txBody>
                  <a:tcPr marL="31250" marR="31250" marT="0" marB="0"/>
                </a:tc>
                <a:extLst>
                  <a:ext uri="{0D108BD9-81ED-4DB2-BD59-A6C34878D82A}">
                    <a16:rowId xmlns:a16="http://schemas.microsoft.com/office/drawing/2014/main" val="3635413266"/>
                  </a:ext>
                </a:extLst>
              </a:tr>
              <a:tr h="754308">
                <a:tc>
                  <a:txBody>
                    <a:bodyPr/>
                    <a:lstStyle/>
                    <a:p>
                      <a:r>
                        <a:rPr lang="en-US" sz="1400" dirty="0">
                          <a:effectLst/>
                        </a:rPr>
                        <a:t>Addresses and prevents problem behavior for 80% to 90% of the students.</a:t>
                      </a:r>
                      <a:endParaRPr lang="en-US" sz="1400" dirty="0">
                        <a:solidFill>
                          <a:srgbClr val="211D1E"/>
                        </a:solidFill>
                        <a:effectLst/>
                        <a:latin typeface="Times" pitchFamily="2" charset="0"/>
                      </a:endParaRPr>
                    </a:p>
                  </a:txBody>
                  <a:tcPr marL="31250" marR="31250" marT="0" marB="0"/>
                </a:tc>
                <a:tc>
                  <a:txBody>
                    <a:bodyPr/>
                    <a:lstStyle/>
                    <a:p>
                      <a:r>
                        <a:rPr lang="en-US" sz="1400">
                          <a:effectLst/>
                        </a:rPr>
                        <a:t>Designs early intervention programs for the remaining 10% to 15% of students who are at risk for academic or behavioral problems.</a:t>
                      </a:r>
                      <a:endParaRPr lang="en-US" sz="1400">
                        <a:solidFill>
                          <a:srgbClr val="211D1E"/>
                        </a:solidFill>
                        <a:effectLst/>
                        <a:latin typeface="Times" pitchFamily="2" charset="0"/>
                      </a:endParaRPr>
                    </a:p>
                  </a:txBody>
                  <a:tcPr marL="31250" marR="31250" marT="0" marB="0"/>
                </a:tc>
                <a:extLst>
                  <a:ext uri="{0D108BD9-81ED-4DB2-BD59-A6C34878D82A}">
                    <a16:rowId xmlns:a16="http://schemas.microsoft.com/office/drawing/2014/main" val="4058536702"/>
                  </a:ext>
                </a:extLst>
              </a:tr>
              <a:tr h="754308">
                <a:tc>
                  <a:txBody>
                    <a:bodyPr/>
                    <a:lstStyle/>
                    <a:p>
                      <a:r>
                        <a:rPr lang="en-US" sz="1400" dirty="0">
                          <a:effectLst/>
                        </a:rPr>
                        <a:t>Determines areas of need within the school.</a:t>
                      </a:r>
                      <a:endParaRPr lang="en-US" sz="1400" dirty="0">
                        <a:solidFill>
                          <a:srgbClr val="211D1E"/>
                        </a:solidFill>
                        <a:effectLst/>
                        <a:latin typeface="Times" pitchFamily="2" charset="0"/>
                      </a:endParaRPr>
                    </a:p>
                  </a:txBody>
                  <a:tcPr marL="31250" marR="31250" marT="0" marB="0"/>
                </a:tc>
                <a:tc>
                  <a:txBody>
                    <a:bodyPr/>
                    <a:lstStyle/>
                    <a:p>
                      <a:r>
                        <a:rPr lang="en-US" sz="1400" dirty="0">
                          <a:effectLst/>
                        </a:rPr>
                        <a:t>Conducts proactive, regular student screening and coordinates and shares information with the Tier 1 Team.</a:t>
                      </a:r>
                      <a:endParaRPr lang="en-US" sz="1400" dirty="0">
                        <a:solidFill>
                          <a:srgbClr val="211D1E"/>
                        </a:solidFill>
                        <a:effectLst/>
                        <a:latin typeface="Times" pitchFamily="2" charset="0"/>
                      </a:endParaRPr>
                    </a:p>
                  </a:txBody>
                  <a:tcPr marL="31250" marR="31250" marT="0" marB="0"/>
                </a:tc>
                <a:extLst>
                  <a:ext uri="{0D108BD9-81ED-4DB2-BD59-A6C34878D82A}">
                    <a16:rowId xmlns:a16="http://schemas.microsoft.com/office/drawing/2014/main" val="1139767851"/>
                  </a:ext>
                </a:extLst>
              </a:tr>
              <a:tr h="704029">
                <a:tc>
                  <a:txBody>
                    <a:bodyPr/>
                    <a:lstStyle/>
                    <a:p>
                      <a:r>
                        <a:rPr lang="en-US" sz="1400" dirty="0">
                          <a:effectLst/>
                        </a:rPr>
                        <a:t>Uses schoolwide data to set priorities within the school.</a:t>
                      </a:r>
                      <a:endParaRPr lang="en-US" sz="1400" dirty="0">
                        <a:solidFill>
                          <a:srgbClr val="211D1E"/>
                        </a:solidFill>
                        <a:effectLst/>
                        <a:latin typeface="Times" pitchFamily="2" charset="0"/>
                      </a:endParaRPr>
                    </a:p>
                  </a:txBody>
                  <a:tcPr marL="31250" marR="31250" marT="0" marB="0"/>
                </a:tc>
                <a:tc>
                  <a:txBody>
                    <a:bodyPr/>
                    <a:lstStyle/>
                    <a:p>
                      <a:r>
                        <a:rPr lang="en-US" sz="1400" dirty="0">
                          <a:effectLst/>
                        </a:rPr>
                        <a:t>Uses data to proactively determine which students need additional academic and/or social-behavioral support.</a:t>
                      </a:r>
                      <a:endParaRPr lang="en-US" sz="1400" dirty="0">
                        <a:solidFill>
                          <a:srgbClr val="211D1E"/>
                        </a:solidFill>
                        <a:effectLst/>
                        <a:latin typeface="Times" pitchFamily="2" charset="0"/>
                      </a:endParaRPr>
                    </a:p>
                  </a:txBody>
                  <a:tcPr marL="31250" marR="31250" marT="0" marB="0"/>
                </a:tc>
                <a:extLst>
                  <a:ext uri="{0D108BD9-81ED-4DB2-BD59-A6C34878D82A}">
                    <a16:rowId xmlns:a16="http://schemas.microsoft.com/office/drawing/2014/main" val="3220442286"/>
                  </a:ext>
                </a:extLst>
              </a:tr>
              <a:tr h="516463">
                <a:tc>
                  <a:txBody>
                    <a:bodyPr/>
                    <a:lstStyle/>
                    <a:p>
                      <a:r>
                        <a:rPr lang="en-US" sz="1400">
                          <a:effectLst/>
                        </a:rPr>
                        <a:t>Identifies needed strategies, current and on-going staff training, and resources.</a:t>
                      </a:r>
                      <a:endParaRPr lang="en-US" sz="1400">
                        <a:solidFill>
                          <a:srgbClr val="211D1E"/>
                        </a:solidFill>
                        <a:effectLst/>
                        <a:latin typeface="Times" pitchFamily="2" charset="0"/>
                      </a:endParaRPr>
                    </a:p>
                  </a:txBody>
                  <a:tcPr marL="31250" marR="31250" marT="0" marB="0"/>
                </a:tc>
                <a:tc>
                  <a:txBody>
                    <a:bodyPr/>
                    <a:lstStyle/>
                    <a:p>
                      <a:r>
                        <a:rPr lang="en-US" sz="1400">
                          <a:effectLst/>
                        </a:rPr>
                        <a:t>Identifies staff skilled in conducting brief functional assessments.</a:t>
                      </a:r>
                      <a:endParaRPr lang="en-US" sz="1400">
                        <a:solidFill>
                          <a:srgbClr val="211D1E"/>
                        </a:solidFill>
                        <a:effectLst/>
                        <a:latin typeface="Times" pitchFamily="2" charset="0"/>
                      </a:endParaRPr>
                    </a:p>
                  </a:txBody>
                  <a:tcPr marL="31250" marR="31250" marT="0" marB="0"/>
                </a:tc>
                <a:extLst>
                  <a:ext uri="{0D108BD9-81ED-4DB2-BD59-A6C34878D82A}">
                    <a16:rowId xmlns:a16="http://schemas.microsoft.com/office/drawing/2014/main" val="682565691"/>
                  </a:ext>
                </a:extLst>
              </a:tr>
              <a:tr h="754308">
                <a:tc>
                  <a:txBody>
                    <a:bodyPr/>
                    <a:lstStyle/>
                    <a:p>
                      <a:r>
                        <a:rPr lang="en-US" sz="1400">
                          <a:effectLst/>
                        </a:rPr>
                        <a:t>Designs positive behavioral interventions and supports for the classroom and the entire school.</a:t>
                      </a:r>
                      <a:endParaRPr lang="en-US" sz="1400">
                        <a:solidFill>
                          <a:srgbClr val="211D1E"/>
                        </a:solidFill>
                        <a:effectLst/>
                        <a:latin typeface="Times" pitchFamily="2" charset="0"/>
                      </a:endParaRPr>
                    </a:p>
                  </a:txBody>
                  <a:tcPr marL="31250" marR="31250" marT="0" marB="0"/>
                </a:tc>
                <a:tc>
                  <a:txBody>
                    <a:bodyPr/>
                    <a:lstStyle/>
                    <a:p>
                      <a:r>
                        <a:rPr lang="en-US" sz="1400">
                          <a:effectLst/>
                        </a:rPr>
                        <a:t>Designs positive behavioral interventions and supports for small groups of students and/or specific classroom settings needing additional assistance.</a:t>
                      </a:r>
                      <a:endParaRPr lang="en-US" sz="1400">
                        <a:solidFill>
                          <a:srgbClr val="211D1E"/>
                        </a:solidFill>
                        <a:effectLst/>
                        <a:latin typeface="Times" pitchFamily="2" charset="0"/>
                      </a:endParaRPr>
                    </a:p>
                  </a:txBody>
                  <a:tcPr marL="31250" marR="31250" marT="0" marB="0"/>
                </a:tc>
                <a:extLst>
                  <a:ext uri="{0D108BD9-81ED-4DB2-BD59-A6C34878D82A}">
                    <a16:rowId xmlns:a16="http://schemas.microsoft.com/office/drawing/2014/main" val="1555383111"/>
                  </a:ext>
                </a:extLst>
              </a:tr>
              <a:tr h="754308">
                <a:tc>
                  <a:txBody>
                    <a:bodyPr/>
                    <a:lstStyle/>
                    <a:p>
                      <a:r>
                        <a:rPr lang="en-US" sz="1400">
                          <a:effectLst/>
                        </a:rPr>
                        <a:t>Provides ongoing support for staff members implementing positive behavior support programs.</a:t>
                      </a:r>
                      <a:endParaRPr lang="en-US" sz="1400">
                        <a:solidFill>
                          <a:srgbClr val="211D1E"/>
                        </a:solidFill>
                        <a:effectLst/>
                        <a:latin typeface="Times" pitchFamily="2" charset="0"/>
                      </a:endParaRPr>
                    </a:p>
                  </a:txBody>
                  <a:tcPr marL="31250" marR="31250" marT="0" marB="0"/>
                </a:tc>
                <a:tc>
                  <a:txBody>
                    <a:bodyPr/>
                    <a:lstStyle/>
                    <a:p>
                      <a:r>
                        <a:rPr lang="en-US" sz="1400">
                          <a:effectLst/>
                        </a:rPr>
                        <a:t>Consults with and provides ongoing support for school staff who have a student(s) with academic and/or behavior problems.</a:t>
                      </a:r>
                      <a:endParaRPr lang="en-US" sz="1400">
                        <a:solidFill>
                          <a:srgbClr val="211D1E"/>
                        </a:solidFill>
                        <a:effectLst/>
                        <a:latin typeface="Times" pitchFamily="2" charset="0"/>
                      </a:endParaRPr>
                    </a:p>
                  </a:txBody>
                  <a:tcPr marL="31250" marR="31250" marT="0" marB="0"/>
                </a:tc>
                <a:extLst>
                  <a:ext uri="{0D108BD9-81ED-4DB2-BD59-A6C34878D82A}">
                    <a16:rowId xmlns:a16="http://schemas.microsoft.com/office/drawing/2014/main" val="1953349146"/>
                  </a:ext>
                </a:extLst>
              </a:tr>
              <a:tr h="516463">
                <a:tc>
                  <a:txBody>
                    <a:bodyPr/>
                    <a:lstStyle/>
                    <a:p>
                      <a:r>
                        <a:rPr lang="en-US" sz="1400">
                          <a:effectLst/>
                        </a:rPr>
                        <a:t>Shares schoolwide outcomes and makes program modifications as necessary.</a:t>
                      </a:r>
                      <a:endParaRPr lang="en-US" sz="1400">
                        <a:solidFill>
                          <a:srgbClr val="211D1E"/>
                        </a:solidFill>
                        <a:effectLst/>
                        <a:latin typeface="Times" pitchFamily="2" charset="0"/>
                      </a:endParaRPr>
                    </a:p>
                  </a:txBody>
                  <a:tcPr marL="31250" marR="31250" marT="0" marB="0"/>
                </a:tc>
                <a:tc>
                  <a:txBody>
                    <a:bodyPr/>
                    <a:lstStyle/>
                    <a:p>
                      <a:r>
                        <a:rPr lang="en-US" sz="1400">
                          <a:effectLst/>
                        </a:rPr>
                        <a:t>Shares intervention outcomes and provides ongoing support for student, teacher and family.</a:t>
                      </a:r>
                      <a:endParaRPr lang="en-US" sz="1400">
                        <a:solidFill>
                          <a:srgbClr val="211D1E"/>
                        </a:solidFill>
                        <a:effectLst/>
                        <a:latin typeface="Times" pitchFamily="2" charset="0"/>
                      </a:endParaRPr>
                    </a:p>
                  </a:txBody>
                  <a:tcPr marL="31250" marR="31250" marT="0" marB="0"/>
                </a:tc>
                <a:extLst>
                  <a:ext uri="{0D108BD9-81ED-4DB2-BD59-A6C34878D82A}">
                    <a16:rowId xmlns:a16="http://schemas.microsoft.com/office/drawing/2014/main" val="2575115205"/>
                  </a:ext>
                </a:extLst>
              </a:tr>
              <a:tr h="516463">
                <a:tc>
                  <a:txBody>
                    <a:bodyPr/>
                    <a:lstStyle/>
                    <a:p>
                      <a:r>
                        <a:rPr lang="en-US" sz="1400" dirty="0">
                          <a:effectLst/>
                        </a:rPr>
                        <a:t>Coordinates school and community schoolwide services.</a:t>
                      </a:r>
                      <a:endParaRPr lang="en-US" sz="1400" dirty="0">
                        <a:solidFill>
                          <a:srgbClr val="211D1E"/>
                        </a:solidFill>
                        <a:effectLst/>
                        <a:latin typeface="Times" pitchFamily="2" charset="0"/>
                      </a:endParaRPr>
                    </a:p>
                  </a:txBody>
                  <a:tcPr marL="31250" marR="31250" marT="0" marB="0"/>
                </a:tc>
                <a:tc>
                  <a:txBody>
                    <a:bodyPr/>
                    <a:lstStyle/>
                    <a:p>
                      <a:r>
                        <a:rPr lang="en-US" sz="1400" dirty="0">
                          <a:effectLst/>
                        </a:rPr>
                        <a:t>Coordinates school and community services for groups of students at risk .</a:t>
                      </a:r>
                      <a:endParaRPr lang="en-US" sz="1400" dirty="0">
                        <a:solidFill>
                          <a:srgbClr val="211D1E"/>
                        </a:solidFill>
                        <a:effectLst/>
                        <a:latin typeface="Times" pitchFamily="2" charset="0"/>
                      </a:endParaRPr>
                    </a:p>
                  </a:txBody>
                  <a:tcPr marL="31250" marR="31250" marT="0" marB="0"/>
                </a:tc>
                <a:extLst>
                  <a:ext uri="{0D108BD9-81ED-4DB2-BD59-A6C34878D82A}">
                    <a16:rowId xmlns:a16="http://schemas.microsoft.com/office/drawing/2014/main" val="3325763096"/>
                  </a:ext>
                </a:extLst>
              </a:tr>
            </a:tbl>
          </a:graphicData>
        </a:graphic>
      </p:graphicFrame>
      <p:sp>
        <p:nvSpPr>
          <p:cNvPr id="6" name="TextBox 5">
            <a:extLst>
              <a:ext uri="{FF2B5EF4-FFF2-40B4-BE49-F238E27FC236}">
                <a16:creationId xmlns:a16="http://schemas.microsoft.com/office/drawing/2014/main" id="{3E4C11ED-959D-EE4A-89E3-9E2B7767BAEA}"/>
              </a:ext>
            </a:extLst>
          </p:cNvPr>
          <p:cNvSpPr txBox="1"/>
          <p:nvPr/>
        </p:nvSpPr>
        <p:spPr>
          <a:xfrm>
            <a:off x="1574091" y="408397"/>
            <a:ext cx="5591013" cy="300082"/>
          </a:xfrm>
          <a:prstGeom prst="rect">
            <a:avLst/>
          </a:prstGeom>
          <a:noFill/>
        </p:spPr>
        <p:txBody>
          <a:bodyPr wrap="square" rtlCol="0">
            <a:spAutoFit/>
          </a:bodyPr>
          <a:lstStyle/>
          <a:p>
            <a:pPr algn="ctr"/>
            <a:r>
              <a:rPr lang="en-US" sz="1350" b="1" dirty="0"/>
              <a:t>Tier 1 and 2 Team Roles Compared</a:t>
            </a:r>
          </a:p>
        </p:txBody>
      </p:sp>
      <p:sp>
        <p:nvSpPr>
          <p:cNvPr id="7" name="TextBox 6">
            <a:extLst>
              <a:ext uri="{FF2B5EF4-FFF2-40B4-BE49-F238E27FC236}">
                <a16:creationId xmlns:a16="http://schemas.microsoft.com/office/drawing/2014/main" id="{1AC8CD75-C91B-4144-8C30-9721F4635E14}"/>
              </a:ext>
            </a:extLst>
          </p:cNvPr>
          <p:cNvSpPr txBox="1"/>
          <p:nvPr/>
        </p:nvSpPr>
        <p:spPr>
          <a:xfrm rot="10800000" flipV="1">
            <a:off x="7638756" y="6234834"/>
            <a:ext cx="1055077" cy="300082"/>
          </a:xfrm>
          <a:prstGeom prst="rect">
            <a:avLst/>
          </a:prstGeom>
          <a:noFill/>
        </p:spPr>
        <p:txBody>
          <a:bodyPr wrap="square" rtlCol="0">
            <a:spAutoFit/>
          </a:bodyPr>
          <a:lstStyle/>
          <a:p>
            <a:r>
              <a:rPr lang="en-US" sz="1350" dirty="0"/>
              <a:t>MOSWPBIS</a:t>
            </a:r>
          </a:p>
        </p:txBody>
      </p:sp>
      <p:sp>
        <p:nvSpPr>
          <p:cNvPr id="2" name="Footer Placeholder 1">
            <a:extLst>
              <a:ext uri="{FF2B5EF4-FFF2-40B4-BE49-F238E27FC236}">
                <a16:creationId xmlns:a16="http://schemas.microsoft.com/office/drawing/2014/main" id="{4181BCD3-839D-1440-BCCB-2FADB109BD4C}"/>
              </a:ext>
            </a:extLst>
          </p:cNvPr>
          <p:cNvSpPr>
            <a:spLocks noGrp="1"/>
          </p:cNvSpPr>
          <p:nvPr>
            <p:ph type="ftr" sz="quarter" idx="11"/>
          </p:nvPr>
        </p:nvSpPr>
        <p:spPr>
          <a:xfrm>
            <a:off x="3048000" y="6449603"/>
            <a:ext cx="3352800" cy="181068"/>
          </a:xfrm>
        </p:spPr>
        <p:txBody>
          <a:bodyPr/>
          <a:lstStyle/>
          <a:p>
            <a:r>
              <a:rPr lang="en-US" dirty="0"/>
              <a:t>Sound Supports and Associates 2020</a:t>
            </a:r>
          </a:p>
        </p:txBody>
      </p:sp>
    </p:spTree>
    <p:extLst>
      <p:ext uri="{BB962C8B-B14F-4D97-AF65-F5344CB8AC3E}">
        <p14:creationId xmlns:p14="http://schemas.microsoft.com/office/powerpoint/2010/main" val="210947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7"/>
          <p:cNvSpPr>
            <a:spLocks noGrp="1" noChangeArrowheads="1"/>
          </p:cNvSpPr>
          <p:nvPr>
            <p:ph idx="1"/>
          </p:nvPr>
        </p:nvSpPr>
        <p:spPr/>
        <p:txBody>
          <a:bodyPr/>
          <a:lstStyle/>
          <a:p>
            <a:pPr>
              <a:lnSpc>
                <a:spcPct val="90000"/>
              </a:lnSpc>
            </a:pPr>
            <a:r>
              <a:rPr lang="en-US" sz="2800" dirty="0">
                <a:latin typeface="Franklin Gothic Medium"/>
                <a:cs typeface="Franklin Gothic Medium"/>
              </a:rPr>
              <a:t>May be part of the existing behavior leadership team</a:t>
            </a:r>
          </a:p>
          <a:p>
            <a:pPr marL="0" indent="0">
              <a:lnSpc>
                <a:spcPct val="90000"/>
              </a:lnSpc>
              <a:buNone/>
            </a:pPr>
            <a:endParaRPr lang="en-US" sz="600" dirty="0">
              <a:latin typeface="Franklin Gothic Medium"/>
              <a:cs typeface="Franklin Gothic Medium"/>
            </a:endParaRPr>
          </a:p>
          <a:p>
            <a:pPr>
              <a:lnSpc>
                <a:spcPct val="90000"/>
              </a:lnSpc>
            </a:pPr>
            <a:r>
              <a:rPr lang="en-US" sz="2800" dirty="0">
                <a:latin typeface="Franklin Gothic Medium"/>
                <a:cs typeface="Franklin Gothic Medium"/>
              </a:rPr>
              <a:t>May be an extension of the existing behavior leadership team</a:t>
            </a:r>
          </a:p>
          <a:p>
            <a:pPr>
              <a:lnSpc>
                <a:spcPct val="90000"/>
              </a:lnSpc>
            </a:pPr>
            <a:endParaRPr lang="en-US" sz="1050" dirty="0">
              <a:latin typeface="Franklin Gothic Medium"/>
              <a:cs typeface="Franklin Gothic Medium"/>
            </a:endParaRPr>
          </a:p>
          <a:p>
            <a:pPr>
              <a:lnSpc>
                <a:spcPct val="90000"/>
              </a:lnSpc>
            </a:pPr>
            <a:r>
              <a:rPr lang="en-US" sz="2800" dirty="0">
                <a:latin typeface="Franklin Gothic Medium"/>
                <a:cs typeface="Franklin Gothic Medium"/>
              </a:rPr>
              <a:t>May be a stand alone team, often these teams look at Tier II &amp; III</a:t>
            </a:r>
          </a:p>
          <a:p>
            <a:pPr>
              <a:lnSpc>
                <a:spcPct val="90000"/>
              </a:lnSpc>
            </a:pPr>
            <a:endParaRPr lang="en-US" sz="2800" dirty="0">
              <a:latin typeface="Franklin Gothic Medium"/>
              <a:cs typeface="Franklin Gothic Medium"/>
            </a:endParaRPr>
          </a:p>
          <a:p>
            <a:pPr marL="0" indent="0">
              <a:lnSpc>
                <a:spcPct val="90000"/>
              </a:lnSpc>
              <a:buNone/>
            </a:pPr>
            <a:r>
              <a:rPr lang="en-US" sz="2400" dirty="0">
                <a:latin typeface="Franklin Gothic Medium"/>
                <a:cs typeface="Franklin Gothic Medium"/>
              </a:rPr>
              <a:t>* Such a team may already exist in your school</a:t>
            </a:r>
            <a:endParaRPr lang="en-US" dirty="0">
              <a:latin typeface="Franklin Gothic Medium"/>
              <a:cs typeface="Franklin Gothic Medium"/>
            </a:endParaRPr>
          </a:p>
        </p:txBody>
      </p:sp>
      <p:sp>
        <p:nvSpPr>
          <p:cNvPr id="46082" name="Rectangle 1026"/>
          <p:cNvSpPr>
            <a:spLocks noGrp="1" noChangeArrowheads="1"/>
          </p:cNvSpPr>
          <p:nvPr>
            <p:ph type="title"/>
          </p:nvPr>
        </p:nvSpPr>
        <p:spPr/>
        <p:txBody>
          <a:bodyPr/>
          <a:lstStyle/>
          <a:p>
            <a:pPr algn="ctr"/>
            <a:r>
              <a:rPr lang="en-US" dirty="0"/>
              <a:t>Establishing the Tier 2 Team</a:t>
            </a:r>
          </a:p>
        </p:txBody>
      </p:sp>
      <p:sp>
        <p:nvSpPr>
          <p:cNvPr id="2" name="Footer Placeholder 1">
            <a:extLst>
              <a:ext uri="{FF2B5EF4-FFF2-40B4-BE49-F238E27FC236}">
                <a16:creationId xmlns:a16="http://schemas.microsoft.com/office/drawing/2014/main" id="{8F0C1B77-F7BE-0349-8F6E-34FAAA3346E7}"/>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16281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5-08-08 at 5.18.24 PM.png"/>
          <p:cNvPicPr>
            <a:picLocks noGrp="1" noChangeAspect="1"/>
          </p:cNvPicPr>
          <p:nvPr>
            <p:ph idx="1"/>
          </p:nvPr>
        </p:nvPicPr>
        <p:blipFill>
          <a:blip r:embed="rId2">
            <a:extLst>
              <a:ext uri="{28A0092B-C50C-407E-A947-70E740481C1C}">
                <a14:useLocalDpi xmlns:a14="http://schemas.microsoft.com/office/drawing/2010/main" val="0"/>
              </a:ext>
            </a:extLst>
          </a:blip>
          <a:srcRect t="-650" b="-650"/>
          <a:stretch>
            <a:fillRect/>
          </a:stretch>
        </p:blipFill>
        <p:spPr>
          <a:xfrm>
            <a:off x="811185" y="1485333"/>
            <a:ext cx="7723219" cy="4425891"/>
          </a:xfrm>
        </p:spPr>
      </p:pic>
      <p:sp>
        <p:nvSpPr>
          <p:cNvPr id="4" name="Title 3"/>
          <p:cNvSpPr>
            <a:spLocks noGrp="1"/>
          </p:cNvSpPr>
          <p:nvPr>
            <p:ph type="title"/>
          </p:nvPr>
        </p:nvSpPr>
        <p:spPr>
          <a:xfrm>
            <a:off x="536831" y="274642"/>
            <a:ext cx="8149977" cy="1210695"/>
          </a:xfrm>
        </p:spPr>
        <p:txBody>
          <a:bodyPr>
            <a:normAutofit/>
          </a:bodyPr>
          <a:lstStyle/>
          <a:p>
            <a:r>
              <a:rPr lang="en-US" dirty="0"/>
              <a:t>www.soundsupportsk12.com</a:t>
            </a:r>
          </a:p>
        </p:txBody>
      </p:sp>
      <p:sp>
        <p:nvSpPr>
          <p:cNvPr id="2" name="Footer Placeholder 1">
            <a:extLst>
              <a:ext uri="{FF2B5EF4-FFF2-40B4-BE49-F238E27FC236}">
                <a16:creationId xmlns:a16="http://schemas.microsoft.com/office/drawing/2014/main" id="{3F003C33-E742-5B4F-8466-CC3B7EBECF06}"/>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80476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Two Team Format</a:t>
            </a:r>
          </a:p>
        </p:txBody>
      </p:sp>
      <p:sp>
        <p:nvSpPr>
          <p:cNvPr id="4" name="Rectangle 3"/>
          <p:cNvSpPr/>
          <p:nvPr/>
        </p:nvSpPr>
        <p:spPr>
          <a:xfrm>
            <a:off x="1092526" y="2353316"/>
            <a:ext cx="2577221" cy="2493395"/>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schemeClr val="tx1"/>
                </a:solidFill>
              </a:rPr>
              <a:t>Universal PBIS Team</a:t>
            </a:r>
          </a:p>
          <a:p>
            <a:pPr algn="ctr"/>
            <a:r>
              <a:rPr lang="en-US" sz="2000" dirty="0">
                <a:solidFill>
                  <a:schemeClr val="tx1"/>
                </a:solidFill>
              </a:rPr>
              <a:t>Tier 1</a:t>
            </a:r>
          </a:p>
        </p:txBody>
      </p:sp>
      <p:sp>
        <p:nvSpPr>
          <p:cNvPr id="6" name="Rectangle 5"/>
          <p:cNvSpPr/>
          <p:nvPr/>
        </p:nvSpPr>
        <p:spPr>
          <a:xfrm>
            <a:off x="5577646" y="2353316"/>
            <a:ext cx="2577221" cy="2493395"/>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rgbClr val="000000"/>
                </a:solidFill>
              </a:rPr>
              <a:t>PBIS Team</a:t>
            </a:r>
          </a:p>
          <a:p>
            <a:pPr algn="ctr"/>
            <a:r>
              <a:rPr lang="en-US" sz="2000" dirty="0">
                <a:solidFill>
                  <a:srgbClr val="000000"/>
                </a:solidFill>
              </a:rPr>
              <a:t>Tier 2 and Tier 3</a:t>
            </a:r>
          </a:p>
        </p:txBody>
      </p:sp>
      <p:sp>
        <p:nvSpPr>
          <p:cNvPr id="3" name="Left-Right Arrow 2"/>
          <p:cNvSpPr/>
          <p:nvPr/>
        </p:nvSpPr>
        <p:spPr>
          <a:xfrm>
            <a:off x="4015612" y="3115380"/>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3A29854D-DBA3-9A4B-85F2-89DDC4131623}"/>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776716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533400" y="152400"/>
            <a:ext cx="8153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dirty="0">
                <a:latin typeface="Times New Roman" charset="0"/>
                <a:ea typeface="MS PGothic" charset="0"/>
                <a:cs typeface="MS PGothic" charset="0"/>
              </a:rPr>
              <a:t>3-Tiered System of Support </a:t>
            </a:r>
          </a:p>
        </p:txBody>
      </p:sp>
      <p:sp>
        <p:nvSpPr>
          <p:cNvPr id="59394" name="Line 10"/>
          <p:cNvSpPr>
            <a:spLocks noChangeShapeType="1"/>
          </p:cNvSpPr>
          <p:nvPr/>
        </p:nvSpPr>
        <p:spPr bwMode="auto">
          <a:xfrm flipH="1">
            <a:off x="2895600" y="3535363"/>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9395" name="Text Box 14"/>
          <p:cNvSpPr txBox="1">
            <a:spLocks noChangeArrowheads="1"/>
          </p:cNvSpPr>
          <p:nvPr/>
        </p:nvSpPr>
        <p:spPr bwMode="auto">
          <a:xfrm>
            <a:off x="2362200" y="4068764"/>
            <a:ext cx="1066800"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a:latin typeface="Times New Roman" charset="0"/>
                <a:ea typeface="MS PGothic" charset="0"/>
                <a:cs typeface="MS PGothic" charset="0"/>
              </a:rPr>
              <a:t>Check-In Check-Out</a:t>
            </a:r>
            <a:endParaRPr lang="en-US" b="1">
              <a:latin typeface="Times New Roman" charset="0"/>
              <a:ea typeface="MS PGothic" charset="0"/>
              <a:cs typeface="MS PGothic" charset="0"/>
            </a:endParaRPr>
          </a:p>
        </p:txBody>
      </p:sp>
      <p:sp>
        <p:nvSpPr>
          <p:cNvPr id="59396" name="Text Box 15"/>
          <p:cNvSpPr txBox="1">
            <a:spLocks noChangeArrowheads="1"/>
          </p:cNvSpPr>
          <p:nvPr/>
        </p:nvSpPr>
        <p:spPr bwMode="auto">
          <a:xfrm>
            <a:off x="2362200" y="4657725"/>
            <a:ext cx="990600"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latin typeface="Times New Roman" charset="0"/>
                <a:ea typeface="MS PGothic" charset="0"/>
                <a:cs typeface="MS PGothic" charset="0"/>
              </a:rPr>
              <a:t>Skills Groups</a:t>
            </a:r>
          </a:p>
        </p:txBody>
      </p:sp>
      <p:sp>
        <p:nvSpPr>
          <p:cNvPr id="59397" name="Text Box 16"/>
          <p:cNvSpPr txBox="1">
            <a:spLocks noChangeArrowheads="1"/>
          </p:cNvSpPr>
          <p:nvPr/>
        </p:nvSpPr>
        <p:spPr bwMode="auto">
          <a:xfrm>
            <a:off x="2362200" y="5257800"/>
            <a:ext cx="990600" cy="738664"/>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latin typeface="Times New Roman" charset="0"/>
                <a:cs typeface="Times New Roman" charset="0"/>
              </a:rPr>
              <a:t>Group w. individual</a:t>
            </a:r>
          </a:p>
          <a:p>
            <a:pPr algn="ctr"/>
            <a:r>
              <a:rPr lang="en-US" sz="1400" b="1">
                <a:latin typeface="Times New Roman" charset="0"/>
                <a:cs typeface="Times New Roman" charset="0"/>
              </a:rPr>
              <a:t>feature</a:t>
            </a:r>
            <a:endParaRPr lang="en-US" sz="1400" b="1">
              <a:latin typeface="Times New Roman" charset="0"/>
              <a:ea typeface="MS PGothic" charset="0"/>
              <a:cs typeface="MS PGothic" charset="0"/>
            </a:endParaRPr>
          </a:p>
        </p:txBody>
      </p:sp>
      <p:sp>
        <p:nvSpPr>
          <p:cNvPr id="59398" name="Text Box 18"/>
          <p:cNvSpPr txBox="1">
            <a:spLocks noChangeArrowheads="1"/>
          </p:cNvSpPr>
          <p:nvPr/>
        </p:nvSpPr>
        <p:spPr bwMode="auto">
          <a:xfrm>
            <a:off x="6400800" y="4648205"/>
            <a:ext cx="1219200" cy="646331"/>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a:solidFill>
                  <a:schemeClr val="bg1"/>
                </a:solidFill>
                <a:latin typeface="Times New Roman" charset="0"/>
                <a:ea typeface="MS PGothic" charset="0"/>
                <a:cs typeface="MS PGothic" charset="0"/>
              </a:rPr>
              <a:t>Complex</a:t>
            </a:r>
          </a:p>
          <a:p>
            <a:pPr algn="ctr">
              <a:spcBef>
                <a:spcPct val="25000"/>
              </a:spcBef>
            </a:pPr>
            <a:r>
              <a:rPr lang="en-US" sz="1600" b="1">
                <a:solidFill>
                  <a:schemeClr val="bg1"/>
                </a:solidFill>
                <a:latin typeface="Times New Roman" charset="0"/>
                <a:ea typeface="MS PGothic" charset="0"/>
                <a:cs typeface="MS PGothic" charset="0"/>
              </a:rPr>
              <a:t>FBA/BIP</a:t>
            </a:r>
          </a:p>
        </p:txBody>
      </p:sp>
      <p:sp>
        <p:nvSpPr>
          <p:cNvPr id="59399" name="Line 31"/>
          <p:cNvSpPr>
            <a:spLocks noChangeShapeType="1"/>
          </p:cNvSpPr>
          <p:nvPr/>
        </p:nvSpPr>
        <p:spPr bwMode="auto">
          <a:xfrm>
            <a:off x="838200" y="35814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9400" name="Text Box 38"/>
          <p:cNvSpPr txBox="1">
            <a:spLocks noChangeArrowheads="1"/>
          </p:cNvSpPr>
          <p:nvPr/>
        </p:nvSpPr>
        <p:spPr bwMode="auto">
          <a:xfrm>
            <a:off x="4267200" y="1524005"/>
            <a:ext cx="1905000" cy="646331"/>
          </a:xfrm>
          <a:prstGeom prst="rect">
            <a:avLst/>
          </a:prstGeom>
          <a:solidFill>
            <a:srgbClr val="FFCC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latin typeface="Times New Roman" charset="0"/>
                <a:cs typeface="Arial" charset="0"/>
              </a:rPr>
              <a:t>Problem Solving Team Meeting</a:t>
            </a:r>
          </a:p>
        </p:txBody>
      </p:sp>
      <p:sp>
        <p:nvSpPr>
          <p:cNvPr id="59401" name="Text Box 39"/>
          <p:cNvSpPr txBox="1">
            <a:spLocks noChangeArrowheads="1"/>
          </p:cNvSpPr>
          <p:nvPr/>
        </p:nvSpPr>
        <p:spPr bwMode="auto">
          <a:xfrm>
            <a:off x="6934200" y="1524005"/>
            <a:ext cx="1905000" cy="646331"/>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chemeClr val="bg1"/>
                </a:solidFill>
                <a:latin typeface="Times New Roman" charset="0"/>
                <a:cs typeface="Arial" charset="0"/>
              </a:rPr>
              <a:t>Tertiary Systems Team Meeting</a:t>
            </a:r>
          </a:p>
        </p:txBody>
      </p:sp>
      <p:sp>
        <p:nvSpPr>
          <p:cNvPr id="59402" name="Text Box 42"/>
          <p:cNvSpPr txBox="1">
            <a:spLocks noChangeArrowheads="1"/>
          </p:cNvSpPr>
          <p:nvPr/>
        </p:nvSpPr>
        <p:spPr bwMode="auto">
          <a:xfrm>
            <a:off x="4648200" y="4797425"/>
            <a:ext cx="1066800" cy="683264"/>
          </a:xfrm>
          <a:prstGeom prst="rect">
            <a:avLst/>
          </a:prstGeom>
          <a:solidFill>
            <a:srgbClr val="FFCC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40000"/>
              </a:spcBef>
            </a:pPr>
            <a:r>
              <a:rPr lang="en-US" sz="1600" b="1">
                <a:latin typeface="Times New Roman" charset="0"/>
                <a:cs typeface="Arial" charset="0"/>
              </a:rPr>
              <a:t>Brief </a:t>
            </a:r>
          </a:p>
          <a:p>
            <a:pPr algn="ctr" eaLnBrk="1" hangingPunct="1">
              <a:spcBef>
                <a:spcPct val="40000"/>
              </a:spcBef>
            </a:pPr>
            <a:r>
              <a:rPr lang="en-US" sz="1600" b="1">
                <a:latin typeface="Times New Roman" charset="0"/>
                <a:cs typeface="Arial" charset="0"/>
              </a:rPr>
              <a:t>FBA/BIP</a:t>
            </a:r>
          </a:p>
        </p:txBody>
      </p:sp>
      <p:sp>
        <p:nvSpPr>
          <p:cNvPr id="59403" name="Line 28"/>
          <p:cNvSpPr>
            <a:spLocks noChangeShapeType="1"/>
          </p:cNvSpPr>
          <p:nvPr/>
        </p:nvSpPr>
        <p:spPr bwMode="auto">
          <a:xfrm>
            <a:off x="5105400" y="3276605"/>
            <a:ext cx="0" cy="1316039"/>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9404" name="Line 47"/>
          <p:cNvSpPr>
            <a:spLocks noChangeShapeType="1"/>
          </p:cNvSpPr>
          <p:nvPr/>
        </p:nvSpPr>
        <p:spPr bwMode="auto">
          <a:xfrm>
            <a:off x="6705600" y="4572000"/>
            <a:ext cx="198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405" name="Line 28"/>
          <p:cNvSpPr>
            <a:spLocks noChangeShapeType="1"/>
          </p:cNvSpPr>
          <p:nvPr/>
        </p:nvSpPr>
        <p:spPr bwMode="auto">
          <a:xfrm>
            <a:off x="7739063" y="3276600"/>
            <a:ext cx="0" cy="11842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9406" name="Text Box 16"/>
          <p:cNvSpPr txBox="1">
            <a:spLocks noChangeArrowheads="1"/>
          </p:cNvSpPr>
          <p:nvPr/>
        </p:nvSpPr>
        <p:spPr bwMode="auto">
          <a:xfrm>
            <a:off x="2286000" y="6019801"/>
            <a:ext cx="1143000"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latin typeface="Times New Roman" charset="0"/>
                <a:ea typeface="MS PGothic" charset="0"/>
                <a:cs typeface="MS PGothic" charset="0"/>
              </a:rPr>
              <a:t>Brief FBA/BIP</a:t>
            </a:r>
          </a:p>
        </p:txBody>
      </p:sp>
      <p:sp>
        <p:nvSpPr>
          <p:cNvPr id="59407" name="Text Box 18"/>
          <p:cNvSpPr txBox="1">
            <a:spLocks noChangeArrowheads="1"/>
          </p:cNvSpPr>
          <p:nvPr/>
        </p:nvSpPr>
        <p:spPr bwMode="auto">
          <a:xfrm>
            <a:off x="7696208" y="4648205"/>
            <a:ext cx="1317625" cy="646331"/>
          </a:xfrm>
          <a:prstGeom prst="rect">
            <a:avLst/>
          </a:prstGeom>
          <a:solidFill>
            <a:srgbClr val="FF0000">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800" b="1">
              <a:solidFill>
                <a:schemeClr val="bg1"/>
              </a:solidFill>
              <a:latin typeface="Times New Roman" charset="0"/>
              <a:ea typeface="MS PGothic" charset="0"/>
              <a:cs typeface="MS PGothic" charset="0"/>
            </a:endParaRPr>
          </a:p>
          <a:p>
            <a:pPr algn="ctr"/>
            <a:r>
              <a:rPr lang="en-US" sz="1600" b="1">
                <a:solidFill>
                  <a:schemeClr val="bg1"/>
                </a:solidFill>
                <a:latin typeface="Times New Roman" charset="0"/>
                <a:ea typeface="MS PGothic" charset="0"/>
                <a:cs typeface="MS PGothic" charset="0"/>
              </a:rPr>
              <a:t>Wraparound</a:t>
            </a:r>
          </a:p>
          <a:p>
            <a:pPr algn="ctr"/>
            <a:endParaRPr lang="en-US" sz="1200" b="1">
              <a:solidFill>
                <a:schemeClr val="bg1"/>
              </a:solidFill>
              <a:latin typeface="Times New Roman" charset="0"/>
              <a:ea typeface="MS PGothic" charset="0"/>
              <a:cs typeface="MS PGothic" charset="0"/>
            </a:endParaRPr>
          </a:p>
        </p:txBody>
      </p:sp>
      <p:sp>
        <p:nvSpPr>
          <p:cNvPr id="59408" name="Text Box 36"/>
          <p:cNvSpPr txBox="1">
            <a:spLocks noChangeArrowheads="1"/>
          </p:cNvSpPr>
          <p:nvPr/>
        </p:nvSpPr>
        <p:spPr bwMode="auto">
          <a:xfrm>
            <a:off x="2084388" y="1524000"/>
            <a:ext cx="1676400" cy="92333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Times New Roman" charset="0"/>
                <a:cs typeface="Arial" charset="0"/>
              </a:rPr>
              <a:t>Secondary Systems Team</a:t>
            </a:r>
          </a:p>
          <a:p>
            <a:pPr algn="ctr" eaLnBrk="1" hangingPunct="1"/>
            <a:r>
              <a:rPr lang="en-US" sz="1800" b="1">
                <a:latin typeface="Times New Roman" charset="0"/>
                <a:cs typeface="Arial" charset="0"/>
              </a:rPr>
              <a:t>Meeting</a:t>
            </a:r>
          </a:p>
        </p:txBody>
      </p:sp>
      <p:sp>
        <p:nvSpPr>
          <p:cNvPr id="59409" name="Line 63"/>
          <p:cNvSpPr>
            <a:spLocks noChangeShapeType="1"/>
          </p:cNvSpPr>
          <p:nvPr/>
        </p:nvSpPr>
        <p:spPr bwMode="auto">
          <a:xfrm>
            <a:off x="1589088" y="1828800"/>
            <a:ext cx="457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410" name="Line 64"/>
          <p:cNvSpPr>
            <a:spLocks noChangeShapeType="1"/>
          </p:cNvSpPr>
          <p:nvPr/>
        </p:nvSpPr>
        <p:spPr bwMode="auto">
          <a:xfrm>
            <a:off x="3824288" y="1828800"/>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411" name="Line 65"/>
          <p:cNvSpPr>
            <a:spLocks noChangeShapeType="1"/>
          </p:cNvSpPr>
          <p:nvPr/>
        </p:nvSpPr>
        <p:spPr bwMode="auto">
          <a:xfrm>
            <a:off x="6248400" y="19050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412" name="AutoShape 67"/>
          <p:cNvSpPr>
            <a:spLocks noChangeArrowheads="1"/>
          </p:cNvSpPr>
          <p:nvPr/>
        </p:nvSpPr>
        <p:spPr bwMode="auto">
          <a:xfrm>
            <a:off x="2133600" y="4343400"/>
            <a:ext cx="228600" cy="685800"/>
          </a:xfrm>
          <a:prstGeom prst="curvedRightArrow">
            <a:avLst>
              <a:gd name="adj1" fmla="val 36333"/>
              <a:gd name="adj2" fmla="val 148222"/>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9413" name="AutoShape 69"/>
          <p:cNvSpPr>
            <a:spLocks noChangeArrowheads="1"/>
          </p:cNvSpPr>
          <p:nvPr/>
        </p:nvSpPr>
        <p:spPr bwMode="auto">
          <a:xfrm>
            <a:off x="2057400" y="4343400"/>
            <a:ext cx="304800" cy="1284288"/>
          </a:xfrm>
          <a:prstGeom prst="curvedRightArrow">
            <a:avLst>
              <a:gd name="adj1" fmla="val 36361"/>
              <a:gd name="adj2" fmla="val 148293"/>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9414" name="Text Box 77"/>
          <p:cNvSpPr txBox="1">
            <a:spLocks noChangeArrowheads="1"/>
          </p:cNvSpPr>
          <p:nvPr/>
        </p:nvSpPr>
        <p:spPr bwMode="auto">
          <a:xfrm>
            <a:off x="533400" y="2362200"/>
            <a:ext cx="106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cs typeface="Arial" charset="0"/>
            </a:endParaRPr>
          </a:p>
        </p:txBody>
      </p:sp>
      <p:sp>
        <p:nvSpPr>
          <p:cNvPr id="59415" name="Text Box 78"/>
          <p:cNvSpPr txBox="1">
            <a:spLocks noChangeArrowheads="1"/>
          </p:cNvSpPr>
          <p:nvPr/>
        </p:nvSpPr>
        <p:spPr bwMode="auto">
          <a:xfrm>
            <a:off x="266700" y="2614618"/>
            <a:ext cx="132238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a:cs typeface="Arial" charset="0"/>
              </a:rPr>
              <a:t>Plans schoolwide &amp; classroom supports</a:t>
            </a:r>
          </a:p>
        </p:txBody>
      </p:sp>
      <p:sp>
        <p:nvSpPr>
          <p:cNvPr id="59416" name="Rectangle 79"/>
          <p:cNvSpPr>
            <a:spLocks noChangeArrowheads="1"/>
          </p:cNvSpPr>
          <p:nvPr/>
        </p:nvSpPr>
        <p:spPr bwMode="auto">
          <a:xfrm>
            <a:off x="228600" y="2579688"/>
            <a:ext cx="1360488" cy="10017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417" name="Text Box 80"/>
          <p:cNvSpPr txBox="1">
            <a:spLocks noChangeArrowheads="1"/>
          </p:cNvSpPr>
          <p:nvPr/>
        </p:nvSpPr>
        <p:spPr bwMode="auto">
          <a:xfrm>
            <a:off x="2046288" y="2581279"/>
            <a:ext cx="1752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a:cs typeface="Arial" charset="0"/>
              </a:rPr>
              <a:t>Uses process data; determines overall intervention effectiveness</a:t>
            </a:r>
          </a:p>
        </p:txBody>
      </p:sp>
      <p:sp>
        <p:nvSpPr>
          <p:cNvPr id="59418" name="Text Box 81"/>
          <p:cNvSpPr txBox="1">
            <a:spLocks noChangeArrowheads="1"/>
          </p:cNvSpPr>
          <p:nvPr/>
        </p:nvSpPr>
        <p:spPr bwMode="auto">
          <a:xfrm>
            <a:off x="4267200" y="2362200"/>
            <a:ext cx="1905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a:cs typeface="Arial" charset="0"/>
              </a:rPr>
              <a:t>Standing team; uses FBA/BIP process for one student at a time</a:t>
            </a:r>
          </a:p>
        </p:txBody>
      </p:sp>
      <p:sp>
        <p:nvSpPr>
          <p:cNvPr id="59419" name="Text Box 82"/>
          <p:cNvSpPr txBox="1">
            <a:spLocks noChangeArrowheads="1"/>
          </p:cNvSpPr>
          <p:nvPr/>
        </p:nvSpPr>
        <p:spPr bwMode="auto">
          <a:xfrm>
            <a:off x="6858000" y="2373318"/>
            <a:ext cx="1905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a:cs typeface="Arial" charset="0"/>
              </a:rPr>
              <a:t>Uses process data; determines overall intervention effectiveness</a:t>
            </a:r>
          </a:p>
        </p:txBody>
      </p:sp>
      <p:sp>
        <p:nvSpPr>
          <p:cNvPr id="59420" name="Rectangle 83"/>
          <p:cNvSpPr>
            <a:spLocks noChangeArrowheads="1"/>
          </p:cNvSpPr>
          <p:nvPr/>
        </p:nvSpPr>
        <p:spPr bwMode="auto">
          <a:xfrm>
            <a:off x="2046288" y="2544763"/>
            <a:ext cx="1676400" cy="990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421" name="Rectangle 84"/>
          <p:cNvSpPr>
            <a:spLocks noChangeArrowheads="1"/>
          </p:cNvSpPr>
          <p:nvPr/>
        </p:nvSpPr>
        <p:spPr bwMode="auto">
          <a:xfrm>
            <a:off x="4191000" y="2362200"/>
            <a:ext cx="20574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422" name="Rectangle 85"/>
          <p:cNvSpPr>
            <a:spLocks noChangeArrowheads="1"/>
          </p:cNvSpPr>
          <p:nvPr/>
        </p:nvSpPr>
        <p:spPr bwMode="auto">
          <a:xfrm>
            <a:off x="6858008" y="2373313"/>
            <a:ext cx="1889125"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 name="Striped Right Arrow 44"/>
          <p:cNvSpPr/>
          <p:nvPr/>
        </p:nvSpPr>
        <p:spPr>
          <a:xfrm>
            <a:off x="1600200" y="4191000"/>
            <a:ext cx="533400" cy="228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Curved Up Arrow 45"/>
          <p:cNvSpPr/>
          <p:nvPr/>
        </p:nvSpPr>
        <p:spPr>
          <a:xfrm>
            <a:off x="5029200" y="5486400"/>
            <a:ext cx="2057400" cy="381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47" name="Curved Up Arrow 46"/>
          <p:cNvSpPr/>
          <p:nvPr/>
        </p:nvSpPr>
        <p:spPr>
          <a:xfrm>
            <a:off x="5029200" y="5486405"/>
            <a:ext cx="3505200" cy="7318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2" name="Curved Up Arrow 45"/>
          <p:cNvSpPr/>
          <p:nvPr/>
        </p:nvSpPr>
        <p:spPr>
          <a:xfrm>
            <a:off x="3352800" y="5486400"/>
            <a:ext cx="1371600" cy="304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 name="Curved Up Arrow 45"/>
          <p:cNvSpPr>
            <a:spLocks noChangeArrowheads="1"/>
          </p:cNvSpPr>
          <p:nvPr/>
        </p:nvSpPr>
        <p:spPr bwMode="auto">
          <a:xfrm rot="21570218" flipV="1">
            <a:off x="3351213" y="4494213"/>
            <a:ext cx="1371600" cy="304800"/>
          </a:xfrm>
          <a:prstGeom prst="curvedUpArrow">
            <a:avLst>
              <a:gd name="adj1" fmla="val 20833"/>
              <a:gd name="adj2" fmla="val 41667"/>
              <a:gd name="adj3" fmla="val 25000"/>
            </a:avLst>
          </a:prstGeom>
          <a:solidFill>
            <a:schemeClr val="accent1"/>
          </a:solidFill>
          <a:ln w="25400" algn="ctr">
            <a:solidFill>
              <a:srgbClr val="89A4A7"/>
            </a:solidFill>
            <a:miter lim="800000"/>
            <a:headEnd/>
            <a:tailEnd/>
          </a:ln>
        </p:spPr>
        <p:txBody>
          <a:bodyPr rot="10800000" anchor="ctr"/>
          <a:lstStyle/>
          <a:p>
            <a:pPr algn="ctr">
              <a:defRPr/>
            </a:pPr>
            <a:endParaRPr lang="en-US" dirty="0">
              <a:latin typeface="+mn-lt"/>
              <a:cs typeface="+mn-cs"/>
            </a:endParaRPr>
          </a:p>
        </p:txBody>
      </p:sp>
      <p:sp>
        <p:nvSpPr>
          <p:cNvPr id="59428" name="Text Box 39"/>
          <p:cNvSpPr txBox="1">
            <a:spLocks noChangeArrowheads="1"/>
          </p:cNvSpPr>
          <p:nvPr/>
        </p:nvSpPr>
        <p:spPr bwMode="auto">
          <a:xfrm>
            <a:off x="304800" y="1524000"/>
            <a:ext cx="1219200" cy="92333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chemeClr val="bg1"/>
                </a:solidFill>
                <a:latin typeface="Times New Roman" charset="0"/>
                <a:cs typeface="Arial" charset="0"/>
              </a:rPr>
              <a:t>Universal</a:t>
            </a:r>
            <a:br>
              <a:rPr lang="en-US" sz="1800" b="1">
                <a:solidFill>
                  <a:schemeClr val="bg1"/>
                </a:solidFill>
                <a:latin typeface="Times New Roman" charset="0"/>
                <a:cs typeface="Arial" charset="0"/>
              </a:rPr>
            </a:br>
            <a:r>
              <a:rPr lang="en-US" sz="1800" b="1">
                <a:solidFill>
                  <a:schemeClr val="bg1"/>
                </a:solidFill>
                <a:latin typeface="Times New Roman" charset="0"/>
                <a:cs typeface="Arial" charset="0"/>
              </a:rPr>
              <a:t>Team</a:t>
            </a:r>
          </a:p>
          <a:p>
            <a:pPr algn="ctr" eaLnBrk="1" hangingPunct="1"/>
            <a:r>
              <a:rPr lang="en-US" sz="1800" b="1">
                <a:solidFill>
                  <a:schemeClr val="bg1"/>
                </a:solidFill>
                <a:latin typeface="Times New Roman" charset="0"/>
                <a:cs typeface="Arial" charset="0"/>
              </a:rPr>
              <a:t>Meeting</a:t>
            </a:r>
          </a:p>
        </p:txBody>
      </p:sp>
      <p:sp>
        <p:nvSpPr>
          <p:cNvPr id="59429" name="Text Box 39"/>
          <p:cNvSpPr txBox="1">
            <a:spLocks noChangeArrowheads="1"/>
          </p:cNvSpPr>
          <p:nvPr/>
        </p:nvSpPr>
        <p:spPr bwMode="auto">
          <a:xfrm>
            <a:off x="228600" y="4191005"/>
            <a:ext cx="1219200" cy="646331"/>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chemeClr val="bg1"/>
                </a:solidFill>
                <a:latin typeface="Times New Roman" charset="0"/>
                <a:cs typeface="Arial" charset="0"/>
              </a:rPr>
              <a:t>Universal Support</a:t>
            </a:r>
          </a:p>
        </p:txBody>
      </p:sp>
      <p:sp>
        <p:nvSpPr>
          <p:cNvPr id="59430" name="Text Box 41"/>
          <p:cNvSpPr txBox="1">
            <a:spLocks noChangeArrowheads="1"/>
          </p:cNvSpPr>
          <p:nvPr/>
        </p:nvSpPr>
        <p:spPr bwMode="auto">
          <a:xfrm>
            <a:off x="7543800" y="6248401"/>
            <a:ext cx="12954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a:latin typeface="Times New Roman" charset="0"/>
                <a:cs typeface="Arial" charset="0"/>
              </a:rPr>
              <a:t>USDOE-OSEP Tertiary Demo Project </a:t>
            </a:r>
          </a:p>
          <a:p>
            <a:pPr eaLnBrk="1" hangingPunct="1">
              <a:spcBef>
                <a:spcPct val="50000"/>
              </a:spcBef>
            </a:pPr>
            <a:r>
              <a:rPr lang="en-US" sz="800">
                <a:latin typeface="Times New Roman" charset="0"/>
                <a:cs typeface="Arial" charset="0"/>
              </a:rPr>
              <a:t>#H326M0060010</a:t>
            </a:r>
          </a:p>
        </p:txBody>
      </p:sp>
      <p:sp>
        <p:nvSpPr>
          <p:cNvPr id="4" name="Footer Placeholder 3">
            <a:extLst>
              <a:ext uri="{FF2B5EF4-FFF2-40B4-BE49-F238E27FC236}">
                <a16:creationId xmlns:a16="http://schemas.microsoft.com/office/drawing/2014/main" id="{6C21693A-DD7E-0343-B132-9284B1B079B8}"/>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4166437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729241" y="50292"/>
            <a:ext cx="5797296" cy="1188720"/>
          </a:xfrm>
        </p:spPr>
        <p:txBody>
          <a:bodyPr/>
          <a:lstStyle/>
          <a:p>
            <a:pPr algn="ctr"/>
            <a:r>
              <a:rPr lang="en-US" b="1" dirty="0">
                <a:latin typeface="Franklin Gothic Medium"/>
                <a:cs typeface="Franklin Gothic Medium"/>
              </a:rPr>
              <a:t>Tier 2 Team Members</a:t>
            </a:r>
          </a:p>
        </p:txBody>
      </p:sp>
      <p:sp>
        <p:nvSpPr>
          <p:cNvPr id="47107" name="Rectangle 3"/>
          <p:cNvSpPr>
            <a:spLocks noGrp="1" noChangeArrowheads="1"/>
          </p:cNvSpPr>
          <p:nvPr>
            <p:ph idx="1"/>
          </p:nvPr>
        </p:nvSpPr>
        <p:spPr>
          <a:xfrm>
            <a:off x="1148204" y="1981201"/>
            <a:ext cx="6322453" cy="3758827"/>
          </a:xfrm>
        </p:spPr>
        <p:txBody>
          <a:bodyPr>
            <a:normAutofit/>
          </a:bodyPr>
          <a:lstStyle/>
          <a:p>
            <a:r>
              <a:rPr lang="en-US" dirty="0">
                <a:solidFill>
                  <a:srgbClr val="655450"/>
                </a:solidFill>
              </a:rPr>
              <a:t>Tier 2 (Intervention) Coach</a:t>
            </a:r>
          </a:p>
          <a:p>
            <a:r>
              <a:rPr lang="en-US" dirty="0">
                <a:solidFill>
                  <a:srgbClr val="655450"/>
                </a:solidFill>
              </a:rPr>
              <a:t>Counselor </a:t>
            </a:r>
          </a:p>
          <a:p>
            <a:r>
              <a:rPr lang="en-US" dirty="0">
                <a:solidFill>
                  <a:srgbClr val="655450"/>
                </a:solidFill>
              </a:rPr>
              <a:t>Psychologist</a:t>
            </a:r>
          </a:p>
          <a:p>
            <a:r>
              <a:rPr lang="en-US" dirty="0">
                <a:solidFill>
                  <a:srgbClr val="655450"/>
                </a:solidFill>
              </a:rPr>
              <a:t>Special education</a:t>
            </a:r>
          </a:p>
          <a:p>
            <a:r>
              <a:rPr lang="en-US" dirty="0">
                <a:solidFill>
                  <a:srgbClr val="655450"/>
                </a:solidFill>
              </a:rPr>
              <a:t>Teachers</a:t>
            </a:r>
          </a:p>
          <a:p>
            <a:r>
              <a:rPr lang="en-US" dirty="0">
                <a:solidFill>
                  <a:srgbClr val="655450"/>
                </a:solidFill>
              </a:rPr>
              <a:t>Administrator</a:t>
            </a:r>
          </a:p>
          <a:p>
            <a:r>
              <a:rPr lang="en-US" dirty="0">
                <a:solidFill>
                  <a:srgbClr val="655450"/>
                </a:solidFill>
              </a:rPr>
              <a:t>Paraprofessionals</a:t>
            </a:r>
          </a:p>
          <a:p>
            <a:pPr marL="45720" indent="0">
              <a:buNone/>
            </a:pPr>
            <a:endParaRPr lang="en-US" dirty="0"/>
          </a:p>
          <a:p>
            <a:pPr marL="0" indent="0">
              <a:buNone/>
            </a:pPr>
            <a:r>
              <a:rPr lang="en-US" dirty="0">
                <a:solidFill>
                  <a:srgbClr val="FF0000"/>
                </a:solidFill>
              </a:rPr>
              <a:t>*FBA/BIP Knowledge</a:t>
            </a:r>
          </a:p>
        </p:txBody>
      </p:sp>
      <p:pic>
        <p:nvPicPr>
          <p:cNvPr id="4" name="Picture 3" descr="j0233018.pict"/>
          <p:cNvPicPr>
            <a:picLocks noChangeAspect="1"/>
          </p:cNvPicPr>
          <p:nvPr/>
        </p:nvPicPr>
        <p:blipFill>
          <a:blip r:embed="rId2"/>
          <a:stretch>
            <a:fillRect/>
          </a:stretch>
        </p:blipFill>
        <p:spPr>
          <a:xfrm>
            <a:off x="5192247" y="2388367"/>
            <a:ext cx="2334290" cy="3158383"/>
          </a:xfrm>
          <a:prstGeom prst="rect">
            <a:avLst/>
          </a:prstGeom>
        </p:spPr>
      </p:pic>
      <p:sp>
        <p:nvSpPr>
          <p:cNvPr id="2" name="Footer Placeholder 1">
            <a:extLst>
              <a:ext uri="{FF2B5EF4-FFF2-40B4-BE49-F238E27FC236}">
                <a16:creationId xmlns:a16="http://schemas.microsoft.com/office/drawing/2014/main" id="{41B665DF-0C5A-C649-BF6A-22B8A1FDCA92}"/>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73717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2 Teams: Meeting Smarter and More Efficiently</a:t>
            </a:r>
          </a:p>
        </p:txBody>
      </p:sp>
      <p:sp>
        <p:nvSpPr>
          <p:cNvPr id="3" name="Content Placeholder 2"/>
          <p:cNvSpPr>
            <a:spLocks noGrp="1"/>
          </p:cNvSpPr>
          <p:nvPr>
            <p:ph idx="1"/>
          </p:nvPr>
        </p:nvSpPr>
        <p:spPr>
          <a:xfrm>
            <a:off x="770965" y="1905000"/>
            <a:ext cx="7763435" cy="4546600"/>
          </a:xfrm>
        </p:spPr>
        <p:txBody>
          <a:bodyPr>
            <a:normAutofit fontScale="55000" lnSpcReduction="20000"/>
          </a:bodyPr>
          <a:lstStyle/>
          <a:p>
            <a:pPr>
              <a:lnSpc>
                <a:spcPct val="120000"/>
              </a:lnSpc>
            </a:pPr>
            <a:r>
              <a:rPr lang="en-US" sz="3400" dirty="0"/>
              <a:t>Assign Roles/Responsibilities and keep to them! </a:t>
            </a:r>
          </a:p>
          <a:p>
            <a:pPr>
              <a:lnSpc>
                <a:spcPct val="120000"/>
              </a:lnSpc>
            </a:pPr>
            <a:r>
              <a:rPr lang="en-US" sz="3400" dirty="0"/>
              <a:t>Structure an Agenda that allows the group to cover a number of items/students in each meeting. </a:t>
            </a:r>
          </a:p>
          <a:p>
            <a:pPr>
              <a:lnSpc>
                <a:spcPct val="120000"/>
              </a:lnSpc>
            </a:pPr>
            <a:r>
              <a:rPr lang="en-US" sz="3400" dirty="0"/>
              <a:t>Review FERPA and other confidentiality guidelines with the team. </a:t>
            </a:r>
          </a:p>
          <a:p>
            <a:pPr>
              <a:lnSpc>
                <a:spcPct val="120000"/>
              </a:lnSpc>
            </a:pPr>
            <a:r>
              <a:rPr lang="en-US" sz="3400" dirty="0"/>
              <a:t>Limit “Admiring the Problem” to no more than 10% of allotted time for discussion of that student (and keep to it).</a:t>
            </a:r>
          </a:p>
          <a:p>
            <a:pPr>
              <a:lnSpc>
                <a:spcPct val="120000"/>
              </a:lnSpc>
            </a:pPr>
            <a:r>
              <a:rPr lang="en-US" sz="3400" dirty="0"/>
              <a:t>Take minutes and share promptly with team </a:t>
            </a:r>
          </a:p>
          <a:p>
            <a:pPr>
              <a:lnSpc>
                <a:spcPct val="120000"/>
              </a:lnSpc>
            </a:pPr>
            <a:r>
              <a:rPr lang="en-US" sz="3400" dirty="0"/>
              <a:t>Identify indicators to begin a support and indicators student is ready/needs a change. </a:t>
            </a:r>
          </a:p>
          <a:p>
            <a:pPr>
              <a:lnSpc>
                <a:spcPct val="120000"/>
              </a:lnSpc>
            </a:pPr>
            <a:r>
              <a:rPr lang="en-US" sz="3400" dirty="0"/>
              <a:t>Build a Tier 2 Supports/Intervention Grid to guide decision-making</a:t>
            </a:r>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BB301E81-322F-354E-9E62-1B88964CB770}"/>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02844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r>
              <a:rPr b="1" dirty="0"/>
              <a:t>Establish Team Roles</a:t>
            </a:r>
          </a:p>
        </p:txBody>
      </p:sp>
      <p:sp>
        <p:nvSpPr>
          <p:cNvPr id="258" name="Shape 258"/>
          <p:cNvSpPr>
            <a:spLocks noGrp="1"/>
          </p:cNvSpPr>
          <p:nvPr>
            <p:ph type="body" idx="1"/>
          </p:nvPr>
        </p:nvSpPr>
        <p:spPr>
          <a:xfrm>
            <a:off x="669727" y="1835051"/>
            <a:ext cx="7804547" cy="4420195"/>
          </a:xfrm>
          <a:prstGeom prst="rect">
            <a:avLst/>
          </a:prstGeom>
        </p:spPr>
        <p:txBody>
          <a:bodyPr anchor="t">
            <a:normAutofit fontScale="92500" lnSpcReduction="20000"/>
          </a:bodyPr>
          <a:lstStyle/>
          <a:p>
            <a:pPr marL="0" indent="0" defTabSz="321457">
              <a:spcBef>
                <a:spcPts val="0"/>
              </a:spcBef>
              <a:buSzTx/>
              <a:buNone/>
              <a:defRPr sz="2100">
                <a:solidFill>
                  <a:srgbClr val="0D1C38"/>
                </a:solidFill>
                <a:latin typeface="Helvetica"/>
                <a:ea typeface="Helvetica"/>
                <a:cs typeface="Helvetica"/>
                <a:sym typeface="Helvetica"/>
              </a:defRPr>
            </a:pPr>
            <a:r>
              <a:rPr dirty="0"/>
              <a:t>Identify who will serve in each role.</a:t>
            </a:r>
          </a:p>
          <a:p>
            <a:pPr marL="0" indent="0" defTabSz="321457">
              <a:spcBef>
                <a:spcPts val="0"/>
              </a:spcBef>
              <a:buSzTx/>
              <a:buNone/>
              <a:defRPr sz="2100">
                <a:solidFill>
                  <a:srgbClr val="0D1C38"/>
                </a:solidFill>
                <a:latin typeface="Helvetica"/>
                <a:ea typeface="Helvetica"/>
                <a:cs typeface="Helvetica"/>
                <a:sym typeface="Helvetica"/>
              </a:defRPr>
            </a:pPr>
            <a:endParaRPr dirty="0"/>
          </a:p>
          <a:p>
            <a:pPr marL="0" indent="0" defTabSz="321457">
              <a:spcBef>
                <a:spcPts val="0"/>
              </a:spcBef>
              <a:buSzTx/>
              <a:buNone/>
              <a:defRPr sz="2100">
                <a:solidFill>
                  <a:srgbClr val="0D1C38"/>
                </a:solidFill>
                <a:latin typeface="Helvetica"/>
                <a:ea typeface="Helvetica"/>
                <a:cs typeface="Helvetica"/>
                <a:sym typeface="Helvetica"/>
              </a:defRPr>
            </a:pPr>
            <a:r>
              <a:rPr dirty="0"/>
              <a:t>Rotate every 3 months or so to develop capacity across team members and to provide some variety.</a:t>
            </a:r>
          </a:p>
          <a:p>
            <a:pPr marL="0" indent="0" defTabSz="321457">
              <a:spcBef>
                <a:spcPts val="0"/>
              </a:spcBef>
              <a:buSzTx/>
              <a:buNone/>
              <a:defRPr sz="2100">
                <a:solidFill>
                  <a:srgbClr val="0D1C38"/>
                </a:solidFill>
                <a:latin typeface="Helvetica"/>
                <a:ea typeface="Helvetica"/>
                <a:cs typeface="Helvetica"/>
                <a:sym typeface="Helvetica"/>
              </a:defRPr>
            </a:pPr>
            <a:endParaRPr dirty="0"/>
          </a:p>
          <a:p>
            <a:pPr marL="0" indent="0" defTabSz="321457">
              <a:spcBef>
                <a:spcPts val="0"/>
              </a:spcBef>
              <a:buSzTx/>
              <a:buNone/>
              <a:defRPr sz="2100">
                <a:solidFill>
                  <a:srgbClr val="0D1C38"/>
                </a:solidFill>
                <a:latin typeface="Helvetica"/>
                <a:ea typeface="Helvetica"/>
                <a:cs typeface="Helvetica"/>
                <a:sym typeface="Helvetica"/>
              </a:defRPr>
            </a:pPr>
            <a:r>
              <a:rPr dirty="0"/>
              <a:t>Each role needs to be filled for each meeting. </a:t>
            </a:r>
          </a:p>
          <a:p>
            <a:pPr marL="0" indent="0" defTabSz="321457">
              <a:spcBef>
                <a:spcPts val="0"/>
              </a:spcBef>
              <a:buSzTx/>
              <a:buNone/>
              <a:defRPr sz="2100">
                <a:solidFill>
                  <a:srgbClr val="0D1C38"/>
                </a:solidFill>
                <a:latin typeface="Helvetica"/>
                <a:ea typeface="Helvetica"/>
                <a:cs typeface="Helvetica"/>
                <a:sym typeface="Helvetica"/>
              </a:defRPr>
            </a:pPr>
            <a:r>
              <a:rPr dirty="0"/>
              <a:t>Identify who will step in for each role in the event someone is absent. </a:t>
            </a:r>
          </a:p>
          <a:p>
            <a:pPr marL="0" indent="0" defTabSz="321457">
              <a:spcBef>
                <a:spcPts val="0"/>
              </a:spcBef>
              <a:buSzTx/>
              <a:buNone/>
              <a:defRPr sz="2100">
                <a:solidFill>
                  <a:srgbClr val="0D1C38"/>
                </a:solidFill>
                <a:latin typeface="Helvetica"/>
                <a:ea typeface="Helvetica"/>
                <a:cs typeface="Helvetica"/>
                <a:sym typeface="Helvetica"/>
              </a:defRPr>
            </a:pPr>
            <a:endParaRPr dirty="0"/>
          </a:p>
          <a:p>
            <a:pPr marL="321457" indent="-321457" defTabSz="321457">
              <a:spcBef>
                <a:spcPts val="0"/>
              </a:spcBef>
              <a:buSzTx/>
              <a:buNone/>
              <a:tabLst>
                <a:tab pos="98223" algn="l"/>
                <a:tab pos="321457" algn="l"/>
              </a:tabLst>
              <a:defRPr sz="2100">
                <a:solidFill>
                  <a:srgbClr val="0D1C38"/>
                </a:solidFill>
                <a:latin typeface="Helvetica"/>
                <a:ea typeface="Helvetica"/>
                <a:cs typeface="Helvetica"/>
                <a:sym typeface="Helvetica"/>
              </a:defRPr>
            </a:pPr>
            <a:r>
              <a:rPr dirty="0"/>
              <a:t>	•	Facilitator- runs the meeting (</a:t>
            </a:r>
            <a:r>
              <a:rPr u="sng" dirty="0"/>
              <a:t>not </a:t>
            </a:r>
            <a:r>
              <a:rPr dirty="0"/>
              <a:t>the administrator)</a:t>
            </a:r>
          </a:p>
          <a:p>
            <a:pPr marL="321457" indent="-321457" defTabSz="321457">
              <a:spcBef>
                <a:spcPts val="0"/>
              </a:spcBef>
              <a:buSzTx/>
              <a:buNone/>
              <a:tabLst>
                <a:tab pos="98223" algn="l"/>
                <a:tab pos="321457" algn="l"/>
              </a:tabLst>
              <a:defRPr sz="2100">
                <a:solidFill>
                  <a:srgbClr val="0D1C38"/>
                </a:solidFill>
                <a:latin typeface="Helvetica"/>
                <a:ea typeface="Helvetica"/>
                <a:cs typeface="Helvetica"/>
                <a:sym typeface="Helvetica"/>
              </a:defRPr>
            </a:pPr>
            <a:r>
              <a:rPr dirty="0"/>
              <a:t>	•	Time keeper- keeps group on time and on task</a:t>
            </a:r>
          </a:p>
          <a:p>
            <a:pPr marL="321457" indent="-321457" defTabSz="321457">
              <a:spcBef>
                <a:spcPts val="0"/>
              </a:spcBef>
              <a:buSzTx/>
              <a:buNone/>
              <a:tabLst>
                <a:tab pos="98223" algn="l"/>
                <a:tab pos="321457" algn="l"/>
              </a:tabLst>
              <a:defRPr sz="2100">
                <a:solidFill>
                  <a:srgbClr val="0D1C38"/>
                </a:solidFill>
                <a:latin typeface="Helvetica"/>
                <a:ea typeface="Helvetica"/>
                <a:cs typeface="Helvetica"/>
                <a:sym typeface="Helvetica"/>
              </a:defRPr>
            </a:pPr>
            <a:r>
              <a:rPr dirty="0"/>
              <a:t>	•	Note taker/action plan recorder- records notes/decisions &amp; shares with relevant others (per communication protocol)</a:t>
            </a:r>
          </a:p>
          <a:p>
            <a:pPr marL="321457" indent="-321457" defTabSz="321457">
              <a:spcBef>
                <a:spcPts val="0"/>
              </a:spcBef>
              <a:buSzTx/>
              <a:buNone/>
              <a:tabLst>
                <a:tab pos="98223" algn="l"/>
                <a:tab pos="321457" algn="l"/>
              </a:tabLst>
              <a:defRPr sz="2100">
                <a:solidFill>
                  <a:srgbClr val="0D1C38"/>
                </a:solidFill>
                <a:latin typeface="Helvetica"/>
                <a:ea typeface="Helvetica"/>
                <a:cs typeface="Helvetica"/>
                <a:sym typeface="Helvetica"/>
              </a:defRPr>
            </a:pPr>
            <a:r>
              <a:rPr dirty="0"/>
              <a:t>	•	Data analyst- reviews and preps data ahead of meeting, shares with team</a:t>
            </a:r>
          </a:p>
          <a:p>
            <a:pPr marL="321457" indent="-321457" defTabSz="321457">
              <a:spcBef>
                <a:spcPts val="0"/>
              </a:spcBef>
              <a:buSzTx/>
              <a:buNone/>
              <a:tabLst>
                <a:tab pos="98223" algn="l"/>
                <a:tab pos="321457" algn="l"/>
              </a:tabLst>
              <a:defRPr sz="2100">
                <a:solidFill>
                  <a:srgbClr val="0D1C38"/>
                </a:solidFill>
                <a:latin typeface="Helvetica"/>
                <a:ea typeface="Helvetica"/>
                <a:cs typeface="Helvetica"/>
                <a:sym typeface="Helvetica"/>
              </a:defRPr>
            </a:pPr>
            <a:r>
              <a:rPr dirty="0"/>
              <a:t>	•	Active team members- everyone participates and supports</a:t>
            </a:r>
          </a:p>
        </p:txBody>
      </p:sp>
    </p:spTree>
    <p:extLst>
      <p:ext uri="{BB962C8B-B14F-4D97-AF65-F5344CB8AC3E}">
        <p14:creationId xmlns:p14="http://schemas.microsoft.com/office/powerpoint/2010/main" val="390336441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1494" y="1581202"/>
            <a:ext cx="6625259" cy="5122623"/>
          </a:xfrm>
          <a:prstGeom prst="rect">
            <a:avLst/>
          </a:prstGeom>
        </p:spPr>
      </p:pic>
      <p:sp>
        <p:nvSpPr>
          <p:cNvPr id="2" name="Title 1"/>
          <p:cNvSpPr>
            <a:spLocks noGrp="1"/>
          </p:cNvSpPr>
          <p:nvPr>
            <p:ph type="title"/>
          </p:nvPr>
        </p:nvSpPr>
        <p:spPr/>
        <p:txBody>
          <a:bodyPr/>
          <a:lstStyle/>
          <a:p>
            <a:r>
              <a:rPr lang="en-US" dirty="0"/>
              <a:t>More on Team roles</a:t>
            </a:r>
          </a:p>
        </p:txBody>
      </p:sp>
      <p:sp>
        <p:nvSpPr>
          <p:cNvPr id="3" name="Footer Placeholder 2">
            <a:extLst>
              <a:ext uri="{FF2B5EF4-FFF2-40B4-BE49-F238E27FC236}">
                <a16:creationId xmlns:a16="http://schemas.microsoft.com/office/drawing/2014/main" id="{24174329-64A8-0441-96A1-2E6B7873AB48}"/>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73453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685800" y="2209800"/>
            <a:ext cx="3124200" cy="3048000"/>
          </a:xfrm>
          <a:prstGeom prst="octagon">
            <a:avLst/>
          </a:prstGeom>
          <a:solidFill>
            <a:srgbClr val="DC5A38"/>
          </a:solidFill>
          <a:ln>
            <a:solidFill>
              <a:srgbClr val="DC5A3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dirty="0">
                <a:solidFill>
                  <a:prstClr val="white"/>
                </a:solidFill>
              </a:rPr>
              <a:t>What about the student is causing a problem?</a:t>
            </a:r>
          </a:p>
        </p:txBody>
      </p:sp>
      <p:sp>
        <p:nvSpPr>
          <p:cNvPr id="5" name="Flowchart: Alternate Process 4"/>
          <p:cNvSpPr/>
          <p:nvPr/>
        </p:nvSpPr>
        <p:spPr>
          <a:xfrm>
            <a:off x="5638800" y="1371600"/>
            <a:ext cx="3124200" cy="4800600"/>
          </a:xfrm>
          <a:prstGeom prst="flowChartAlternateProcess">
            <a:avLst/>
          </a:prstGeom>
          <a:solidFill>
            <a:srgbClr val="00387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800" dirty="0">
                <a:solidFill>
                  <a:prstClr val="white"/>
                </a:solidFill>
              </a:rPr>
              <a:t>What about the interaction of the </a:t>
            </a:r>
            <a:r>
              <a:rPr lang="en-US" sz="2800" b="1" i="1" dirty="0">
                <a:solidFill>
                  <a:srgbClr val="FFFF00"/>
                </a:solidFill>
              </a:rPr>
              <a:t>curriculum</a:t>
            </a:r>
            <a:r>
              <a:rPr lang="en-US" sz="2800" dirty="0">
                <a:solidFill>
                  <a:srgbClr val="FFFF00"/>
                </a:solidFill>
              </a:rPr>
              <a:t>, </a:t>
            </a:r>
            <a:r>
              <a:rPr lang="en-US" sz="2800" b="1" i="1" dirty="0">
                <a:solidFill>
                  <a:srgbClr val="FFFF00"/>
                </a:solidFill>
              </a:rPr>
              <a:t>instruction</a:t>
            </a:r>
            <a:r>
              <a:rPr lang="en-US" sz="2800" dirty="0">
                <a:solidFill>
                  <a:srgbClr val="FFFF00"/>
                </a:solidFill>
              </a:rPr>
              <a:t>, </a:t>
            </a:r>
            <a:r>
              <a:rPr lang="en-US" sz="2800" b="1" i="1" dirty="0">
                <a:solidFill>
                  <a:srgbClr val="FFFF00"/>
                </a:solidFill>
              </a:rPr>
              <a:t>learners,</a:t>
            </a:r>
            <a:r>
              <a:rPr lang="en-US" sz="2800" dirty="0">
                <a:solidFill>
                  <a:srgbClr val="FFFF00"/>
                </a:solidFill>
              </a:rPr>
              <a:t> and </a:t>
            </a:r>
            <a:r>
              <a:rPr lang="en-US" sz="2800" b="1" i="1" dirty="0">
                <a:solidFill>
                  <a:srgbClr val="FFFF00"/>
                </a:solidFill>
              </a:rPr>
              <a:t>learning environment </a:t>
            </a:r>
            <a:r>
              <a:rPr lang="en-US" sz="2800" dirty="0">
                <a:solidFill>
                  <a:prstClr val="white"/>
                </a:solidFill>
              </a:rPr>
              <a:t>should be</a:t>
            </a:r>
            <a:r>
              <a:rPr lang="en-US" sz="2800" dirty="0">
                <a:solidFill>
                  <a:srgbClr val="FFFF00"/>
                </a:solidFill>
              </a:rPr>
              <a:t> </a:t>
            </a:r>
            <a:r>
              <a:rPr lang="en-US" sz="2800" dirty="0">
                <a:solidFill>
                  <a:prstClr val="white"/>
                </a:solidFill>
              </a:rPr>
              <a:t>altered so that the student(s) will learn?</a:t>
            </a:r>
          </a:p>
        </p:txBody>
      </p:sp>
      <p:sp>
        <p:nvSpPr>
          <p:cNvPr id="6" name="TextBox 5"/>
          <p:cNvSpPr txBox="1"/>
          <p:nvPr/>
        </p:nvSpPr>
        <p:spPr>
          <a:xfrm>
            <a:off x="457200" y="5562600"/>
            <a:ext cx="5029200" cy="461963"/>
          </a:xfrm>
          <a:prstGeom prst="rect">
            <a:avLst/>
          </a:prstGeom>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pitchFamily="-1" charset="-128"/>
              </a:defRPr>
            </a:lvl1pPr>
            <a:lvl2pPr marL="37931725" indent="-37474525" eaLnBrk="0" hangingPunct="0">
              <a:defRPr sz="2400">
                <a:solidFill>
                  <a:schemeClr val="tx1"/>
                </a:solidFill>
                <a:latin typeface="Arial" charset="0"/>
                <a:ea typeface="ＭＳ Ｐゴシック" pitchFamily="-1" charset="-128"/>
              </a:defRPr>
            </a:lvl2pPr>
            <a:lvl3pPr eaLnBrk="0" hangingPunct="0">
              <a:defRPr sz="2400">
                <a:solidFill>
                  <a:schemeClr val="tx1"/>
                </a:solidFill>
                <a:latin typeface="Arial" charset="0"/>
                <a:ea typeface="ＭＳ Ｐゴシック" pitchFamily="-1" charset="-128"/>
              </a:defRPr>
            </a:lvl3pPr>
            <a:lvl4pPr eaLnBrk="0" hangingPunct="0">
              <a:defRPr sz="2400">
                <a:solidFill>
                  <a:schemeClr val="tx1"/>
                </a:solidFill>
                <a:latin typeface="Arial" charset="0"/>
                <a:ea typeface="ＭＳ Ｐゴシック" pitchFamily="-1" charset="-128"/>
              </a:defRPr>
            </a:lvl4pPr>
            <a:lvl5pPr eaLnBrk="0" hangingPunct="0">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r>
              <a:rPr lang="en-US" dirty="0">
                <a:solidFill>
                  <a:srgbClr val="000000"/>
                </a:solidFill>
                <a:latin typeface="Calibri"/>
              </a:rPr>
              <a:t>This shift alters everything else!</a:t>
            </a:r>
            <a:endParaRPr lang="en-US" sz="1600" dirty="0">
              <a:solidFill>
                <a:srgbClr val="000000"/>
              </a:solidFill>
              <a:latin typeface="Calibri"/>
            </a:endParaRPr>
          </a:p>
        </p:txBody>
      </p:sp>
      <p:sp>
        <p:nvSpPr>
          <p:cNvPr id="7" name="Rectangle 8"/>
          <p:cNvSpPr>
            <a:spLocks noChangeArrowheads="1"/>
          </p:cNvSpPr>
          <p:nvPr/>
        </p:nvSpPr>
        <p:spPr bwMode="auto">
          <a:xfrm>
            <a:off x="73025" y="6459379"/>
            <a:ext cx="3425938" cy="246221"/>
          </a:xfrm>
          <a:prstGeom prst="rect">
            <a:avLst/>
          </a:prstGeom>
          <a:noFill/>
          <a:ln w="9525">
            <a:noFill/>
            <a:miter lim="800000"/>
            <a:headEnd/>
            <a:tailEnd/>
          </a:ln>
        </p:spPr>
        <p:txBody>
          <a:bodyPr wrap="none">
            <a:spAutoFit/>
          </a:bodyPr>
          <a:lstStyle/>
          <a:p>
            <a:r>
              <a:rPr lang="en-US" sz="1000" dirty="0">
                <a:solidFill>
                  <a:srgbClr val="5C6670">
                    <a:lumMod val="50000"/>
                    <a:lumOff val="50000"/>
                  </a:srgbClr>
                </a:solidFill>
                <a:cs typeface="Arial" pitchFamily="34" charset="0"/>
              </a:rPr>
              <a:t>Adapted from </a:t>
            </a:r>
            <a:r>
              <a:rPr lang="en-US" sz="1000" dirty="0" err="1">
                <a:solidFill>
                  <a:srgbClr val="5C6670">
                    <a:lumMod val="50000"/>
                    <a:lumOff val="50000"/>
                  </a:srgbClr>
                </a:solidFill>
                <a:cs typeface="Arial" pitchFamily="34" charset="0"/>
              </a:rPr>
              <a:t>Batsche</a:t>
            </a:r>
            <a:r>
              <a:rPr lang="en-US" sz="1000" dirty="0">
                <a:solidFill>
                  <a:srgbClr val="5C6670">
                    <a:lumMod val="50000"/>
                    <a:lumOff val="50000"/>
                  </a:srgbClr>
                </a:solidFill>
                <a:cs typeface="Arial" pitchFamily="34" charset="0"/>
              </a:rPr>
              <a:t> and Elliott materials (citing Ken Howell)</a:t>
            </a:r>
          </a:p>
        </p:txBody>
      </p:sp>
      <p:grpSp>
        <p:nvGrpSpPr>
          <p:cNvPr id="8" name="Group 10"/>
          <p:cNvGrpSpPr>
            <a:grpSpLocks/>
          </p:cNvGrpSpPr>
          <p:nvPr/>
        </p:nvGrpSpPr>
        <p:grpSpPr bwMode="auto">
          <a:xfrm>
            <a:off x="4038600" y="2971800"/>
            <a:ext cx="1447800" cy="1219200"/>
            <a:chOff x="4038600" y="2971800"/>
            <a:chExt cx="1447800" cy="1219200"/>
          </a:xfrm>
        </p:grpSpPr>
        <p:sp>
          <p:nvSpPr>
            <p:cNvPr id="9" name="Right Arrow 8"/>
            <p:cNvSpPr/>
            <p:nvPr/>
          </p:nvSpPr>
          <p:spPr>
            <a:xfrm>
              <a:off x="4038600" y="2971800"/>
              <a:ext cx="1447800" cy="12192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solidFill>
                  <a:prstClr val="white"/>
                </a:solidFill>
              </a:endParaRPr>
            </a:p>
          </p:txBody>
        </p:sp>
        <p:sp>
          <p:nvSpPr>
            <p:cNvPr id="10" name="TextBox 9"/>
            <p:cNvSpPr txBox="1">
              <a:spLocks noChangeArrowheads="1"/>
            </p:cNvSpPr>
            <p:nvPr/>
          </p:nvSpPr>
          <p:spPr bwMode="auto">
            <a:xfrm>
              <a:off x="4114800" y="3352800"/>
              <a:ext cx="1143000" cy="400110"/>
            </a:xfrm>
            <a:prstGeom prst="rect">
              <a:avLst/>
            </a:prstGeom>
            <a:noFill/>
            <a:ln w="9525">
              <a:noFill/>
              <a:miter lim="800000"/>
              <a:headEnd/>
              <a:tailEnd/>
            </a:ln>
          </p:spPr>
          <p:txBody>
            <a:bodyPr>
              <a:spAutoFit/>
            </a:bodyPr>
            <a:lstStyle/>
            <a:p>
              <a:pPr algn="ctr"/>
              <a:r>
                <a:rPr lang="en-US" sz="2000" dirty="0">
                  <a:solidFill>
                    <a:prstClr val="white"/>
                  </a:solidFill>
                </a:rPr>
                <a:t>Instead</a:t>
              </a:r>
            </a:p>
          </p:txBody>
        </p:sp>
      </p:grpSp>
      <p:sp>
        <p:nvSpPr>
          <p:cNvPr id="11" name="Title 10"/>
          <p:cNvSpPr>
            <a:spLocks noGrp="1"/>
          </p:cNvSpPr>
          <p:nvPr>
            <p:ph type="title"/>
          </p:nvPr>
        </p:nvSpPr>
        <p:spPr/>
        <p:txBody>
          <a:bodyPr/>
          <a:lstStyle/>
          <a:p>
            <a:r>
              <a:rPr lang="en-US" sz="4000" dirty="0"/>
              <a:t>MTSS Prompts A Shift in Thinking</a:t>
            </a:r>
          </a:p>
        </p:txBody>
      </p:sp>
      <p:sp>
        <p:nvSpPr>
          <p:cNvPr id="3" name="Footer Placeholder 2">
            <a:extLst>
              <a:ext uri="{FF2B5EF4-FFF2-40B4-BE49-F238E27FC236}">
                <a16:creationId xmlns:a16="http://schemas.microsoft.com/office/drawing/2014/main" id="{3CD53512-B2F6-564A-A101-E5C560233C58}"/>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018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1800" decel="100000" fill="hold"/>
                                        <p:tgtEl>
                                          <p:spTgt spid="5"/>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1" presetClass="entr" presetSubtype="0" fill="hold" grpId="0" nodeType="afterEffect">
                                  <p:stCondLst>
                                    <p:cond delay="50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a:xfrm>
            <a:off x="381001" y="1719071"/>
            <a:ext cx="8407900" cy="4650732"/>
          </a:xfrm>
        </p:spPr>
        <p:txBody>
          <a:bodyPr>
            <a:noAutofit/>
          </a:bodyPr>
          <a:lstStyle/>
          <a:p>
            <a:pPr eaLnBrk="1" hangingPunct="1"/>
            <a:r>
              <a:rPr lang="en-US" sz="2400" dirty="0">
                <a:latin typeface="Franklin Gothic Medium"/>
                <a:cs typeface="Franklin Gothic Medium"/>
              </a:rPr>
              <a:t>Office Referral Data</a:t>
            </a:r>
          </a:p>
          <a:p>
            <a:pPr eaLnBrk="1" hangingPunct="1"/>
            <a:r>
              <a:rPr lang="en-US" sz="2400" dirty="0">
                <a:latin typeface="Franklin Gothic Medium"/>
                <a:cs typeface="Franklin Gothic Medium"/>
              </a:rPr>
              <a:t>Academic Data</a:t>
            </a:r>
          </a:p>
          <a:p>
            <a:pPr eaLnBrk="1" hangingPunct="1"/>
            <a:r>
              <a:rPr lang="en-US" sz="2400" dirty="0">
                <a:latin typeface="Franklin Gothic Medium"/>
                <a:cs typeface="Franklin Gothic Medium"/>
              </a:rPr>
              <a:t>Classroom Minors Data</a:t>
            </a:r>
          </a:p>
          <a:p>
            <a:pPr eaLnBrk="1" hangingPunct="1"/>
            <a:r>
              <a:rPr lang="en-US" sz="2400" dirty="0">
                <a:latin typeface="Franklin Gothic Medium"/>
                <a:cs typeface="Franklin Gothic Medium"/>
              </a:rPr>
              <a:t>Attendance Data</a:t>
            </a:r>
          </a:p>
          <a:p>
            <a:pPr eaLnBrk="1" hangingPunct="1"/>
            <a:r>
              <a:rPr lang="en-US" sz="2400" dirty="0">
                <a:latin typeface="Franklin Gothic Medium"/>
                <a:cs typeface="Franklin Gothic Medium"/>
              </a:rPr>
              <a:t>Frequency of Nurse’s Office Visits</a:t>
            </a:r>
          </a:p>
          <a:p>
            <a:pPr eaLnBrk="1" hangingPunct="1"/>
            <a:r>
              <a:rPr lang="en-US" sz="2400" dirty="0">
                <a:latin typeface="Franklin Gothic Medium"/>
                <a:cs typeface="Franklin Gothic Medium"/>
              </a:rPr>
              <a:t>Mental Health Concerns</a:t>
            </a:r>
          </a:p>
          <a:p>
            <a:pPr eaLnBrk="1" hangingPunct="1"/>
            <a:r>
              <a:rPr lang="en-US" sz="2400" dirty="0">
                <a:latin typeface="Franklin Gothic Medium"/>
                <a:cs typeface="Franklin Gothic Medium"/>
              </a:rPr>
              <a:t>Drug/Alcohol Concerns</a:t>
            </a:r>
          </a:p>
          <a:p>
            <a:pPr eaLnBrk="1" hangingPunct="1"/>
            <a:r>
              <a:rPr lang="en-US" sz="2400" dirty="0">
                <a:latin typeface="Franklin Gothic Medium"/>
                <a:cs typeface="Franklin Gothic Medium"/>
              </a:rPr>
              <a:t>Student Self Refers</a:t>
            </a:r>
          </a:p>
          <a:p>
            <a:r>
              <a:rPr lang="en-US" sz="2400" dirty="0">
                <a:solidFill>
                  <a:schemeClr val="accent3">
                    <a:lumMod val="50000"/>
                  </a:schemeClr>
                </a:solidFill>
                <a:cs typeface="Franklin Gothic Medium"/>
              </a:rPr>
              <a:t>Social Emotional Screening Data</a:t>
            </a:r>
          </a:p>
          <a:p>
            <a:r>
              <a:rPr lang="en-US" sz="2400" dirty="0">
                <a:cs typeface="Franklin Gothic Medium"/>
              </a:rPr>
              <a:t>Teacher/Counselor/Parent Request </a:t>
            </a:r>
          </a:p>
          <a:p>
            <a:endParaRPr lang="en-US" sz="2400" dirty="0">
              <a:solidFill>
                <a:schemeClr val="accent3">
                  <a:lumMod val="50000"/>
                </a:schemeClr>
              </a:solidFill>
              <a:cs typeface="Franklin Gothic Medium"/>
            </a:endParaRPr>
          </a:p>
          <a:p>
            <a:pPr eaLnBrk="1" hangingPunct="1"/>
            <a:endParaRPr lang="en-US" sz="2400" dirty="0">
              <a:latin typeface="Franklin Gothic Medium"/>
              <a:cs typeface="Franklin Gothic Medium"/>
            </a:endParaRPr>
          </a:p>
          <a:p>
            <a:pPr eaLnBrk="1" hangingPunct="1"/>
            <a:endParaRPr lang="en-US" sz="2400" dirty="0">
              <a:latin typeface="Calibri" charset="0"/>
            </a:endParaRPr>
          </a:p>
        </p:txBody>
      </p:sp>
      <p:sp>
        <p:nvSpPr>
          <p:cNvPr id="107521" name="Title 1"/>
          <p:cNvSpPr>
            <a:spLocks noGrp="1"/>
          </p:cNvSpPr>
          <p:nvPr>
            <p:ph type="title"/>
          </p:nvPr>
        </p:nvSpPr>
        <p:spPr/>
        <p:txBody>
          <a:bodyPr/>
          <a:lstStyle/>
          <a:p>
            <a:pPr eaLnBrk="1" hangingPunct="1"/>
            <a:r>
              <a:rPr lang="en-US" dirty="0">
                <a:latin typeface="Franklin Gothic Medium"/>
                <a:cs typeface="Franklin Gothic Medium"/>
              </a:rPr>
              <a:t>Identifying Students For Tier 2/3 Supports:</a:t>
            </a:r>
          </a:p>
        </p:txBody>
      </p:sp>
      <p:pic>
        <p:nvPicPr>
          <p:cNvPr id="2" name="Picture 1" descr="Screen Shot 2014-09-29 at 11.23.35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9706" y="2368428"/>
            <a:ext cx="3095886" cy="2464072"/>
          </a:xfrm>
          <a:prstGeom prst="rect">
            <a:avLst/>
          </a:prstGeom>
        </p:spPr>
      </p:pic>
      <p:sp>
        <p:nvSpPr>
          <p:cNvPr id="3" name="Footer Placeholder 2">
            <a:extLst>
              <a:ext uri="{FF2B5EF4-FFF2-40B4-BE49-F238E27FC236}">
                <a16:creationId xmlns:a16="http://schemas.microsoft.com/office/drawing/2014/main" id="{C69898CA-F9AE-6148-BFEA-D4C2DDD0CDFB}"/>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249384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36600" y="1719263"/>
            <a:ext cx="8407400" cy="4406900"/>
          </a:xfrm>
        </p:spPr>
        <p:txBody>
          <a:bodyPr/>
          <a:lstStyle/>
          <a:p>
            <a:pPr marL="0" indent="0">
              <a:buNone/>
            </a:pPr>
            <a:r>
              <a:rPr lang="en-US" dirty="0"/>
              <a:t>	</a:t>
            </a:r>
          </a:p>
        </p:txBody>
      </p:sp>
      <p:graphicFrame>
        <p:nvGraphicFramePr>
          <p:cNvPr id="4" name="Diagram 3"/>
          <p:cNvGraphicFramePr/>
          <p:nvPr/>
        </p:nvGraphicFramePr>
        <p:xfrm>
          <a:off x="459166" y="207088"/>
          <a:ext cx="5934075" cy="6297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724239" y="1955735"/>
            <a:ext cx="2122777" cy="3108544"/>
          </a:xfrm>
          <a:prstGeom prst="rect">
            <a:avLst/>
          </a:prstGeom>
          <a:noFill/>
        </p:spPr>
        <p:txBody>
          <a:bodyPr wrap="square" rtlCol="0">
            <a:spAutoFit/>
          </a:bodyPr>
          <a:lstStyle/>
          <a:p>
            <a:r>
              <a:rPr lang="en-US" sz="2800" b="1" i="1" dirty="0">
                <a:solidFill>
                  <a:srgbClr val="1F656E"/>
                </a:solidFill>
              </a:rPr>
              <a:t>Kirksville Public Schools</a:t>
            </a:r>
            <a:br>
              <a:rPr lang="en-US" sz="2800" b="1" i="1" dirty="0">
                <a:solidFill>
                  <a:srgbClr val="1F656E"/>
                </a:solidFill>
              </a:rPr>
            </a:br>
            <a:r>
              <a:rPr lang="en-US" sz="2800" b="1" i="1" dirty="0">
                <a:solidFill>
                  <a:srgbClr val="1F656E"/>
                </a:solidFill>
              </a:rPr>
              <a:t>Early Childhood Learning Center</a:t>
            </a:r>
          </a:p>
        </p:txBody>
      </p:sp>
      <p:sp>
        <p:nvSpPr>
          <p:cNvPr id="6" name="TextBox 5"/>
          <p:cNvSpPr txBox="1"/>
          <p:nvPr/>
        </p:nvSpPr>
        <p:spPr>
          <a:xfrm>
            <a:off x="6724245" y="6504611"/>
            <a:ext cx="2419763" cy="261610"/>
          </a:xfrm>
          <a:prstGeom prst="rect">
            <a:avLst/>
          </a:prstGeom>
          <a:noFill/>
        </p:spPr>
        <p:txBody>
          <a:bodyPr wrap="square" rtlCol="0">
            <a:spAutoFit/>
          </a:bodyPr>
          <a:lstStyle/>
          <a:p>
            <a:r>
              <a:rPr lang="en-US" sz="1100" i="1" dirty="0"/>
              <a:t>Lewis, T., </a:t>
            </a:r>
            <a:r>
              <a:rPr lang="en-US" sz="1100" i="1" dirty="0" err="1"/>
              <a:t>PBIS.org</a:t>
            </a:r>
            <a:endParaRPr lang="en-US" sz="1100" i="1" dirty="0"/>
          </a:p>
        </p:txBody>
      </p:sp>
      <p:sp>
        <p:nvSpPr>
          <p:cNvPr id="5" name="Footer Placeholder 4">
            <a:extLst>
              <a:ext uri="{FF2B5EF4-FFF2-40B4-BE49-F238E27FC236}">
                <a16:creationId xmlns:a16="http://schemas.microsoft.com/office/drawing/2014/main" id="{ECD5F876-143A-614C-9A7A-E1FAA124E213}"/>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37123583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Comprehensive Screening</a:t>
            </a:r>
          </a:p>
        </p:txBody>
      </p:sp>
      <p:graphicFrame>
        <p:nvGraphicFramePr>
          <p:cNvPr id="8" name="Diagram 7"/>
          <p:cNvGraphicFramePr/>
          <p:nvPr/>
        </p:nvGraphicFramePr>
        <p:xfrm>
          <a:off x="-8776724" y="5876935"/>
          <a:ext cx="184666"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457200" y="1933700"/>
            <a:ext cx="3049698" cy="16872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Attendance, Social, Emotional, Discipline  &amp; Behavioral Screening Data</a:t>
            </a:r>
          </a:p>
        </p:txBody>
      </p:sp>
      <p:sp>
        <p:nvSpPr>
          <p:cNvPr id="11" name="Rectangle 10"/>
          <p:cNvSpPr/>
          <p:nvPr/>
        </p:nvSpPr>
        <p:spPr>
          <a:xfrm>
            <a:off x="5272827" y="1933700"/>
            <a:ext cx="3049698" cy="16872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Academic Records &amp; Screening Data</a:t>
            </a:r>
          </a:p>
        </p:txBody>
      </p:sp>
      <p:sp>
        <p:nvSpPr>
          <p:cNvPr id="12" name="Rectangle 11"/>
          <p:cNvSpPr/>
          <p:nvPr/>
        </p:nvSpPr>
        <p:spPr>
          <a:xfrm>
            <a:off x="3074658" y="4189684"/>
            <a:ext cx="3049698" cy="16872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Group of Students With Targeted Needs</a:t>
            </a:r>
          </a:p>
        </p:txBody>
      </p:sp>
      <p:sp>
        <p:nvSpPr>
          <p:cNvPr id="13" name="Down Arrow 12"/>
          <p:cNvSpPr/>
          <p:nvPr/>
        </p:nvSpPr>
        <p:spPr>
          <a:xfrm>
            <a:off x="5734504" y="3620948"/>
            <a:ext cx="276114" cy="568736"/>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3230784" y="3620948"/>
            <a:ext cx="276114" cy="568736"/>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6679BEC-0403-E148-946E-1C6732A5AAA0}"/>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1790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8812" y="1871003"/>
            <a:ext cx="5683348" cy="4485347"/>
          </a:xfrm>
          <a:prstGeom prst="rect">
            <a:avLst/>
          </a:prstGeom>
        </p:spPr>
        <p:txBody>
          <a:bodyPr>
            <a:normAutofit/>
          </a:bodyPr>
          <a:lstStyle/>
          <a:p>
            <a:pPr>
              <a:lnSpc>
                <a:spcPct val="90000"/>
              </a:lnSpc>
              <a:buNone/>
            </a:pPr>
            <a:r>
              <a:rPr lang="en-US" sz="1300" b="1" dirty="0"/>
              <a:t>	Be Responsible</a:t>
            </a:r>
          </a:p>
          <a:p>
            <a:pPr lvl="1">
              <a:lnSpc>
                <a:spcPct val="90000"/>
              </a:lnSpc>
            </a:pPr>
            <a:r>
              <a:rPr lang="en-US" sz="1300" dirty="0"/>
              <a:t>Avoid sidebars</a:t>
            </a:r>
          </a:p>
          <a:p>
            <a:pPr lvl="1">
              <a:lnSpc>
                <a:spcPct val="90000"/>
              </a:lnSpc>
            </a:pPr>
            <a:r>
              <a:rPr lang="en-US" sz="1300" dirty="0"/>
              <a:t>Be an active participant</a:t>
            </a:r>
          </a:p>
          <a:p>
            <a:pPr lvl="1">
              <a:lnSpc>
                <a:spcPct val="90000"/>
              </a:lnSpc>
            </a:pPr>
            <a:r>
              <a:rPr lang="en-US" sz="1300" dirty="0"/>
              <a:t>Return promptly from breaks/activities – Hand/Bell Signal</a:t>
            </a:r>
          </a:p>
          <a:p>
            <a:pPr lvl="1">
              <a:lnSpc>
                <a:spcPct val="90000"/>
              </a:lnSpc>
            </a:pPr>
            <a:r>
              <a:rPr lang="en-US" sz="1300" dirty="0"/>
              <a:t>Use cell phone/laptop to support learning</a:t>
            </a:r>
          </a:p>
          <a:p>
            <a:pPr lvl="1">
              <a:lnSpc>
                <a:spcPct val="90000"/>
              </a:lnSpc>
              <a:buNone/>
            </a:pPr>
            <a:r>
              <a:rPr lang="en-US" sz="1300" b="1" dirty="0"/>
              <a:t>Be Respectful</a:t>
            </a:r>
          </a:p>
          <a:p>
            <a:pPr lvl="1">
              <a:lnSpc>
                <a:spcPct val="90000"/>
              </a:lnSpc>
            </a:pPr>
            <a:r>
              <a:rPr lang="en-US" sz="1300" dirty="0"/>
              <a:t>Use time well &amp; meaningfully</a:t>
            </a:r>
          </a:p>
          <a:p>
            <a:pPr lvl="1">
              <a:lnSpc>
                <a:spcPct val="90000"/>
              </a:lnSpc>
            </a:pPr>
            <a:r>
              <a:rPr lang="en-US" sz="1300" dirty="0"/>
              <a:t>Ask relevant/clarifying questions</a:t>
            </a:r>
          </a:p>
          <a:p>
            <a:pPr lvl="1">
              <a:lnSpc>
                <a:spcPct val="90000"/>
              </a:lnSpc>
            </a:pPr>
            <a:r>
              <a:rPr lang="en-US" sz="1300" dirty="0"/>
              <a:t>Leave no trace- clean up your space</a:t>
            </a:r>
          </a:p>
          <a:p>
            <a:pPr lvl="1">
              <a:lnSpc>
                <a:spcPct val="90000"/>
              </a:lnSpc>
              <a:buNone/>
            </a:pPr>
            <a:r>
              <a:rPr lang="en-US" sz="1300" b="1" dirty="0"/>
              <a:t>Be Professional</a:t>
            </a:r>
          </a:p>
          <a:p>
            <a:pPr lvl="1">
              <a:lnSpc>
                <a:spcPct val="90000"/>
              </a:lnSpc>
            </a:pPr>
            <a:r>
              <a:rPr lang="en-US" sz="1300" dirty="0"/>
              <a:t>Enter discussion with an open mind</a:t>
            </a:r>
          </a:p>
          <a:p>
            <a:pPr lvl="1">
              <a:lnSpc>
                <a:spcPct val="90000"/>
              </a:lnSpc>
            </a:pPr>
            <a:r>
              <a:rPr lang="en-US" sz="1300" dirty="0"/>
              <a:t>Share the Air with others- all voices heard</a:t>
            </a:r>
          </a:p>
          <a:p>
            <a:pPr lvl="1">
              <a:lnSpc>
                <a:spcPct val="90000"/>
              </a:lnSpc>
            </a:pPr>
            <a:r>
              <a:rPr lang="en-US" sz="1300" dirty="0"/>
              <a:t>Allow </a:t>
            </a:r>
            <a:r>
              <a:rPr lang="en-US" sz="1300" u="sng" dirty="0"/>
              <a:t>quiet</a:t>
            </a:r>
            <a:r>
              <a:rPr lang="en-US" sz="1300" dirty="0"/>
              <a:t> think time for self and others FIRST</a:t>
            </a:r>
          </a:p>
          <a:p>
            <a:pPr marL="342900" lvl="1" indent="0">
              <a:lnSpc>
                <a:spcPct val="90000"/>
              </a:lnSpc>
              <a:buNone/>
            </a:pPr>
            <a:endParaRPr lang="en-US" sz="1300" b="1" dirty="0"/>
          </a:p>
          <a:p>
            <a:pPr marL="342900" lvl="1" indent="0">
              <a:lnSpc>
                <a:spcPct val="90000"/>
              </a:lnSpc>
              <a:buNone/>
            </a:pPr>
            <a:r>
              <a:rPr lang="en-US" sz="1300" b="1" dirty="0"/>
              <a:t>Be The Student You Wish To Have</a:t>
            </a:r>
            <a:endParaRPr lang="en-US" sz="1300" dirty="0"/>
          </a:p>
          <a:p>
            <a:pPr>
              <a:lnSpc>
                <a:spcPct val="90000"/>
              </a:lnSpc>
            </a:pPr>
            <a:endParaRPr lang="en-US" sz="1300" dirty="0"/>
          </a:p>
        </p:txBody>
      </p:sp>
      <p:pic>
        <p:nvPicPr>
          <p:cNvPr id="5" name="Picture 4">
            <a:extLst>
              <a:ext uri="{FF2B5EF4-FFF2-40B4-BE49-F238E27FC236}">
                <a16:creationId xmlns:a16="http://schemas.microsoft.com/office/drawing/2014/main" id="{61EBC66A-FFCE-9849-9ECC-07CA35895E51}"/>
              </a:ext>
            </a:extLst>
          </p:cNvPr>
          <p:cNvPicPr>
            <a:picLocks noChangeAspect="1"/>
          </p:cNvPicPr>
          <p:nvPr/>
        </p:nvPicPr>
        <p:blipFill>
          <a:blip r:embed="rId2"/>
          <a:stretch>
            <a:fillRect/>
          </a:stretch>
        </p:blipFill>
        <p:spPr>
          <a:xfrm>
            <a:off x="5666890" y="3191916"/>
            <a:ext cx="2569744" cy="2505500"/>
          </a:xfrm>
          <a:prstGeom prst="rect">
            <a:avLst/>
          </a:prstGeom>
          <a:noFill/>
        </p:spPr>
      </p:pic>
      <p:sp>
        <p:nvSpPr>
          <p:cNvPr id="4" name="Footer Placeholder 3">
            <a:extLst>
              <a:ext uri="{FF2B5EF4-FFF2-40B4-BE49-F238E27FC236}">
                <a16:creationId xmlns:a16="http://schemas.microsoft.com/office/drawing/2014/main" id="{71A7F460-92B2-244B-80CA-064AF647CD2A}"/>
              </a:ext>
            </a:extLst>
          </p:cNvPr>
          <p:cNvSpPr>
            <a:spLocks noGrp="1"/>
          </p:cNvSpPr>
          <p:nvPr>
            <p:ph type="ftr" sz="quarter" idx="11"/>
          </p:nvPr>
        </p:nvSpPr>
        <p:spPr>
          <a:xfrm>
            <a:off x="3048000" y="6356351"/>
            <a:ext cx="3352800" cy="274320"/>
          </a:xfrm>
          <a:prstGeom prst="rect">
            <a:avLst/>
          </a:prstGeom>
        </p:spPr>
        <p:txBody>
          <a:bodyPr anchor="ctr">
            <a:normAutofit/>
          </a:bodyPr>
          <a:lstStyle/>
          <a:p>
            <a:pPr>
              <a:spcAft>
                <a:spcPts val="600"/>
              </a:spcAft>
            </a:pPr>
            <a:r>
              <a:rPr lang="en-US"/>
              <a:t>(Sound Supports &amp; Associates, 2019)</a:t>
            </a:r>
          </a:p>
        </p:txBody>
      </p:sp>
      <p:sp>
        <p:nvSpPr>
          <p:cNvPr id="3" name="Title 2"/>
          <p:cNvSpPr>
            <a:spLocks noGrp="1"/>
          </p:cNvSpPr>
          <p:nvPr>
            <p:ph type="title"/>
          </p:nvPr>
        </p:nvSpPr>
        <p:spPr>
          <a:xfrm>
            <a:off x="381000" y="355849"/>
            <a:ext cx="8381260" cy="1054395"/>
          </a:xfrm>
          <a:prstGeom prst="rect">
            <a:avLst/>
          </a:prstGeom>
        </p:spPr>
        <p:txBody>
          <a:bodyPr anchor="ctr">
            <a:normAutofit/>
          </a:bodyPr>
          <a:lstStyle/>
          <a:p>
            <a:r>
              <a:rPr lang="en-US" dirty="0"/>
              <a:t>Group norms and expectations</a:t>
            </a:r>
          </a:p>
        </p:txBody>
      </p:sp>
    </p:spTree>
    <p:extLst>
      <p:ext uri="{BB962C8B-B14F-4D97-AF65-F5344CB8AC3E}">
        <p14:creationId xmlns:p14="http://schemas.microsoft.com/office/powerpoint/2010/main" val="3480833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4320" indent="-274320">
              <a:lnSpc>
                <a:spcPct val="120000"/>
              </a:lnSpc>
              <a:spcBef>
                <a:spcPts val="600"/>
              </a:spcBef>
              <a:buFont typeface="Wingdings 2"/>
              <a:buChar char=""/>
              <a:defRPr/>
            </a:pPr>
            <a:r>
              <a:rPr lang="en-US" sz="2800" dirty="0"/>
              <a:t>Behaviors focused outward towards others or environment</a:t>
            </a:r>
          </a:p>
          <a:p>
            <a:pPr marL="274320" indent="-274320">
              <a:spcBef>
                <a:spcPts val="580"/>
              </a:spcBef>
              <a:buFont typeface="Wingdings 2"/>
              <a:buChar char=""/>
              <a:defRPr/>
            </a:pPr>
            <a:r>
              <a:rPr lang="en-US" sz="2800" dirty="0"/>
              <a:t>Typically occur too often or too much</a:t>
            </a:r>
          </a:p>
          <a:p>
            <a:pPr marL="274320" indent="-274320">
              <a:spcBef>
                <a:spcPts val="580"/>
              </a:spcBef>
              <a:buFont typeface="Wingdings 2"/>
              <a:buChar char=""/>
              <a:defRPr/>
            </a:pPr>
            <a:r>
              <a:rPr lang="en-US" sz="2800" dirty="0"/>
              <a:t>Examples:</a:t>
            </a:r>
            <a:r>
              <a:rPr lang="en-US" sz="3000" dirty="0"/>
              <a:t> </a:t>
            </a:r>
          </a:p>
          <a:p>
            <a:pPr marL="548640" lvl="1" indent="-182880">
              <a:spcBef>
                <a:spcPts val="370"/>
              </a:spcBef>
              <a:defRPr/>
            </a:pPr>
            <a:r>
              <a:rPr lang="en-US" sz="2200" dirty="0"/>
              <a:t>aggression towards people, animals or objects</a:t>
            </a:r>
          </a:p>
          <a:p>
            <a:pPr marL="548640" lvl="1" indent="-182880">
              <a:spcBef>
                <a:spcPts val="370"/>
              </a:spcBef>
              <a:defRPr/>
            </a:pPr>
            <a:r>
              <a:rPr lang="en-US" sz="2200" dirty="0"/>
              <a:t>arguing, defiant or non-compliant</a:t>
            </a:r>
          </a:p>
          <a:p>
            <a:pPr marL="548640" lvl="1" indent="-182880">
              <a:spcBef>
                <a:spcPts val="370"/>
              </a:spcBef>
              <a:defRPr/>
            </a:pPr>
            <a:r>
              <a:rPr lang="en-US" sz="2200" dirty="0"/>
              <a:t>calling out or disruptive to learning</a:t>
            </a:r>
          </a:p>
          <a:p>
            <a:pPr marL="548640" lvl="1" indent="-182880">
              <a:spcBef>
                <a:spcPts val="370"/>
              </a:spcBef>
              <a:defRPr/>
            </a:pPr>
            <a:r>
              <a:rPr lang="en-US" sz="2200" dirty="0"/>
              <a:t>high levels of movement </a:t>
            </a:r>
          </a:p>
          <a:p>
            <a:pPr marL="548640" lvl="1" indent="-182880">
              <a:spcBef>
                <a:spcPts val="370"/>
              </a:spcBef>
              <a:defRPr/>
            </a:pPr>
            <a:r>
              <a:rPr lang="en-US" sz="2200" dirty="0"/>
              <a:t>Inattentiveness, distractibility</a:t>
            </a:r>
          </a:p>
        </p:txBody>
      </p:sp>
      <p:sp>
        <p:nvSpPr>
          <p:cNvPr id="2" name="Title 1"/>
          <p:cNvSpPr>
            <a:spLocks noGrp="1"/>
          </p:cNvSpPr>
          <p:nvPr>
            <p:ph type="title"/>
          </p:nvPr>
        </p:nvSpPr>
        <p:spPr/>
        <p:txBody>
          <a:bodyPr/>
          <a:lstStyle/>
          <a:p>
            <a:r>
              <a:rPr lang="en-US" b="1" dirty="0">
                <a:solidFill>
                  <a:srgbClr val="FFFFFF"/>
                </a:solidFill>
              </a:rPr>
              <a:t>Externalizing Behaviors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3385" y="4541003"/>
            <a:ext cx="2519948" cy="1889961"/>
          </a:xfrm>
          <a:prstGeom prst="rect">
            <a:avLst/>
          </a:prstGeom>
        </p:spPr>
      </p:pic>
      <p:sp>
        <p:nvSpPr>
          <p:cNvPr id="5" name="Footer Placeholder 4">
            <a:extLst>
              <a:ext uri="{FF2B5EF4-FFF2-40B4-BE49-F238E27FC236}">
                <a16:creationId xmlns:a16="http://schemas.microsoft.com/office/drawing/2014/main" id="{5FFFAEA2-7C80-8947-8A04-510D2E29B9BF}"/>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684755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90000"/>
              </a:lnSpc>
            </a:pPr>
            <a:r>
              <a:rPr lang="en-US" sz="2800" dirty="0"/>
              <a:t>Behaviors focused inwardly towards self</a:t>
            </a:r>
            <a:br>
              <a:rPr lang="en-US" sz="2800" dirty="0"/>
            </a:br>
            <a:endParaRPr lang="en-US" sz="2800" dirty="0"/>
          </a:p>
          <a:p>
            <a:pPr>
              <a:lnSpc>
                <a:spcPct val="90000"/>
              </a:lnSpc>
            </a:pPr>
            <a:r>
              <a:rPr lang="en-US" sz="2800" dirty="0"/>
              <a:t>Typically self-imposed, may not occur frequently, and appear to allow the student to avoid social events</a:t>
            </a:r>
            <a:br>
              <a:rPr lang="en-US" sz="2800" dirty="0"/>
            </a:br>
            <a:endParaRPr lang="en-US" sz="2800" dirty="0"/>
          </a:p>
          <a:p>
            <a:pPr>
              <a:lnSpc>
                <a:spcPct val="90000"/>
              </a:lnSpc>
            </a:pPr>
            <a:r>
              <a:rPr lang="en-US" sz="2800" dirty="0"/>
              <a:t>Examples: </a:t>
            </a:r>
          </a:p>
          <a:p>
            <a:pPr lvl="1">
              <a:lnSpc>
                <a:spcPct val="90000"/>
              </a:lnSpc>
            </a:pPr>
            <a:r>
              <a:rPr lang="en-US" sz="1900" dirty="0"/>
              <a:t>Not interacting with other people</a:t>
            </a:r>
          </a:p>
          <a:p>
            <a:pPr lvl="1">
              <a:lnSpc>
                <a:spcPct val="90000"/>
              </a:lnSpc>
            </a:pPr>
            <a:r>
              <a:rPr lang="en-US" sz="1900" dirty="0"/>
              <a:t>Withdrawing or frequently avoiding social situations </a:t>
            </a:r>
          </a:p>
          <a:p>
            <a:pPr lvl="1">
              <a:lnSpc>
                <a:spcPct val="90000"/>
              </a:lnSpc>
            </a:pPr>
            <a:r>
              <a:rPr lang="en-US" sz="1900" dirty="0"/>
              <a:t>Overly shy or timid</a:t>
            </a:r>
          </a:p>
          <a:p>
            <a:pPr lvl="1">
              <a:lnSpc>
                <a:spcPct val="90000"/>
              </a:lnSpc>
            </a:pPr>
            <a:r>
              <a:rPr lang="en-US" sz="1900" dirty="0"/>
              <a:t>Often fearful or submissive</a:t>
            </a:r>
          </a:p>
          <a:p>
            <a:pPr lvl="1">
              <a:lnSpc>
                <a:spcPct val="90000"/>
              </a:lnSpc>
            </a:pPr>
            <a:r>
              <a:rPr lang="en-US" sz="1900" dirty="0"/>
              <a:t>Appears frequently depressed</a:t>
            </a:r>
          </a:p>
          <a:p>
            <a:pPr lvl="1">
              <a:lnSpc>
                <a:spcPct val="90000"/>
              </a:lnSpc>
            </a:pPr>
            <a:r>
              <a:rPr lang="en-US" sz="1900" dirty="0"/>
              <a:t>Self harm at most intensive</a:t>
            </a:r>
          </a:p>
          <a:p>
            <a:endParaRPr lang="en-US" sz="1900" dirty="0"/>
          </a:p>
        </p:txBody>
      </p:sp>
      <p:sp>
        <p:nvSpPr>
          <p:cNvPr id="2" name="Title 1"/>
          <p:cNvSpPr>
            <a:spLocks noGrp="1"/>
          </p:cNvSpPr>
          <p:nvPr>
            <p:ph type="title"/>
          </p:nvPr>
        </p:nvSpPr>
        <p:spPr/>
        <p:txBody>
          <a:bodyPr/>
          <a:lstStyle/>
          <a:p>
            <a:r>
              <a:rPr lang="en-US" b="1" dirty="0">
                <a:solidFill>
                  <a:srgbClr val="FFFFFF"/>
                </a:solidFill>
              </a:rPr>
              <a:t>Internalizing Behaviors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9962" y="5012811"/>
            <a:ext cx="2432298" cy="1612719"/>
          </a:xfrm>
          <a:prstGeom prst="rect">
            <a:avLst/>
          </a:prstGeom>
        </p:spPr>
      </p:pic>
      <p:sp>
        <p:nvSpPr>
          <p:cNvPr id="5" name="Footer Placeholder 4">
            <a:extLst>
              <a:ext uri="{FF2B5EF4-FFF2-40B4-BE49-F238E27FC236}">
                <a16:creationId xmlns:a16="http://schemas.microsoft.com/office/drawing/2014/main" id="{19F8AAD5-F417-4B48-9BC8-C4B58DCB5245}"/>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84434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39" name="Object 3"/>
          <p:cNvGraphicFramePr>
            <a:graphicFrameLocks noGrp="1" noChangeAspect="1"/>
          </p:cNvGraphicFramePr>
          <p:nvPr>
            <p:ph idx="1"/>
            <p:extLst>
              <p:ext uri="{D42A27DB-BD31-4B8C-83A1-F6EECF244321}">
                <p14:modId xmlns:p14="http://schemas.microsoft.com/office/powerpoint/2010/main" val="3276084688"/>
              </p:ext>
            </p:extLst>
          </p:nvPr>
        </p:nvGraphicFramePr>
        <p:xfrm>
          <a:off x="2590800" y="717554"/>
          <a:ext cx="6551613" cy="6169038"/>
        </p:xfrm>
        <a:graphic>
          <a:graphicData uri="http://schemas.openxmlformats.org/presentationml/2006/ole">
            <mc:AlternateContent xmlns:mc="http://schemas.openxmlformats.org/markup-compatibility/2006">
              <mc:Choice xmlns:v="urn:schemas-microsoft-com:vml" Requires="v">
                <p:oleObj spid="_x0000_s7317" name="Document" r:id="rId4" imgW="6096000" imgH="5740400" progId="Word.Document.8">
                  <p:embed/>
                </p:oleObj>
              </mc:Choice>
              <mc:Fallback>
                <p:oleObj name="Document" r:id="rId4" imgW="6096000" imgH="5740400" progId="Word.Document.8">
                  <p:embed/>
                  <p:pic>
                    <p:nvPicPr>
                      <p:cNvPr id="0" name=""/>
                      <p:cNvPicPr>
                        <a:picLocks noChangeAspect="1" noChangeArrowheads="1"/>
                      </p:cNvPicPr>
                      <p:nvPr/>
                    </p:nvPicPr>
                    <p:blipFill>
                      <a:blip r:embed="rId5"/>
                      <a:srcRect/>
                      <a:stretch>
                        <a:fillRect/>
                      </a:stretch>
                    </p:blipFill>
                    <p:spPr bwMode="auto">
                      <a:xfrm>
                        <a:off x="2590800" y="717554"/>
                        <a:ext cx="6551613" cy="6169038"/>
                      </a:xfrm>
                      <a:prstGeom prst="rect">
                        <a:avLst/>
                      </a:prstGeom>
                    </p:spPr>
                  </p:pic>
                </p:oleObj>
              </mc:Fallback>
            </mc:AlternateContent>
          </a:graphicData>
        </a:graphic>
      </p:graphicFrame>
      <p:sp>
        <p:nvSpPr>
          <p:cNvPr id="14341" name="Text Box 5"/>
          <p:cNvSpPr txBox="1">
            <a:spLocks noChangeArrowheads="1"/>
          </p:cNvSpPr>
          <p:nvPr/>
        </p:nvSpPr>
        <p:spPr bwMode="auto">
          <a:xfrm>
            <a:off x="381000" y="304800"/>
            <a:ext cx="8077200"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en-US" b="1"/>
              <a:t>Sample List of Students Identified Through Schoolwide Screening</a:t>
            </a:r>
            <a:endParaRPr lang="en-US" altLang="en-US"/>
          </a:p>
        </p:txBody>
      </p:sp>
      <p:sp>
        <p:nvSpPr>
          <p:cNvPr id="14342" name="Text Box 6"/>
          <p:cNvSpPr txBox="1">
            <a:spLocks noChangeArrowheads="1"/>
          </p:cNvSpPr>
          <p:nvPr/>
        </p:nvSpPr>
        <p:spPr bwMode="auto">
          <a:xfrm>
            <a:off x="228600" y="1600205"/>
            <a:ext cx="2362200" cy="1754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en-US" dirty="0"/>
              <a:t>How could this information help you determine where your limited support resources should focus?</a:t>
            </a:r>
          </a:p>
        </p:txBody>
      </p:sp>
      <p:sp>
        <p:nvSpPr>
          <p:cNvPr id="2" name="Footer Placeholder 1">
            <a:extLst>
              <a:ext uri="{FF2B5EF4-FFF2-40B4-BE49-F238E27FC236}">
                <a16:creationId xmlns:a16="http://schemas.microsoft.com/office/drawing/2014/main" id="{4A7582B9-6D14-514D-AB2A-5BC00507405F}"/>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771476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243665-C650-4F4A-8F13-318D069A683A}"/>
              </a:ext>
            </a:extLst>
          </p:cNvPr>
          <p:cNvSpPr>
            <a:spLocks noGrp="1"/>
          </p:cNvSpPr>
          <p:nvPr>
            <p:ph type="ftr" sz="quarter" idx="12"/>
          </p:nvPr>
        </p:nvSpPr>
        <p:spPr/>
        <p:txBody>
          <a:bodyPr/>
          <a:lstStyle/>
          <a:p>
            <a:r>
              <a:rPr lang="en-US"/>
              <a:t>(Sound Supports &amp; Associates, 2019)</a:t>
            </a:r>
          </a:p>
        </p:txBody>
      </p:sp>
      <p:sp>
        <p:nvSpPr>
          <p:cNvPr id="4" name="Title 3">
            <a:extLst>
              <a:ext uri="{FF2B5EF4-FFF2-40B4-BE49-F238E27FC236}">
                <a16:creationId xmlns:a16="http://schemas.microsoft.com/office/drawing/2014/main" id="{DC28627B-B9AE-484F-9C79-F6F83AEA859F}"/>
              </a:ext>
            </a:extLst>
          </p:cNvPr>
          <p:cNvSpPr>
            <a:spLocks noGrp="1"/>
          </p:cNvSpPr>
          <p:nvPr>
            <p:ph type="title"/>
          </p:nvPr>
        </p:nvSpPr>
        <p:spPr/>
        <p:txBody>
          <a:bodyPr/>
          <a:lstStyle/>
          <a:p>
            <a:r>
              <a:rPr lang="en-US" dirty="0"/>
              <a:t>Student Success Platform</a:t>
            </a:r>
          </a:p>
        </p:txBody>
      </p:sp>
    </p:spTree>
    <p:extLst>
      <p:ext uri="{BB962C8B-B14F-4D97-AF65-F5344CB8AC3E}">
        <p14:creationId xmlns:p14="http://schemas.microsoft.com/office/powerpoint/2010/main" val="55877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Work: Tier 2 support Process</a:t>
            </a:r>
          </a:p>
        </p:txBody>
      </p:sp>
      <p:sp>
        <p:nvSpPr>
          <p:cNvPr id="3" name="Content Placeholder 2"/>
          <p:cNvSpPr>
            <a:spLocks noGrp="1"/>
          </p:cNvSpPr>
          <p:nvPr>
            <p:ph idx="1"/>
          </p:nvPr>
        </p:nvSpPr>
        <p:spPr/>
        <p:txBody>
          <a:bodyPr/>
          <a:lstStyle/>
          <a:p>
            <a:r>
              <a:rPr lang="en-US" dirty="0"/>
              <a:t>How are students currently identified for more intensive supports in your school?</a:t>
            </a:r>
          </a:p>
          <a:p>
            <a:pPr lvl="1"/>
            <a:r>
              <a:rPr lang="en-US" dirty="0"/>
              <a:t>Request for assistance?</a:t>
            </a:r>
          </a:p>
          <a:p>
            <a:pPr lvl="1"/>
            <a:r>
              <a:rPr lang="en-US" dirty="0"/>
              <a:t>Number of disciplinary referrals?</a:t>
            </a:r>
          </a:p>
          <a:p>
            <a:pPr lvl="1"/>
            <a:r>
              <a:rPr lang="en-US" dirty="0"/>
              <a:t>Other types of data?</a:t>
            </a:r>
          </a:p>
          <a:p>
            <a:r>
              <a:rPr lang="en-US" dirty="0"/>
              <a:t>Are all staff and parents aware of the process?</a:t>
            </a:r>
          </a:p>
          <a:p>
            <a:r>
              <a:rPr lang="en-US" dirty="0"/>
              <a:t>Does your existing process focus more on identifying students with emerging issues or on students with more individualized needs? </a:t>
            </a:r>
          </a:p>
          <a:p>
            <a:r>
              <a:rPr lang="en-US" dirty="0"/>
              <a:t>How can the process be streamlined/improved based on what you just saw from the Student Success Platform?</a:t>
            </a:r>
          </a:p>
          <a:p>
            <a:r>
              <a:rPr lang="en-US" dirty="0"/>
              <a:t>Look over the samples on pages 22-24 in your Tier 2 packet</a:t>
            </a:r>
          </a:p>
        </p:txBody>
      </p:sp>
      <p:sp>
        <p:nvSpPr>
          <p:cNvPr id="4" name="Footer Placeholder 3">
            <a:extLst>
              <a:ext uri="{FF2B5EF4-FFF2-40B4-BE49-F238E27FC236}">
                <a16:creationId xmlns:a16="http://schemas.microsoft.com/office/drawing/2014/main" id="{9770F579-3695-8E41-9166-97D0B9F5A5CA}"/>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239052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7"/>
          <p:cNvSpPr txBox="1">
            <a:spLocks noGrp="1"/>
          </p:cNvSpPr>
          <p:nvPr>
            <p:ph type="title"/>
          </p:nvPr>
        </p:nvSpPr>
        <p:spPr>
          <a:xfrm>
            <a:off x="2672862" y="562709"/>
            <a:ext cx="5991079" cy="545134"/>
          </a:xfrm>
          <a:prstGeom prst="rect">
            <a:avLst/>
          </a:prstGeom>
          <a:noFill/>
          <a:ln>
            <a:noFill/>
          </a:ln>
        </p:spPr>
        <p:txBody>
          <a:bodyPr spcFirstLastPara="1" vert="horz" wrap="square" lIns="68569" tIns="34275" rIns="68569" bIns="34275" rtlCol="0" anchor="b" anchorCtr="0">
            <a:noAutofit/>
          </a:bodyPr>
          <a:lstStyle/>
          <a:p>
            <a:pPr algn="l">
              <a:lnSpc>
                <a:spcPct val="90000"/>
              </a:lnSpc>
              <a:spcBef>
                <a:spcPts val="0"/>
              </a:spcBef>
              <a:buClr>
                <a:schemeClr val="dk1"/>
              </a:buClr>
              <a:buSzPts val="4400"/>
            </a:pPr>
            <a:r>
              <a:rPr lang="en-US" dirty="0"/>
              <a:t>Meeting Foundations</a:t>
            </a:r>
            <a:endParaRPr dirty="0"/>
          </a:p>
        </p:txBody>
      </p:sp>
      <p:sp>
        <p:nvSpPr>
          <p:cNvPr id="386" name="Google Shape;386;p37"/>
          <p:cNvSpPr txBox="1">
            <a:spLocks noGrp="1"/>
          </p:cNvSpPr>
          <p:nvPr>
            <p:ph type="body" idx="1"/>
          </p:nvPr>
        </p:nvSpPr>
        <p:spPr>
          <a:xfrm>
            <a:off x="3348112" y="1825294"/>
            <a:ext cx="5315830" cy="4322288"/>
          </a:xfrm>
          <a:prstGeom prst="rect">
            <a:avLst/>
          </a:prstGeom>
          <a:noFill/>
          <a:ln>
            <a:noFill/>
          </a:ln>
        </p:spPr>
        <p:txBody>
          <a:bodyPr spcFirstLastPara="1" vert="horz" wrap="square" lIns="68569" tIns="34275" rIns="68569" bIns="34275" rtlCol="0" anchor="t" anchorCtr="0">
            <a:noAutofit/>
          </a:bodyPr>
          <a:lstStyle/>
          <a:p>
            <a:pPr marL="171450" indent="-171450">
              <a:lnSpc>
                <a:spcPct val="90000"/>
              </a:lnSpc>
              <a:spcBef>
                <a:spcPts val="0"/>
              </a:spcBef>
              <a:buClr>
                <a:schemeClr val="dk1"/>
              </a:buClr>
              <a:buSzPts val="1300"/>
              <a:buChar char="•"/>
            </a:pPr>
            <a:r>
              <a:rPr lang="en-US" sz="1800" b="1" dirty="0"/>
              <a:t>Clear Purpose/ Authority</a:t>
            </a:r>
            <a:endParaRPr sz="1800" dirty="0"/>
          </a:p>
          <a:p>
            <a:pPr marL="857250" lvl="2" indent="-171450">
              <a:lnSpc>
                <a:spcPct val="90000"/>
              </a:lnSpc>
              <a:spcBef>
                <a:spcPts val="375"/>
              </a:spcBef>
              <a:buClr>
                <a:schemeClr val="dk1"/>
              </a:buClr>
              <a:buSzPts val="1300"/>
              <a:buChar char="•"/>
            </a:pPr>
            <a:r>
              <a:rPr lang="en-US" sz="1800" dirty="0"/>
              <a:t>How will we know if the meeting is effective?</a:t>
            </a:r>
            <a:endParaRPr sz="1800" dirty="0"/>
          </a:p>
          <a:p>
            <a:pPr marL="857250" lvl="2" indent="-171450">
              <a:lnSpc>
                <a:spcPct val="90000"/>
              </a:lnSpc>
              <a:spcBef>
                <a:spcPts val="375"/>
              </a:spcBef>
              <a:buClr>
                <a:schemeClr val="dk1"/>
              </a:buClr>
              <a:buSzPts val="1300"/>
              <a:buChar char="•"/>
            </a:pPr>
            <a:r>
              <a:rPr lang="en-US" sz="1800" dirty="0"/>
              <a:t>What is the impact we are to have on students/ families/ school?</a:t>
            </a:r>
            <a:endParaRPr sz="1800" dirty="0"/>
          </a:p>
          <a:p>
            <a:pPr marL="171450" indent="-171450">
              <a:lnSpc>
                <a:spcPct val="90000"/>
              </a:lnSpc>
              <a:spcBef>
                <a:spcPts val="750"/>
              </a:spcBef>
              <a:buClr>
                <a:schemeClr val="dk1"/>
              </a:buClr>
              <a:buSzPts val="1300"/>
              <a:buChar char="•"/>
            </a:pPr>
            <a:r>
              <a:rPr lang="en-US" sz="1800" b="1" dirty="0"/>
              <a:t>Roles and responsibilities</a:t>
            </a:r>
            <a:endParaRPr sz="1800" dirty="0"/>
          </a:p>
          <a:p>
            <a:pPr marL="857250" lvl="2" indent="-171450">
              <a:lnSpc>
                <a:spcPct val="90000"/>
              </a:lnSpc>
              <a:spcBef>
                <a:spcPts val="375"/>
              </a:spcBef>
              <a:buClr>
                <a:schemeClr val="dk1"/>
              </a:buClr>
              <a:buSzPts val="1300"/>
              <a:buChar char="•"/>
            </a:pPr>
            <a:r>
              <a:rPr lang="en-US" sz="1800" dirty="0"/>
              <a:t>Facilitator</a:t>
            </a:r>
            <a:endParaRPr sz="1800" dirty="0"/>
          </a:p>
          <a:p>
            <a:pPr marL="857250" lvl="2" indent="-171450">
              <a:lnSpc>
                <a:spcPct val="90000"/>
              </a:lnSpc>
              <a:spcBef>
                <a:spcPts val="375"/>
              </a:spcBef>
              <a:buClr>
                <a:schemeClr val="dk1"/>
              </a:buClr>
              <a:buSzPts val="1300"/>
              <a:buChar char="•"/>
            </a:pPr>
            <a:r>
              <a:rPr lang="en-US" sz="1800" dirty="0"/>
              <a:t>Minute Taker</a:t>
            </a:r>
            <a:endParaRPr sz="1800" dirty="0"/>
          </a:p>
          <a:p>
            <a:pPr marL="857250" lvl="2" indent="-171450">
              <a:lnSpc>
                <a:spcPct val="90000"/>
              </a:lnSpc>
              <a:spcBef>
                <a:spcPts val="375"/>
              </a:spcBef>
              <a:buClr>
                <a:schemeClr val="dk1"/>
              </a:buClr>
              <a:buSzPts val="1300"/>
              <a:buChar char="•"/>
            </a:pPr>
            <a:r>
              <a:rPr lang="en-US" sz="1800" dirty="0"/>
              <a:t>Data Analyst</a:t>
            </a:r>
            <a:endParaRPr sz="1800" dirty="0"/>
          </a:p>
          <a:p>
            <a:pPr marL="857250" lvl="2" indent="-171450">
              <a:lnSpc>
                <a:spcPct val="90000"/>
              </a:lnSpc>
              <a:spcBef>
                <a:spcPts val="375"/>
              </a:spcBef>
              <a:buClr>
                <a:schemeClr val="dk1"/>
              </a:buClr>
              <a:buSzPts val="1300"/>
              <a:buChar char="•"/>
            </a:pPr>
            <a:r>
              <a:rPr lang="en-US" sz="1800" dirty="0"/>
              <a:t>Time Keeper</a:t>
            </a:r>
            <a:endParaRPr sz="1800" dirty="0"/>
          </a:p>
          <a:p>
            <a:pPr marL="857250" lvl="2" indent="-171450">
              <a:lnSpc>
                <a:spcPct val="90000"/>
              </a:lnSpc>
              <a:spcBef>
                <a:spcPts val="375"/>
              </a:spcBef>
              <a:buClr>
                <a:schemeClr val="dk1"/>
              </a:buClr>
              <a:buSzPts val="1300"/>
              <a:buChar char="•"/>
            </a:pPr>
            <a:r>
              <a:rPr lang="en-US" sz="1800" dirty="0"/>
              <a:t>Member/Participant</a:t>
            </a:r>
            <a:endParaRPr sz="1800" dirty="0"/>
          </a:p>
          <a:p>
            <a:pPr marL="171450" indent="-171450">
              <a:lnSpc>
                <a:spcPct val="90000"/>
              </a:lnSpc>
              <a:spcBef>
                <a:spcPts val="750"/>
              </a:spcBef>
              <a:buClr>
                <a:schemeClr val="dk1"/>
              </a:buClr>
              <a:buSzPts val="1300"/>
              <a:buChar char="•"/>
            </a:pPr>
            <a:r>
              <a:rPr lang="en-US" sz="1800" b="1" dirty="0"/>
              <a:t>Agreement about process</a:t>
            </a:r>
            <a:endParaRPr sz="1800" dirty="0"/>
          </a:p>
          <a:p>
            <a:pPr marL="857250" lvl="2" indent="-171450">
              <a:lnSpc>
                <a:spcPct val="90000"/>
              </a:lnSpc>
              <a:spcBef>
                <a:spcPts val="375"/>
              </a:spcBef>
              <a:buClr>
                <a:schemeClr val="dk1"/>
              </a:buClr>
              <a:buSzPts val="1300"/>
              <a:buChar char="•"/>
            </a:pPr>
            <a:r>
              <a:rPr lang="en-US" sz="1800" dirty="0"/>
              <a:t>Start time/stop time</a:t>
            </a:r>
            <a:endParaRPr sz="1800" dirty="0"/>
          </a:p>
          <a:p>
            <a:pPr marL="857250" lvl="2" indent="-171450">
              <a:lnSpc>
                <a:spcPct val="90000"/>
              </a:lnSpc>
              <a:spcBef>
                <a:spcPts val="375"/>
              </a:spcBef>
              <a:buClr>
                <a:schemeClr val="dk1"/>
              </a:buClr>
              <a:buSzPts val="1300"/>
              <a:buChar char="•"/>
            </a:pPr>
            <a:r>
              <a:rPr lang="en-US" sz="1800" dirty="0"/>
              <a:t>Schedule</a:t>
            </a:r>
            <a:endParaRPr sz="1800" dirty="0"/>
          </a:p>
          <a:p>
            <a:pPr marL="857250" lvl="2" indent="-171450">
              <a:lnSpc>
                <a:spcPct val="90000"/>
              </a:lnSpc>
              <a:spcBef>
                <a:spcPts val="375"/>
              </a:spcBef>
              <a:buClr>
                <a:schemeClr val="dk1"/>
              </a:buClr>
              <a:buSzPts val="1300"/>
              <a:buChar char="•"/>
            </a:pPr>
            <a:r>
              <a:rPr lang="en-US" sz="1800" dirty="0"/>
              <a:t>Respect and commitment</a:t>
            </a:r>
            <a:endParaRPr sz="1800" dirty="0"/>
          </a:p>
          <a:p>
            <a:pPr marL="171450" indent="-171450">
              <a:lnSpc>
                <a:spcPct val="90000"/>
              </a:lnSpc>
              <a:spcBef>
                <a:spcPts val="750"/>
              </a:spcBef>
              <a:buClr>
                <a:schemeClr val="dk1"/>
              </a:buClr>
              <a:buSzPts val="1300"/>
              <a:buChar char="•"/>
            </a:pPr>
            <a:r>
              <a:rPr lang="en-US" sz="1800" b="1" dirty="0"/>
              <a:t>Electronic Meeting Minutes/Agenda</a:t>
            </a:r>
            <a:endParaRPr sz="1800" dirty="0"/>
          </a:p>
          <a:p>
            <a:pPr marL="171450" indent="-109538">
              <a:lnSpc>
                <a:spcPct val="90000"/>
              </a:lnSpc>
              <a:spcBef>
                <a:spcPts val="750"/>
              </a:spcBef>
              <a:buClr>
                <a:schemeClr val="dk1"/>
              </a:buClr>
              <a:buSzPts val="1300"/>
              <a:buNone/>
            </a:pPr>
            <a:endParaRPr dirty="0"/>
          </a:p>
          <a:p>
            <a:pPr marL="171450" indent="-109538">
              <a:lnSpc>
                <a:spcPct val="90000"/>
              </a:lnSpc>
              <a:spcBef>
                <a:spcPts val="750"/>
              </a:spcBef>
              <a:buClr>
                <a:schemeClr val="dk1"/>
              </a:buClr>
              <a:buSzPts val="1300"/>
              <a:buNone/>
            </a:pPr>
            <a:endParaRPr sz="975" dirty="0"/>
          </a:p>
        </p:txBody>
      </p:sp>
      <p:pic>
        <p:nvPicPr>
          <p:cNvPr id="387" name="Google Shape;387;p37"/>
          <p:cNvPicPr preferRelativeResize="0"/>
          <p:nvPr/>
        </p:nvPicPr>
        <p:blipFill rotWithShape="1">
          <a:blip r:embed="rId3">
            <a:alphaModFix/>
          </a:blip>
          <a:srcRect l="29410" r="25470" b="-1"/>
          <a:stretch/>
        </p:blipFill>
        <p:spPr>
          <a:xfrm>
            <a:off x="168828" y="1107842"/>
            <a:ext cx="2813522" cy="4175456"/>
          </a:xfrm>
          <a:prstGeom prst="rect">
            <a:avLst/>
          </a:prstGeom>
          <a:noFill/>
          <a:ln>
            <a:noFill/>
          </a:ln>
        </p:spPr>
      </p:pic>
      <p:cxnSp>
        <p:nvCxnSpPr>
          <p:cNvPr id="388" name="Google Shape;388;p37"/>
          <p:cNvCxnSpPr/>
          <p:nvPr/>
        </p:nvCxnSpPr>
        <p:spPr>
          <a:xfrm>
            <a:off x="3810701" y="2443588"/>
            <a:ext cx="4732020" cy="0"/>
          </a:xfrm>
          <a:prstGeom prst="straightConnector1">
            <a:avLst/>
          </a:prstGeom>
          <a:noFill/>
          <a:ln w="19050" cap="flat" cmpd="sng">
            <a:solidFill>
              <a:srgbClr val="D3E24F"/>
            </a:solidFill>
            <a:prstDash val="solid"/>
            <a:miter lim="800000"/>
            <a:headEnd type="none" w="sm" len="sm"/>
            <a:tailEnd type="none" w="sm" len="sm"/>
          </a:ln>
        </p:spPr>
      </p:cxnSp>
      <p:pic>
        <p:nvPicPr>
          <p:cNvPr id="389" name="Google Shape;389;p37"/>
          <p:cNvPicPr preferRelativeResize="0"/>
          <p:nvPr/>
        </p:nvPicPr>
        <p:blipFill>
          <a:blip r:embed="rId4">
            <a:alphaModFix/>
          </a:blip>
          <a:stretch>
            <a:fillRect/>
          </a:stretch>
        </p:blipFill>
        <p:spPr>
          <a:xfrm>
            <a:off x="7852843" y="593709"/>
            <a:ext cx="940613" cy="581906"/>
          </a:xfrm>
          <a:prstGeom prst="rect">
            <a:avLst/>
          </a:prstGeom>
          <a:noFill/>
          <a:ln>
            <a:noFill/>
          </a:ln>
        </p:spPr>
      </p:pic>
    </p:spTree>
    <p:extLst>
      <p:ext uri="{BB962C8B-B14F-4D97-AF65-F5344CB8AC3E}">
        <p14:creationId xmlns:p14="http://schemas.microsoft.com/office/powerpoint/2010/main" val="615300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8"/>
          <p:cNvPicPr preferRelativeResize="0"/>
          <p:nvPr/>
        </p:nvPicPr>
        <p:blipFill rotWithShape="1">
          <a:blip r:embed="rId3">
            <a:alphaModFix/>
          </a:blip>
          <a:srcRect l="2060" r="-2060"/>
          <a:stretch/>
        </p:blipFill>
        <p:spPr>
          <a:xfrm>
            <a:off x="886265" y="393896"/>
            <a:ext cx="6217920" cy="6077242"/>
          </a:xfrm>
          <a:prstGeom prst="rect">
            <a:avLst/>
          </a:prstGeom>
          <a:noFill/>
          <a:ln>
            <a:noFill/>
          </a:ln>
        </p:spPr>
      </p:pic>
      <p:pic>
        <p:nvPicPr>
          <p:cNvPr id="395" name="Google Shape;395;p38"/>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2038196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9"/>
          <p:cNvSpPr txBox="1"/>
          <p:nvPr/>
        </p:nvSpPr>
        <p:spPr>
          <a:xfrm>
            <a:off x="190896" y="1142494"/>
            <a:ext cx="4768650" cy="438525"/>
          </a:xfrm>
          <a:prstGeom prst="rect">
            <a:avLst/>
          </a:prstGeom>
          <a:noFill/>
          <a:ln>
            <a:noFill/>
          </a:ln>
        </p:spPr>
        <p:txBody>
          <a:bodyPr spcFirstLastPara="1" wrap="square" lIns="68569" tIns="34275" rIns="68569" bIns="34275" anchor="t" anchorCtr="0">
            <a:noAutofit/>
          </a:bodyPr>
          <a:lstStyle/>
          <a:p>
            <a:r>
              <a:rPr lang="en-US" sz="3300">
                <a:solidFill>
                  <a:schemeClr val="dk1"/>
                </a:solidFill>
                <a:latin typeface="Calibri"/>
                <a:ea typeface="Calibri"/>
                <a:cs typeface="Calibri"/>
                <a:sym typeface="Calibri"/>
              </a:rPr>
              <a:t>Team Roles</a:t>
            </a:r>
            <a:endParaRPr sz="3300">
              <a:latin typeface="Calibri"/>
              <a:ea typeface="Calibri"/>
              <a:cs typeface="Calibri"/>
              <a:sym typeface="Calibri"/>
            </a:endParaRPr>
          </a:p>
        </p:txBody>
      </p:sp>
      <p:sp>
        <p:nvSpPr>
          <p:cNvPr id="401" name="Google Shape;401;p39"/>
          <p:cNvSpPr txBox="1"/>
          <p:nvPr/>
        </p:nvSpPr>
        <p:spPr>
          <a:xfrm>
            <a:off x="2893019" y="3720994"/>
            <a:ext cx="3097575" cy="2100600"/>
          </a:xfrm>
          <a:prstGeom prst="rect">
            <a:avLst/>
          </a:prstGeom>
          <a:noFill/>
          <a:ln>
            <a:noFill/>
          </a:ln>
        </p:spPr>
        <p:txBody>
          <a:bodyPr spcFirstLastPara="1" wrap="square" lIns="68569" tIns="34275" rIns="68569" bIns="34275" anchor="t" anchorCtr="0">
            <a:noAutofit/>
          </a:bodyPr>
          <a:lstStyle/>
          <a:p>
            <a:r>
              <a:rPr lang="en-US" sz="2400" b="1">
                <a:solidFill>
                  <a:schemeClr val="dk1"/>
                </a:solidFill>
                <a:latin typeface="Calibri"/>
                <a:ea typeface="Calibri"/>
                <a:cs typeface="Calibri"/>
                <a:sym typeface="Calibri"/>
              </a:rPr>
              <a:t>Team Agreements</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Stay Present</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Strength Based Perspectives</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Stay Focused on Topic</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Start and End on Time</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Share the Air</a:t>
            </a:r>
            <a:endParaRPr sz="1350"/>
          </a:p>
          <a:p>
            <a:pPr marL="257175" indent="-257175">
              <a:buClr>
                <a:schemeClr val="dk1"/>
              </a:buClr>
              <a:buSzPts val="2400"/>
              <a:buFont typeface="Arial"/>
              <a:buChar char="•"/>
            </a:pPr>
            <a:r>
              <a:rPr lang="en-US" b="1">
                <a:solidFill>
                  <a:schemeClr val="dk1"/>
                </a:solidFill>
                <a:latin typeface="Calibri"/>
                <a:ea typeface="Calibri"/>
                <a:cs typeface="Calibri"/>
                <a:sym typeface="Calibri"/>
              </a:rPr>
              <a:t>Speak Your Truth</a:t>
            </a:r>
            <a:endParaRPr sz="1350"/>
          </a:p>
        </p:txBody>
      </p:sp>
      <p:graphicFrame>
        <p:nvGraphicFramePr>
          <p:cNvPr id="402" name="Google Shape;402;p39"/>
          <p:cNvGraphicFramePr/>
          <p:nvPr/>
        </p:nvGraphicFramePr>
        <p:xfrm>
          <a:off x="618671" y="2115740"/>
          <a:ext cx="7359150" cy="1508776"/>
        </p:xfrm>
        <a:graphic>
          <a:graphicData uri="http://schemas.openxmlformats.org/drawingml/2006/table">
            <a:tbl>
              <a:tblPr firstRow="1" bandRow="1">
                <a:noFill/>
              </a:tblPr>
              <a:tblGrid>
                <a:gridCol w="1287300">
                  <a:extLst>
                    <a:ext uri="{9D8B030D-6E8A-4147-A177-3AD203B41FA5}">
                      <a16:colId xmlns:a16="http://schemas.microsoft.com/office/drawing/2014/main" val="20000"/>
                    </a:ext>
                  </a:extLst>
                </a:gridCol>
                <a:gridCol w="1120706">
                  <a:extLst>
                    <a:ext uri="{9D8B030D-6E8A-4147-A177-3AD203B41FA5}">
                      <a16:colId xmlns:a16="http://schemas.microsoft.com/office/drawing/2014/main" val="20001"/>
                    </a:ext>
                  </a:extLst>
                </a:gridCol>
                <a:gridCol w="1246144">
                  <a:extLst>
                    <a:ext uri="{9D8B030D-6E8A-4147-A177-3AD203B41FA5}">
                      <a16:colId xmlns:a16="http://schemas.microsoft.com/office/drawing/2014/main" val="20002"/>
                    </a:ext>
                  </a:extLst>
                </a:gridCol>
                <a:gridCol w="1156931">
                  <a:extLst>
                    <a:ext uri="{9D8B030D-6E8A-4147-A177-3AD203B41FA5}">
                      <a16:colId xmlns:a16="http://schemas.microsoft.com/office/drawing/2014/main" val="20003"/>
                    </a:ext>
                  </a:extLst>
                </a:gridCol>
                <a:gridCol w="1260094">
                  <a:extLst>
                    <a:ext uri="{9D8B030D-6E8A-4147-A177-3AD203B41FA5}">
                      <a16:colId xmlns:a16="http://schemas.microsoft.com/office/drawing/2014/main" val="20004"/>
                    </a:ext>
                  </a:extLst>
                </a:gridCol>
                <a:gridCol w="1287975">
                  <a:extLst>
                    <a:ext uri="{9D8B030D-6E8A-4147-A177-3AD203B41FA5}">
                      <a16:colId xmlns:a16="http://schemas.microsoft.com/office/drawing/2014/main" val="20005"/>
                    </a:ext>
                  </a:extLst>
                </a:gridCol>
              </a:tblGrid>
              <a:tr h="1165868">
                <a:tc>
                  <a:txBody>
                    <a:bodyPr/>
                    <a:lstStyle/>
                    <a:p>
                      <a:pPr marL="0" marR="0" lvl="0" indent="0" algn="l" rtl="0">
                        <a:spcBef>
                          <a:spcPts val="0"/>
                        </a:spcBef>
                        <a:spcAft>
                          <a:spcPts val="0"/>
                        </a:spcAft>
                        <a:buNone/>
                      </a:pPr>
                      <a:r>
                        <a:rPr lang="en-US" sz="1800"/>
                        <a:t>Facilitator</a:t>
                      </a:r>
                      <a:endParaRPr sz="1400"/>
                    </a:p>
                    <a:p>
                      <a:pPr marL="0" marR="0" lvl="0" indent="0" algn="l" rtl="0">
                        <a:spcBef>
                          <a:spcPts val="0"/>
                        </a:spcBef>
                        <a:spcAft>
                          <a:spcPts val="0"/>
                        </a:spcAft>
                        <a:buNone/>
                      </a:pPr>
                      <a:r>
                        <a:rPr lang="en-US" sz="1800"/>
                        <a:t>(Counselor)</a:t>
                      </a:r>
                      <a:endParaRPr sz="1800">
                        <a:solidFill>
                          <a:schemeClr val="dk1"/>
                        </a:solidFill>
                      </a:endParaRPr>
                    </a:p>
                  </a:txBody>
                  <a:tcPr marL="68588" marR="68588" marT="34294" marB="34294"/>
                </a:tc>
                <a:tc>
                  <a:txBody>
                    <a:bodyPr/>
                    <a:lstStyle/>
                    <a:p>
                      <a:pPr marL="0" marR="0" lvl="0" indent="0" algn="l" rtl="0">
                        <a:spcBef>
                          <a:spcPts val="0"/>
                        </a:spcBef>
                        <a:spcAft>
                          <a:spcPts val="0"/>
                        </a:spcAft>
                        <a:buNone/>
                      </a:pPr>
                      <a:r>
                        <a:rPr lang="en-US" sz="1800"/>
                        <a:t>Data Analyst</a:t>
                      </a:r>
                      <a:endParaRPr sz="1400"/>
                    </a:p>
                    <a:p>
                      <a:pPr marL="0" marR="0" lvl="0" indent="0" algn="l" rtl="0">
                        <a:spcBef>
                          <a:spcPts val="0"/>
                        </a:spcBef>
                        <a:spcAft>
                          <a:spcPts val="0"/>
                        </a:spcAft>
                        <a:buNone/>
                      </a:pPr>
                      <a:r>
                        <a:rPr lang="en-US" sz="1800"/>
                        <a:t>(Teacher)</a:t>
                      </a:r>
                      <a:endParaRPr sz="1800">
                        <a:solidFill>
                          <a:schemeClr val="dk1"/>
                        </a:solidFill>
                      </a:endParaRPr>
                    </a:p>
                  </a:txBody>
                  <a:tcPr marL="68588" marR="68588" marT="34294" marB="34294"/>
                </a:tc>
                <a:tc>
                  <a:txBody>
                    <a:bodyPr/>
                    <a:lstStyle/>
                    <a:p>
                      <a:pPr marL="0" marR="0" lvl="0" indent="0" algn="l" rtl="0">
                        <a:spcBef>
                          <a:spcPts val="0"/>
                        </a:spcBef>
                        <a:spcAft>
                          <a:spcPts val="0"/>
                        </a:spcAft>
                        <a:buNone/>
                      </a:pPr>
                      <a:r>
                        <a:rPr lang="en-US" sz="1800"/>
                        <a:t>Minute Taker</a:t>
                      </a:r>
                      <a:endParaRPr sz="1400"/>
                    </a:p>
                    <a:p>
                      <a:pPr marL="0" marR="0" lvl="0" indent="0" algn="l" rtl="0">
                        <a:spcBef>
                          <a:spcPts val="0"/>
                        </a:spcBef>
                        <a:spcAft>
                          <a:spcPts val="0"/>
                        </a:spcAft>
                        <a:buNone/>
                      </a:pPr>
                      <a:r>
                        <a:rPr lang="en-US" sz="1800"/>
                        <a:t>(Social Worker)</a:t>
                      </a:r>
                      <a:endParaRPr sz="1800">
                        <a:solidFill>
                          <a:schemeClr val="dk1"/>
                        </a:solidFill>
                      </a:endParaRPr>
                    </a:p>
                  </a:txBody>
                  <a:tcPr marL="68588" marR="68588" marT="34294" marB="34294"/>
                </a:tc>
                <a:tc>
                  <a:txBody>
                    <a:bodyPr/>
                    <a:lstStyle/>
                    <a:p>
                      <a:pPr marL="0" marR="0" lvl="0" indent="0" algn="l" rtl="0">
                        <a:spcBef>
                          <a:spcPts val="0"/>
                        </a:spcBef>
                        <a:spcAft>
                          <a:spcPts val="0"/>
                        </a:spcAft>
                        <a:buNone/>
                      </a:pPr>
                      <a:r>
                        <a:rPr lang="en-US" sz="1800"/>
                        <a:t>Time-Keeper</a:t>
                      </a:r>
                      <a:endParaRPr sz="1400"/>
                    </a:p>
                    <a:p>
                      <a:pPr marL="0" marR="0" lvl="0" indent="0" algn="l" rtl="0">
                        <a:spcBef>
                          <a:spcPts val="0"/>
                        </a:spcBef>
                        <a:spcAft>
                          <a:spcPts val="0"/>
                        </a:spcAft>
                        <a:buNone/>
                      </a:pPr>
                      <a:r>
                        <a:rPr lang="en-US" sz="1800"/>
                        <a:t>(Teacher)</a:t>
                      </a:r>
                      <a:endParaRPr sz="1800">
                        <a:solidFill>
                          <a:schemeClr val="dk1"/>
                        </a:solidFill>
                      </a:endParaRPr>
                    </a:p>
                  </a:txBody>
                  <a:tcPr marL="68588" marR="68588" marT="34294" marB="34294"/>
                </a:tc>
                <a:tc>
                  <a:txBody>
                    <a:bodyPr/>
                    <a:lstStyle/>
                    <a:p>
                      <a:pPr marL="0" marR="0" lvl="0" indent="0" algn="l" rtl="0">
                        <a:spcBef>
                          <a:spcPts val="0"/>
                        </a:spcBef>
                        <a:spcAft>
                          <a:spcPts val="0"/>
                        </a:spcAft>
                        <a:buNone/>
                      </a:pPr>
                      <a:r>
                        <a:rPr lang="en-US" sz="1800"/>
                        <a:t>Admin</a:t>
                      </a:r>
                      <a:endParaRPr sz="1800">
                        <a:solidFill>
                          <a:schemeClr val="dk1"/>
                        </a:solidFill>
                      </a:endParaRPr>
                    </a:p>
                  </a:txBody>
                  <a:tcPr marL="68588" marR="68588" marT="34294" marB="34294"/>
                </a:tc>
                <a:tc>
                  <a:txBody>
                    <a:bodyPr/>
                    <a:lstStyle/>
                    <a:p>
                      <a:pPr marL="0" marR="0" lvl="0" indent="0" algn="l" rtl="0">
                        <a:spcBef>
                          <a:spcPts val="0"/>
                        </a:spcBef>
                        <a:spcAft>
                          <a:spcPts val="0"/>
                        </a:spcAft>
                        <a:buNone/>
                      </a:pPr>
                      <a:r>
                        <a:rPr lang="en-US" sz="1800"/>
                        <a:t>Team Member</a:t>
                      </a:r>
                      <a:endParaRPr sz="1400"/>
                    </a:p>
                    <a:p>
                      <a:pPr marL="0" marR="0" lvl="0" indent="0" algn="l" rtl="0">
                        <a:spcBef>
                          <a:spcPts val="0"/>
                        </a:spcBef>
                        <a:spcAft>
                          <a:spcPts val="0"/>
                        </a:spcAft>
                        <a:buNone/>
                      </a:pPr>
                      <a:r>
                        <a:rPr lang="en-US" sz="1800"/>
                        <a:t>(Teacher)</a:t>
                      </a:r>
                      <a:endParaRPr sz="1800">
                        <a:solidFill>
                          <a:schemeClr val="dk1"/>
                        </a:solidFill>
                      </a:endParaRPr>
                    </a:p>
                  </a:txBody>
                  <a:tcPr marL="68588" marR="68588" marT="34294" marB="34294"/>
                </a:tc>
                <a:extLst>
                  <a:ext uri="{0D108BD9-81ED-4DB2-BD59-A6C34878D82A}">
                    <a16:rowId xmlns:a16="http://schemas.microsoft.com/office/drawing/2014/main" val="10000"/>
                  </a:ext>
                </a:extLst>
              </a:tr>
              <a:tr h="342908">
                <a:tc>
                  <a:txBody>
                    <a:bodyPr/>
                    <a:lstStyle/>
                    <a:p>
                      <a:pPr marL="0" marR="0" lvl="0" indent="0" algn="l" rtl="0">
                        <a:spcBef>
                          <a:spcPts val="0"/>
                        </a:spcBef>
                        <a:spcAft>
                          <a:spcPts val="0"/>
                        </a:spcAft>
                        <a:buNone/>
                      </a:pPr>
                      <a:r>
                        <a:rPr lang="en-US" sz="1800"/>
                        <a:t>Lori</a:t>
                      </a:r>
                      <a:endParaRPr sz="1400"/>
                    </a:p>
                  </a:txBody>
                  <a:tcPr marL="68588" marR="68588" marT="34294" marB="34294"/>
                </a:tc>
                <a:tc>
                  <a:txBody>
                    <a:bodyPr/>
                    <a:lstStyle/>
                    <a:p>
                      <a:pPr marL="0" marR="0" lvl="0" indent="0" algn="l" rtl="0">
                        <a:spcBef>
                          <a:spcPts val="0"/>
                        </a:spcBef>
                        <a:spcAft>
                          <a:spcPts val="0"/>
                        </a:spcAft>
                        <a:buNone/>
                      </a:pPr>
                      <a:r>
                        <a:rPr lang="en-US" sz="1800"/>
                        <a:t>Jill</a:t>
                      </a:r>
                      <a:endParaRPr sz="1400"/>
                    </a:p>
                  </a:txBody>
                  <a:tcPr marL="68588" marR="68588" marT="34294" marB="34294"/>
                </a:tc>
                <a:tc>
                  <a:txBody>
                    <a:bodyPr/>
                    <a:lstStyle/>
                    <a:p>
                      <a:pPr marL="0" marR="0" lvl="0" indent="0" algn="l" rtl="0">
                        <a:spcBef>
                          <a:spcPts val="0"/>
                        </a:spcBef>
                        <a:spcAft>
                          <a:spcPts val="0"/>
                        </a:spcAft>
                        <a:buNone/>
                      </a:pPr>
                      <a:r>
                        <a:rPr lang="en-US" sz="1800"/>
                        <a:t>Nikki</a:t>
                      </a:r>
                      <a:endParaRPr sz="1400"/>
                    </a:p>
                  </a:txBody>
                  <a:tcPr marL="68588" marR="68588" marT="34294" marB="34294"/>
                </a:tc>
                <a:tc>
                  <a:txBody>
                    <a:bodyPr/>
                    <a:lstStyle/>
                    <a:p>
                      <a:pPr marL="0" marR="0" lvl="0" indent="0" algn="l" rtl="0">
                        <a:spcBef>
                          <a:spcPts val="0"/>
                        </a:spcBef>
                        <a:spcAft>
                          <a:spcPts val="0"/>
                        </a:spcAft>
                        <a:buNone/>
                      </a:pPr>
                      <a:r>
                        <a:rPr lang="en-US" sz="1800"/>
                        <a:t>Ryan</a:t>
                      </a:r>
                      <a:endParaRPr sz="1400"/>
                    </a:p>
                  </a:txBody>
                  <a:tcPr marL="68588" marR="68588" marT="34294" marB="34294"/>
                </a:tc>
                <a:tc>
                  <a:txBody>
                    <a:bodyPr/>
                    <a:lstStyle/>
                    <a:p>
                      <a:pPr marL="0" marR="0" lvl="0" indent="0" algn="l" rtl="0">
                        <a:spcBef>
                          <a:spcPts val="0"/>
                        </a:spcBef>
                        <a:spcAft>
                          <a:spcPts val="0"/>
                        </a:spcAft>
                        <a:buNone/>
                      </a:pPr>
                      <a:r>
                        <a:rPr lang="en-US" sz="1800"/>
                        <a:t>Dan</a:t>
                      </a:r>
                      <a:endParaRPr sz="1400"/>
                    </a:p>
                  </a:txBody>
                  <a:tcPr marL="68588" marR="68588" marT="34294" marB="34294"/>
                </a:tc>
                <a:tc>
                  <a:txBody>
                    <a:bodyPr/>
                    <a:lstStyle/>
                    <a:p>
                      <a:pPr marL="0" marR="0" lvl="0" indent="0" algn="l" rtl="0">
                        <a:spcBef>
                          <a:spcPts val="0"/>
                        </a:spcBef>
                        <a:spcAft>
                          <a:spcPts val="0"/>
                        </a:spcAft>
                        <a:buNone/>
                      </a:pPr>
                      <a:r>
                        <a:rPr lang="en-US" sz="1800"/>
                        <a:t>Jerome</a:t>
                      </a:r>
                      <a:endParaRPr sz="1400"/>
                    </a:p>
                  </a:txBody>
                  <a:tcPr marL="68588" marR="68588" marT="34294" marB="34294"/>
                </a:tc>
                <a:extLst>
                  <a:ext uri="{0D108BD9-81ED-4DB2-BD59-A6C34878D82A}">
                    <a16:rowId xmlns:a16="http://schemas.microsoft.com/office/drawing/2014/main" val="10001"/>
                  </a:ext>
                </a:extLst>
              </a:tr>
            </a:tbl>
          </a:graphicData>
        </a:graphic>
      </p:graphicFrame>
      <p:pic>
        <p:nvPicPr>
          <p:cNvPr id="403" name="Google Shape;403;p39"/>
          <p:cNvPicPr preferRelativeResize="0"/>
          <p:nvPr/>
        </p:nvPicPr>
        <p:blipFill>
          <a:blip r:embed="rId3">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3868223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0"/>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09" name="Google Shape;409;p40"/>
          <p:cNvSpPr/>
          <p:nvPr/>
        </p:nvSpPr>
        <p:spPr>
          <a:xfrm>
            <a:off x="413665" y="1085852"/>
            <a:ext cx="8323012" cy="1179862"/>
          </a:xfrm>
          <a:prstGeom prst="rect">
            <a:avLst/>
          </a:prstGeom>
          <a:solidFill>
            <a:schemeClr val="lt1"/>
          </a:solidFill>
          <a:ln w="12700" cap="flat" cmpd="sng">
            <a:solidFill>
              <a:srgbClr val="EFEFEF"/>
            </a:solidFill>
            <a:prstDash val="solid"/>
            <a:miter lim="800000"/>
            <a:headEnd type="none" w="sm" len="sm"/>
            <a:tailEnd type="none" w="sm" len="sm"/>
          </a:ln>
          <a:effectLst>
            <a:outerShdw blurRad="50800" dist="38100" dir="2700000" algn="tl" rotWithShape="0">
              <a:srgbClr val="C5C2C2">
                <a:alpha val="29803"/>
              </a:srgbClr>
            </a:outerShdw>
          </a:effectLst>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410" name="Google Shape;410;p40"/>
          <p:cNvSpPr txBox="1"/>
          <p:nvPr/>
        </p:nvSpPr>
        <p:spPr>
          <a:xfrm>
            <a:off x="676267" y="1161431"/>
            <a:ext cx="4822811" cy="1028700"/>
          </a:xfrm>
          <a:prstGeom prst="rect">
            <a:avLst/>
          </a:prstGeom>
          <a:noFill/>
          <a:ln>
            <a:noFill/>
          </a:ln>
        </p:spPr>
        <p:txBody>
          <a:bodyPr spcFirstLastPara="1" wrap="square" lIns="68569" tIns="34275" rIns="68569" bIns="34275" anchor="ctr" anchorCtr="0">
            <a:noAutofit/>
          </a:bodyPr>
          <a:lstStyle/>
          <a:p>
            <a:pPr>
              <a:lnSpc>
                <a:spcPct val="90000"/>
              </a:lnSpc>
            </a:pPr>
            <a:r>
              <a:rPr lang="en-US" sz="3000">
                <a:solidFill>
                  <a:schemeClr val="dk1"/>
                </a:solidFill>
                <a:latin typeface="Calibri"/>
                <a:ea typeface="Calibri"/>
                <a:cs typeface="Calibri"/>
                <a:sym typeface="Calibri"/>
              </a:rPr>
              <a:t>Agenda</a:t>
            </a:r>
            <a:endParaRPr sz="1350"/>
          </a:p>
        </p:txBody>
      </p:sp>
      <p:sp>
        <p:nvSpPr>
          <p:cNvPr id="411" name="Google Shape;411;p40"/>
          <p:cNvSpPr/>
          <p:nvPr/>
        </p:nvSpPr>
        <p:spPr>
          <a:xfrm>
            <a:off x="371088" y="1430569"/>
            <a:ext cx="96012" cy="490427"/>
          </a:xfrm>
          <a:prstGeom prst="rect">
            <a:avLst/>
          </a:prstGeom>
          <a:solidFill>
            <a:schemeClr val="accent2"/>
          </a:solidFill>
          <a:ln>
            <a:noFill/>
          </a:ln>
        </p:spPr>
        <p:txBody>
          <a:bodyPr spcFirstLastPara="1" wrap="square" lIns="68569" tIns="34275" rIns="68569" bIns="34275" anchor="ctr" anchorCtr="0">
            <a:noAutofit/>
          </a:bodyPr>
          <a:lstStyle/>
          <a:p>
            <a:pPr algn="ctr"/>
            <a:endParaRPr sz="1350">
              <a:solidFill>
                <a:srgbClr val="FFFFFF"/>
              </a:solidFill>
              <a:latin typeface="Calibri"/>
              <a:ea typeface="Calibri"/>
              <a:cs typeface="Calibri"/>
              <a:sym typeface="Calibri"/>
            </a:endParaRPr>
          </a:p>
        </p:txBody>
      </p:sp>
      <p:sp>
        <p:nvSpPr>
          <p:cNvPr id="412" name="Google Shape;412;p40"/>
          <p:cNvSpPr/>
          <p:nvPr/>
        </p:nvSpPr>
        <p:spPr>
          <a:xfrm rot="5400000">
            <a:off x="5347953" y="1661127"/>
            <a:ext cx="766094" cy="6858"/>
          </a:xfrm>
          <a:prstGeom prst="rect">
            <a:avLst/>
          </a:prstGeom>
          <a:solidFill>
            <a:srgbClr val="D5D5D5"/>
          </a:solidFill>
          <a:ln>
            <a:noFill/>
          </a:ln>
        </p:spPr>
        <p:txBody>
          <a:bodyPr spcFirstLastPara="1" wrap="square" lIns="68569" tIns="34275" rIns="68569" bIns="34275" anchor="ctr" anchorCtr="0">
            <a:noAutofit/>
          </a:bodyPr>
          <a:lstStyle/>
          <a:p>
            <a:pPr algn="ctr"/>
            <a:endParaRPr sz="1350">
              <a:solidFill>
                <a:srgbClr val="FFFFFF"/>
              </a:solidFill>
              <a:latin typeface="Calibri"/>
              <a:ea typeface="Calibri"/>
              <a:cs typeface="Calibri"/>
              <a:sym typeface="Calibri"/>
            </a:endParaRPr>
          </a:p>
        </p:txBody>
      </p:sp>
      <p:graphicFrame>
        <p:nvGraphicFramePr>
          <p:cNvPr id="413" name="Google Shape;413;p40"/>
          <p:cNvGraphicFramePr/>
          <p:nvPr/>
        </p:nvGraphicFramePr>
        <p:xfrm>
          <a:off x="411794" y="2469105"/>
          <a:ext cx="8323013" cy="3067614"/>
        </p:xfrm>
        <a:graphic>
          <a:graphicData uri="http://schemas.openxmlformats.org/drawingml/2006/table">
            <a:tbl>
              <a:tblPr firstRow="1" bandRow="1">
                <a:noFill/>
              </a:tblPr>
              <a:tblGrid>
                <a:gridCol w="2456944">
                  <a:extLst>
                    <a:ext uri="{9D8B030D-6E8A-4147-A177-3AD203B41FA5}">
                      <a16:colId xmlns:a16="http://schemas.microsoft.com/office/drawing/2014/main" val="20000"/>
                    </a:ext>
                  </a:extLst>
                </a:gridCol>
                <a:gridCol w="5866069">
                  <a:extLst>
                    <a:ext uri="{9D8B030D-6E8A-4147-A177-3AD203B41FA5}">
                      <a16:colId xmlns:a16="http://schemas.microsoft.com/office/drawing/2014/main" val="20001"/>
                    </a:ext>
                  </a:extLst>
                </a:gridCol>
              </a:tblGrid>
              <a:tr h="699938">
                <a:tc>
                  <a:txBody>
                    <a:bodyPr/>
                    <a:lstStyle/>
                    <a:p>
                      <a:pPr marL="0" marR="0" lvl="0" indent="0" algn="l" rtl="0">
                        <a:spcBef>
                          <a:spcPts val="0"/>
                        </a:spcBef>
                        <a:spcAft>
                          <a:spcPts val="0"/>
                        </a:spcAft>
                        <a:buNone/>
                      </a:pPr>
                      <a:r>
                        <a:rPr lang="en-US" sz="2600" b="1">
                          <a:solidFill>
                            <a:srgbClr val="3F3F3F"/>
                          </a:solidFill>
                        </a:rPr>
                        <a:t>Time</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l" rtl="0">
                        <a:spcBef>
                          <a:spcPts val="0"/>
                        </a:spcBef>
                        <a:spcAft>
                          <a:spcPts val="0"/>
                        </a:spcAft>
                        <a:buNone/>
                      </a:pPr>
                      <a:r>
                        <a:rPr lang="en-US" sz="2600" b="1">
                          <a:solidFill>
                            <a:srgbClr val="3F3F3F"/>
                          </a:solidFill>
                        </a:rPr>
                        <a:t>Task</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0"/>
                  </a:ext>
                </a:extLst>
              </a:tr>
              <a:tr h="591919">
                <a:tc>
                  <a:txBody>
                    <a:bodyPr/>
                    <a:lstStyle/>
                    <a:p>
                      <a:pPr marL="0" marR="0" lvl="0" indent="0" algn="l" rtl="0">
                        <a:spcBef>
                          <a:spcPts val="0"/>
                        </a:spcBef>
                        <a:spcAft>
                          <a:spcPts val="0"/>
                        </a:spcAft>
                        <a:buNone/>
                      </a:pPr>
                      <a:r>
                        <a:rPr lang="en-US" sz="1900">
                          <a:solidFill>
                            <a:srgbClr val="3F3F3F"/>
                          </a:solidFill>
                        </a:rPr>
                        <a:t>2:00-2:10</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l" rtl="0">
                        <a:spcBef>
                          <a:spcPts val="0"/>
                        </a:spcBef>
                        <a:spcAft>
                          <a:spcPts val="0"/>
                        </a:spcAft>
                        <a:buNone/>
                      </a:pPr>
                      <a:r>
                        <a:rPr lang="en-US" sz="1900">
                          <a:solidFill>
                            <a:srgbClr val="3F3F3F"/>
                          </a:solidFill>
                        </a:rPr>
                        <a:t>Previous Tasks</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1"/>
                  </a:ext>
                </a:extLst>
              </a:tr>
              <a:tr h="591919">
                <a:tc>
                  <a:txBody>
                    <a:bodyPr/>
                    <a:lstStyle/>
                    <a:p>
                      <a:pPr marL="0" marR="0" lvl="0" indent="0" algn="l" rtl="0">
                        <a:spcBef>
                          <a:spcPts val="0"/>
                        </a:spcBef>
                        <a:spcAft>
                          <a:spcPts val="0"/>
                        </a:spcAft>
                        <a:buNone/>
                      </a:pPr>
                      <a:r>
                        <a:rPr lang="en-US" sz="1900">
                          <a:solidFill>
                            <a:srgbClr val="3F3F3F"/>
                          </a:solidFill>
                        </a:rPr>
                        <a:t>2:10-2:25</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l" rtl="0">
                        <a:spcBef>
                          <a:spcPts val="0"/>
                        </a:spcBef>
                        <a:spcAft>
                          <a:spcPts val="0"/>
                        </a:spcAft>
                        <a:buNone/>
                      </a:pPr>
                      <a:r>
                        <a:rPr lang="en-US" sz="1900">
                          <a:solidFill>
                            <a:srgbClr val="3F3F3F"/>
                          </a:solidFill>
                        </a:rPr>
                        <a:t>Targeted Intervention Summary</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2"/>
                  </a:ext>
                </a:extLst>
              </a:tr>
              <a:tr h="591919">
                <a:tc>
                  <a:txBody>
                    <a:bodyPr/>
                    <a:lstStyle/>
                    <a:p>
                      <a:pPr marL="0" marR="0" lvl="0" indent="0" algn="l" rtl="0">
                        <a:spcBef>
                          <a:spcPts val="0"/>
                        </a:spcBef>
                        <a:spcAft>
                          <a:spcPts val="0"/>
                        </a:spcAft>
                        <a:buNone/>
                      </a:pPr>
                      <a:r>
                        <a:rPr lang="en-US" sz="1900">
                          <a:solidFill>
                            <a:srgbClr val="3F3F3F"/>
                          </a:solidFill>
                        </a:rPr>
                        <a:t>2:25-2:40</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l" rtl="0">
                        <a:spcBef>
                          <a:spcPts val="0"/>
                        </a:spcBef>
                        <a:spcAft>
                          <a:spcPts val="0"/>
                        </a:spcAft>
                        <a:buNone/>
                      </a:pPr>
                      <a:r>
                        <a:rPr lang="en-US" sz="1900">
                          <a:solidFill>
                            <a:srgbClr val="3F3F3F"/>
                          </a:solidFill>
                        </a:rPr>
                        <a:t>Current Student Check</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3"/>
                  </a:ext>
                </a:extLst>
              </a:tr>
              <a:tr h="591919">
                <a:tc>
                  <a:txBody>
                    <a:bodyPr/>
                    <a:lstStyle/>
                    <a:p>
                      <a:pPr marL="0" marR="0" lvl="0" indent="0" algn="l" rtl="0">
                        <a:spcBef>
                          <a:spcPts val="0"/>
                        </a:spcBef>
                        <a:spcAft>
                          <a:spcPts val="0"/>
                        </a:spcAft>
                        <a:buNone/>
                      </a:pPr>
                      <a:r>
                        <a:rPr lang="en-US" sz="1900">
                          <a:solidFill>
                            <a:srgbClr val="3F3F3F"/>
                          </a:solidFill>
                        </a:rPr>
                        <a:t>2:40-3:00</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l" rtl="0">
                        <a:spcBef>
                          <a:spcPts val="0"/>
                        </a:spcBef>
                        <a:spcAft>
                          <a:spcPts val="0"/>
                        </a:spcAft>
                        <a:buNone/>
                      </a:pPr>
                      <a:r>
                        <a:rPr lang="en-US" sz="1900">
                          <a:solidFill>
                            <a:srgbClr val="3F3F3F"/>
                          </a:solidFill>
                        </a:rPr>
                        <a:t>New Students</a:t>
                      </a:r>
                      <a:endParaRPr sz="1400"/>
                    </a:p>
                  </a:txBody>
                  <a:tcPr marL="259238" marR="194419" marT="129619" marB="129619">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414" name="Google Shape;414;p40"/>
          <p:cNvPicPr preferRelativeResize="0"/>
          <p:nvPr/>
        </p:nvPicPr>
        <p:blipFill>
          <a:blip r:embed="rId3">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4092938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1"/>
          <p:cNvSpPr/>
          <p:nvPr/>
        </p:nvSpPr>
        <p:spPr>
          <a:xfrm>
            <a:off x="0" y="1346065"/>
            <a:ext cx="9144000" cy="552413"/>
          </a:xfrm>
          <a:prstGeom prst="rect">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20" name="Google Shape;420;p41"/>
          <p:cNvSpPr txBox="1"/>
          <p:nvPr/>
        </p:nvSpPr>
        <p:spPr>
          <a:xfrm>
            <a:off x="417399" y="1339850"/>
            <a:ext cx="8408194" cy="558627"/>
          </a:xfrm>
          <a:prstGeom prst="rect">
            <a:avLst/>
          </a:prstGeom>
          <a:noFill/>
          <a:ln>
            <a:noFill/>
          </a:ln>
        </p:spPr>
        <p:txBody>
          <a:bodyPr spcFirstLastPara="1" wrap="square" lIns="68569" tIns="34275" rIns="68569" bIns="34275" anchor="ctr" anchorCtr="0">
            <a:noAutofit/>
          </a:bodyPr>
          <a:lstStyle/>
          <a:p>
            <a:pPr algn="ctr">
              <a:lnSpc>
                <a:spcPct val="90000"/>
              </a:lnSpc>
            </a:pPr>
            <a:r>
              <a:rPr lang="en-US" sz="2400" b="1">
                <a:solidFill>
                  <a:schemeClr val="lt1"/>
                </a:solidFill>
                <a:latin typeface="Calibri"/>
                <a:ea typeface="Calibri"/>
                <a:cs typeface="Calibri"/>
                <a:sym typeface="Calibri"/>
              </a:rPr>
              <a:t>Previous Tasks</a:t>
            </a:r>
            <a:endParaRPr sz="1350"/>
          </a:p>
        </p:txBody>
      </p:sp>
      <p:pic>
        <p:nvPicPr>
          <p:cNvPr id="421" name="Google Shape;421;p41" descr="A screenshot of a cell phone&#10;&#10;Description automatically generated"/>
          <p:cNvPicPr preferRelativeResize="0"/>
          <p:nvPr/>
        </p:nvPicPr>
        <p:blipFill rotWithShape="1">
          <a:blip r:embed="rId3">
            <a:alphaModFix/>
          </a:blip>
          <a:srcRect/>
          <a:stretch/>
        </p:blipFill>
        <p:spPr>
          <a:xfrm>
            <a:off x="482600" y="2227971"/>
            <a:ext cx="8178800" cy="3067049"/>
          </a:xfrm>
          <a:prstGeom prst="rect">
            <a:avLst/>
          </a:prstGeom>
          <a:noFill/>
          <a:ln>
            <a:noFill/>
          </a:ln>
        </p:spPr>
      </p:pic>
      <p:pic>
        <p:nvPicPr>
          <p:cNvPr id="422" name="Google Shape;422;p41"/>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337699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Rectangle 3"/>
          <p:cNvSpPr>
            <a:spLocks noGrp="1"/>
          </p:cNvSpPr>
          <p:nvPr>
            <p:ph sz="half" idx="1"/>
          </p:nvPr>
        </p:nvSpPr>
        <p:spPr>
          <a:xfrm>
            <a:off x="457200" y="1719072"/>
            <a:ext cx="4733778" cy="4407408"/>
          </a:xfrm>
          <a:prstGeom prst="rect">
            <a:avLst/>
          </a:prstGeom>
        </p:spPr>
        <p:txBody>
          <a:bodyPr>
            <a:normAutofit lnSpcReduction="10000"/>
          </a:bodyPr>
          <a:lstStyle/>
          <a:p>
            <a:pPr defTabSz="342900">
              <a:lnSpc>
                <a:spcPct val="90000"/>
              </a:lnSpc>
              <a:buNone/>
            </a:pPr>
            <a:r>
              <a:rPr lang="en-US" altLang="en-US" sz="2400" dirty="0"/>
              <a:t>As you arrive please consider the following questions and be prepared to discuss:</a:t>
            </a:r>
          </a:p>
          <a:p>
            <a:pPr defTabSz="342900">
              <a:lnSpc>
                <a:spcPct val="90000"/>
              </a:lnSpc>
              <a:buNone/>
            </a:pPr>
            <a:r>
              <a:rPr lang="en-US" altLang="en-US" sz="2400" dirty="0"/>
              <a:t>Positive Behavior Interventions and Supports (PBIS) Tier 2 Practices</a:t>
            </a:r>
          </a:p>
          <a:p>
            <a:pPr defTabSz="342900">
              <a:lnSpc>
                <a:spcPct val="90000"/>
              </a:lnSpc>
            </a:pPr>
            <a:r>
              <a:rPr lang="en-US" altLang="en-US" sz="2400" dirty="0"/>
              <a:t>1. What Do You Know About Tier 2 systems?</a:t>
            </a:r>
          </a:p>
          <a:p>
            <a:pPr defTabSz="342900">
              <a:lnSpc>
                <a:spcPct val="90000"/>
              </a:lnSpc>
            </a:pPr>
            <a:r>
              <a:rPr lang="en-US" altLang="en-US" sz="2400" dirty="0"/>
              <a:t>2. What Do You Want To Know or Wonder About Tier 2?</a:t>
            </a:r>
          </a:p>
          <a:p>
            <a:pPr defTabSz="342900">
              <a:lnSpc>
                <a:spcPct val="90000"/>
              </a:lnSpc>
            </a:pPr>
            <a:r>
              <a:rPr lang="en-US" altLang="en-US" sz="2400" dirty="0"/>
              <a:t>3. What aspects of Tier 2 do you already have in place?</a:t>
            </a:r>
          </a:p>
          <a:p>
            <a:pPr marL="45720" indent="0" defTabSz="342900">
              <a:lnSpc>
                <a:spcPct val="90000"/>
              </a:lnSpc>
              <a:buNone/>
            </a:pPr>
            <a:endParaRPr lang="en-US" altLang="en-US" sz="2000" dirty="0"/>
          </a:p>
          <a:p>
            <a:pPr marL="0" indent="0" defTabSz="342900">
              <a:lnSpc>
                <a:spcPct val="90000"/>
              </a:lnSpc>
              <a:buNone/>
            </a:pPr>
            <a:endParaRPr lang="en-US" altLang="en-US" sz="2000" dirty="0"/>
          </a:p>
        </p:txBody>
      </p:sp>
      <p:pic>
        <p:nvPicPr>
          <p:cNvPr id="2" name="Picture 1"/>
          <p:cNvPicPr>
            <a:picLocks noChangeAspect="1"/>
          </p:cNvPicPr>
          <p:nvPr/>
        </p:nvPicPr>
        <p:blipFill rotWithShape="1">
          <a:blip r:embed="rId3"/>
          <a:srcRect l="2289" r="1" b="1"/>
          <a:stretch/>
        </p:blipFill>
        <p:spPr>
          <a:xfrm>
            <a:off x="5525512" y="1834008"/>
            <a:ext cx="3236748" cy="4407408"/>
          </a:xfrm>
          <a:prstGeom prst="rect">
            <a:avLst/>
          </a:prstGeom>
          <a:noFill/>
          <a:effectLst/>
        </p:spPr>
      </p:pic>
      <p:sp>
        <p:nvSpPr>
          <p:cNvPr id="4" name="Footer Placeholder 3">
            <a:extLst>
              <a:ext uri="{FF2B5EF4-FFF2-40B4-BE49-F238E27FC236}">
                <a16:creationId xmlns:a16="http://schemas.microsoft.com/office/drawing/2014/main" id="{ABBD2392-4A27-F943-8D24-6629A8E7726B}"/>
              </a:ext>
            </a:extLst>
          </p:cNvPr>
          <p:cNvSpPr>
            <a:spLocks noGrp="1"/>
          </p:cNvSpPr>
          <p:nvPr>
            <p:ph type="ftr" sz="quarter" idx="11"/>
          </p:nvPr>
        </p:nvSpPr>
        <p:spPr>
          <a:xfrm>
            <a:off x="3048000" y="6356351"/>
            <a:ext cx="3352800" cy="274320"/>
          </a:xfrm>
          <a:prstGeom prst="rect">
            <a:avLst/>
          </a:prstGeom>
        </p:spPr>
        <p:txBody>
          <a:bodyPr anchor="ctr">
            <a:normAutofit/>
          </a:bodyPr>
          <a:lstStyle/>
          <a:p>
            <a:pPr>
              <a:spcAft>
                <a:spcPts val="600"/>
              </a:spcAft>
            </a:pPr>
            <a:r>
              <a:rPr lang="en-US"/>
              <a:t>(Sound Supports &amp; Associates, 2019)</a:t>
            </a:r>
          </a:p>
        </p:txBody>
      </p:sp>
      <p:sp>
        <p:nvSpPr>
          <p:cNvPr id="22530" name="Rectangle 2"/>
          <p:cNvSpPr>
            <a:spLocks noGrp="1"/>
          </p:cNvSpPr>
          <p:nvPr>
            <p:ph type="title"/>
          </p:nvPr>
        </p:nvSpPr>
        <p:spPr>
          <a:xfrm>
            <a:off x="381000" y="355849"/>
            <a:ext cx="8381260" cy="1054395"/>
          </a:xfrm>
          <a:prstGeom prst="rect">
            <a:avLst/>
          </a:prstGeom>
        </p:spPr>
        <p:txBody>
          <a:bodyPr anchor="ctr">
            <a:normAutofit/>
          </a:bodyPr>
          <a:lstStyle/>
          <a:p>
            <a:pPr eaLnBrk="1" hangingPunct="1">
              <a:lnSpc>
                <a:spcPct val="90000"/>
              </a:lnSpc>
            </a:pPr>
            <a:r>
              <a:rPr lang="en-US" altLang="en-US"/>
              <a:t>Everett Public Schools</a:t>
            </a:r>
            <a:br>
              <a:rPr lang="en-US" altLang="en-US"/>
            </a:br>
            <a:r>
              <a:rPr lang="en-US" altLang="en-US"/>
              <a:t>PBIS Tier 2 KWL  Warm-up Activity</a:t>
            </a:r>
          </a:p>
        </p:txBody>
      </p:sp>
    </p:spTree>
    <p:extLst>
      <p:ext uri="{BB962C8B-B14F-4D97-AF65-F5344CB8AC3E}">
        <p14:creationId xmlns:p14="http://schemas.microsoft.com/office/powerpoint/2010/main" val="1132659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cxnSp>
        <p:nvCxnSpPr>
          <p:cNvPr id="427" name="Google Shape;427;p42"/>
          <p:cNvCxnSpPr/>
          <p:nvPr/>
        </p:nvCxnSpPr>
        <p:spPr>
          <a:xfrm>
            <a:off x="0" y="1061518"/>
            <a:ext cx="9141619" cy="0"/>
          </a:xfrm>
          <a:prstGeom prst="straightConnector1">
            <a:avLst/>
          </a:prstGeom>
          <a:noFill/>
          <a:ln w="50800" cap="flat" cmpd="sng">
            <a:solidFill>
              <a:srgbClr val="3F3F3F"/>
            </a:solidFill>
            <a:prstDash val="solid"/>
            <a:miter lim="800000"/>
            <a:headEnd type="none" w="sm" len="sm"/>
            <a:tailEnd type="none" w="sm" len="sm"/>
          </a:ln>
        </p:spPr>
      </p:cxnSp>
      <p:sp>
        <p:nvSpPr>
          <p:cNvPr id="428" name="Google Shape;428;p42"/>
          <p:cNvSpPr/>
          <p:nvPr/>
        </p:nvSpPr>
        <p:spPr>
          <a:xfrm>
            <a:off x="0" y="1133698"/>
            <a:ext cx="9144000" cy="1301666"/>
          </a:xfrm>
          <a:prstGeom prst="rect">
            <a:avLst/>
          </a:prstGeom>
          <a:solidFill>
            <a:srgbClr val="3F3F3F"/>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29" name="Google Shape;429;p42"/>
          <p:cNvSpPr txBox="1">
            <a:spLocks noGrp="1"/>
          </p:cNvSpPr>
          <p:nvPr>
            <p:ph type="title"/>
          </p:nvPr>
        </p:nvSpPr>
        <p:spPr>
          <a:xfrm>
            <a:off x="373893" y="1606308"/>
            <a:ext cx="8354891" cy="697835"/>
          </a:xfrm>
          <a:prstGeom prst="rect">
            <a:avLst/>
          </a:prstGeom>
          <a:noFill/>
          <a:ln>
            <a:noFill/>
          </a:ln>
        </p:spPr>
        <p:txBody>
          <a:bodyPr spcFirstLastPara="1" vert="horz" wrap="square" lIns="68569" tIns="34275" rIns="68569" bIns="34275" rtlCol="0" anchor="b" anchorCtr="0">
            <a:noAutofit/>
          </a:bodyPr>
          <a:lstStyle/>
          <a:p>
            <a:pPr algn="ctr">
              <a:lnSpc>
                <a:spcPct val="90000"/>
              </a:lnSpc>
              <a:spcBef>
                <a:spcPts val="0"/>
              </a:spcBef>
              <a:buClr>
                <a:schemeClr val="lt1"/>
              </a:buClr>
              <a:buSzPts val="5400"/>
            </a:pPr>
            <a:r>
              <a:rPr lang="en-US" sz="4050" b="1" dirty="0">
                <a:solidFill>
                  <a:schemeClr val="lt1"/>
                </a:solidFill>
                <a:latin typeface="Calibri"/>
                <a:ea typeface="Calibri"/>
                <a:cs typeface="Calibri"/>
                <a:sym typeface="Calibri"/>
              </a:rPr>
              <a:t>Targeted Intervention Summary</a:t>
            </a:r>
            <a:endParaRPr dirty="0"/>
          </a:p>
        </p:txBody>
      </p:sp>
      <p:sp>
        <p:nvSpPr>
          <p:cNvPr id="430" name="Google Shape;430;p42"/>
          <p:cNvSpPr txBox="1">
            <a:spLocks noGrp="1"/>
          </p:cNvSpPr>
          <p:nvPr>
            <p:ph type="body" idx="1"/>
          </p:nvPr>
        </p:nvSpPr>
        <p:spPr>
          <a:xfrm>
            <a:off x="1143000" y="2018625"/>
            <a:ext cx="6858000" cy="315001"/>
          </a:xfrm>
          <a:prstGeom prst="rect">
            <a:avLst/>
          </a:prstGeom>
          <a:noFill/>
          <a:ln>
            <a:noFill/>
          </a:ln>
        </p:spPr>
        <p:txBody>
          <a:bodyPr spcFirstLastPara="1" vert="horz" wrap="square" lIns="68569" tIns="34275" rIns="68569" bIns="34275" rtlCol="0" anchor="t" anchorCtr="0">
            <a:noAutofit/>
          </a:bodyPr>
          <a:lstStyle/>
          <a:p>
            <a:pPr marL="0" lvl="1" algn="ctr">
              <a:lnSpc>
                <a:spcPct val="90000"/>
              </a:lnSpc>
              <a:spcBef>
                <a:spcPts val="0"/>
              </a:spcBef>
              <a:buClr>
                <a:srgbClr val="888888"/>
              </a:buClr>
              <a:buSzPts val="2000"/>
            </a:pPr>
            <a:endParaRPr dirty="0">
              <a:solidFill>
                <a:schemeClr val="lt1"/>
              </a:solidFill>
              <a:latin typeface="Calibri"/>
              <a:ea typeface="Calibri"/>
              <a:cs typeface="Calibri"/>
              <a:sym typeface="Calibri"/>
            </a:endParaRPr>
          </a:p>
          <a:p>
            <a:pPr marL="0" lvl="1" algn="ctr">
              <a:lnSpc>
                <a:spcPct val="90000"/>
              </a:lnSpc>
              <a:spcBef>
                <a:spcPts val="750"/>
              </a:spcBef>
              <a:buClr>
                <a:srgbClr val="888888"/>
              </a:buClr>
              <a:buSzPts val="2000"/>
            </a:pPr>
            <a:endParaRPr dirty="0">
              <a:solidFill>
                <a:schemeClr val="lt1"/>
              </a:solidFill>
              <a:latin typeface="Calibri"/>
              <a:ea typeface="Calibri"/>
              <a:cs typeface="Calibri"/>
              <a:sym typeface="Calibri"/>
            </a:endParaRPr>
          </a:p>
          <a:p>
            <a:pPr marL="0" lvl="1" algn="ctr">
              <a:lnSpc>
                <a:spcPct val="90000"/>
              </a:lnSpc>
              <a:spcBef>
                <a:spcPts val="750"/>
              </a:spcBef>
              <a:buClr>
                <a:srgbClr val="888888"/>
              </a:buClr>
              <a:buSzPts val="2000"/>
            </a:pPr>
            <a:endParaRPr dirty="0">
              <a:solidFill>
                <a:schemeClr val="lt1"/>
              </a:solidFill>
              <a:latin typeface="Calibri"/>
              <a:ea typeface="Calibri"/>
              <a:cs typeface="Calibri"/>
              <a:sym typeface="Calibri"/>
            </a:endParaRPr>
          </a:p>
          <a:p>
            <a:pPr algn="ctr">
              <a:lnSpc>
                <a:spcPct val="90000"/>
              </a:lnSpc>
              <a:spcBef>
                <a:spcPts val="750"/>
              </a:spcBef>
              <a:buClr>
                <a:srgbClr val="888888"/>
              </a:buClr>
              <a:buSzPts val="2000"/>
            </a:pPr>
            <a:endParaRPr sz="1500" dirty="0">
              <a:solidFill>
                <a:schemeClr val="lt1"/>
              </a:solidFill>
              <a:latin typeface="Calibri"/>
              <a:ea typeface="Calibri"/>
              <a:cs typeface="Calibri"/>
              <a:sym typeface="Calibri"/>
            </a:endParaRPr>
          </a:p>
        </p:txBody>
      </p:sp>
      <p:cxnSp>
        <p:nvCxnSpPr>
          <p:cNvPr id="431" name="Google Shape;431;p42"/>
          <p:cNvCxnSpPr/>
          <p:nvPr/>
        </p:nvCxnSpPr>
        <p:spPr>
          <a:xfrm>
            <a:off x="3543300" y="1967050"/>
            <a:ext cx="2057400" cy="0"/>
          </a:xfrm>
          <a:prstGeom prst="straightConnector1">
            <a:avLst/>
          </a:prstGeom>
          <a:noFill/>
          <a:ln w="19050" cap="flat" cmpd="sng">
            <a:solidFill>
              <a:schemeClr val="lt1">
                <a:alpha val="74901"/>
              </a:schemeClr>
            </a:solidFill>
            <a:prstDash val="solid"/>
            <a:miter lim="800000"/>
            <a:headEnd type="none" w="sm" len="sm"/>
            <a:tailEnd type="none" w="sm" len="sm"/>
          </a:ln>
        </p:spPr>
      </p:cxnSp>
      <p:cxnSp>
        <p:nvCxnSpPr>
          <p:cNvPr id="432" name="Google Shape;432;p42"/>
          <p:cNvCxnSpPr/>
          <p:nvPr/>
        </p:nvCxnSpPr>
        <p:spPr>
          <a:xfrm>
            <a:off x="0" y="2508302"/>
            <a:ext cx="9141619" cy="0"/>
          </a:xfrm>
          <a:prstGeom prst="straightConnector1">
            <a:avLst/>
          </a:prstGeom>
          <a:noFill/>
          <a:ln w="50800" cap="flat" cmpd="sng">
            <a:solidFill>
              <a:srgbClr val="3F3F3F"/>
            </a:solidFill>
            <a:prstDash val="solid"/>
            <a:miter lim="800000"/>
            <a:headEnd type="none" w="sm" len="sm"/>
            <a:tailEnd type="none" w="sm" len="sm"/>
          </a:ln>
        </p:spPr>
      </p:cxnSp>
      <p:graphicFrame>
        <p:nvGraphicFramePr>
          <p:cNvPr id="433" name="Google Shape;433;p42"/>
          <p:cNvGraphicFramePr/>
          <p:nvPr/>
        </p:nvGraphicFramePr>
        <p:xfrm>
          <a:off x="240030" y="2943696"/>
          <a:ext cx="8622619" cy="2469627"/>
        </p:xfrm>
        <a:graphic>
          <a:graphicData uri="http://schemas.openxmlformats.org/drawingml/2006/table">
            <a:tbl>
              <a:tblPr firstRow="1" bandRow="1">
                <a:noFill/>
              </a:tblPr>
              <a:tblGrid>
                <a:gridCol w="1374994">
                  <a:extLst>
                    <a:ext uri="{9D8B030D-6E8A-4147-A177-3AD203B41FA5}">
                      <a16:colId xmlns:a16="http://schemas.microsoft.com/office/drawing/2014/main" val="20000"/>
                    </a:ext>
                  </a:extLst>
                </a:gridCol>
                <a:gridCol w="1513875">
                  <a:extLst>
                    <a:ext uri="{9D8B030D-6E8A-4147-A177-3AD203B41FA5}">
                      <a16:colId xmlns:a16="http://schemas.microsoft.com/office/drawing/2014/main" val="20001"/>
                    </a:ext>
                  </a:extLst>
                </a:gridCol>
                <a:gridCol w="1513875">
                  <a:extLst>
                    <a:ext uri="{9D8B030D-6E8A-4147-A177-3AD203B41FA5}">
                      <a16:colId xmlns:a16="http://schemas.microsoft.com/office/drawing/2014/main" val="20002"/>
                    </a:ext>
                  </a:extLst>
                </a:gridCol>
                <a:gridCol w="1942106">
                  <a:extLst>
                    <a:ext uri="{9D8B030D-6E8A-4147-A177-3AD203B41FA5}">
                      <a16:colId xmlns:a16="http://schemas.microsoft.com/office/drawing/2014/main" val="20003"/>
                    </a:ext>
                  </a:extLst>
                </a:gridCol>
                <a:gridCol w="2277769">
                  <a:extLst>
                    <a:ext uri="{9D8B030D-6E8A-4147-A177-3AD203B41FA5}">
                      <a16:colId xmlns:a16="http://schemas.microsoft.com/office/drawing/2014/main" val="20004"/>
                    </a:ext>
                  </a:extLst>
                </a:gridCol>
              </a:tblGrid>
              <a:tr h="1116656">
                <a:tc>
                  <a:txBody>
                    <a:bodyPr/>
                    <a:lstStyle/>
                    <a:p>
                      <a:pPr marL="0" marR="0" lvl="0" indent="0" algn="l" rtl="0">
                        <a:spcBef>
                          <a:spcPts val="0"/>
                        </a:spcBef>
                        <a:spcAft>
                          <a:spcPts val="0"/>
                        </a:spcAft>
                        <a:buNone/>
                      </a:pPr>
                      <a:r>
                        <a:rPr lang="en-US" sz="1700">
                          <a:solidFill>
                            <a:schemeClr val="dk1"/>
                          </a:solidFill>
                        </a:rPr>
                        <a:t>Intervention</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200"/>
                        <a:buFont typeface="Calibri"/>
                        <a:buNone/>
                      </a:pPr>
                      <a:r>
                        <a:rPr lang="en-US" sz="1700">
                          <a:solidFill>
                            <a:schemeClr val="dk1"/>
                          </a:solidFill>
                        </a:rPr>
                        <a:t># of Students Participating</a:t>
                      </a:r>
                      <a:endParaRPr sz="1400"/>
                    </a:p>
                    <a:p>
                      <a:pPr marL="0" marR="0" lvl="0" indent="0" algn="l" rtl="0">
                        <a:spcBef>
                          <a:spcPts val="0"/>
                        </a:spcBef>
                        <a:spcAft>
                          <a:spcPts val="0"/>
                        </a:spcAft>
                        <a:buNone/>
                      </a:pPr>
                      <a:endParaRPr sz="1700">
                        <a:solidFill>
                          <a:schemeClr val="dk1"/>
                        </a:solidFill>
                      </a:endParaRPr>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200"/>
                        <a:buFont typeface="Calibri"/>
                        <a:buNone/>
                      </a:pPr>
                      <a:r>
                        <a:rPr lang="en-US" sz="1700">
                          <a:solidFill>
                            <a:schemeClr val="dk1"/>
                          </a:solidFill>
                        </a:rPr>
                        <a:t># of Students Responding</a:t>
                      </a:r>
                      <a:endParaRPr sz="1400"/>
                    </a:p>
                    <a:p>
                      <a:pPr marL="0" marR="0" lvl="0" indent="0" algn="l" rtl="0">
                        <a:spcBef>
                          <a:spcPts val="0"/>
                        </a:spcBef>
                        <a:spcAft>
                          <a:spcPts val="0"/>
                        </a:spcAft>
                        <a:buNone/>
                      </a:pPr>
                      <a:endParaRPr sz="1700">
                        <a:solidFill>
                          <a:schemeClr val="dk1"/>
                        </a:solidFill>
                      </a:endParaRPr>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solidFill>
                            <a:schemeClr val="dk1"/>
                          </a:solidFill>
                        </a:rPr>
                        <a:t># of Students with Variable Responsiveness </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solidFill>
                            <a:schemeClr val="dk1"/>
                          </a:solidFill>
                        </a:rPr>
                        <a:t># of Students Not Yet Responding (meeting goal less than 50% of the time) </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16669">
                <a:tc>
                  <a:txBody>
                    <a:bodyPr/>
                    <a:lstStyle/>
                    <a:p>
                      <a:pPr marL="0" marR="0" lvl="0" indent="0" algn="l" rtl="0">
                        <a:spcBef>
                          <a:spcPts val="0"/>
                        </a:spcBef>
                        <a:spcAft>
                          <a:spcPts val="0"/>
                        </a:spcAft>
                        <a:buNone/>
                      </a:pPr>
                      <a:r>
                        <a:rPr lang="en-US" sz="1700"/>
                        <a:t>Check In Check Out</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12</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10 = 83%</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1</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1</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66656">
                <a:tc>
                  <a:txBody>
                    <a:bodyPr/>
                    <a:lstStyle/>
                    <a:p>
                      <a:pPr marL="0" marR="0" lvl="0" indent="0" algn="l" rtl="0">
                        <a:spcBef>
                          <a:spcPts val="0"/>
                        </a:spcBef>
                        <a:spcAft>
                          <a:spcPts val="0"/>
                        </a:spcAft>
                        <a:buNone/>
                      </a:pPr>
                      <a:r>
                        <a:rPr lang="en-US" sz="1700"/>
                        <a:t>Home Note</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8</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5 = 62%</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0</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3</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66656">
                <a:tc>
                  <a:txBody>
                    <a:bodyPr/>
                    <a:lstStyle/>
                    <a:p>
                      <a:pPr marL="0" marR="0" lvl="0" indent="0" algn="l" rtl="0">
                        <a:spcBef>
                          <a:spcPts val="0"/>
                        </a:spcBef>
                        <a:spcAft>
                          <a:spcPts val="0"/>
                        </a:spcAft>
                        <a:buNone/>
                      </a:pPr>
                      <a:r>
                        <a:rPr lang="en-US" sz="1700"/>
                        <a:t>Class Pass</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10</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7 = 70%</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700"/>
                        <a:t>3</a:t>
                      </a:r>
                      <a:endParaRPr sz="14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700"/>
                    </a:p>
                  </a:txBody>
                  <a:tcPr marL="83325" marR="83325" marT="41663" marB="4166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467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body" idx="4294967295"/>
          </p:nvPr>
        </p:nvSpPr>
        <p:spPr>
          <a:xfrm>
            <a:off x="0" y="4298950"/>
            <a:ext cx="7886700" cy="1125538"/>
          </a:xfrm>
          <a:prstGeom prst="rect">
            <a:avLst/>
          </a:prstGeom>
          <a:noFill/>
          <a:ln>
            <a:noFill/>
          </a:ln>
        </p:spPr>
        <p:txBody>
          <a:bodyPr spcFirstLastPara="1" vert="horz" wrap="square" lIns="68569" tIns="34275" rIns="68569" bIns="34275" rtlCol="0" anchor="t" anchorCtr="0">
            <a:noAutofit/>
          </a:bodyPr>
          <a:lstStyle/>
          <a:p>
            <a:pPr marL="342900" lvl="1">
              <a:lnSpc>
                <a:spcPct val="90000"/>
              </a:lnSpc>
              <a:spcBef>
                <a:spcPts val="0"/>
              </a:spcBef>
              <a:buClr>
                <a:srgbClr val="888888"/>
              </a:buClr>
              <a:buSzPts val="1600"/>
            </a:pPr>
            <a:endParaRPr sz="1200">
              <a:solidFill>
                <a:srgbClr val="001526"/>
              </a:solidFill>
            </a:endParaRPr>
          </a:p>
          <a:p>
            <a:pPr marL="342900" lvl="1">
              <a:lnSpc>
                <a:spcPct val="90000"/>
              </a:lnSpc>
              <a:spcBef>
                <a:spcPts val="375"/>
              </a:spcBef>
              <a:buClr>
                <a:srgbClr val="888888"/>
              </a:buClr>
              <a:buSzPts val="1100"/>
            </a:pPr>
            <a:endParaRPr sz="825">
              <a:solidFill>
                <a:srgbClr val="001526"/>
              </a:solidFill>
            </a:endParaRPr>
          </a:p>
          <a:p>
            <a:pPr marL="342900" lvl="1">
              <a:lnSpc>
                <a:spcPct val="90000"/>
              </a:lnSpc>
              <a:spcBef>
                <a:spcPts val="375"/>
              </a:spcBef>
              <a:buClr>
                <a:srgbClr val="888888"/>
              </a:buClr>
              <a:buSzPts val="1100"/>
            </a:pPr>
            <a:endParaRPr sz="825">
              <a:solidFill>
                <a:srgbClr val="001526"/>
              </a:solidFill>
            </a:endParaRPr>
          </a:p>
          <a:p>
            <a:pPr>
              <a:lnSpc>
                <a:spcPct val="90000"/>
              </a:lnSpc>
              <a:spcBef>
                <a:spcPts val="750"/>
              </a:spcBef>
              <a:buClr>
                <a:srgbClr val="888888"/>
              </a:buClr>
              <a:buSzPts val="1400"/>
            </a:pPr>
            <a:endParaRPr sz="1050">
              <a:latin typeface="Times New Roman"/>
              <a:ea typeface="Times New Roman"/>
              <a:cs typeface="Times New Roman"/>
              <a:sym typeface="Times New Roman"/>
            </a:endParaRPr>
          </a:p>
        </p:txBody>
      </p:sp>
      <p:sp>
        <p:nvSpPr>
          <p:cNvPr id="440" name="Google Shape;440;p43"/>
          <p:cNvSpPr txBox="1">
            <a:spLocks noGrp="1"/>
          </p:cNvSpPr>
          <p:nvPr>
            <p:ph type="title" idx="4294967295"/>
          </p:nvPr>
        </p:nvSpPr>
        <p:spPr>
          <a:xfrm>
            <a:off x="364611" y="1157288"/>
            <a:ext cx="8286093" cy="1533525"/>
          </a:xfrm>
          <a:prstGeom prst="rect">
            <a:avLst/>
          </a:prstGeom>
          <a:noFill/>
          <a:ln>
            <a:noFill/>
          </a:ln>
        </p:spPr>
        <p:txBody>
          <a:bodyPr spcFirstLastPara="1" vert="horz" wrap="square" lIns="68569" tIns="34275" rIns="68569" bIns="34275" rtlCol="0" anchor="b" anchorCtr="0">
            <a:noAutofit/>
          </a:bodyPr>
          <a:lstStyle/>
          <a:p>
            <a:pPr algn="l">
              <a:lnSpc>
                <a:spcPct val="90000"/>
              </a:lnSpc>
              <a:spcBef>
                <a:spcPts val="0"/>
              </a:spcBef>
              <a:buClr>
                <a:schemeClr val="dk1"/>
              </a:buClr>
              <a:buSzPts val="2400"/>
            </a:pPr>
            <a:r>
              <a:rPr lang="en-US" sz="1800" dirty="0">
                <a:solidFill>
                  <a:schemeClr val="tx1"/>
                </a:solidFill>
              </a:rPr>
              <a:t>Class Pass</a:t>
            </a:r>
            <a:br>
              <a:rPr lang="en-US" sz="1800" dirty="0">
                <a:solidFill>
                  <a:schemeClr val="tx1"/>
                </a:solidFill>
              </a:rPr>
            </a:br>
            <a:br>
              <a:rPr lang="en-US" sz="1800" dirty="0">
                <a:solidFill>
                  <a:schemeClr val="tx1"/>
                </a:solidFill>
              </a:rPr>
            </a:br>
            <a:r>
              <a:rPr lang="en-US" sz="1800" dirty="0">
                <a:solidFill>
                  <a:schemeClr val="tx1"/>
                </a:solidFill>
              </a:rPr>
              <a:t>*Students not yet meeting goal, problem solve and determine next steps</a:t>
            </a:r>
            <a:br>
              <a:rPr lang="en-US" sz="1800" dirty="0">
                <a:solidFill>
                  <a:schemeClr val="tx1"/>
                </a:solidFill>
              </a:rPr>
            </a:br>
            <a:r>
              <a:rPr lang="en-US" sz="1800" dirty="0">
                <a:solidFill>
                  <a:schemeClr val="tx1"/>
                </a:solidFill>
              </a:rPr>
              <a:t>1. Possible barrier: fidelity, intervention/function mismatch, intervention needs to be modified</a:t>
            </a:r>
            <a:br>
              <a:rPr lang="en-US" sz="1800" dirty="0">
                <a:solidFill>
                  <a:schemeClr val="tx1"/>
                </a:solidFill>
              </a:rPr>
            </a:br>
            <a:r>
              <a:rPr lang="en-US" sz="1800" dirty="0">
                <a:solidFill>
                  <a:schemeClr val="tx1"/>
                </a:solidFill>
              </a:rPr>
              <a:t>2. Possible decisions: Meet with teacher, change interventions, P-BIP, change reinforcer</a:t>
            </a:r>
            <a:endParaRPr dirty="0">
              <a:solidFill>
                <a:schemeClr val="tx1"/>
              </a:solidFill>
            </a:endParaRPr>
          </a:p>
        </p:txBody>
      </p:sp>
      <p:sp>
        <p:nvSpPr>
          <p:cNvPr id="439" name="Google Shape;439;p43"/>
          <p:cNvSpPr/>
          <p:nvPr/>
        </p:nvSpPr>
        <p:spPr>
          <a:xfrm>
            <a:off x="1567115" y="2226468"/>
            <a:ext cx="6062838" cy="300083"/>
          </a:xfrm>
          <a:prstGeom prst="rect">
            <a:avLst/>
          </a:prstGeom>
          <a:noFill/>
          <a:ln>
            <a:noFill/>
          </a:ln>
        </p:spPr>
        <p:txBody>
          <a:bodyPr spcFirstLastPara="1" wrap="square" lIns="68569" tIns="34275" rIns="68569" bIns="34275" anchor="t" anchorCtr="0">
            <a:noAutofit/>
          </a:bodyPr>
          <a:lstStyle/>
          <a:p>
            <a:pPr marL="342900" lvl="1"/>
            <a:endParaRPr sz="1500">
              <a:solidFill>
                <a:schemeClr val="dk1"/>
              </a:solidFill>
              <a:latin typeface="Verdana"/>
              <a:ea typeface="Verdana"/>
              <a:cs typeface="Verdana"/>
              <a:sym typeface="Verdana"/>
            </a:endParaRPr>
          </a:p>
        </p:txBody>
      </p:sp>
      <p:graphicFrame>
        <p:nvGraphicFramePr>
          <p:cNvPr id="441" name="Google Shape;441;p43"/>
          <p:cNvGraphicFramePr/>
          <p:nvPr>
            <p:extLst>
              <p:ext uri="{D42A27DB-BD31-4B8C-83A1-F6EECF244321}">
                <p14:modId xmlns:p14="http://schemas.microsoft.com/office/powerpoint/2010/main" val="2433966965"/>
              </p:ext>
            </p:extLst>
          </p:nvPr>
        </p:nvGraphicFramePr>
        <p:xfrm>
          <a:off x="378124" y="2794490"/>
          <a:ext cx="8401264" cy="2986087"/>
        </p:xfrm>
        <a:graphic>
          <a:graphicData uri="http://schemas.openxmlformats.org/drawingml/2006/table">
            <a:tbl>
              <a:tblPr firstRow="1" bandRow="1">
                <a:noFill/>
              </a:tblPr>
              <a:tblGrid>
                <a:gridCol w="2049641">
                  <a:extLst>
                    <a:ext uri="{9D8B030D-6E8A-4147-A177-3AD203B41FA5}">
                      <a16:colId xmlns:a16="http://schemas.microsoft.com/office/drawing/2014/main" val="20000"/>
                    </a:ext>
                  </a:extLst>
                </a:gridCol>
                <a:gridCol w="3001549">
                  <a:extLst>
                    <a:ext uri="{9D8B030D-6E8A-4147-A177-3AD203B41FA5}">
                      <a16:colId xmlns:a16="http://schemas.microsoft.com/office/drawing/2014/main" val="20001"/>
                    </a:ext>
                  </a:extLst>
                </a:gridCol>
                <a:gridCol w="1550557">
                  <a:extLst>
                    <a:ext uri="{9D8B030D-6E8A-4147-A177-3AD203B41FA5}">
                      <a16:colId xmlns:a16="http://schemas.microsoft.com/office/drawing/2014/main" val="20002"/>
                    </a:ext>
                  </a:extLst>
                </a:gridCol>
                <a:gridCol w="1799517">
                  <a:extLst>
                    <a:ext uri="{9D8B030D-6E8A-4147-A177-3AD203B41FA5}">
                      <a16:colId xmlns:a16="http://schemas.microsoft.com/office/drawing/2014/main" val="20003"/>
                    </a:ext>
                  </a:extLst>
                </a:gridCol>
              </a:tblGrid>
              <a:tr h="1539656">
                <a:tc>
                  <a:txBody>
                    <a:bodyPr/>
                    <a:lstStyle/>
                    <a:p>
                      <a:pPr marL="0" marR="0" lvl="0" indent="0" algn="l" rtl="0">
                        <a:spcBef>
                          <a:spcPts val="0"/>
                        </a:spcBef>
                        <a:spcAft>
                          <a:spcPts val="0"/>
                        </a:spcAft>
                        <a:buNone/>
                      </a:pPr>
                      <a:r>
                        <a:rPr lang="en-US" sz="1400">
                          <a:solidFill>
                            <a:schemeClr val="dk1"/>
                          </a:solidFill>
                        </a:rPr>
                        <a:t>Students with Positive Response, Not Yet Ready for Fading</a:t>
                      </a:r>
                      <a:endParaRPr sz="1400"/>
                    </a:p>
                    <a:p>
                      <a:pPr marL="0" marR="0" lvl="0" indent="0" algn="l" rtl="0">
                        <a:spcBef>
                          <a:spcPts val="0"/>
                        </a:spcBef>
                        <a:spcAft>
                          <a:spcPts val="0"/>
                        </a:spcAft>
                        <a:buNone/>
                      </a:pPr>
                      <a:r>
                        <a:rPr lang="en-US" sz="1400">
                          <a:solidFill>
                            <a:schemeClr val="dk1"/>
                          </a:solidFill>
                        </a:rPr>
                        <a:t>(These students do not need to be discussed at this time)</a:t>
                      </a:r>
                      <a:endParaRPr sz="1400"/>
                    </a:p>
                  </a:txBody>
                  <a:tcPr marL="68588" marR="68588" marT="34294" marB="34294">
                    <a:solidFill>
                      <a:srgbClr val="9CC2E5"/>
                    </a:solidFill>
                  </a:tcPr>
                </a:tc>
                <a:tc>
                  <a:txBody>
                    <a:bodyPr/>
                    <a:lstStyle/>
                    <a:p>
                      <a:pPr marL="0" marR="0" lvl="0" indent="0" algn="l" rtl="0">
                        <a:spcBef>
                          <a:spcPts val="0"/>
                        </a:spcBef>
                        <a:spcAft>
                          <a:spcPts val="0"/>
                        </a:spcAft>
                        <a:buNone/>
                      </a:pPr>
                      <a:r>
                        <a:rPr lang="en-US" sz="1400">
                          <a:solidFill>
                            <a:schemeClr val="dk1"/>
                          </a:solidFill>
                        </a:rPr>
                        <a:t>Students with Positive Response Eligible for Fading or Graduating (Demonstrated positive response and meeting data-decision rule criteria for fading or graduating</a:t>
                      </a:r>
                      <a:endParaRPr sz="1400"/>
                    </a:p>
                  </a:txBody>
                  <a:tcPr marL="68588" marR="68588" marT="34294" marB="34294">
                    <a:solidFill>
                      <a:srgbClr val="9CC2E5"/>
                    </a:solidFill>
                  </a:tcPr>
                </a:tc>
                <a:tc>
                  <a:txBody>
                    <a:bodyPr/>
                    <a:lstStyle/>
                    <a:p>
                      <a:pPr marL="0" marR="0" lvl="0" indent="0" algn="l" rtl="0">
                        <a:spcBef>
                          <a:spcPts val="0"/>
                        </a:spcBef>
                        <a:spcAft>
                          <a:spcPts val="0"/>
                        </a:spcAft>
                        <a:buNone/>
                      </a:pPr>
                      <a:r>
                        <a:rPr lang="en-US" sz="1400">
                          <a:solidFill>
                            <a:schemeClr val="dk1"/>
                          </a:solidFill>
                        </a:rPr>
                        <a:t>Students with variable response (meeting goal between 55%-75% of the time)</a:t>
                      </a:r>
                      <a:endParaRPr sz="1400"/>
                    </a:p>
                  </a:txBody>
                  <a:tcPr marL="68588" marR="68588" marT="34294" marB="34294">
                    <a:solidFill>
                      <a:srgbClr val="9CC2E5"/>
                    </a:solidFill>
                  </a:tcPr>
                </a:tc>
                <a:tc>
                  <a:txBody>
                    <a:bodyPr/>
                    <a:lstStyle/>
                    <a:p>
                      <a:pPr marL="0" marR="0" lvl="0" indent="0" algn="l" rtl="0">
                        <a:spcBef>
                          <a:spcPts val="0"/>
                        </a:spcBef>
                        <a:spcAft>
                          <a:spcPts val="0"/>
                        </a:spcAft>
                        <a:buNone/>
                      </a:pPr>
                      <a:r>
                        <a:rPr lang="en-US" sz="1400" dirty="0">
                          <a:solidFill>
                            <a:schemeClr val="dk1"/>
                          </a:solidFill>
                        </a:rPr>
                        <a:t>Students Not Yet Responding Favorably (meeting goal 55% of the time or less)</a:t>
                      </a:r>
                      <a:endParaRPr sz="1400" dirty="0"/>
                    </a:p>
                  </a:txBody>
                  <a:tcPr marL="68588" marR="68588" marT="34294" marB="34294">
                    <a:solidFill>
                      <a:srgbClr val="9CC2E5"/>
                    </a:solidFill>
                  </a:tcPr>
                </a:tc>
                <a:extLst>
                  <a:ext uri="{0D108BD9-81ED-4DB2-BD59-A6C34878D82A}">
                    <a16:rowId xmlns:a16="http://schemas.microsoft.com/office/drawing/2014/main" val="10000"/>
                  </a:ext>
                </a:extLst>
              </a:tr>
              <a:tr h="324131">
                <a:tc>
                  <a:txBody>
                    <a:bodyPr/>
                    <a:lstStyle/>
                    <a:p>
                      <a:pPr marL="0" marR="0" lvl="0" indent="0" algn="l" rtl="0">
                        <a:spcBef>
                          <a:spcPts val="0"/>
                        </a:spcBef>
                        <a:spcAft>
                          <a:spcPts val="0"/>
                        </a:spcAft>
                        <a:buNone/>
                      </a:pPr>
                      <a:r>
                        <a:rPr lang="en-US" sz="1400"/>
                        <a:t>K.S.</a:t>
                      </a:r>
                      <a:endParaRPr sz="1400"/>
                    </a:p>
                  </a:txBody>
                  <a:tcPr marL="68588" marR="68588" marT="34294" marB="34294">
                    <a:solidFill>
                      <a:schemeClr val="lt2"/>
                    </a:solidFill>
                  </a:tcPr>
                </a:tc>
                <a:tc>
                  <a:txBody>
                    <a:bodyPr/>
                    <a:lstStyle/>
                    <a:p>
                      <a:pPr marL="0" marR="0" lvl="0" indent="0" algn="l" rtl="0">
                        <a:spcBef>
                          <a:spcPts val="0"/>
                        </a:spcBef>
                        <a:spcAft>
                          <a:spcPts val="0"/>
                        </a:spcAft>
                        <a:buNone/>
                      </a:pPr>
                      <a:r>
                        <a:rPr lang="en-US" sz="1400"/>
                        <a:t>T.H.</a:t>
                      </a:r>
                      <a:endParaRPr sz="1400"/>
                    </a:p>
                  </a:txBody>
                  <a:tcPr marL="68588" marR="68588" marT="34294" marB="34294">
                    <a:solidFill>
                      <a:schemeClr val="lt2"/>
                    </a:solidFill>
                  </a:tcPr>
                </a:tc>
                <a:tc>
                  <a:txBody>
                    <a:bodyPr/>
                    <a:lstStyle/>
                    <a:p>
                      <a:pPr marL="0" marR="0" lvl="0" indent="0" algn="l" rtl="0">
                        <a:spcBef>
                          <a:spcPts val="0"/>
                        </a:spcBef>
                        <a:spcAft>
                          <a:spcPts val="0"/>
                        </a:spcAft>
                        <a:buNone/>
                      </a:pPr>
                      <a:r>
                        <a:rPr lang="en-US" sz="1400"/>
                        <a:t>G.K.</a:t>
                      </a:r>
                      <a:endParaRPr sz="1400"/>
                    </a:p>
                  </a:txBody>
                  <a:tcPr marL="68588" marR="68588" marT="34294" marB="34294">
                    <a:solidFill>
                      <a:schemeClr val="lt2"/>
                    </a:solidFill>
                  </a:tcPr>
                </a:tc>
                <a:tc>
                  <a:txBody>
                    <a:bodyPr/>
                    <a:lstStyle/>
                    <a:p>
                      <a:pPr marL="0" marR="0" lvl="0" indent="0" algn="l" rtl="0">
                        <a:spcBef>
                          <a:spcPts val="0"/>
                        </a:spcBef>
                        <a:spcAft>
                          <a:spcPts val="0"/>
                        </a:spcAft>
                        <a:buNone/>
                      </a:pPr>
                      <a:endParaRPr sz="1400"/>
                    </a:p>
                  </a:txBody>
                  <a:tcPr marL="68588" marR="68588" marT="34294" marB="34294">
                    <a:solidFill>
                      <a:schemeClr val="lt2"/>
                    </a:solidFill>
                  </a:tcPr>
                </a:tc>
                <a:extLst>
                  <a:ext uri="{0D108BD9-81ED-4DB2-BD59-A6C34878D82A}">
                    <a16:rowId xmlns:a16="http://schemas.microsoft.com/office/drawing/2014/main" val="10001"/>
                  </a:ext>
                </a:extLst>
              </a:tr>
              <a:tr h="374100">
                <a:tc>
                  <a:txBody>
                    <a:bodyPr/>
                    <a:lstStyle/>
                    <a:p>
                      <a:pPr marL="0" marR="0" lvl="0" indent="0" algn="l" rtl="0">
                        <a:spcBef>
                          <a:spcPts val="0"/>
                        </a:spcBef>
                        <a:spcAft>
                          <a:spcPts val="0"/>
                        </a:spcAft>
                        <a:buNone/>
                      </a:pPr>
                      <a:r>
                        <a:rPr lang="en-US" sz="1400"/>
                        <a:t>F.H.</a:t>
                      </a:r>
                      <a:endParaRPr sz="1400"/>
                    </a:p>
                  </a:txBody>
                  <a:tcPr marL="68588" marR="68588" marT="34294" marB="34294"/>
                </a:tc>
                <a:tc>
                  <a:txBody>
                    <a:bodyPr/>
                    <a:lstStyle/>
                    <a:p>
                      <a:pPr marL="0" marR="0" lvl="0" indent="0" algn="l" rtl="0">
                        <a:spcBef>
                          <a:spcPts val="0"/>
                        </a:spcBef>
                        <a:spcAft>
                          <a:spcPts val="0"/>
                        </a:spcAft>
                        <a:buNone/>
                      </a:pPr>
                      <a:r>
                        <a:rPr lang="en-US" sz="1400"/>
                        <a:t>L.L.</a:t>
                      </a:r>
                      <a:endParaRPr sz="1400"/>
                    </a:p>
                  </a:txBody>
                  <a:tcPr marL="68588" marR="68588" marT="34294" marB="34294"/>
                </a:tc>
                <a:tc>
                  <a:txBody>
                    <a:bodyPr/>
                    <a:lstStyle/>
                    <a:p>
                      <a:pPr marL="0" marR="0" lvl="0" indent="0" algn="l" rtl="0">
                        <a:spcBef>
                          <a:spcPts val="0"/>
                        </a:spcBef>
                        <a:spcAft>
                          <a:spcPts val="0"/>
                        </a:spcAft>
                        <a:buNone/>
                      </a:pPr>
                      <a:r>
                        <a:rPr lang="en-US" sz="1400"/>
                        <a:t>P.S.</a:t>
                      </a: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extLst>
                  <a:ext uri="{0D108BD9-81ED-4DB2-BD59-A6C34878D82A}">
                    <a16:rowId xmlns:a16="http://schemas.microsoft.com/office/drawing/2014/main" val="10002"/>
                  </a:ext>
                </a:extLst>
              </a:tr>
              <a:tr h="374100">
                <a:tc>
                  <a:txBody>
                    <a:bodyPr/>
                    <a:lstStyle/>
                    <a:p>
                      <a:pPr marL="0" marR="0" lvl="0" indent="0" algn="l" rtl="0">
                        <a:spcBef>
                          <a:spcPts val="0"/>
                        </a:spcBef>
                        <a:spcAft>
                          <a:spcPts val="0"/>
                        </a:spcAft>
                        <a:buNone/>
                      </a:pPr>
                      <a:r>
                        <a:rPr lang="en-US" sz="1400"/>
                        <a:t>J.S.</a:t>
                      </a:r>
                      <a:endParaRPr sz="1400"/>
                    </a:p>
                  </a:txBody>
                  <a:tcPr marL="68588" marR="68588" marT="34294" marB="34294">
                    <a:solidFill>
                      <a:schemeClr val="lt2"/>
                    </a:solidFill>
                  </a:tcPr>
                </a:tc>
                <a:tc>
                  <a:txBody>
                    <a:bodyPr/>
                    <a:lstStyle/>
                    <a:p>
                      <a:pPr marL="0" marR="0" lvl="0" indent="0" algn="l" rtl="0">
                        <a:spcBef>
                          <a:spcPts val="0"/>
                        </a:spcBef>
                        <a:spcAft>
                          <a:spcPts val="0"/>
                        </a:spcAft>
                        <a:buNone/>
                      </a:pPr>
                      <a:r>
                        <a:rPr lang="en-US" sz="1400"/>
                        <a:t>B.W.</a:t>
                      </a:r>
                      <a:endParaRPr sz="1400"/>
                    </a:p>
                  </a:txBody>
                  <a:tcPr marL="68588" marR="68588" marT="34294" marB="34294">
                    <a:solidFill>
                      <a:schemeClr val="lt2"/>
                    </a:solidFill>
                  </a:tcPr>
                </a:tc>
                <a:tc>
                  <a:txBody>
                    <a:bodyPr/>
                    <a:lstStyle/>
                    <a:p>
                      <a:pPr marL="0" marR="0" lvl="0" indent="0" algn="l" rtl="0">
                        <a:spcBef>
                          <a:spcPts val="0"/>
                        </a:spcBef>
                        <a:spcAft>
                          <a:spcPts val="0"/>
                        </a:spcAft>
                        <a:buNone/>
                      </a:pPr>
                      <a:r>
                        <a:rPr lang="en-US" sz="1400"/>
                        <a:t>C.M.</a:t>
                      </a:r>
                      <a:endParaRPr sz="1400"/>
                    </a:p>
                  </a:txBody>
                  <a:tcPr marL="68588" marR="68588" marT="34294" marB="34294">
                    <a:solidFill>
                      <a:schemeClr val="lt2"/>
                    </a:solidFill>
                  </a:tcPr>
                </a:tc>
                <a:tc>
                  <a:txBody>
                    <a:bodyPr/>
                    <a:lstStyle/>
                    <a:p>
                      <a:pPr marL="0" marR="0" lvl="0" indent="0" algn="l" rtl="0">
                        <a:spcBef>
                          <a:spcPts val="0"/>
                        </a:spcBef>
                        <a:spcAft>
                          <a:spcPts val="0"/>
                        </a:spcAft>
                        <a:buNone/>
                      </a:pPr>
                      <a:endParaRPr sz="1400"/>
                    </a:p>
                  </a:txBody>
                  <a:tcPr marL="68588" marR="68588" marT="34294" marB="34294">
                    <a:solidFill>
                      <a:schemeClr val="lt2"/>
                    </a:solidFill>
                  </a:tcPr>
                </a:tc>
                <a:extLst>
                  <a:ext uri="{0D108BD9-81ED-4DB2-BD59-A6C34878D82A}">
                    <a16:rowId xmlns:a16="http://schemas.microsoft.com/office/drawing/2014/main" val="10003"/>
                  </a:ext>
                </a:extLst>
              </a:tr>
              <a:tr h="374100">
                <a:tc>
                  <a:txBody>
                    <a:bodyPr/>
                    <a:lstStyle/>
                    <a:p>
                      <a:pPr marL="0" marR="0" lvl="0" indent="0" algn="l" rtl="0">
                        <a:spcBef>
                          <a:spcPts val="0"/>
                        </a:spcBef>
                        <a:spcAft>
                          <a:spcPts val="0"/>
                        </a:spcAft>
                        <a:buNone/>
                      </a:pPr>
                      <a:r>
                        <a:rPr lang="en-US" sz="1400"/>
                        <a:t>S.I.</a:t>
                      </a: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a:p>
                  </a:txBody>
                  <a:tcPr marL="68588" marR="68588" marT="34294" marB="34294"/>
                </a:tc>
                <a:tc>
                  <a:txBody>
                    <a:bodyPr/>
                    <a:lstStyle/>
                    <a:p>
                      <a:pPr marL="0" marR="0" lvl="0" indent="0" algn="l" rtl="0">
                        <a:spcBef>
                          <a:spcPts val="0"/>
                        </a:spcBef>
                        <a:spcAft>
                          <a:spcPts val="0"/>
                        </a:spcAft>
                        <a:buNone/>
                      </a:pPr>
                      <a:endParaRPr sz="1400" dirty="0"/>
                    </a:p>
                  </a:txBody>
                  <a:tcPr marL="68588" marR="68588" marT="34294" marB="34294"/>
                </a:tc>
                <a:extLst>
                  <a:ext uri="{0D108BD9-81ED-4DB2-BD59-A6C34878D82A}">
                    <a16:rowId xmlns:a16="http://schemas.microsoft.com/office/drawing/2014/main" val="10004"/>
                  </a:ext>
                </a:extLst>
              </a:tr>
            </a:tbl>
          </a:graphicData>
        </a:graphic>
      </p:graphicFrame>
      <p:pic>
        <p:nvPicPr>
          <p:cNvPr id="442" name="Google Shape;442;p43"/>
          <p:cNvPicPr preferRelativeResize="0"/>
          <p:nvPr/>
        </p:nvPicPr>
        <p:blipFill>
          <a:blip r:embed="rId3">
            <a:alphaModFix/>
          </a:blip>
          <a:stretch>
            <a:fillRect/>
          </a:stretch>
        </p:blipFill>
        <p:spPr>
          <a:xfrm>
            <a:off x="7772401" y="1157288"/>
            <a:ext cx="1006988" cy="668006"/>
          </a:xfrm>
          <a:prstGeom prst="rect">
            <a:avLst/>
          </a:prstGeom>
          <a:noFill/>
          <a:ln>
            <a:noFill/>
          </a:ln>
        </p:spPr>
      </p:pic>
    </p:spTree>
    <p:extLst>
      <p:ext uri="{BB962C8B-B14F-4D97-AF65-F5344CB8AC3E}">
        <p14:creationId xmlns:p14="http://schemas.microsoft.com/office/powerpoint/2010/main" val="2263590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4"/>
          <p:cNvSpPr/>
          <p:nvPr/>
        </p:nvSpPr>
        <p:spPr>
          <a:xfrm>
            <a:off x="0" y="1346065"/>
            <a:ext cx="9144000" cy="552413"/>
          </a:xfrm>
          <a:prstGeom prst="rect">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48" name="Google Shape;448;p44"/>
          <p:cNvSpPr txBox="1"/>
          <p:nvPr/>
        </p:nvSpPr>
        <p:spPr>
          <a:xfrm>
            <a:off x="417399" y="1339850"/>
            <a:ext cx="8408194" cy="558627"/>
          </a:xfrm>
          <a:prstGeom prst="rect">
            <a:avLst/>
          </a:prstGeom>
          <a:noFill/>
          <a:ln>
            <a:noFill/>
          </a:ln>
        </p:spPr>
        <p:txBody>
          <a:bodyPr spcFirstLastPara="1" wrap="square" lIns="68569" tIns="34275" rIns="68569" bIns="34275" anchor="ctr" anchorCtr="0">
            <a:noAutofit/>
          </a:bodyPr>
          <a:lstStyle/>
          <a:p>
            <a:pPr algn="ctr">
              <a:lnSpc>
                <a:spcPct val="90000"/>
              </a:lnSpc>
            </a:pPr>
            <a:r>
              <a:rPr lang="en-US" sz="2400" b="1">
                <a:solidFill>
                  <a:schemeClr val="lt1"/>
                </a:solidFill>
                <a:latin typeface="Calibri"/>
                <a:ea typeface="Calibri"/>
                <a:cs typeface="Calibri"/>
                <a:sym typeface="Calibri"/>
              </a:rPr>
              <a:t>Current Students</a:t>
            </a:r>
            <a:endParaRPr sz="1350"/>
          </a:p>
        </p:txBody>
      </p:sp>
      <p:pic>
        <p:nvPicPr>
          <p:cNvPr id="449" name="Google Shape;449;p44"/>
          <p:cNvPicPr preferRelativeResize="0"/>
          <p:nvPr/>
        </p:nvPicPr>
        <p:blipFill rotWithShape="1">
          <a:blip r:embed="rId3">
            <a:alphaModFix/>
          </a:blip>
          <a:srcRect/>
          <a:stretch/>
        </p:blipFill>
        <p:spPr>
          <a:xfrm>
            <a:off x="717440" y="2113671"/>
            <a:ext cx="7709121" cy="3295649"/>
          </a:xfrm>
          <a:prstGeom prst="rect">
            <a:avLst/>
          </a:prstGeom>
          <a:noFill/>
          <a:ln>
            <a:noFill/>
          </a:ln>
        </p:spPr>
      </p:pic>
      <p:pic>
        <p:nvPicPr>
          <p:cNvPr id="450" name="Google Shape;450;p44"/>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1946419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5"/>
          <p:cNvSpPr/>
          <p:nvPr/>
        </p:nvSpPr>
        <p:spPr>
          <a:xfrm>
            <a:off x="0" y="1346065"/>
            <a:ext cx="9144000" cy="552413"/>
          </a:xfrm>
          <a:prstGeom prst="rect">
            <a:avLst/>
          </a:prstGeom>
          <a:solidFill>
            <a:schemeClr val="dk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56" name="Google Shape;456;p45"/>
          <p:cNvSpPr txBox="1"/>
          <p:nvPr/>
        </p:nvSpPr>
        <p:spPr>
          <a:xfrm>
            <a:off x="417399" y="1339850"/>
            <a:ext cx="8408194" cy="558627"/>
          </a:xfrm>
          <a:prstGeom prst="rect">
            <a:avLst/>
          </a:prstGeom>
          <a:noFill/>
          <a:ln>
            <a:noFill/>
          </a:ln>
        </p:spPr>
        <p:txBody>
          <a:bodyPr spcFirstLastPara="1" wrap="square" lIns="68569" tIns="34275" rIns="68569" bIns="34275" anchor="ctr" anchorCtr="0">
            <a:noAutofit/>
          </a:bodyPr>
          <a:lstStyle/>
          <a:p>
            <a:pPr algn="ctr">
              <a:lnSpc>
                <a:spcPct val="90000"/>
              </a:lnSpc>
            </a:pPr>
            <a:r>
              <a:rPr lang="en-US" sz="2400" b="1">
                <a:solidFill>
                  <a:schemeClr val="lt1"/>
                </a:solidFill>
                <a:latin typeface="Calibri"/>
                <a:ea typeface="Calibri"/>
                <a:cs typeface="Calibri"/>
                <a:sym typeface="Calibri"/>
              </a:rPr>
              <a:t>New Students</a:t>
            </a:r>
            <a:endParaRPr sz="1350"/>
          </a:p>
        </p:txBody>
      </p:sp>
      <p:pic>
        <p:nvPicPr>
          <p:cNvPr id="457" name="Google Shape;457;p45" descr="A screenshot of a cell phone&#10;&#10;Description automatically generated"/>
          <p:cNvPicPr preferRelativeResize="0"/>
          <p:nvPr/>
        </p:nvPicPr>
        <p:blipFill rotWithShape="1">
          <a:blip r:embed="rId3">
            <a:alphaModFix/>
          </a:blip>
          <a:srcRect/>
          <a:stretch/>
        </p:blipFill>
        <p:spPr>
          <a:xfrm>
            <a:off x="805543" y="2113671"/>
            <a:ext cx="7532915" cy="3295649"/>
          </a:xfrm>
          <a:prstGeom prst="rect">
            <a:avLst/>
          </a:prstGeom>
          <a:noFill/>
          <a:ln>
            <a:noFill/>
          </a:ln>
        </p:spPr>
      </p:pic>
      <p:pic>
        <p:nvPicPr>
          <p:cNvPr id="458" name="Google Shape;458;p45"/>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2724182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6"/>
          <p:cNvPicPr preferRelativeResize="0"/>
          <p:nvPr/>
        </p:nvPicPr>
        <p:blipFill rotWithShape="1">
          <a:blip r:embed="rId3">
            <a:alphaModFix/>
          </a:blip>
          <a:srcRect/>
          <a:stretch/>
        </p:blipFill>
        <p:spPr>
          <a:xfrm>
            <a:off x="506437" y="689318"/>
            <a:ext cx="7174523" cy="5528602"/>
          </a:xfrm>
          <a:prstGeom prst="rect">
            <a:avLst/>
          </a:prstGeom>
          <a:noFill/>
          <a:ln>
            <a:noFill/>
          </a:ln>
        </p:spPr>
      </p:pic>
      <p:pic>
        <p:nvPicPr>
          <p:cNvPr id="464" name="Google Shape;464;p46"/>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1630315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7"/>
          <p:cNvPicPr preferRelativeResize="0"/>
          <p:nvPr/>
        </p:nvPicPr>
        <p:blipFill rotWithShape="1">
          <a:blip r:embed="rId3">
            <a:alphaModFix/>
          </a:blip>
          <a:srcRect/>
          <a:stretch/>
        </p:blipFill>
        <p:spPr>
          <a:xfrm>
            <a:off x="600594" y="1825285"/>
            <a:ext cx="8178800" cy="4068953"/>
          </a:xfrm>
          <a:prstGeom prst="rect">
            <a:avLst/>
          </a:prstGeom>
          <a:noFill/>
          <a:ln>
            <a:noFill/>
          </a:ln>
        </p:spPr>
      </p:pic>
      <p:pic>
        <p:nvPicPr>
          <p:cNvPr id="470" name="Google Shape;470;p47"/>
          <p:cNvPicPr preferRelativeResize="0"/>
          <p:nvPr/>
        </p:nvPicPr>
        <p:blipFill>
          <a:blip r:embed="rId4">
            <a:alphaModFix/>
          </a:blip>
          <a:stretch>
            <a:fillRect/>
          </a:stretch>
        </p:blipFill>
        <p:spPr>
          <a:xfrm>
            <a:off x="7838775" y="1243388"/>
            <a:ext cx="940613" cy="581906"/>
          </a:xfrm>
          <a:prstGeom prst="rect">
            <a:avLst/>
          </a:prstGeom>
          <a:noFill/>
          <a:ln>
            <a:noFill/>
          </a:ln>
        </p:spPr>
      </p:pic>
    </p:spTree>
    <p:extLst>
      <p:ext uri="{BB962C8B-B14F-4D97-AF65-F5344CB8AC3E}">
        <p14:creationId xmlns:p14="http://schemas.microsoft.com/office/powerpoint/2010/main" val="3287537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9"/>
          <p:cNvSpPr/>
          <p:nvPr/>
        </p:nvSpPr>
        <p:spPr>
          <a:xfrm>
            <a:off x="0" y="857250"/>
            <a:ext cx="9263338" cy="5453515"/>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grpSp>
        <p:nvGrpSpPr>
          <p:cNvPr id="486" name="Google Shape;486;p49"/>
          <p:cNvGrpSpPr/>
          <p:nvPr/>
        </p:nvGrpSpPr>
        <p:grpSpPr>
          <a:xfrm>
            <a:off x="-313135" y="857250"/>
            <a:ext cx="9438086" cy="5139929"/>
            <a:chOff x="-417513" y="0"/>
            <a:chExt cx="12584114" cy="6853238"/>
          </a:xfrm>
        </p:grpSpPr>
        <p:sp>
          <p:nvSpPr>
            <p:cNvPr id="487" name="Google Shape;487;p49"/>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88" name="Google Shape;488;p49"/>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89" name="Google Shape;489;p49"/>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0" name="Google Shape;490;p49"/>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68569" tIns="68569" rIns="68569" bIns="68569" anchor="ctr" anchorCtr="0">
              <a:noAutofit/>
            </a:bodyPr>
            <a:lstStyle/>
            <a:p>
              <a:endParaRPr sz="1350"/>
            </a:p>
          </p:txBody>
        </p:sp>
        <p:sp>
          <p:nvSpPr>
            <p:cNvPr id="491" name="Google Shape;491;p49"/>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68569" tIns="68569" rIns="68569" bIns="68569" anchor="ctr" anchorCtr="0">
              <a:noAutofit/>
            </a:bodyPr>
            <a:lstStyle/>
            <a:p>
              <a:endParaRPr sz="1350"/>
            </a:p>
          </p:txBody>
        </p:sp>
        <p:sp>
          <p:nvSpPr>
            <p:cNvPr id="492" name="Google Shape;492;p49"/>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68569" tIns="68569" rIns="68569" bIns="68569" anchor="ctr" anchorCtr="0">
              <a:noAutofit/>
            </a:bodyPr>
            <a:lstStyle/>
            <a:p>
              <a:endParaRPr sz="1350"/>
            </a:p>
          </p:txBody>
        </p:sp>
        <p:sp>
          <p:nvSpPr>
            <p:cNvPr id="493" name="Google Shape;493;p49"/>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4" name="Google Shape;494;p49"/>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5" name="Google Shape;495;p49"/>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6" name="Google Shape;496;p49"/>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7" name="Google Shape;497;p49"/>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8" name="Google Shape;498;p49"/>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499" name="Google Shape;499;p49"/>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0" name="Google Shape;500;p49"/>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1" name="Google Shape;501;p49"/>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2" name="Google Shape;502;p49"/>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68569" tIns="68569" rIns="68569" bIns="68569" anchor="ctr" anchorCtr="0">
              <a:noAutofit/>
            </a:bodyPr>
            <a:lstStyle/>
            <a:p>
              <a:endParaRPr sz="1350"/>
            </a:p>
          </p:txBody>
        </p:sp>
        <p:sp>
          <p:nvSpPr>
            <p:cNvPr id="503" name="Google Shape;503;p49"/>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68569" tIns="68569" rIns="68569" bIns="68569" anchor="ctr" anchorCtr="0">
              <a:noAutofit/>
            </a:bodyPr>
            <a:lstStyle/>
            <a:p>
              <a:endParaRPr sz="1350"/>
            </a:p>
          </p:txBody>
        </p:sp>
        <p:sp>
          <p:nvSpPr>
            <p:cNvPr id="504" name="Google Shape;504;p49"/>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5" name="Google Shape;505;p49"/>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6" name="Google Shape;506;p49"/>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507" name="Google Shape;507;p49"/>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grpSp>
      <p:grpSp>
        <p:nvGrpSpPr>
          <p:cNvPr id="508" name="Google Shape;508;p49"/>
          <p:cNvGrpSpPr/>
          <p:nvPr/>
        </p:nvGrpSpPr>
        <p:grpSpPr>
          <a:xfrm>
            <a:off x="600108" y="2131942"/>
            <a:ext cx="2755857" cy="2602816"/>
            <a:chOff x="697883" y="1816768"/>
            <a:chExt cx="3674476" cy="3470421"/>
          </a:xfrm>
        </p:grpSpPr>
        <p:sp>
          <p:nvSpPr>
            <p:cNvPr id="509" name="Google Shape;509;p49"/>
            <p:cNvSpPr/>
            <p:nvPr/>
          </p:nvSpPr>
          <p:spPr>
            <a:xfrm>
              <a:off x="697883" y="1816768"/>
              <a:ext cx="3674476" cy="502920"/>
            </a:xfrm>
            <a:prstGeom prst="rect">
              <a:avLst/>
            </a:prstGeom>
            <a:solidFill>
              <a:schemeClr val="accent1"/>
            </a:solidFill>
            <a:ln>
              <a:noFill/>
            </a:ln>
          </p:spPr>
          <p:txBody>
            <a:bodyPr spcFirstLastPara="1" wrap="square" lIns="68569" tIns="68569" rIns="68569" bIns="68569" anchor="ctr" anchorCtr="0">
              <a:noAutofit/>
            </a:bodyPr>
            <a:lstStyle/>
            <a:p>
              <a:endParaRPr sz="1350"/>
            </a:p>
          </p:txBody>
        </p:sp>
        <p:sp>
          <p:nvSpPr>
            <p:cNvPr id="510" name="Google Shape;510;p49"/>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68569" tIns="68569" rIns="68569" bIns="68569" anchor="ctr" anchorCtr="0">
              <a:noAutofit/>
            </a:bodyPr>
            <a:lstStyle/>
            <a:p>
              <a:endParaRPr sz="1350"/>
            </a:p>
          </p:txBody>
        </p:sp>
        <p:sp>
          <p:nvSpPr>
            <p:cNvPr id="511" name="Google Shape;511;p49"/>
            <p:cNvSpPr/>
            <p:nvPr/>
          </p:nvSpPr>
          <p:spPr>
            <a:xfrm>
              <a:off x="704075" y="2392840"/>
              <a:ext cx="3668284" cy="2624327"/>
            </a:xfrm>
            <a:prstGeom prst="rect">
              <a:avLst/>
            </a:prstGeom>
            <a:solidFill>
              <a:schemeClr val="accent1"/>
            </a:solidFill>
            <a:ln>
              <a:noFill/>
            </a:ln>
          </p:spPr>
          <p:txBody>
            <a:bodyPr spcFirstLastPara="1" wrap="square" lIns="68569" tIns="68569" rIns="68569" bIns="68569" anchor="ctr" anchorCtr="0">
              <a:noAutofit/>
            </a:bodyPr>
            <a:lstStyle/>
            <a:p>
              <a:endParaRPr sz="1350"/>
            </a:p>
          </p:txBody>
        </p:sp>
      </p:grpSp>
      <p:sp>
        <p:nvSpPr>
          <p:cNvPr id="512" name="Google Shape;512;p49"/>
          <p:cNvSpPr txBox="1">
            <a:spLocks noGrp="1"/>
          </p:cNvSpPr>
          <p:nvPr>
            <p:ph type="title"/>
          </p:nvPr>
        </p:nvSpPr>
        <p:spPr>
          <a:xfrm>
            <a:off x="678658" y="2668742"/>
            <a:ext cx="2588798" cy="1799902"/>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rgbClr val="FFFFFF"/>
              </a:buClr>
              <a:buSzPts val="4000"/>
            </a:pPr>
            <a:r>
              <a:rPr lang="en-US" sz="3000">
                <a:solidFill>
                  <a:srgbClr val="FFFFFF"/>
                </a:solidFill>
              </a:rPr>
              <a:t>Tier 2 Team Meetings</a:t>
            </a:r>
            <a:endParaRPr/>
          </a:p>
        </p:txBody>
      </p:sp>
      <p:sp>
        <p:nvSpPr>
          <p:cNvPr id="513" name="Google Shape;513;p49"/>
          <p:cNvSpPr txBox="1">
            <a:spLocks noGrp="1"/>
          </p:cNvSpPr>
          <p:nvPr>
            <p:ph type="body" idx="1"/>
          </p:nvPr>
        </p:nvSpPr>
        <p:spPr>
          <a:xfrm>
            <a:off x="3728168" y="2060585"/>
            <a:ext cx="4711500" cy="3936600"/>
          </a:xfrm>
          <a:prstGeom prst="rect">
            <a:avLst/>
          </a:prstGeom>
          <a:noFill/>
          <a:ln>
            <a:noFill/>
          </a:ln>
        </p:spPr>
        <p:txBody>
          <a:bodyPr spcFirstLastPara="1" vert="horz" wrap="square" lIns="68569" tIns="34275" rIns="68569" bIns="34275" rtlCol="0" anchor="ctr" anchorCtr="0">
            <a:noAutofit/>
          </a:bodyPr>
          <a:lstStyle/>
          <a:p>
            <a:pPr marL="171450" indent="-185738">
              <a:lnSpc>
                <a:spcPct val="90000"/>
              </a:lnSpc>
              <a:spcBef>
                <a:spcPts val="0"/>
              </a:spcBef>
              <a:buClr>
                <a:schemeClr val="dk1"/>
              </a:buClr>
              <a:buSzPts val="2000"/>
              <a:buChar char="•"/>
            </a:pPr>
            <a:r>
              <a:rPr lang="en-US" sz="1500" dirty="0"/>
              <a:t>What are the next steps to making your Tier 2 team meetings more efficient and effective? Do you have:</a:t>
            </a:r>
            <a:endParaRPr sz="1500" dirty="0"/>
          </a:p>
          <a:p>
            <a:pPr marL="514350" lvl="1" indent="-185738">
              <a:lnSpc>
                <a:spcPct val="90000"/>
              </a:lnSpc>
              <a:spcBef>
                <a:spcPts val="375"/>
              </a:spcBef>
              <a:buClr>
                <a:schemeClr val="dk1"/>
              </a:buClr>
              <a:buSzPts val="2000"/>
              <a:buChar char="•"/>
            </a:pPr>
            <a:r>
              <a:rPr lang="en-US" sz="1500" dirty="0"/>
              <a:t>Clearly Defined Roles and Purpose?</a:t>
            </a:r>
            <a:endParaRPr sz="1500" dirty="0"/>
          </a:p>
          <a:p>
            <a:pPr marL="514350" lvl="1" indent="-185738">
              <a:lnSpc>
                <a:spcPct val="90000"/>
              </a:lnSpc>
              <a:spcBef>
                <a:spcPts val="375"/>
              </a:spcBef>
              <a:buClr>
                <a:schemeClr val="dk1"/>
              </a:buClr>
              <a:buSzPts val="2000"/>
              <a:buChar char="•"/>
            </a:pPr>
            <a:r>
              <a:rPr lang="en-US" sz="1500" dirty="0"/>
              <a:t>Clear Agenda Process/Format?</a:t>
            </a:r>
            <a:endParaRPr sz="1500" dirty="0"/>
          </a:p>
          <a:p>
            <a:pPr marL="514350" lvl="1" indent="-185738">
              <a:lnSpc>
                <a:spcPct val="90000"/>
              </a:lnSpc>
              <a:spcBef>
                <a:spcPts val="375"/>
              </a:spcBef>
              <a:buClr>
                <a:schemeClr val="dk1"/>
              </a:buClr>
              <a:buSzPts val="2000"/>
              <a:buChar char="•"/>
            </a:pPr>
            <a:r>
              <a:rPr lang="en-US" sz="1500" dirty="0"/>
              <a:t>Someone to Monitor Each Intervention?</a:t>
            </a:r>
            <a:endParaRPr sz="1500" dirty="0"/>
          </a:p>
          <a:p>
            <a:pPr marL="514350" lvl="1" indent="-185738">
              <a:lnSpc>
                <a:spcPct val="90000"/>
              </a:lnSpc>
              <a:spcBef>
                <a:spcPts val="375"/>
              </a:spcBef>
              <a:buClr>
                <a:schemeClr val="dk1"/>
              </a:buClr>
              <a:buSzPts val="2000"/>
              <a:buChar char="•"/>
            </a:pPr>
            <a:r>
              <a:rPr lang="en-US" sz="1500" dirty="0"/>
              <a:t>Look at meeting supports in the Google Drive: </a:t>
            </a:r>
            <a:r>
              <a:rPr lang="en-US" sz="1500" u="sng" dirty="0">
                <a:solidFill>
                  <a:schemeClr val="hlink"/>
                </a:solidFill>
                <a:hlinkClick r:id="rId3"/>
              </a:rPr>
              <a:t>https://drive.google.com/drive/folders/14Cmom9xKFQX8C5xpXZ-6JD5vwkPvLpPM?usp=sharing</a:t>
            </a:r>
            <a:endParaRPr sz="1500" dirty="0"/>
          </a:p>
          <a:p>
            <a:pPr marL="342900" lvl="1" indent="0">
              <a:lnSpc>
                <a:spcPct val="90000"/>
              </a:lnSpc>
              <a:spcBef>
                <a:spcPts val="375"/>
              </a:spcBef>
              <a:buClr>
                <a:schemeClr val="dk1"/>
              </a:buClr>
              <a:buSzPts val="1700"/>
              <a:buNone/>
            </a:pPr>
            <a:endParaRPr sz="1500" dirty="0"/>
          </a:p>
          <a:p>
            <a:pPr marL="171450" indent="-185738">
              <a:lnSpc>
                <a:spcPct val="90000"/>
              </a:lnSpc>
              <a:spcBef>
                <a:spcPts val="750"/>
              </a:spcBef>
              <a:buClr>
                <a:schemeClr val="dk1"/>
              </a:buClr>
              <a:buSzPts val="2000"/>
              <a:buChar char="•"/>
            </a:pPr>
            <a:r>
              <a:rPr lang="en-US" sz="1500" dirty="0"/>
              <a:t>Other question to consider:</a:t>
            </a:r>
            <a:endParaRPr sz="1500" dirty="0"/>
          </a:p>
          <a:p>
            <a:pPr marL="514350" lvl="1" indent="-185738">
              <a:lnSpc>
                <a:spcPct val="90000"/>
              </a:lnSpc>
              <a:spcBef>
                <a:spcPts val="375"/>
              </a:spcBef>
              <a:buClr>
                <a:schemeClr val="dk1"/>
              </a:buClr>
              <a:buSzPts val="2000"/>
              <a:buChar char="•"/>
            </a:pPr>
            <a:r>
              <a:rPr lang="en-US" sz="1500" dirty="0"/>
              <a:t>What is your building’s current process for requesting additional academic and/or social-emotional/behavioral support?  </a:t>
            </a:r>
            <a:endParaRPr sz="1500" dirty="0"/>
          </a:p>
          <a:p>
            <a:pPr marL="514350" lvl="1" indent="-185738">
              <a:lnSpc>
                <a:spcPct val="90000"/>
              </a:lnSpc>
              <a:spcBef>
                <a:spcPts val="375"/>
              </a:spcBef>
              <a:buClr>
                <a:schemeClr val="dk1"/>
              </a:buClr>
              <a:buSzPts val="2000"/>
              <a:buChar char="•"/>
            </a:pPr>
            <a:r>
              <a:rPr lang="en-US" sz="1500" dirty="0"/>
              <a:t>Is there equitable access to supports and services? How do parents, students and  educators access support/assistance? </a:t>
            </a:r>
            <a:endParaRPr sz="1500" dirty="0"/>
          </a:p>
          <a:p>
            <a:pPr marL="0" indent="0">
              <a:lnSpc>
                <a:spcPct val="90000"/>
              </a:lnSpc>
              <a:spcBef>
                <a:spcPts val="750"/>
              </a:spcBef>
              <a:buClr>
                <a:schemeClr val="dk1"/>
              </a:buClr>
              <a:buSzPts val="1700"/>
              <a:buNone/>
            </a:pPr>
            <a:endParaRPr sz="1500" dirty="0"/>
          </a:p>
        </p:txBody>
      </p:sp>
      <p:pic>
        <p:nvPicPr>
          <p:cNvPr id="514" name="Google Shape;514;p49"/>
          <p:cNvPicPr preferRelativeResize="0"/>
          <p:nvPr/>
        </p:nvPicPr>
        <p:blipFill>
          <a:blip r:embed="rId4">
            <a:alphaModFix/>
          </a:blip>
          <a:stretch>
            <a:fillRect/>
          </a:stretch>
        </p:blipFill>
        <p:spPr>
          <a:xfrm>
            <a:off x="7828806" y="547235"/>
            <a:ext cx="1108772" cy="760875"/>
          </a:xfrm>
          <a:prstGeom prst="rect">
            <a:avLst/>
          </a:prstGeom>
          <a:noFill/>
          <a:ln>
            <a:noFill/>
          </a:ln>
        </p:spPr>
      </p:pic>
    </p:spTree>
    <p:extLst>
      <p:ext uri="{BB962C8B-B14F-4D97-AF65-F5344CB8AC3E}">
        <p14:creationId xmlns:p14="http://schemas.microsoft.com/office/powerpoint/2010/main" val="2599325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F2A314-16AE-7B4F-8647-F87E0C8D189B}"/>
              </a:ext>
            </a:extLst>
          </p:cNvPr>
          <p:cNvSpPr>
            <a:spLocks noGrp="1"/>
          </p:cNvSpPr>
          <p:nvPr>
            <p:ph idx="1"/>
          </p:nvPr>
        </p:nvSpPr>
        <p:spPr/>
        <p:txBody>
          <a:bodyPr>
            <a:normAutofit/>
          </a:bodyPr>
          <a:lstStyle/>
          <a:p>
            <a:pPr marL="45720" indent="0">
              <a:buNone/>
            </a:pPr>
            <a:r>
              <a:rPr lang="en-US" dirty="0"/>
              <a:t>Return to the Tier 2 Planning Checklist on </a:t>
            </a:r>
            <a:r>
              <a:rPr lang="en-US"/>
              <a:t>pages 18-21.</a:t>
            </a:r>
            <a:endParaRPr lang="en-US" dirty="0"/>
          </a:p>
          <a:p>
            <a:r>
              <a:rPr lang="en-US" dirty="0"/>
              <a:t>Review items 1-3 and outline next steps in developing these aspects of Tier 2 foundational systems</a:t>
            </a:r>
          </a:p>
          <a:p>
            <a:r>
              <a:rPr lang="en-US" dirty="0"/>
              <a:t>Identify how your PBIS coach can help you with further development of these areas.</a:t>
            </a:r>
          </a:p>
          <a:p>
            <a:endParaRPr lang="en-US" dirty="0"/>
          </a:p>
          <a:p>
            <a:pPr marL="45720" indent="0">
              <a:buNone/>
            </a:pPr>
            <a:r>
              <a:rPr lang="en-US" dirty="0"/>
              <a:t>Goals by Next Training:</a:t>
            </a:r>
          </a:p>
          <a:p>
            <a:r>
              <a:rPr lang="en-US" dirty="0"/>
              <a:t>Identify Team &amp; Assign Team Roles</a:t>
            </a:r>
          </a:p>
          <a:p>
            <a:r>
              <a:rPr lang="en-US" dirty="0"/>
              <a:t>Get Familiar with Student Success Platform</a:t>
            </a:r>
          </a:p>
          <a:p>
            <a:r>
              <a:rPr lang="en-US" dirty="0"/>
              <a:t>Review Tier 2 Flowchart Process &amp; Referral Form</a:t>
            </a:r>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CF9A99A-BA67-DF4A-B81E-01C14099EDF6}"/>
              </a:ext>
            </a:extLst>
          </p:cNvPr>
          <p:cNvSpPr>
            <a:spLocks noGrp="1"/>
          </p:cNvSpPr>
          <p:nvPr>
            <p:ph type="title"/>
          </p:nvPr>
        </p:nvSpPr>
        <p:spPr/>
        <p:txBody>
          <a:bodyPr/>
          <a:lstStyle/>
          <a:p>
            <a:r>
              <a:rPr lang="en-US" dirty="0"/>
              <a:t>Final Action Planning Tasks </a:t>
            </a:r>
          </a:p>
        </p:txBody>
      </p:sp>
      <p:sp>
        <p:nvSpPr>
          <p:cNvPr id="4" name="Footer Placeholder 3">
            <a:extLst>
              <a:ext uri="{FF2B5EF4-FFF2-40B4-BE49-F238E27FC236}">
                <a16:creationId xmlns:a16="http://schemas.microsoft.com/office/drawing/2014/main" id="{C5C9F661-80DB-CC43-8BDC-F25037AD6646}"/>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829788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CECEF76-D223-4E43-9E4F-78FD43B3231F}"/>
              </a:ext>
            </a:extLst>
          </p:cNvPr>
          <p:cNvGraphicFramePr>
            <a:graphicFrameLocks noGrp="1"/>
          </p:cNvGraphicFramePr>
          <p:nvPr>
            <p:ph idx="1"/>
            <p:extLst>
              <p:ext uri="{D42A27DB-BD31-4B8C-83A1-F6EECF244321}">
                <p14:modId xmlns:p14="http://schemas.microsoft.com/office/powerpoint/2010/main" val="4211173800"/>
              </p:ext>
            </p:extLst>
          </p:nvPr>
        </p:nvGraphicFramePr>
        <p:xfrm>
          <a:off x="381000" y="1773872"/>
          <a:ext cx="5843715" cy="4458115"/>
        </p:xfrm>
        <a:graphic>
          <a:graphicData uri="http://schemas.openxmlformats.org/drawingml/2006/table">
            <a:tbl>
              <a:tblPr/>
              <a:tblGrid>
                <a:gridCol w="5843715">
                  <a:extLst>
                    <a:ext uri="{9D8B030D-6E8A-4147-A177-3AD203B41FA5}">
                      <a16:colId xmlns:a16="http://schemas.microsoft.com/office/drawing/2014/main" val="3129605804"/>
                    </a:ext>
                  </a:extLst>
                </a:gridCol>
              </a:tblGrid>
              <a:tr h="1621133">
                <a:tc>
                  <a:txBody>
                    <a:bodyPr/>
                    <a:lstStyle/>
                    <a:p>
                      <a:r>
                        <a:rPr lang="en-US" dirty="0">
                          <a:effectLst/>
                        </a:rPr>
                        <a:t>Overview of Tier 2 Supports:</a:t>
                      </a:r>
                    </a:p>
                    <a:p>
                      <a:endParaRPr lang="en-US" dirty="0">
                        <a:effectLst/>
                      </a:endParaRPr>
                    </a:p>
                    <a:p>
                      <a:r>
                        <a:rPr lang="en-US" dirty="0">
                          <a:effectLst/>
                        </a:rPr>
                        <a:t>Students Matched to Function Based Supports</a:t>
                      </a:r>
                    </a:p>
                    <a:p>
                      <a:pPr marL="285750" indent="-285750">
                        <a:buFont typeface="Arial" panose="020B0604020202020204" pitchFamily="34" charset="0"/>
                        <a:buChar char="•"/>
                      </a:pPr>
                      <a:r>
                        <a:rPr lang="en-US" dirty="0">
                          <a:effectLst/>
                        </a:rPr>
                        <a:t>Check in Check Out (CICO) Programs</a:t>
                      </a:r>
                    </a:p>
                    <a:p>
                      <a:pPr marL="285750" indent="-285750">
                        <a:buFont typeface="Arial" panose="020B0604020202020204" pitchFamily="34" charset="0"/>
                        <a:buChar char="•"/>
                      </a:pPr>
                      <a:r>
                        <a:rPr lang="en-US" dirty="0">
                          <a:effectLst/>
                        </a:rPr>
                        <a:t>Self-Monitoring</a:t>
                      </a:r>
                    </a:p>
                  </a:txBody>
                  <a:tcPr>
                    <a:lnL>
                      <a:noFill/>
                    </a:lnL>
                    <a:lnR>
                      <a:noFill/>
                    </a:lnR>
                    <a:lnT>
                      <a:noFill/>
                    </a:lnT>
                    <a:lnB>
                      <a:noFill/>
                    </a:lnB>
                  </a:tcPr>
                </a:tc>
                <a:extLst>
                  <a:ext uri="{0D108BD9-81ED-4DB2-BD59-A6C34878D82A}">
                    <a16:rowId xmlns:a16="http://schemas.microsoft.com/office/drawing/2014/main" val="862018502"/>
                  </a:ext>
                </a:extLst>
              </a:tr>
              <a:tr h="1621133">
                <a:tc>
                  <a:txBody>
                    <a:bodyPr/>
                    <a:lstStyle/>
                    <a:p>
                      <a:r>
                        <a:rPr lang="en-US" dirty="0">
                          <a:effectLst/>
                          <a:latin typeface="Symbol" pitchFamily="2" charset="2"/>
                        </a:rPr>
                        <a:t>• </a:t>
                      </a:r>
                      <a:r>
                        <a:rPr lang="en-US" dirty="0">
                          <a:effectLst/>
                        </a:rPr>
                        <a:t>Class Pass/Break Pass Intervention</a:t>
                      </a:r>
                    </a:p>
                    <a:p>
                      <a:r>
                        <a:rPr lang="en-US" dirty="0">
                          <a:effectLst/>
                          <a:latin typeface="Symbol" pitchFamily="2" charset="2"/>
                        </a:rPr>
                        <a:t>• </a:t>
                      </a:r>
                      <a:r>
                        <a:rPr lang="en-US" dirty="0">
                          <a:effectLst/>
                          <a:latin typeface="+mn-lt"/>
                          <a:cs typeface="Arial" panose="020B0604020202020204" pitchFamily="34" charset="0"/>
                        </a:rPr>
                        <a:t>Targeted</a:t>
                      </a:r>
                      <a:r>
                        <a:rPr lang="en-US" dirty="0">
                          <a:effectLst/>
                          <a:latin typeface="Arial" panose="020B0604020202020204" pitchFamily="34" charset="0"/>
                          <a:cs typeface="Arial" panose="020B0604020202020204" pitchFamily="34" charset="0"/>
                        </a:rPr>
                        <a:t> </a:t>
                      </a:r>
                      <a:r>
                        <a:rPr lang="en-US" dirty="0">
                          <a:effectLst/>
                        </a:rPr>
                        <a:t>Social Skills </a:t>
                      </a:r>
                    </a:p>
                    <a:p>
                      <a:r>
                        <a:rPr lang="en-US" dirty="0">
                          <a:effectLst/>
                          <a:latin typeface="Symbol" pitchFamily="2" charset="2"/>
                        </a:rPr>
                        <a:t>• </a:t>
                      </a:r>
                      <a:r>
                        <a:rPr lang="en-US" dirty="0">
                          <a:effectLst/>
                        </a:rPr>
                        <a:t>Behavior Pacts</a:t>
                      </a:r>
                    </a:p>
                    <a:p>
                      <a:r>
                        <a:rPr lang="en-US" dirty="0">
                          <a:effectLst/>
                          <a:latin typeface="Symbol" pitchFamily="2" charset="2"/>
                        </a:rPr>
                        <a:t>• </a:t>
                      </a:r>
                      <a:r>
                        <a:rPr lang="en-US" dirty="0">
                          <a:effectLst/>
                        </a:rPr>
                        <a:t>School-Home Note</a:t>
                      </a:r>
                    </a:p>
                    <a:p>
                      <a:r>
                        <a:rPr lang="en-US" dirty="0">
                          <a:effectLst/>
                        </a:rPr>
                        <a:t> </a:t>
                      </a:r>
                    </a:p>
                  </a:txBody>
                  <a:tcPr>
                    <a:lnL>
                      <a:noFill/>
                    </a:lnL>
                    <a:lnR>
                      <a:noFill/>
                    </a:lnR>
                    <a:lnT>
                      <a:noFill/>
                    </a:lnT>
                    <a:lnB>
                      <a:noFill/>
                    </a:lnB>
                  </a:tcPr>
                </a:tc>
                <a:extLst>
                  <a:ext uri="{0D108BD9-81ED-4DB2-BD59-A6C34878D82A}">
                    <a16:rowId xmlns:a16="http://schemas.microsoft.com/office/drawing/2014/main" val="1132456065"/>
                  </a:ext>
                </a:extLst>
              </a:tr>
              <a:tr h="405283">
                <a:tc>
                  <a:txBody>
                    <a:bodyPr/>
                    <a:lstStyle/>
                    <a:p>
                      <a:r>
                        <a:rPr lang="en-US">
                          <a:effectLst/>
                        </a:rPr>
                        <a:t>Sharing Implementation Ideas Across Schools</a:t>
                      </a:r>
                    </a:p>
                  </a:txBody>
                  <a:tcPr>
                    <a:lnL>
                      <a:noFill/>
                    </a:lnL>
                    <a:lnR>
                      <a:noFill/>
                    </a:lnR>
                    <a:lnT>
                      <a:noFill/>
                    </a:lnT>
                    <a:lnB>
                      <a:noFill/>
                    </a:lnB>
                  </a:tcPr>
                </a:tc>
                <a:extLst>
                  <a:ext uri="{0D108BD9-81ED-4DB2-BD59-A6C34878D82A}">
                    <a16:rowId xmlns:a16="http://schemas.microsoft.com/office/drawing/2014/main" val="3474292937"/>
                  </a:ext>
                </a:extLst>
              </a:tr>
              <a:tr h="405283">
                <a:tc>
                  <a:txBody>
                    <a:bodyPr/>
                    <a:lstStyle/>
                    <a:p>
                      <a:r>
                        <a:rPr lang="en-US" dirty="0">
                          <a:effectLst/>
                        </a:rPr>
                        <a:t>Review Tier 2 Action Plan Checklist</a:t>
                      </a:r>
                    </a:p>
                  </a:txBody>
                  <a:tcPr>
                    <a:lnL>
                      <a:noFill/>
                    </a:lnL>
                    <a:lnR>
                      <a:noFill/>
                    </a:lnR>
                    <a:lnT>
                      <a:noFill/>
                    </a:lnT>
                    <a:lnB>
                      <a:noFill/>
                    </a:lnB>
                  </a:tcPr>
                </a:tc>
                <a:extLst>
                  <a:ext uri="{0D108BD9-81ED-4DB2-BD59-A6C34878D82A}">
                    <a16:rowId xmlns:a16="http://schemas.microsoft.com/office/drawing/2014/main" val="1513775218"/>
                  </a:ext>
                </a:extLst>
              </a:tr>
              <a:tr h="405283">
                <a:tc>
                  <a:txBody>
                    <a:bodyPr/>
                    <a:lstStyle/>
                    <a:p>
                      <a:r>
                        <a:rPr lang="en-US" dirty="0">
                          <a:effectLst/>
                        </a:rPr>
                        <a:t>Team Action Planning</a:t>
                      </a:r>
                    </a:p>
                  </a:txBody>
                  <a:tcPr>
                    <a:lnL>
                      <a:noFill/>
                    </a:lnL>
                    <a:lnR>
                      <a:noFill/>
                    </a:lnR>
                    <a:lnT>
                      <a:noFill/>
                    </a:lnT>
                    <a:lnB>
                      <a:noFill/>
                    </a:lnB>
                  </a:tcPr>
                </a:tc>
                <a:extLst>
                  <a:ext uri="{0D108BD9-81ED-4DB2-BD59-A6C34878D82A}">
                    <a16:rowId xmlns:a16="http://schemas.microsoft.com/office/drawing/2014/main" val="437920192"/>
                  </a:ext>
                </a:extLst>
              </a:tr>
            </a:tbl>
          </a:graphicData>
        </a:graphic>
      </p:graphicFrame>
      <p:sp>
        <p:nvSpPr>
          <p:cNvPr id="3" name="Title 2">
            <a:extLst>
              <a:ext uri="{FF2B5EF4-FFF2-40B4-BE49-F238E27FC236}">
                <a16:creationId xmlns:a16="http://schemas.microsoft.com/office/drawing/2014/main" id="{1B3B8E7C-DD61-1142-A2F9-C18AD7312420}"/>
              </a:ext>
            </a:extLst>
          </p:cNvPr>
          <p:cNvSpPr>
            <a:spLocks noGrp="1"/>
          </p:cNvSpPr>
          <p:nvPr>
            <p:ph type="title"/>
          </p:nvPr>
        </p:nvSpPr>
        <p:spPr/>
        <p:txBody>
          <a:bodyPr/>
          <a:lstStyle/>
          <a:p>
            <a:r>
              <a:rPr lang="en-US" dirty="0"/>
              <a:t>Tier 2: Agenda for Day 2 </a:t>
            </a:r>
            <a:br>
              <a:rPr lang="en-US" dirty="0"/>
            </a:br>
            <a:endParaRPr lang="en-US" dirty="0"/>
          </a:p>
        </p:txBody>
      </p:sp>
      <p:pic>
        <p:nvPicPr>
          <p:cNvPr id="5" name="Picture 4">
            <a:extLst>
              <a:ext uri="{FF2B5EF4-FFF2-40B4-BE49-F238E27FC236}">
                <a16:creationId xmlns:a16="http://schemas.microsoft.com/office/drawing/2014/main" id="{269798F3-3673-0149-9FA7-A321389049E6}"/>
              </a:ext>
            </a:extLst>
          </p:cNvPr>
          <p:cNvPicPr>
            <a:picLocks noChangeAspect="1"/>
          </p:cNvPicPr>
          <p:nvPr/>
        </p:nvPicPr>
        <p:blipFill>
          <a:blip r:embed="rId2"/>
          <a:stretch>
            <a:fillRect/>
          </a:stretch>
        </p:blipFill>
        <p:spPr>
          <a:xfrm>
            <a:off x="5852160" y="2699751"/>
            <a:ext cx="2910100" cy="1810729"/>
          </a:xfrm>
          <a:prstGeom prst="rect">
            <a:avLst/>
          </a:prstGeom>
        </p:spPr>
      </p:pic>
      <p:sp>
        <p:nvSpPr>
          <p:cNvPr id="6" name="Footer Placeholder 5">
            <a:extLst>
              <a:ext uri="{FF2B5EF4-FFF2-40B4-BE49-F238E27FC236}">
                <a16:creationId xmlns:a16="http://schemas.microsoft.com/office/drawing/2014/main" id="{8ADB4251-EA9F-6145-BC9D-135026070B73}"/>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094448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719072"/>
            <a:ext cx="4038600" cy="4407408"/>
          </a:xfrm>
          <a:prstGeom prst="rect">
            <a:avLst/>
          </a:prstGeom>
        </p:spPr>
        <p:txBody>
          <a:bodyPr>
            <a:normAutofit/>
          </a:bodyPr>
          <a:lstStyle/>
          <a:p>
            <a:pPr marL="45720" indent="0">
              <a:buNone/>
            </a:pPr>
            <a:endParaRPr lang="en-US" dirty="0"/>
          </a:p>
          <a:p>
            <a:pPr marL="45720" indent="0">
              <a:buNone/>
            </a:pPr>
            <a:r>
              <a:rPr lang="en-US" dirty="0"/>
              <a:t>Lori </a:t>
            </a:r>
            <a:r>
              <a:rPr lang="en-US" dirty="0" err="1"/>
              <a:t>Lynass</a:t>
            </a:r>
            <a:r>
              <a:rPr lang="en-US" dirty="0"/>
              <a:t>, Ed.D.</a:t>
            </a:r>
          </a:p>
          <a:p>
            <a:pPr marL="45720" indent="0">
              <a:buNone/>
            </a:pPr>
            <a:r>
              <a:rPr lang="en-US" sz="1800" dirty="0">
                <a:hlinkClick r:id="rId3"/>
              </a:rPr>
              <a:t>lynassl@gmail.com</a:t>
            </a:r>
            <a:endParaRPr lang="en-US" sz="1800" dirty="0"/>
          </a:p>
          <a:p>
            <a:pPr marL="45720" indent="0">
              <a:buNone/>
            </a:pPr>
            <a:endParaRPr lang="en-US" sz="1800" dirty="0"/>
          </a:p>
          <a:p>
            <a:pPr marL="45720" indent="0">
              <a:buNone/>
            </a:pPr>
            <a:endParaRPr lang="en-US" dirty="0"/>
          </a:p>
          <a:p>
            <a:pPr marL="45720" indent="0">
              <a:buNone/>
            </a:pPr>
            <a:r>
              <a:rPr lang="en-US" dirty="0"/>
              <a:t>Bridget Walker, PhD.</a:t>
            </a:r>
          </a:p>
          <a:p>
            <a:pPr marL="45720" indent="0">
              <a:buNone/>
            </a:pPr>
            <a:r>
              <a:rPr lang="en-US" sz="2000" dirty="0">
                <a:hlinkClick r:id="rId4"/>
              </a:rPr>
              <a:t>bridgetwalkerphd@gmail.com</a:t>
            </a:r>
            <a:endParaRPr lang="en-US" sz="2000" dirty="0"/>
          </a:p>
          <a:p>
            <a:pPr marL="45720" indent="0">
              <a:buNone/>
            </a:pPr>
            <a:endParaRPr lang="en-US" sz="2000" dirty="0"/>
          </a:p>
          <a:p>
            <a:pPr marL="45720" indent="0">
              <a:buNone/>
            </a:pPr>
            <a:endParaRPr lang="en-US" dirty="0"/>
          </a:p>
          <a:p>
            <a:pPr marL="45720" indent="0">
              <a:buNone/>
            </a:pPr>
            <a:endParaRPr lang="en-US" dirty="0"/>
          </a:p>
        </p:txBody>
      </p:sp>
      <p:pic>
        <p:nvPicPr>
          <p:cNvPr id="4" name="Picture 3" descr="A close up of a logo&#10;&#10;Description automatically generated">
            <a:extLst>
              <a:ext uri="{FF2B5EF4-FFF2-40B4-BE49-F238E27FC236}">
                <a16:creationId xmlns:a16="http://schemas.microsoft.com/office/drawing/2014/main" id="{7453C3C2-9229-464C-AAE2-010AD6C39E47}"/>
              </a:ext>
            </a:extLst>
          </p:cNvPr>
          <p:cNvPicPr>
            <a:picLocks noChangeAspect="1"/>
          </p:cNvPicPr>
          <p:nvPr/>
        </p:nvPicPr>
        <p:blipFill>
          <a:blip r:embed="rId5"/>
          <a:stretch>
            <a:fillRect/>
          </a:stretch>
        </p:blipFill>
        <p:spPr>
          <a:xfrm>
            <a:off x="4648200" y="1903476"/>
            <a:ext cx="4038600" cy="4038600"/>
          </a:xfrm>
          <a:prstGeom prst="rect">
            <a:avLst/>
          </a:prstGeom>
          <a:noFill/>
        </p:spPr>
      </p:pic>
      <p:sp>
        <p:nvSpPr>
          <p:cNvPr id="5" name="Footer Placeholder 4">
            <a:extLst>
              <a:ext uri="{FF2B5EF4-FFF2-40B4-BE49-F238E27FC236}">
                <a16:creationId xmlns:a16="http://schemas.microsoft.com/office/drawing/2014/main" id="{16960706-323C-B54F-933D-C127C5CEC35B}"/>
              </a:ext>
            </a:extLst>
          </p:cNvPr>
          <p:cNvSpPr>
            <a:spLocks noGrp="1"/>
          </p:cNvSpPr>
          <p:nvPr>
            <p:ph type="ftr" sz="quarter" idx="11"/>
          </p:nvPr>
        </p:nvSpPr>
        <p:spPr>
          <a:xfrm>
            <a:off x="3048000" y="6356351"/>
            <a:ext cx="3352800" cy="274320"/>
          </a:xfrm>
          <a:prstGeom prst="rect">
            <a:avLst/>
          </a:prstGeom>
        </p:spPr>
        <p:txBody>
          <a:bodyPr anchor="ctr">
            <a:normAutofit/>
          </a:bodyPr>
          <a:lstStyle/>
          <a:p>
            <a:pPr>
              <a:spcAft>
                <a:spcPts val="600"/>
              </a:spcAft>
            </a:pPr>
            <a:r>
              <a:rPr lang="en-US"/>
              <a:t>(Sound Supports &amp; Associates, 2019)</a:t>
            </a:r>
          </a:p>
        </p:txBody>
      </p:sp>
      <p:sp>
        <p:nvSpPr>
          <p:cNvPr id="3" name="Title 2"/>
          <p:cNvSpPr>
            <a:spLocks noGrp="1"/>
          </p:cNvSpPr>
          <p:nvPr>
            <p:ph type="title"/>
          </p:nvPr>
        </p:nvSpPr>
        <p:spPr>
          <a:xfrm>
            <a:off x="381000" y="355849"/>
            <a:ext cx="8381260" cy="1054395"/>
          </a:xfrm>
          <a:prstGeom prst="rect">
            <a:avLst/>
          </a:prstGeom>
        </p:spPr>
        <p:txBody>
          <a:bodyPr anchor="ctr">
            <a:normAutofit/>
          </a:bodyPr>
          <a:lstStyle/>
          <a:p>
            <a:r>
              <a:rPr lang="en-US" dirty="0"/>
              <a:t>Thank you!</a:t>
            </a:r>
          </a:p>
        </p:txBody>
      </p:sp>
    </p:spTree>
    <p:extLst>
      <p:ext uri="{BB962C8B-B14F-4D97-AF65-F5344CB8AC3E}">
        <p14:creationId xmlns:p14="http://schemas.microsoft.com/office/powerpoint/2010/main" val="164135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1AA046-82AE-6045-99E4-0AFF6A8420E1}"/>
              </a:ext>
            </a:extLst>
          </p:cNvPr>
          <p:cNvPicPr>
            <a:picLocks noChangeAspect="1"/>
          </p:cNvPicPr>
          <p:nvPr/>
        </p:nvPicPr>
        <p:blipFill>
          <a:blip r:embed="rId2"/>
          <a:stretch>
            <a:fillRect/>
          </a:stretch>
        </p:blipFill>
        <p:spPr>
          <a:xfrm>
            <a:off x="222068" y="227329"/>
            <a:ext cx="4767943" cy="6399925"/>
          </a:xfrm>
          <a:prstGeom prst="rect">
            <a:avLst/>
          </a:prstGeom>
          <a:ln>
            <a:noFill/>
          </a:ln>
        </p:spPr>
      </p:pic>
      <p:sp>
        <p:nvSpPr>
          <p:cNvPr id="12" name="TextBox 11">
            <a:extLst>
              <a:ext uri="{FF2B5EF4-FFF2-40B4-BE49-F238E27FC236}">
                <a16:creationId xmlns:a16="http://schemas.microsoft.com/office/drawing/2014/main" id="{EA16ECA7-05CA-614F-99F4-5E361B6675C2}"/>
              </a:ext>
            </a:extLst>
          </p:cNvPr>
          <p:cNvSpPr txBox="1"/>
          <p:nvPr/>
        </p:nvSpPr>
        <p:spPr>
          <a:xfrm>
            <a:off x="5251270" y="914400"/>
            <a:ext cx="2979984" cy="2723823"/>
          </a:xfrm>
          <a:prstGeom prst="rect">
            <a:avLst/>
          </a:prstGeom>
          <a:noFill/>
        </p:spPr>
        <p:txBody>
          <a:bodyPr wrap="square" rtlCol="0">
            <a:spAutoFit/>
          </a:bodyPr>
          <a:lstStyle/>
          <a:p>
            <a:r>
              <a:rPr lang="en-US" sz="2000" dirty="0"/>
              <a:t>The district is using the Multi-Tiered System of Support (MTSS) to help schools develop a continuum of supports for every EPS student.</a:t>
            </a:r>
          </a:p>
          <a:p>
            <a:endParaRPr lang="en-US" sz="1500" dirty="0"/>
          </a:p>
          <a:p>
            <a:r>
              <a:rPr lang="en-US" b="1" dirty="0"/>
              <a:t>Everett Public Schools Systems of Support 2020</a:t>
            </a:r>
          </a:p>
        </p:txBody>
      </p:sp>
      <p:sp>
        <p:nvSpPr>
          <p:cNvPr id="3" name="Footer Placeholder 2">
            <a:extLst>
              <a:ext uri="{FF2B5EF4-FFF2-40B4-BE49-F238E27FC236}">
                <a16:creationId xmlns:a16="http://schemas.microsoft.com/office/drawing/2014/main" id="{D58D0B59-243C-3541-A9C7-BB9C700899A7}"/>
              </a:ext>
            </a:extLst>
          </p:cNvPr>
          <p:cNvSpPr>
            <a:spLocks noGrp="1"/>
          </p:cNvSpPr>
          <p:nvPr>
            <p:ph type="ftr" sz="quarter" idx="11"/>
          </p:nvPr>
        </p:nvSpPr>
        <p:spPr>
          <a:xfrm>
            <a:off x="6048102" y="5930537"/>
            <a:ext cx="2063932" cy="700134"/>
          </a:xfrm>
        </p:spPr>
        <p:txBody>
          <a:bodyPr/>
          <a:lstStyle/>
          <a:p>
            <a:r>
              <a:rPr lang="en-US"/>
              <a:t>Sound Supports and Associates 2020</a:t>
            </a:r>
          </a:p>
        </p:txBody>
      </p:sp>
    </p:spTree>
    <p:extLst>
      <p:ext uri="{BB962C8B-B14F-4D97-AF65-F5344CB8AC3E}">
        <p14:creationId xmlns:p14="http://schemas.microsoft.com/office/powerpoint/2010/main" val="3476315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27475" y="154813"/>
            <a:ext cx="3009118" cy="3951447"/>
          </a:xfrm>
          <a:prstGeom prst="rect">
            <a:avLst/>
          </a:prstGeom>
        </p:spPr>
      </p:pic>
      <p:pic>
        <p:nvPicPr>
          <p:cNvPr id="4" name="Picture 6" descr="roduct Details">
            <a:extLst>
              <a:ext uri="{FF2B5EF4-FFF2-40B4-BE49-F238E27FC236}">
                <a16:creationId xmlns:a16="http://schemas.microsoft.com/office/drawing/2014/main" id="{32F5EE1C-6611-4642-806C-A0CDF57B9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226" y="438115"/>
            <a:ext cx="3009118" cy="300911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379FBAF8-B354-5B4C-9F04-87DF4EB61D73}"/>
              </a:ext>
            </a:extLst>
          </p:cNvPr>
          <p:cNvPicPr>
            <a:picLocks noChangeAspect="1"/>
          </p:cNvPicPr>
          <p:nvPr/>
        </p:nvPicPr>
        <p:blipFill>
          <a:blip r:embed="rId4"/>
          <a:stretch>
            <a:fillRect/>
          </a:stretch>
        </p:blipFill>
        <p:spPr>
          <a:xfrm>
            <a:off x="252727" y="3200400"/>
            <a:ext cx="2490871" cy="3502787"/>
          </a:xfrm>
          <a:prstGeom prst="rect">
            <a:avLst/>
          </a:prstGeom>
        </p:spPr>
      </p:pic>
      <p:pic>
        <p:nvPicPr>
          <p:cNvPr id="3" name="Picture 2">
            <a:extLst>
              <a:ext uri="{FF2B5EF4-FFF2-40B4-BE49-F238E27FC236}">
                <a16:creationId xmlns:a16="http://schemas.microsoft.com/office/drawing/2014/main" id="{B160FD45-AF80-9A45-9467-913D9B620389}"/>
              </a:ext>
            </a:extLst>
          </p:cNvPr>
          <p:cNvPicPr>
            <a:picLocks noChangeAspect="1"/>
          </p:cNvPicPr>
          <p:nvPr/>
        </p:nvPicPr>
        <p:blipFill>
          <a:blip r:embed="rId5"/>
          <a:stretch>
            <a:fillRect/>
          </a:stretch>
        </p:blipFill>
        <p:spPr>
          <a:xfrm>
            <a:off x="4772522" y="3547234"/>
            <a:ext cx="2526286" cy="3310765"/>
          </a:xfrm>
          <a:prstGeom prst="rect">
            <a:avLst/>
          </a:prstGeom>
        </p:spPr>
      </p:pic>
      <p:sp>
        <p:nvSpPr>
          <p:cNvPr id="7" name="Footer Placeholder 6">
            <a:extLst>
              <a:ext uri="{FF2B5EF4-FFF2-40B4-BE49-F238E27FC236}">
                <a16:creationId xmlns:a16="http://schemas.microsoft.com/office/drawing/2014/main" id="{096C11BD-548D-A44A-A441-F41C2D736BFE}"/>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44712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18" y="1410244"/>
            <a:ext cx="8566823"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a:extLst>
              <a:ext uri="{FF2B5EF4-FFF2-40B4-BE49-F238E27FC236}">
                <a16:creationId xmlns:a16="http://schemas.microsoft.com/office/drawing/2014/main" id="{B2A89EAC-D457-FB41-97A9-3E1E95356737}"/>
              </a:ext>
            </a:extLst>
          </p:cNvPr>
          <p:cNvSpPr>
            <a:spLocks noGrp="1"/>
          </p:cNvSpPr>
          <p:nvPr>
            <p:ph type="title"/>
          </p:nvPr>
        </p:nvSpPr>
        <p:spPr/>
        <p:txBody>
          <a:bodyPr/>
          <a:lstStyle/>
          <a:p>
            <a:pPr>
              <a:defRPr/>
            </a:pPr>
            <a:r>
              <a:rPr lang="en-US" dirty="0"/>
              <a:t>MTSS-B/PBIS Framework</a:t>
            </a:r>
          </a:p>
        </p:txBody>
      </p:sp>
      <p:sp>
        <p:nvSpPr>
          <p:cNvPr id="2" name="Footer Placeholder 1">
            <a:extLst>
              <a:ext uri="{FF2B5EF4-FFF2-40B4-BE49-F238E27FC236}">
                <a16:creationId xmlns:a16="http://schemas.microsoft.com/office/drawing/2014/main" id="{2A830193-318C-3942-AB4E-14D867D042E7}"/>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24122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582" y="1389185"/>
            <a:ext cx="1628775" cy="160859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Teaching Practices, Activities &amp; Curriculum that Support SEL Development</a:t>
            </a:r>
          </a:p>
        </p:txBody>
      </p:sp>
      <p:cxnSp>
        <p:nvCxnSpPr>
          <p:cNvPr id="6" name="Straight Arrow Connector 5"/>
          <p:cNvCxnSpPr/>
          <p:nvPr/>
        </p:nvCxnSpPr>
        <p:spPr>
          <a:xfrm>
            <a:off x="1932709" y="3210487"/>
            <a:ext cx="554997" cy="457199"/>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525493" y="2263079"/>
            <a:ext cx="574817" cy="734699"/>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E8AB7E8-4389-2242-B37F-05A082E70BA6}"/>
              </a:ext>
            </a:extLst>
          </p:cNvPr>
          <p:cNvGrpSpPr/>
          <p:nvPr/>
        </p:nvGrpSpPr>
        <p:grpSpPr>
          <a:xfrm>
            <a:off x="1641539" y="737559"/>
            <a:ext cx="6375478" cy="5695754"/>
            <a:chOff x="2525518" y="166290"/>
            <a:chExt cx="7687694" cy="6475150"/>
          </a:xfrm>
        </p:grpSpPr>
        <p:pic>
          <p:nvPicPr>
            <p:cNvPr id="4" name="Picture 3"/>
            <p:cNvPicPr>
              <a:picLocks noChangeAspect="1"/>
            </p:cNvPicPr>
            <p:nvPr/>
          </p:nvPicPr>
          <p:blipFill>
            <a:blip r:embed="rId3"/>
            <a:stretch>
              <a:fillRect/>
            </a:stretch>
          </p:blipFill>
          <p:spPr>
            <a:xfrm>
              <a:off x="2525518" y="387927"/>
              <a:ext cx="7017620" cy="5710891"/>
            </a:xfrm>
            <a:prstGeom prst="rect">
              <a:avLst/>
            </a:prstGeom>
          </p:spPr>
        </p:pic>
        <p:sp>
          <p:nvSpPr>
            <p:cNvPr id="3" name="Rectangle 2"/>
            <p:cNvSpPr/>
            <p:nvPr/>
          </p:nvSpPr>
          <p:spPr>
            <a:xfrm>
              <a:off x="8017538" y="166290"/>
              <a:ext cx="2195674" cy="1803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PBIS Systems and Structures to Build Predictable, Positive School Climate</a:t>
              </a:r>
            </a:p>
          </p:txBody>
        </p:sp>
        <p:sp>
          <p:nvSpPr>
            <p:cNvPr id="5" name="TextBox 4"/>
            <p:cNvSpPr txBox="1"/>
            <p:nvPr/>
          </p:nvSpPr>
          <p:spPr>
            <a:xfrm>
              <a:off x="4532456" y="6064118"/>
              <a:ext cx="3485081" cy="577322"/>
            </a:xfrm>
            <a:prstGeom prst="rect">
              <a:avLst/>
            </a:prstGeom>
            <a:solidFill>
              <a:schemeClr val="accent2"/>
            </a:solidFill>
          </p:spPr>
          <p:txBody>
            <a:bodyPr wrap="square" rtlCol="0">
              <a:spAutoFit/>
            </a:bodyPr>
            <a:lstStyle/>
            <a:p>
              <a:r>
                <a:rPr lang="en-US" sz="1350" b="1" dirty="0">
                  <a:solidFill>
                    <a:schemeClr val="bg1"/>
                  </a:solidFill>
                </a:rPr>
                <a:t>High Quality Teaching and Learning with Differentiated Approaches</a:t>
              </a:r>
            </a:p>
          </p:txBody>
        </p:sp>
      </p:grpSp>
      <p:cxnSp>
        <p:nvCxnSpPr>
          <p:cNvPr id="9" name="Straight Arrow Connector 8"/>
          <p:cNvCxnSpPr>
            <a:cxnSpLocks/>
          </p:cNvCxnSpPr>
          <p:nvPr/>
        </p:nvCxnSpPr>
        <p:spPr>
          <a:xfrm flipV="1">
            <a:off x="4756648" y="4453853"/>
            <a:ext cx="0" cy="71333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2FB0F8A6-0F09-EB47-BB99-F3778EAD04C6}"/>
              </a:ext>
            </a:extLst>
          </p:cNvPr>
          <p:cNvSpPr>
            <a:spLocks noGrp="1"/>
          </p:cNvSpPr>
          <p:nvPr>
            <p:ph type="sldNum" sz="quarter" idx="12"/>
          </p:nvPr>
        </p:nvSpPr>
        <p:spPr/>
        <p:txBody>
          <a:bodyPr/>
          <a:lstStyle/>
          <a:p>
            <a:fld id="{A2958118-EA00-4A49-A8E7-D6BEA9B4452C}" type="slidenum">
              <a:rPr lang="en-US" smtClean="0"/>
              <a:t>8</a:t>
            </a:fld>
            <a:endParaRPr lang="en-US"/>
          </a:p>
        </p:txBody>
      </p:sp>
      <p:sp>
        <p:nvSpPr>
          <p:cNvPr id="11" name="TextBox 10">
            <a:extLst>
              <a:ext uri="{FF2B5EF4-FFF2-40B4-BE49-F238E27FC236}">
                <a16:creationId xmlns:a16="http://schemas.microsoft.com/office/drawing/2014/main" id="{9AAE30F2-F546-8849-ABD3-A92EEB0E2FF4}"/>
              </a:ext>
            </a:extLst>
          </p:cNvPr>
          <p:cNvSpPr txBox="1"/>
          <p:nvPr/>
        </p:nvSpPr>
        <p:spPr>
          <a:xfrm>
            <a:off x="1348374" y="857250"/>
            <a:ext cx="2071482" cy="415498"/>
          </a:xfrm>
          <a:prstGeom prst="rect">
            <a:avLst/>
          </a:prstGeom>
          <a:noFill/>
        </p:spPr>
        <p:txBody>
          <a:bodyPr wrap="square" rtlCol="0">
            <a:spAutoFit/>
          </a:bodyPr>
          <a:lstStyle/>
          <a:p>
            <a:r>
              <a:rPr lang="en-US" sz="2100" b="1" dirty="0"/>
              <a:t>MTSS Today</a:t>
            </a:r>
          </a:p>
        </p:txBody>
      </p:sp>
      <p:sp>
        <p:nvSpPr>
          <p:cNvPr id="14" name="Footer Placeholder 13">
            <a:extLst>
              <a:ext uri="{FF2B5EF4-FFF2-40B4-BE49-F238E27FC236}">
                <a16:creationId xmlns:a16="http://schemas.microsoft.com/office/drawing/2014/main" id="{7658CE8C-38EF-2B4E-9A27-FCE1E4FDC0C8}"/>
              </a:ext>
            </a:extLst>
          </p:cNvPr>
          <p:cNvSpPr>
            <a:spLocks noGrp="1"/>
          </p:cNvSpPr>
          <p:nvPr>
            <p:ph type="ftr" sz="quarter" idx="11"/>
          </p:nvPr>
        </p:nvSpPr>
        <p:spPr/>
        <p:txBody>
          <a:bodyPr/>
          <a:lstStyle/>
          <a:p>
            <a:r>
              <a:rPr lang="en-US"/>
              <a:t>(B. Walker, 2018)</a:t>
            </a:r>
          </a:p>
        </p:txBody>
      </p:sp>
    </p:spTree>
    <p:extLst>
      <p:ext uri="{BB962C8B-B14F-4D97-AF65-F5344CB8AC3E}">
        <p14:creationId xmlns:p14="http://schemas.microsoft.com/office/powerpoint/2010/main" val="5442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4637"/>
            <a:ext cx="7619999"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n-US" sz="4600" b="1" i="0" u="none" strike="noStrike" cap="none" baseline="0" dirty="0">
                <a:latin typeface="+mj-lt"/>
                <a:ea typeface="Cambria"/>
                <a:cs typeface="Cambria"/>
                <a:sym typeface="Cambria"/>
              </a:rPr>
              <a:t>Why School-wide</a:t>
            </a:r>
            <a:r>
              <a:rPr lang="en-US" sz="4600" b="1" i="0" u="none" strike="noStrike" cap="none" dirty="0">
                <a:latin typeface="+mj-lt"/>
                <a:ea typeface="Cambria"/>
                <a:cs typeface="Cambria"/>
                <a:sym typeface="Cambria"/>
              </a:rPr>
              <a:t> </a:t>
            </a:r>
            <a:r>
              <a:rPr lang="en-US" sz="4600" b="1" i="0" u="none" strike="noStrike" cap="none" baseline="0" dirty="0">
                <a:latin typeface="+mj-lt"/>
                <a:ea typeface="Cambria"/>
                <a:cs typeface="Cambria"/>
                <a:sym typeface="Cambria"/>
              </a:rPr>
              <a:t>PBIS?</a:t>
            </a:r>
          </a:p>
        </p:txBody>
      </p:sp>
      <p:sp>
        <p:nvSpPr>
          <p:cNvPr id="133" name="Shape 133"/>
          <p:cNvSpPr txBox="1">
            <a:spLocks noGrp="1"/>
          </p:cNvSpPr>
          <p:nvPr>
            <p:ph idx="1"/>
          </p:nvPr>
        </p:nvSpPr>
        <p:spPr>
          <a:xfrm>
            <a:off x="457200" y="1600200"/>
            <a:ext cx="8433881" cy="4800600"/>
          </a:xfrm>
          <a:prstGeom prst="rect">
            <a:avLst/>
          </a:prstGeom>
          <a:noFill/>
          <a:ln>
            <a:noFill/>
          </a:ln>
        </p:spPr>
        <p:txBody>
          <a:bodyPr lIns="91425" tIns="45700" rIns="91425" bIns="45700" anchor="t" anchorCtr="0">
            <a:noAutofit/>
          </a:bodyPr>
          <a:lstStyle/>
          <a:p>
            <a:pPr marL="114300" marR="0" lvl="0" indent="0" algn="l" rtl="0">
              <a:lnSpc>
                <a:spcPct val="100000"/>
              </a:lnSpc>
              <a:spcBef>
                <a:spcPts val="0"/>
              </a:spcBef>
              <a:spcAft>
                <a:spcPts val="0"/>
              </a:spcAft>
              <a:buClr>
                <a:schemeClr val="accent1"/>
              </a:buClr>
              <a:buSzPct val="100000"/>
              <a:buNone/>
            </a:pPr>
            <a:r>
              <a:rPr lang="en-US" sz="3200" i="0" u="none" strike="noStrike" cap="none" baseline="0" dirty="0">
                <a:solidFill>
                  <a:schemeClr val="dk1"/>
                </a:solidFill>
                <a:latin typeface="+mn-lt"/>
                <a:ea typeface="Calibri"/>
                <a:cs typeface="Calibri"/>
                <a:sym typeface="Calibri"/>
              </a:rPr>
              <a:t>The fundamental purpose of </a:t>
            </a:r>
            <a:r>
              <a:rPr lang="en-US" sz="3200" b="1" i="0" u="none" strike="noStrike" cap="none" baseline="0" dirty="0">
                <a:solidFill>
                  <a:schemeClr val="dk1"/>
                </a:solidFill>
                <a:latin typeface="+mn-lt"/>
                <a:ea typeface="Calibri"/>
                <a:cs typeface="Calibri"/>
                <a:sym typeface="Calibri"/>
              </a:rPr>
              <a:t>PBIS </a:t>
            </a:r>
            <a:r>
              <a:rPr lang="en-US" sz="3200" i="0" u="none" strike="noStrike" cap="none" baseline="0" dirty="0">
                <a:solidFill>
                  <a:schemeClr val="dk1"/>
                </a:solidFill>
                <a:latin typeface="+mn-lt"/>
                <a:ea typeface="Calibri"/>
                <a:cs typeface="Calibri"/>
                <a:sym typeface="Calibri"/>
              </a:rPr>
              <a:t>is to make schools more </a:t>
            </a:r>
            <a:r>
              <a:rPr lang="en-US" sz="3200" i="0" u="none" strike="noStrike" cap="none" baseline="0" dirty="0" err="1">
                <a:solidFill>
                  <a:schemeClr val="dk1"/>
                </a:solidFill>
                <a:latin typeface="+mn-lt"/>
                <a:ea typeface="Calibri"/>
                <a:cs typeface="Calibri"/>
                <a:sym typeface="Calibri"/>
              </a:rPr>
              <a:t>effectve</a:t>
            </a:r>
            <a:r>
              <a:rPr lang="en-US" sz="3200" i="0" u="none" strike="noStrike" cap="none" baseline="0" dirty="0">
                <a:solidFill>
                  <a:schemeClr val="dk1"/>
                </a:solidFill>
                <a:latin typeface="+mn-lt"/>
                <a:ea typeface="Calibri"/>
                <a:cs typeface="Calibri"/>
                <a:sym typeface="Calibri"/>
              </a:rPr>
              <a:t> learning environments.</a:t>
            </a:r>
          </a:p>
        </p:txBody>
      </p:sp>
      <p:grpSp>
        <p:nvGrpSpPr>
          <p:cNvPr id="2" name="Group 1"/>
          <p:cNvGrpSpPr/>
          <p:nvPr/>
        </p:nvGrpSpPr>
        <p:grpSpPr>
          <a:xfrm>
            <a:off x="270754" y="3429000"/>
            <a:ext cx="8534399" cy="3047999"/>
            <a:chOff x="0" y="3505200"/>
            <a:chExt cx="8534399" cy="3047999"/>
          </a:xfrm>
        </p:grpSpPr>
        <p:sp>
          <p:nvSpPr>
            <p:cNvPr id="134" name="Shape 134"/>
            <p:cNvSpPr/>
            <p:nvPr/>
          </p:nvSpPr>
          <p:spPr>
            <a:xfrm>
              <a:off x="0" y="3505200"/>
              <a:ext cx="2666999" cy="1981199"/>
            </a:xfrm>
            <a:prstGeom prst="ellipse">
              <a:avLst/>
            </a:prstGeom>
            <a:solidFill>
              <a:srgbClr val="C4D8D7"/>
            </a:solidFill>
            <a:ln w="25400" cap="rnd">
              <a:solidFill>
                <a:srgbClr val="7B7859"/>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baseline="0">
                  <a:solidFill>
                    <a:schemeClr val="dk1"/>
                  </a:solidFill>
                  <a:latin typeface="Calibri"/>
                  <a:ea typeface="Calibri"/>
                  <a:cs typeface="Calibri"/>
                  <a:sym typeface="Calibri"/>
                </a:rPr>
                <a:t>Predictable</a:t>
              </a:r>
            </a:p>
          </p:txBody>
        </p:sp>
        <p:sp>
          <p:nvSpPr>
            <p:cNvPr id="135" name="Shape 135"/>
            <p:cNvSpPr/>
            <p:nvPr/>
          </p:nvSpPr>
          <p:spPr>
            <a:xfrm>
              <a:off x="2057400" y="4495800"/>
              <a:ext cx="2666999" cy="1981199"/>
            </a:xfrm>
            <a:prstGeom prst="ellipse">
              <a:avLst/>
            </a:prstGeom>
            <a:solidFill>
              <a:srgbClr val="C4D8D7"/>
            </a:solidFill>
            <a:ln w="25400" cap="rnd">
              <a:solidFill>
                <a:srgbClr val="7B7859"/>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baseline="0">
                  <a:solidFill>
                    <a:schemeClr val="dk1"/>
                  </a:solidFill>
                  <a:latin typeface="Calibri"/>
                  <a:ea typeface="Calibri"/>
                  <a:cs typeface="Calibri"/>
                  <a:sym typeface="Calibri"/>
                </a:rPr>
                <a:t>Consistent</a:t>
              </a:r>
            </a:p>
          </p:txBody>
        </p:sp>
        <p:sp>
          <p:nvSpPr>
            <p:cNvPr id="136" name="Shape 136"/>
            <p:cNvSpPr/>
            <p:nvPr/>
          </p:nvSpPr>
          <p:spPr>
            <a:xfrm>
              <a:off x="4038600" y="3505200"/>
              <a:ext cx="2666999" cy="1981199"/>
            </a:xfrm>
            <a:prstGeom prst="ellipse">
              <a:avLst/>
            </a:prstGeom>
            <a:solidFill>
              <a:srgbClr val="C4D8D7"/>
            </a:solidFill>
            <a:ln w="25400" cap="rnd">
              <a:solidFill>
                <a:srgbClr val="7B7859"/>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baseline="0">
                  <a:solidFill>
                    <a:schemeClr val="dk1"/>
                  </a:solidFill>
                  <a:latin typeface="Calibri"/>
                  <a:ea typeface="Calibri"/>
                  <a:cs typeface="Calibri"/>
                  <a:sym typeface="Calibri"/>
                </a:rPr>
                <a:t>Positive</a:t>
              </a:r>
            </a:p>
          </p:txBody>
        </p:sp>
        <p:sp>
          <p:nvSpPr>
            <p:cNvPr id="137" name="Shape 137"/>
            <p:cNvSpPr/>
            <p:nvPr/>
          </p:nvSpPr>
          <p:spPr>
            <a:xfrm>
              <a:off x="5867400" y="4572000"/>
              <a:ext cx="2666999" cy="1981199"/>
            </a:xfrm>
            <a:prstGeom prst="ellipse">
              <a:avLst/>
            </a:prstGeom>
            <a:solidFill>
              <a:srgbClr val="C4D8D7"/>
            </a:solidFill>
            <a:ln w="25400" cap="rnd">
              <a:solidFill>
                <a:srgbClr val="7B7859"/>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baseline="0">
                  <a:solidFill>
                    <a:schemeClr val="dk1"/>
                  </a:solidFill>
                  <a:latin typeface="Calibri"/>
                  <a:ea typeface="Calibri"/>
                  <a:cs typeface="Calibri"/>
                  <a:sym typeface="Calibri"/>
                </a:rPr>
                <a:t>Safe</a:t>
              </a:r>
            </a:p>
          </p:txBody>
        </p:sp>
      </p:grpSp>
      <p:sp>
        <p:nvSpPr>
          <p:cNvPr id="3" name="Footer Placeholder 2">
            <a:extLst>
              <a:ext uri="{FF2B5EF4-FFF2-40B4-BE49-F238E27FC236}">
                <a16:creationId xmlns:a16="http://schemas.microsoft.com/office/drawing/2014/main" id="{BB588B82-7A1E-C943-8514-A4BAB1126D2A}"/>
              </a:ext>
            </a:extLst>
          </p:cNvPr>
          <p:cNvSpPr>
            <a:spLocks noGrp="1"/>
          </p:cNvSpPr>
          <p:nvPr>
            <p:ph type="ftr" sz="quarter" idx="11"/>
          </p:nvPr>
        </p:nvSpPr>
        <p:spPr/>
        <p:txBody>
          <a:bodyPr/>
          <a:lstStyle/>
          <a:p>
            <a:r>
              <a:rPr lang="en-US"/>
              <a:t>(Sound Supports &amp; Associates, 2019)</a:t>
            </a:r>
          </a:p>
        </p:txBody>
      </p:sp>
    </p:spTree>
    <p:extLst>
      <p:ext uri="{BB962C8B-B14F-4D97-AF65-F5344CB8AC3E}">
        <p14:creationId xmlns:p14="http://schemas.microsoft.com/office/powerpoint/2010/main" val="11610330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86">
      <a:dk1>
        <a:srgbClr val="000000"/>
      </a:dk1>
      <a:lt1>
        <a:srgbClr val="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FFD47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3685</Words>
  <Application>Microsoft Office PowerPoint</Application>
  <PresentationFormat>Letter Paper (8.5x11 in)</PresentationFormat>
  <Paragraphs>621</Paragraphs>
  <Slides>60</Slides>
  <Notes>32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3" baseType="lpstr">
      <vt:lpstr>Arial</vt:lpstr>
      <vt:lpstr>Calibri</vt:lpstr>
      <vt:lpstr>Cambria</vt:lpstr>
      <vt:lpstr>Franklin Gothic Medium</vt:lpstr>
      <vt:lpstr>Helvetica</vt:lpstr>
      <vt:lpstr>Symbol</vt:lpstr>
      <vt:lpstr>Times</vt:lpstr>
      <vt:lpstr>Times New Roman</vt:lpstr>
      <vt:lpstr>Verdana</vt:lpstr>
      <vt:lpstr>Wingdings</vt:lpstr>
      <vt:lpstr>Wingdings 2</vt:lpstr>
      <vt:lpstr>Grid</vt:lpstr>
      <vt:lpstr>Document</vt:lpstr>
      <vt:lpstr>Positive Behavior Interventions and Supports (PBIS)   Tier 2- Day 1</vt:lpstr>
      <vt:lpstr> Agenda:        Tier 2-Day 1</vt:lpstr>
      <vt:lpstr>www.soundsupportsk12.com</vt:lpstr>
      <vt:lpstr>Group norms and expectations</vt:lpstr>
      <vt:lpstr>Everett Public Schools PBIS Tier 2 KWL  Warm-up Activity</vt:lpstr>
      <vt:lpstr>PowerPoint Presentation</vt:lpstr>
      <vt:lpstr>MTSS-B/PBIS Framework</vt:lpstr>
      <vt:lpstr>PowerPoint Presentation</vt:lpstr>
      <vt:lpstr>Why School-wide PBIS?</vt:lpstr>
      <vt:lpstr>PowerPoint Presentation</vt:lpstr>
      <vt:lpstr>Are We Ready for Tier Two?</vt:lpstr>
      <vt:lpstr>Is Tier 1 in Place in Your Classrooms? Classroom Self-Assessment/Danielson</vt:lpstr>
      <vt:lpstr>Table for Two….</vt:lpstr>
      <vt:lpstr>Fidelity Assessment in PBIS</vt:lpstr>
      <vt:lpstr>Tier 2 – Secondary Early intervention</vt:lpstr>
      <vt:lpstr>Tier 3 – Tertiary Intensive &amp; Individualized</vt:lpstr>
      <vt:lpstr>Who is Appropriate for Secondary Intervention?</vt:lpstr>
      <vt:lpstr>PowerPoint Presentation</vt:lpstr>
      <vt:lpstr>Tier 2 Guiding Principles</vt:lpstr>
      <vt:lpstr>General Process for Tier 2 Systems</vt:lpstr>
      <vt:lpstr>General Process Cont’d</vt:lpstr>
      <vt:lpstr>Features of Tier 2 Interventions (Hawken, Vincent, &amp; Schumann, 2008) </vt:lpstr>
      <vt:lpstr>Mapping  Basic Tier 2 Interventions</vt:lpstr>
      <vt:lpstr>Tier 2: Sample Interventions</vt:lpstr>
      <vt:lpstr>PowerPoint Presentation</vt:lpstr>
      <vt:lpstr>Tier 2 Readiness Assessment &amp;  Poster Activity</vt:lpstr>
      <vt:lpstr>Tier 2 – Building the Support Team</vt:lpstr>
      <vt:lpstr>PowerPoint Presentation</vt:lpstr>
      <vt:lpstr>Establishing the Tier 2 Team</vt:lpstr>
      <vt:lpstr>Two Team Format</vt:lpstr>
      <vt:lpstr>PowerPoint Presentation</vt:lpstr>
      <vt:lpstr>Tier 2 Team Members</vt:lpstr>
      <vt:lpstr>Tier 2 Teams: Meeting Smarter and More Efficiently</vt:lpstr>
      <vt:lpstr>Establish Team Roles</vt:lpstr>
      <vt:lpstr>More on Team roles</vt:lpstr>
      <vt:lpstr>MTSS Prompts A Shift in Thinking</vt:lpstr>
      <vt:lpstr>Identifying Students For Tier 2/3 Supports:</vt:lpstr>
      <vt:lpstr>PowerPoint Presentation</vt:lpstr>
      <vt:lpstr>Comprehensive Screening</vt:lpstr>
      <vt:lpstr>Externalizing Behaviors</vt:lpstr>
      <vt:lpstr>Internalizing Behaviors</vt:lpstr>
      <vt:lpstr>PowerPoint Presentation</vt:lpstr>
      <vt:lpstr>Student Success Platform</vt:lpstr>
      <vt:lpstr>Team Work: Tier 2 support Process</vt:lpstr>
      <vt:lpstr>Meeting Foundations</vt:lpstr>
      <vt:lpstr>PowerPoint Presentation</vt:lpstr>
      <vt:lpstr>PowerPoint Presentation</vt:lpstr>
      <vt:lpstr>PowerPoint Presentation</vt:lpstr>
      <vt:lpstr>PowerPoint Presentation</vt:lpstr>
      <vt:lpstr>Targeted Intervention Summary</vt:lpstr>
      <vt:lpstr>Class Pass  *Students not yet meeting goal, problem solve and determine next steps 1. Possible barrier: fidelity, intervention/function mismatch, intervention needs to be modified 2. Possible decisions: Meet with teacher, change interventions, P-BIP, change reinforcer</vt:lpstr>
      <vt:lpstr>PowerPoint Presentation</vt:lpstr>
      <vt:lpstr>PowerPoint Presentation</vt:lpstr>
      <vt:lpstr>PowerPoint Presentation</vt:lpstr>
      <vt:lpstr>PowerPoint Presentation</vt:lpstr>
      <vt:lpstr>Tier 2 Team Meetings</vt:lpstr>
      <vt:lpstr>Final Action Planning Tasks </vt:lpstr>
      <vt:lpstr>Tier 2: Agenda for Day 2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Behavior Interventions and Supports (PBIS)   Tier 2- Day 1</dc:title>
  <dc:creator>Bridget Walker</dc:creator>
  <cp:lastModifiedBy>Phillips, Laura S.</cp:lastModifiedBy>
  <cp:revision>2</cp:revision>
  <dcterms:created xsi:type="dcterms:W3CDTF">2020-02-01T01:55:44Z</dcterms:created>
  <dcterms:modified xsi:type="dcterms:W3CDTF">2020-02-07T23:04:25Z</dcterms:modified>
</cp:coreProperties>
</file>