
<file path=[Content_Types].xml><?xml version="1.0" encoding="utf-8"?>
<Types xmlns="http://schemas.openxmlformats.org/package/2006/content-types">
  <Default Extension="bin" ContentType="application/vnd.openxmlformats-officedocument.oleObject"/>
  <Default Extension="emf" ContentType="image/x-emf"/>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handoutMasterIdLst>
    <p:handoutMasterId r:id="rId34"/>
  </p:handoutMasterIdLst>
  <p:sldIdLst>
    <p:sldId id="804" r:id="rId2"/>
    <p:sldId id="682" r:id="rId3"/>
    <p:sldId id="753" r:id="rId4"/>
    <p:sldId id="337" r:id="rId5"/>
    <p:sldId id="798" r:id="rId6"/>
    <p:sldId id="725" r:id="rId7"/>
    <p:sldId id="708" r:id="rId8"/>
    <p:sldId id="769" r:id="rId9"/>
    <p:sldId id="770" r:id="rId10"/>
    <p:sldId id="750" r:id="rId11"/>
    <p:sldId id="752" r:id="rId12"/>
    <p:sldId id="754" r:id="rId13"/>
    <p:sldId id="718" r:id="rId14"/>
    <p:sldId id="465" r:id="rId15"/>
    <p:sldId id="747" r:id="rId16"/>
    <p:sldId id="756" r:id="rId17"/>
    <p:sldId id="295" r:id="rId18"/>
    <p:sldId id="801" r:id="rId19"/>
    <p:sldId id="344" r:id="rId20"/>
    <p:sldId id="345" r:id="rId21"/>
    <p:sldId id="757" r:id="rId22"/>
    <p:sldId id="335" r:id="rId23"/>
    <p:sldId id="758" r:id="rId24"/>
    <p:sldId id="782" r:id="rId25"/>
    <p:sldId id="780" r:id="rId26"/>
    <p:sldId id="783" r:id="rId27"/>
    <p:sldId id="800" r:id="rId28"/>
    <p:sldId id="777" r:id="rId29"/>
    <p:sldId id="762" r:id="rId30"/>
    <p:sldId id="766" r:id="rId31"/>
    <p:sldId id="80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19"/>
    <p:restoredTop sz="75981"/>
  </p:normalViewPr>
  <p:slideViewPr>
    <p:cSldViewPr snapToGrid="0" snapToObjects="1">
      <p:cViewPr varScale="1">
        <p:scale>
          <a:sx n="86" d="100"/>
          <a:sy n="86" d="100"/>
        </p:scale>
        <p:origin x="840" y="8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2D8B60-C28F-4AF7-83B9-6E966C57A7D8}" type="doc">
      <dgm:prSet loTypeId="urn:microsoft.com/office/officeart/2005/8/layout/radial6" loCatId="relationship" qsTypeId="urn:microsoft.com/office/officeart/2005/8/quickstyle/simple1" qsCatId="simple" csTypeId="urn:microsoft.com/office/officeart/2005/8/colors/colorful1" csCatId="colorful" phldr="1"/>
      <dgm:spPr/>
      <dgm:t>
        <a:bodyPr/>
        <a:lstStyle/>
        <a:p>
          <a:endParaRPr lang="en-US"/>
        </a:p>
      </dgm:t>
    </dgm:pt>
    <dgm:pt modelId="{2C547A9B-3AA0-454A-AA60-120F7013F3CC}">
      <dgm:prSet phldrT="[Text]"/>
      <dgm:spPr/>
      <dgm:t>
        <a:bodyPr/>
        <a:lstStyle/>
        <a:p>
          <a:r>
            <a:rPr lang="en-US" dirty="0">
              <a:solidFill>
                <a:schemeClr val="bg1"/>
              </a:solidFill>
            </a:rPr>
            <a:t>Function of the Behavior</a:t>
          </a:r>
        </a:p>
      </dgm:t>
    </dgm:pt>
    <dgm:pt modelId="{EC83D92D-4F47-4F2C-AAD1-A6A21AFD6DD5}" type="parTrans" cxnId="{68F262E4-17A3-4664-9093-B34462151161}">
      <dgm:prSet/>
      <dgm:spPr/>
      <dgm:t>
        <a:bodyPr/>
        <a:lstStyle/>
        <a:p>
          <a:endParaRPr lang="en-US"/>
        </a:p>
      </dgm:t>
    </dgm:pt>
    <dgm:pt modelId="{130866F3-8E42-42E5-9463-F341EA98478D}" type="sibTrans" cxnId="{68F262E4-17A3-4664-9093-B34462151161}">
      <dgm:prSet/>
      <dgm:spPr/>
      <dgm:t>
        <a:bodyPr/>
        <a:lstStyle/>
        <a:p>
          <a:endParaRPr lang="en-US"/>
        </a:p>
      </dgm:t>
    </dgm:pt>
    <dgm:pt modelId="{86D73C8B-BB80-46DD-8FB2-8E58EDD565F4}">
      <dgm:prSet phldrT="[Text]" custT="1"/>
      <dgm:spPr/>
      <dgm:t>
        <a:bodyPr/>
        <a:lstStyle/>
        <a:p>
          <a:r>
            <a:rPr lang="en-US" sz="1400" b="1" u="sng" dirty="0">
              <a:solidFill>
                <a:schemeClr val="bg1"/>
              </a:solidFill>
            </a:rPr>
            <a:t>Escape Motivated Behavior</a:t>
          </a:r>
        </a:p>
        <a:p>
          <a:r>
            <a:rPr lang="en-US" sz="1400" u="none" dirty="0">
              <a:solidFill>
                <a:schemeClr val="bg1"/>
              </a:solidFill>
            </a:rPr>
            <a:t>Attempt to avoid a task, demand, or person</a:t>
          </a:r>
        </a:p>
      </dgm:t>
    </dgm:pt>
    <dgm:pt modelId="{93A5882F-5F94-4F63-9E29-413552DCDC16}" type="parTrans" cxnId="{88D2AB61-D5F9-4150-88FC-C83650FDD45A}">
      <dgm:prSet/>
      <dgm:spPr/>
      <dgm:t>
        <a:bodyPr/>
        <a:lstStyle/>
        <a:p>
          <a:endParaRPr lang="en-US"/>
        </a:p>
      </dgm:t>
    </dgm:pt>
    <dgm:pt modelId="{7EAB5D90-8F5A-4A48-9AAE-B719594BB492}" type="sibTrans" cxnId="{88D2AB61-D5F9-4150-88FC-C83650FDD45A}">
      <dgm:prSet/>
      <dgm:spPr/>
      <dgm:t>
        <a:bodyPr/>
        <a:lstStyle/>
        <a:p>
          <a:endParaRPr lang="en-US">
            <a:solidFill>
              <a:schemeClr val="tx1"/>
            </a:solidFill>
          </a:endParaRPr>
        </a:p>
      </dgm:t>
    </dgm:pt>
    <dgm:pt modelId="{1940D35B-D78E-4928-B327-8006F29C6185}">
      <dgm:prSet phldrT="[Text]" custT="1"/>
      <dgm:spPr/>
      <dgm:t>
        <a:bodyPr/>
        <a:lstStyle/>
        <a:p>
          <a:r>
            <a:rPr lang="en-US" sz="1400" b="1" u="sng" dirty="0">
              <a:solidFill>
                <a:schemeClr val="bg1"/>
              </a:solidFill>
            </a:rPr>
            <a:t>Obtain Tangible Thing Behavior</a:t>
          </a:r>
        </a:p>
        <a:p>
          <a:r>
            <a:rPr lang="en-US" sz="1400" dirty="0">
              <a:solidFill>
                <a:schemeClr val="bg1"/>
              </a:solidFill>
            </a:rPr>
            <a:t>Attempt to get a tangible object or a specific agenda</a:t>
          </a:r>
        </a:p>
      </dgm:t>
    </dgm:pt>
    <dgm:pt modelId="{92471E7B-26A3-4654-AF12-6CE811F68D4B}" type="parTrans" cxnId="{FCC31A78-C735-48ED-B469-51FE28214157}">
      <dgm:prSet/>
      <dgm:spPr/>
      <dgm:t>
        <a:bodyPr/>
        <a:lstStyle/>
        <a:p>
          <a:endParaRPr lang="en-US"/>
        </a:p>
      </dgm:t>
    </dgm:pt>
    <dgm:pt modelId="{8F059871-96FF-4D02-A447-C5817CD645F0}" type="sibTrans" cxnId="{FCC31A78-C735-48ED-B469-51FE28214157}">
      <dgm:prSet/>
      <dgm:spPr/>
      <dgm:t>
        <a:bodyPr/>
        <a:lstStyle/>
        <a:p>
          <a:endParaRPr lang="en-US">
            <a:solidFill>
              <a:schemeClr val="tx1"/>
            </a:solidFill>
          </a:endParaRPr>
        </a:p>
      </dgm:t>
    </dgm:pt>
    <dgm:pt modelId="{2D4CA9C0-864D-4496-BF0B-992BB52B978A}">
      <dgm:prSet phldrT="[Text]" custT="1"/>
      <dgm:spPr/>
      <dgm:t>
        <a:bodyPr/>
        <a:lstStyle/>
        <a:p>
          <a:r>
            <a:rPr lang="en-US" sz="1200" b="1" u="sng" dirty="0">
              <a:solidFill>
                <a:schemeClr val="bg1"/>
              </a:solidFill>
            </a:rPr>
            <a:t>Engaging in Sensory Stimulation Behavior</a:t>
          </a:r>
        </a:p>
        <a:p>
          <a:r>
            <a:rPr lang="en-US" sz="1200" dirty="0">
              <a:solidFill>
                <a:schemeClr val="bg1"/>
              </a:solidFill>
            </a:rPr>
            <a:t>Student is motivated by looks good, sounds good, taste good, or feels good behaviors</a:t>
          </a:r>
          <a:r>
            <a:rPr lang="en-US" sz="1400" dirty="0">
              <a:solidFill>
                <a:schemeClr val="bg1"/>
              </a:solidFill>
            </a:rPr>
            <a:t>.</a:t>
          </a:r>
        </a:p>
      </dgm:t>
    </dgm:pt>
    <dgm:pt modelId="{FE7B2001-ECC2-40CF-B0DF-BA76515424CE}" type="parTrans" cxnId="{43D54AE5-24B4-4A0D-96C3-CBE36E635354}">
      <dgm:prSet/>
      <dgm:spPr/>
      <dgm:t>
        <a:bodyPr/>
        <a:lstStyle/>
        <a:p>
          <a:endParaRPr lang="en-US"/>
        </a:p>
      </dgm:t>
    </dgm:pt>
    <dgm:pt modelId="{11B230EC-C9A5-4A05-8F0A-E063484C011A}" type="sibTrans" cxnId="{43D54AE5-24B4-4A0D-96C3-CBE36E635354}">
      <dgm:prSet/>
      <dgm:spPr/>
      <dgm:t>
        <a:bodyPr/>
        <a:lstStyle/>
        <a:p>
          <a:endParaRPr lang="en-US">
            <a:solidFill>
              <a:schemeClr val="tx1"/>
            </a:solidFill>
          </a:endParaRPr>
        </a:p>
      </dgm:t>
    </dgm:pt>
    <dgm:pt modelId="{99265A0E-76FB-4C81-B320-DB51FDFDBB97}">
      <dgm:prSet phldrT="[Text]" custT="1"/>
      <dgm:spPr/>
      <dgm:t>
        <a:bodyPr/>
        <a:lstStyle/>
        <a:p>
          <a:r>
            <a:rPr lang="en-US" sz="1400" b="1" u="sng" dirty="0">
              <a:solidFill>
                <a:schemeClr val="bg1"/>
              </a:solidFill>
            </a:rPr>
            <a:t>Attention Seeking Behaviors</a:t>
          </a:r>
        </a:p>
        <a:p>
          <a:r>
            <a:rPr lang="en-US" sz="1400" dirty="0">
              <a:solidFill>
                <a:schemeClr val="bg1"/>
              </a:solidFill>
            </a:rPr>
            <a:t>Student is trying to gain attention from adults or peers</a:t>
          </a:r>
        </a:p>
      </dgm:t>
    </dgm:pt>
    <dgm:pt modelId="{1768D454-08F7-4689-93C3-32AC39477AE4}" type="parTrans" cxnId="{1B618101-BAFB-406A-B50A-ACE1CC678D65}">
      <dgm:prSet/>
      <dgm:spPr/>
      <dgm:t>
        <a:bodyPr/>
        <a:lstStyle/>
        <a:p>
          <a:endParaRPr lang="en-US"/>
        </a:p>
      </dgm:t>
    </dgm:pt>
    <dgm:pt modelId="{BA59E5C3-A4DD-4DD7-92BA-2935AEAB960D}" type="sibTrans" cxnId="{1B618101-BAFB-406A-B50A-ACE1CC678D65}">
      <dgm:prSet/>
      <dgm:spPr/>
      <dgm:t>
        <a:bodyPr/>
        <a:lstStyle/>
        <a:p>
          <a:endParaRPr lang="en-US">
            <a:solidFill>
              <a:schemeClr val="tx1"/>
            </a:solidFill>
          </a:endParaRPr>
        </a:p>
      </dgm:t>
    </dgm:pt>
    <dgm:pt modelId="{560341C8-630A-415F-9EE0-AB0712A2D2D0}" type="pres">
      <dgm:prSet presAssocID="{FD2D8B60-C28F-4AF7-83B9-6E966C57A7D8}" presName="Name0" presStyleCnt="0">
        <dgm:presLayoutVars>
          <dgm:chMax val="1"/>
          <dgm:dir/>
          <dgm:animLvl val="ctr"/>
          <dgm:resizeHandles val="exact"/>
        </dgm:presLayoutVars>
      </dgm:prSet>
      <dgm:spPr/>
    </dgm:pt>
    <dgm:pt modelId="{FF248C79-B458-4B76-8563-C2B401D85484}" type="pres">
      <dgm:prSet presAssocID="{2C547A9B-3AA0-454A-AA60-120F7013F3CC}" presName="centerShape" presStyleLbl="node0" presStyleIdx="0" presStyleCnt="1"/>
      <dgm:spPr/>
    </dgm:pt>
    <dgm:pt modelId="{E6C5867C-7868-4C5E-87AA-75864033DCA4}" type="pres">
      <dgm:prSet presAssocID="{86D73C8B-BB80-46DD-8FB2-8E58EDD565F4}" presName="node" presStyleLbl="node1" presStyleIdx="0" presStyleCnt="4" custScaleX="158351">
        <dgm:presLayoutVars>
          <dgm:bulletEnabled val="1"/>
        </dgm:presLayoutVars>
      </dgm:prSet>
      <dgm:spPr/>
    </dgm:pt>
    <dgm:pt modelId="{2AA2D40B-3FA1-4F72-AFDE-8095986EF855}" type="pres">
      <dgm:prSet presAssocID="{86D73C8B-BB80-46DD-8FB2-8E58EDD565F4}" presName="dummy" presStyleCnt="0"/>
      <dgm:spPr/>
    </dgm:pt>
    <dgm:pt modelId="{6E1B469A-1B92-46F0-93CC-CBC577FC7599}" type="pres">
      <dgm:prSet presAssocID="{7EAB5D90-8F5A-4A48-9AAE-B719594BB492}" presName="sibTrans" presStyleLbl="sibTrans2D1" presStyleIdx="0" presStyleCnt="4"/>
      <dgm:spPr/>
    </dgm:pt>
    <dgm:pt modelId="{0AD33DF0-5142-4F51-A2A6-74494415D255}" type="pres">
      <dgm:prSet presAssocID="{1940D35B-D78E-4928-B327-8006F29C6185}" presName="node" presStyleLbl="node1" presStyleIdx="1" presStyleCnt="4" custScaleX="146273">
        <dgm:presLayoutVars>
          <dgm:bulletEnabled val="1"/>
        </dgm:presLayoutVars>
      </dgm:prSet>
      <dgm:spPr/>
    </dgm:pt>
    <dgm:pt modelId="{78EFDD7E-0597-4929-B1A7-B2E99AD0E0FD}" type="pres">
      <dgm:prSet presAssocID="{1940D35B-D78E-4928-B327-8006F29C6185}" presName="dummy" presStyleCnt="0"/>
      <dgm:spPr/>
    </dgm:pt>
    <dgm:pt modelId="{99F41FB6-7919-4C65-8DB5-6E95B810D3E5}" type="pres">
      <dgm:prSet presAssocID="{8F059871-96FF-4D02-A447-C5817CD645F0}" presName="sibTrans" presStyleLbl="sibTrans2D1" presStyleIdx="1" presStyleCnt="4"/>
      <dgm:spPr/>
    </dgm:pt>
    <dgm:pt modelId="{D2492E5A-B8D8-4AC6-B6C0-4DDA05FABF90}" type="pres">
      <dgm:prSet presAssocID="{2D4CA9C0-864D-4496-BF0B-992BB52B978A}" presName="node" presStyleLbl="node1" presStyleIdx="2" presStyleCnt="4" custScaleX="183216" custScaleY="110216" custRadScaleRad="98652" custRadScaleInc="2914">
        <dgm:presLayoutVars>
          <dgm:bulletEnabled val="1"/>
        </dgm:presLayoutVars>
      </dgm:prSet>
      <dgm:spPr/>
    </dgm:pt>
    <dgm:pt modelId="{CFAA261D-1FDC-412A-994A-DDB0792F47DB}" type="pres">
      <dgm:prSet presAssocID="{2D4CA9C0-864D-4496-BF0B-992BB52B978A}" presName="dummy" presStyleCnt="0"/>
      <dgm:spPr/>
    </dgm:pt>
    <dgm:pt modelId="{D8734024-E40C-402C-82A0-8376E16601BF}" type="pres">
      <dgm:prSet presAssocID="{11B230EC-C9A5-4A05-8F0A-E063484C011A}" presName="sibTrans" presStyleLbl="sibTrans2D1" presStyleIdx="2" presStyleCnt="4"/>
      <dgm:spPr/>
    </dgm:pt>
    <dgm:pt modelId="{DAD197AE-EC0D-492E-B104-8BF8A6F918DB}" type="pres">
      <dgm:prSet presAssocID="{99265A0E-76FB-4C81-B320-DB51FDFDBB97}" presName="node" presStyleLbl="node1" presStyleIdx="3" presStyleCnt="4" custScaleX="143837">
        <dgm:presLayoutVars>
          <dgm:bulletEnabled val="1"/>
        </dgm:presLayoutVars>
      </dgm:prSet>
      <dgm:spPr/>
    </dgm:pt>
    <dgm:pt modelId="{E133FA51-0512-4F6B-B924-52651EFFC98E}" type="pres">
      <dgm:prSet presAssocID="{99265A0E-76FB-4C81-B320-DB51FDFDBB97}" presName="dummy" presStyleCnt="0"/>
      <dgm:spPr/>
    </dgm:pt>
    <dgm:pt modelId="{37F4ED00-443F-4DCC-B882-9696BD1384AC}" type="pres">
      <dgm:prSet presAssocID="{BA59E5C3-A4DD-4DD7-92BA-2935AEAB960D}" presName="sibTrans" presStyleLbl="sibTrans2D1" presStyleIdx="3" presStyleCnt="4"/>
      <dgm:spPr/>
    </dgm:pt>
  </dgm:ptLst>
  <dgm:cxnLst>
    <dgm:cxn modelId="{1B618101-BAFB-406A-B50A-ACE1CC678D65}" srcId="{2C547A9B-3AA0-454A-AA60-120F7013F3CC}" destId="{99265A0E-76FB-4C81-B320-DB51FDFDBB97}" srcOrd="3" destOrd="0" parTransId="{1768D454-08F7-4689-93C3-32AC39477AE4}" sibTransId="{BA59E5C3-A4DD-4DD7-92BA-2935AEAB960D}"/>
    <dgm:cxn modelId="{3FEE510C-5A7B-4490-9FFC-15555F4E493C}" type="presOf" srcId="{11B230EC-C9A5-4A05-8F0A-E063484C011A}" destId="{D8734024-E40C-402C-82A0-8376E16601BF}" srcOrd="0" destOrd="0" presId="urn:microsoft.com/office/officeart/2005/8/layout/radial6"/>
    <dgm:cxn modelId="{5E507811-49B6-4793-8035-FF677675264A}" type="presOf" srcId="{8F059871-96FF-4D02-A447-C5817CD645F0}" destId="{99F41FB6-7919-4C65-8DB5-6E95B810D3E5}" srcOrd="0" destOrd="0" presId="urn:microsoft.com/office/officeart/2005/8/layout/radial6"/>
    <dgm:cxn modelId="{41BA021C-52BF-4A28-BDE8-36C8EF8770ED}" type="presOf" srcId="{99265A0E-76FB-4C81-B320-DB51FDFDBB97}" destId="{DAD197AE-EC0D-492E-B104-8BF8A6F918DB}" srcOrd="0" destOrd="0" presId="urn:microsoft.com/office/officeart/2005/8/layout/radial6"/>
    <dgm:cxn modelId="{18A5F42B-9083-471A-954B-538580563CB3}" type="presOf" srcId="{BA59E5C3-A4DD-4DD7-92BA-2935AEAB960D}" destId="{37F4ED00-443F-4DCC-B882-9696BD1384AC}" srcOrd="0" destOrd="0" presId="urn:microsoft.com/office/officeart/2005/8/layout/radial6"/>
    <dgm:cxn modelId="{88D2AB61-D5F9-4150-88FC-C83650FDD45A}" srcId="{2C547A9B-3AA0-454A-AA60-120F7013F3CC}" destId="{86D73C8B-BB80-46DD-8FB2-8E58EDD565F4}" srcOrd="0" destOrd="0" parTransId="{93A5882F-5F94-4F63-9E29-413552DCDC16}" sibTransId="{7EAB5D90-8F5A-4A48-9AAE-B719594BB492}"/>
    <dgm:cxn modelId="{FCC31A78-C735-48ED-B469-51FE28214157}" srcId="{2C547A9B-3AA0-454A-AA60-120F7013F3CC}" destId="{1940D35B-D78E-4928-B327-8006F29C6185}" srcOrd="1" destOrd="0" parTransId="{92471E7B-26A3-4654-AF12-6CE811F68D4B}" sibTransId="{8F059871-96FF-4D02-A447-C5817CD645F0}"/>
    <dgm:cxn modelId="{597D418A-A46B-4ED3-817E-A207C2076189}" type="presOf" srcId="{7EAB5D90-8F5A-4A48-9AAE-B719594BB492}" destId="{6E1B469A-1B92-46F0-93CC-CBC577FC7599}" srcOrd="0" destOrd="0" presId="urn:microsoft.com/office/officeart/2005/8/layout/radial6"/>
    <dgm:cxn modelId="{845946A0-1228-4C57-9F38-9F3A84CF0E96}" type="presOf" srcId="{2D4CA9C0-864D-4496-BF0B-992BB52B978A}" destId="{D2492E5A-B8D8-4AC6-B6C0-4DDA05FABF90}" srcOrd="0" destOrd="0" presId="urn:microsoft.com/office/officeart/2005/8/layout/radial6"/>
    <dgm:cxn modelId="{1C0B60BA-2D87-4CB3-83A1-7D9552ACBFDF}" type="presOf" srcId="{FD2D8B60-C28F-4AF7-83B9-6E966C57A7D8}" destId="{560341C8-630A-415F-9EE0-AB0712A2D2D0}" srcOrd="0" destOrd="0" presId="urn:microsoft.com/office/officeart/2005/8/layout/radial6"/>
    <dgm:cxn modelId="{0436A2C4-B599-4D36-9618-1E28F361436B}" type="presOf" srcId="{1940D35B-D78E-4928-B327-8006F29C6185}" destId="{0AD33DF0-5142-4F51-A2A6-74494415D255}" srcOrd="0" destOrd="0" presId="urn:microsoft.com/office/officeart/2005/8/layout/radial6"/>
    <dgm:cxn modelId="{68F262E4-17A3-4664-9093-B34462151161}" srcId="{FD2D8B60-C28F-4AF7-83B9-6E966C57A7D8}" destId="{2C547A9B-3AA0-454A-AA60-120F7013F3CC}" srcOrd="0" destOrd="0" parTransId="{EC83D92D-4F47-4F2C-AAD1-A6A21AFD6DD5}" sibTransId="{130866F3-8E42-42E5-9463-F341EA98478D}"/>
    <dgm:cxn modelId="{43D54AE5-24B4-4A0D-96C3-CBE36E635354}" srcId="{2C547A9B-3AA0-454A-AA60-120F7013F3CC}" destId="{2D4CA9C0-864D-4496-BF0B-992BB52B978A}" srcOrd="2" destOrd="0" parTransId="{FE7B2001-ECC2-40CF-B0DF-BA76515424CE}" sibTransId="{11B230EC-C9A5-4A05-8F0A-E063484C011A}"/>
    <dgm:cxn modelId="{809753F6-BE21-45D5-BD75-7725F5184A86}" type="presOf" srcId="{86D73C8B-BB80-46DD-8FB2-8E58EDD565F4}" destId="{E6C5867C-7868-4C5E-87AA-75864033DCA4}" srcOrd="0" destOrd="0" presId="urn:microsoft.com/office/officeart/2005/8/layout/radial6"/>
    <dgm:cxn modelId="{031BB2F7-CDCE-4726-B15F-AC216529E5C3}" type="presOf" srcId="{2C547A9B-3AA0-454A-AA60-120F7013F3CC}" destId="{FF248C79-B458-4B76-8563-C2B401D85484}" srcOrd="0" destOrd="0" presId="urn:microsoft.com/office/officeart/2005/8/layout/radial6"/>
    <dgm:cxn modelId="{BB1CBA4F-D766-4704-B044-72317A80A604}" type="presParOf" srcId="{560341C8-630A-415F-9EE0-AB0712A2D2D0}" destId="{FF248C79-B458-4B76-8563-C2B401D85484}" srcOrd="0" destOrd="0" presId="urn:microsoft.com/office/officeart/2005/8/layout/radial6"/>
    <dgm:cxn modelId="{7A696214-894C-40FB-9915-2B573508718C}" type="presParOf" srcId="{560341C8-630A-415F-9EE0-AB0712A2D2D0}" destId="{E6C5867C-7868-4C5E-87AA-75864033DCA4}" srcOrd="1" destOrd="0" presId="urn:microsoft.com/office/officeart/2005/8/layout/radial6"/>
    <dgm:cxn modelId="{F4ED417F-542F-430C-AAAC-2E24127B62A1}" type="presParOf" srcId="{560341C8-630A-415F-9EE0-AB0712A2D2D0}" destId="{2AA2D40B-3FA1-4F72-AFDE-8095986EF855}" srcOrd="2" destOrd="0" presId="urn:microsoft.com/office/officeart/2005/8/layout/radial6"/>
    <dgm:cxn modelId="{7868EE06-FFFB-4E6B-BC10-AE02850A467C}" type="presParOf" srcId="{560341C8-630A-415F-9EE0-AB0712A2D2D0}" destId="{6E1B469A-1B92-46F0-93CC-CBC577FC7599}" srcOrd="3" destOrd="0" presId="urn:microsoft.com/office/officeart/2005/8/layout/radial6"/>
    <dgm:cxn modelId="{376D3E81-2CBB-4502-BB85-3E66BD2178C4}" type="presParOf" srcId="{560341C8-630A-415F-9EE0-AB0712A2D2D0}" destId="{0AD33DF0-5142-4F51-A2A6-74494415D255}" srcOrd="4" destOrd="0" presId="urn:microsoft.com/office/officeart/2005/8/layout/radial6"/>
    <dgm:cxn modelId="{AC7EE594-0814-45AD-A058-126C7FD55607}" type="presParOf" srcId="{560341C8-630A-415F-9EE0-AB0712A2D2D0}" destId="{78EFDD7E-0597-4929-B1A7-B2E99AD0E0FD}" srcOrd="5" destOrd="0" presId="urn:microsoft.com/office/officeart/2005/8/layout/radial6"/>
    <dgm:cxn modelId="{263551B1-D6A0-45D9-9221-07048B3D3228}" type="presParOf" srcId="{560341C8-630A-415F-9EE0-AB0712A2D2D0}" destId="{99F41FB6-7919-4C65-8DB5-6E95B810D3E5}" srcOrd="6" destOrd="0" presId="urn:microsoft.com/office/officeart/2005/8/layout/radial6"/>
    <dgm:cxn modelId="{ECD26A26-C215-4FF0-804F-294DF764C10E}" type="presParOf" srcId="{560341C8-630A-415F-9EE0-AB0712A2D2D0}" destId="{D2492E5A-B8D8-4AC6-B6C0-4DDA05FABF90}" srcOrd="7" destOrd="0" presId="urn:microsoft.com/office/officeart/2005/8/layout/radial6"/>
    <dgm:cxn modelId="{9B80FEB4-FF6B-49C5-9925-2F4425CD7B3E}" type="presParOf" srcId="{560341C8-630A-415F-9EE0-AB0712A2D2D0}" destId="{CFAA261D-1FDC-412A-994A-DDB0792F47DB}" srcOrd="8" destOrd="0" presId="urn:microsoft.com/office/officeart/2005/8/layout/radial6"/>
    <dgm:cxn modelId="{3720F0A5-D30F-4BFE-8729-FBF321DA5168}" type="presParOf" srcId="{560341C8-630A-415F-9EE0-AB0712A2D2D0}" destId="{D8734024-E40C-402C-82A0-8376E16601BF}" srcOrd="9" destOrd="0" presId="urn:microsoft.com/office/officeart/2005/8/layout/radial6"/>
    <dgm:cxn modelId="{53FB209C-9FC1-446D-B292-EB44FF2B582C}" type="presParOf" srcId="{560341C8-630A-415F-9EE0-AB0712A2D2D0}" destId="{DAD197AE-EC0D-492E-B104-8BF8A6F918DB}" srcOrd="10" destOrd="0" presId="urn:microsoft.com/office/officeart/2005/8/layout/radial6"/>
    <dgm:cxn modelId="{F8E4DACA-EB5F-4BD3-A49F-C7DDF92E02EC}" type="presParOf" srcId="{560341C8-630A-415F-9EE0-AB0712A2D2D0}" destId="{E133FA51-0512-4F6B-B924-52651EFFC98E}" srcOrd="11" destOrd="0" presId="urn:microsoft.com/office/officeart/2005/8/layout/radial6"/>
    <dgm:cxn modelId="{236692ED-E747-4128-8054-26A1CFB9A0B7}" type="presParOf" srcId="{560341C8-630A-415F-9EE0-AB0712A2D2D0}" destId="{37F4ED00-443F-4DCC-B882-9696BD1384AC}"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AA97B3B-84C0-4053-9B03-151635AD7D01}" type="doc">
      <dgm:prSet loTypeId="urn:microsoft.com/office/officeart/2016/7/layout/VerticalSolidActionList" loCatId="List" qsTypeId="urn:microsoft.com/office/officeart/2005/8/quickstyle/simple2" qsCatId="simple" csTypeId="urn:microsoft.com/office/officeart/2005/8/colors/colorful2" csCatId="colorful"/>
      <dgm:spPr/>
      <dgm:t>
        <a:bodyPr/>
        <a:lstStyle/>
        <a:p>
          <a:endParaRPr lang="en-US"/>
        </a:p>
      </dgm:t>
    </dgm:pt>
    <dgm:pt modelId="{8F7B197B-6865-4B86-AB23-8D98E90257A4}">
      <dgm:prSet/>
      <dgm:spPr/>
      <dgm:t>
        <a:bodyPr/>
        <a:lstStyle/>
        <a:p>
          <a:r>
            <a:rPr lang="en-US" dirty="0"/>
            <a:t>For students </a:t>
          </a:r>
          <a:r>
            <a:rPr lang="en-US" b="1" u="sng" dirty="0"/>
            <a:t>seeking attention</a:t>
          </a:r>
          <a:r>
            <a:rPr lang="en-US" dirty="0"/>
            <a:t>:</a:t>
          </a:r>
        </a:p>
      </dgm:t>
    </dgm:pt>
    <dgm:pt modelId="{C4230FE6-08AF-4BC6-80A7-7204342EAF4B}" type="parTrans" cxnId="{221579AC-B9C0-4F45-ACEC-8CE331B52488}">
      <dgm:prSet/>
      <dgm:spPr/>
      <dgm:t>
        <a:bodyPr/>
        <a:lstStyle/>
        <a:p>
          <a:endParaRPr lang="en-US"/>
        </a:p>
      </dgm:t>
    </dgm:pt>
    <dgm:pt modelId="{7427F057-2184-4871-A65F-8A5375BE154A}" type="sibTrans" cxnId="{221579AC-B9C0-4F45-ACEC-8CE331B52488}">
      <dgm:prSet/>
      <dgm:spPr/>
      <dgm:t>
        <a:bodyPr/>
        <a:lstStyle/>
        <a:p>
          <a:endParaRPr lang="en-US"/>
        </a:p>
      </dgm:t>
    </dgm:pt>
    <dgm:pt modelId="{858BB7A1-249B-4EC3-A5FD-11D9AC51FC15}">
      <dgm:prSet custT="1"/>
      <dgm:spPr/>
      <dgm:t>
        <a:bodyPr/>
        <a:lstStyle/>
        <a:p>
          <a:r>
            <a:rPr lang="en-US" sz="1800" dirty="0"/>
            <a:t>Planned ignoring for off-task behaviors (but providing attention as soon as students are on-task)</a:t>
          </a:r>
        </a:p>
      </dgm:t>
    </dgm:pt>
    <dgm:pt modelId="{370FCD5A-D05A-4B76-9419-26C3D7670185}" type="parTrans" cxnId="{654F7C14-6D9D-4F9D-95E1-A22B242D8259}">
      <dgm:prSet/>
      <dgm:spPr/>
      <dgm:t>
        <a:bodyPr/>
        <a:lstStyle/>
        <a:p>
          <a:endParaRPr lang="en-US"/>
        </a:p>
      </dgm:t>
    </dgm:pt>
    <dgm:pt modelId="{82982936-FBFD-41B4-9627-7915DD2179F7}" type="sibTrans" cxnId="{654F7C14-6D9D-4F9D-95E1-A22B242D8259}">
      <dgm:prSet/>
      <dgm:spPr/>
      <dgm:t>
        <a:bodyPr/>
        <a:lstStyle/>
        <a:p>
          <a:endParaRPr lang="en-US"/>
        </a:p>
      </dgm:t>
    </dgm:pt>
    <dgm:pt modelId="{01A70C47-EC51-4181-9724-B4E932EE034D}">
      <dgm:prSet custT="1"/>
      <dgm:spPr/>
      <dgm:t>
        <a:bodyPr/>
        <a:lstStyle/>
        <a:p>
          <a:r>
            <a:rPr lang="en-US" sz="1800" dirty="0"/>
            <a:t>Provide more positive attention </a:t>
          </a:r>
          <a:r>
            <a:rPr lang="en-US" sz="1800" u="sng" dirty="0"/>
            <a:t>before</a:t>
          </a:r>
          <a:r>
            <a:rPr lang="en-US" sz="1800" dirty="0"/>
            <a:t> challenging behaviors occur</a:t>
          </a:r>
        </a:p>
      </dgm:t>
    </dgm:pt>
    <dgm:pt modelId="{7DC5C9A1-D3A8-4C03-A42A-2B3BAE14C3AA}" type="parTrans" cxnId="{47C3DD82-C4A3-4BAA-9228-A3A30843A23A}">
      <dgm:prSet/>
      <dgm:spPr/>
      <dgm:t>
        <a:bodyPr/>
        <a:lstStyle/>
        <a:p>
          <a:endParaRPr lang="en-US"/>
        </a:p>
      </dgm:t>
    </dgm:pt>
    <dgm:pt modelId="{9C20ACE2-8BE7-49EA-B60F-3A880A7B9E9D}" type="sibTrans" cxnId="{47C3DD82-C4A3-4BAA-9228-A3A30843A23A}">
      <dgm:prSet/>
      <dgm:spPr/>
      <dgm:t>
        <a:bodyPr/>
        <a:lstStyle/>
        <a:p>
          <a:endParaRPr lang="en-US"/>
        </a:p>
      </dgm:t>
    </dgm:pt>
    <dgm:pt modelId="{9BFC4B21-FBC0-43DD-94BD-125B8D939144}">
      <dgm:prSet custT="1"/>
      <dgm:spPr/>
      <dgm:t>
        <a:bodyPr/>
        <a:lstStyle/>
        <a:p>
          <a:r>
            <a:rPr lang="en-US" sz="1800" dirty="0"/>
            <a:t>Teach the student how to get attention in a positive way (e.g., raising her hand)</a:t>
          </a:r>
        </a:p>
      </dgm:t>
    </dgm:pt>
    <dgm:pt modelId="{D61BB8E6-1443-4CF3-95CA-AFACE7F470E1}" type="parTrans" cxnId="{B5606DED-4EA8-40DF-B110-9D209F22EB05}">
      <dgm:prSet/>
      <dgm:spPr/>
      <dgm:t>
        <a:bodyPr/>
        <a:lstStyle/>
        <a:p>
          <a:endParaRPr lang="en-US"/>
        </a:p>
      </dgm:t>
    </dgm:pt>
    <dgm:pt modelId="{59D4C82C-9FB0-4998-A8F8-2510156C7661}" type="sibTrans" cxnId="{B5606DED-4EA8-40DF-B110-9D209F22EB05}">
      <dgm:prSet/>
      <dgm:spPr/>
      <dgm:t>
        <a:bodyPr/>
        <a:lstStyle/>
        <a:p>
          <a:endParaRPr lang="en-US"/>
        </a:p>
      </dgm:t>
    </dgm:pt>
    <dgm:pt modelId="{C452B4BD-F225-4D62-8A16-AAB852E5A7FC}">
      <dgm:prSet/>
      <dgm:spPr/>
      <dgm:t>
        <a:bodyPr/>
        <a:lstStyle/>
        <a:p>
          <a:r>
            <a:rPr lang="en-US" b="1" u="sng"/>
            <a:t>Verbiage:</a:t>
          </a:r>
          <a:endParaRPr lang="en-US"/>
        </a:p>
      </dgm:t>
    </dgm:pt>
    <dgm:pt modelId="{F5B3E067-7A51-4898-8717-84AB49FA60EC}" type="parTrans" cxnId="{95F45399-FCF1-4724-8D33-C2A5A750F9D2}">
      <dgm:prSet/>
      <dgm:spPr/>
      <dgm:t>
        <a:bodyPr/>
        <a:lstStyle/>
        <a:p>
          <a:endParaRPr lang="en-US"/>
        </a:p>
      </dgm:t>
    </dgm:pt>
    <dgm:pt modelId="{9649AA0C-5F98-4E7E-BEF8-1C388B4A05EE}" type="sibTrans" cxnId="{95F45399-FCF1-4724-8D33-C2A5A750F9D2}">
      <dgm:prSet/>
      <dgm:spPr/>
      <dgm:t>
        <a:bodyPr/>
        <a:lstStyle/>
        <a:p>
          <a:endParaRPr lang="en-US"/>
        </a:p>
      </dgm:t>
    </dgm:pt>
    <dgm:pt modelId="{574C69BB-BAF6-4860-8A49-BD8CF61D6419}">
      <dgm:prSet custT="1"/>
      <dgm:spPr/>
      <dgm:t>
        <a:bodyPr/>
        <a:lstStyle/>
        <a:p>
          <a:r>
            <a:rPr lang="en-US" sz="1800" dirty="0"/>
            <a:t>Praise a nearby peer who is on-task while ignoring target student: “I like how Julie is focused on her math with a quiet mouth and safe body.”</a:t>
          </a:r>
        </a:p>
      </dgm:t>
    </dgm:pt>
    <dgm:pt modelId="{A3ACB591-1444-4E9E-85FF-75473CE538E9}" type="parTrans" cxnId="{E44AD07A-61DF-44E3-A7BE-B7CBBEBA8680}">
      <dgm:prSet/>
      <dgm:spPr/>
      <dgm:t>
        <a:bodyPr/>
        <a:lstStyle/>
        <a:p>
          <a:endParaRPr lang="en-US"/>
        </a:p>
      </dgm:t>
    </dgm:pt>
    <dgm:pt modelId="{5D297875-E3E5-48C4-9BB1-BEFEF0017FC0}" type="sibTrans" cxnId="{E44AD07A-61DF-44E3-A7BE-B7CBBEBA8680}">
      <dgm:prSet/>
      <dgm:spPr/>
      <dgm:t>
        <a:bodyPr/>
        <a:lstStyle/>
        <a:p>
          <a:endParaRPr lang="en-US"/>
        </a:p>
      </dgm:t>
    </dgm:pt>
    <dgm:pt modelId="{6A52A2DA-7478-4B39-8686-9197AFD181D7}">
      <dgm:prSet custT="1"/>
      <dgm:spPr/>
      <dgm:t>
        <a:bodyPr/>
        <a:lstStyle/>
        <a:p>
          <a:r>
            <a:rPr lang="en-US" sz="1800" dirty="0"/>
            <a:t>“If you want my attention, Sara, you can raise a quiet hand.” Provide praise and attention when you see that.</a:t>
          </a:r>
        </a:p>
      </dgm:t>
    </dgm:pt>
    <dgm:pt modelId="{3A616325-CAE9-49D4-AED2-B96FD5D6C6E6}" type="parTrans" cxnId="{5D45BF00-FEA3-4EE5-B07A-4E570E672248}">
      <dgm:prSet/>
      <dgm:spPr/>
      <dgm:t>
        <a:bodyPr/>
        <a:lstStyle/>
        <a:p>
          <a:endParaRPr lang="en-US"/>
        </a:p>
      </dgm:t>
    </dgm:pt>
    <dgm:pt modelId="{3BF32FD0-EA48-4E93-A7D4-67CF41B4CD47}" type="sibTrans" cxnId="{5D45BF00-FEA3-4EE5-B07A-4E570E672248}">
      <dgm:prSet/>
      <dgm:spPr/>
      <dgm:t>
        <a:bodyPr/>
        <a:lstStyle/>
        <a:p>
          <a:endParaRPr lang="en-US"/>
        </a:p>
      </dgm:t>
    </dgm:pt>
    <dgm:pt modelId="{6B882954-89D5-457C-8D04-71AB63B7C974}">
      <dgm:prSet custT="1"/>
      <dgm:spPr/>
      <dgm:t>
        <a:bodyPr/>
        <a:lstStyle/>
        <a:p>
          <a:r>
            <a:rPr lang="en-US" sz="1800" dirty="0"/>
            <a:t>“Johnny, I will give you attention when I see you focused on your math assignment.”</a:t>
          </a:r>
        </a:p>
      </dgm:t>
    </dgm:pt>
    <dgm:pt modelId="{6D3DF9C4-0E45-4E96-B52D-DD5372F23EE8}" type="parTrans" cxnId="{70FE6853-EF5E-46D4-B8CF-8D2685E347C9}">
      <dgm:prSet/>
      <dgm:spPr/>
      <dgm:t>
        <a:bodyPr/>
        <a:lstStyle/>
        <a:p>
          <a:endParaRPr lang="en-US"/>
        </a:p>
      </dgm:t>
    </dgm:pt>
    <dgm:pt modelId="{6DC8DDD6-23C0-4EE0-A81F-782F9E4E5113}" type="sibTrans" cxnId="{70FE6853-EF5E-46D4-B8CF-8D2685E347C9}">
      <dgm:prSet/>
      <dgm:spPr/>
      <dgm:t>
        <a:bodyPr/>
        <a:lstStyle/>
        <a:p>
          <a:endParaRPr lang="en-US"/>
        </a:p>
      </dgm:t>
    </dgm:pt>
    <dgm:pt modelId="{82368970-C844-E448-B279-629B95AB5BE8}" type="pres">
      <dgm:prSet presAssocID="{4AA97B3B-84C0-4053-9B03-151635AD7D01}" presName="Name0" presStyleCnt="0">
        <dgm:presLayoutVars>
          <dgm:dir/>
          <dgm:animLvl val="lvl"/>
          <dgm:resizeHandles val="exact"/>
        </dgm:presLayoutVars>
      </dgm:prSet>
      <dgm:spPr/>
    </dgm:pt>
    <dgm:pt modelId="{4E6DD215-7A85-6D4E-BCB7-480E2D4D00B7}" type="pres">
      <dgm:prSet presAssocID="{8F7B197B-6865-4B86-AB23-8D98E90257A4}" presName="linNode" presStyleCnt="0"/>
      <dgm:spPr/>
    </dgm:pt>
    <dgm:pt modelId="{B41D9975-8E00-5940-B7D3-1384F03A1955}" type="pres">
      <dgm:prSet presAssocID="{8F7B197B-6865-4B86-AB23-8D98E90257A4}" presName="parentText" presStyleLbl="alignNode1" presStyleIdx="0" presStyleCnt="2">
        <dgm:presLayoutVars>
          <dgm:chMax val="1"/>
          <dgm:bulletEnabled/>
        </dgm:presLayoutVars>
      </dgm:prSet>
      <dgm:spPr/>
    </dgm:pt>
    <dgm:pt modelId="{84B1929A-7569-F041-B56C-D727828D314E}" type="pres">
      <dgm:prSet presAssocID="{8F7B197B-6865-4B86-AB23-8D98E90257A4}" presName="descendantText" presStyleLbl="alignAccFollowNode1" presStyleIdx="0" presStyleCnt="2">
        <dgm:presLayoutVars>
          <dgm:bulletEnabled/>
        </dgm:presLayoutVars>
      </dgm:prSet>
      <dgm:spPr/>
    </dgm:pt>
    <dgm:pt modelId="{C05905A3-F66F-B241-B8E3-715B08409A99}" type="pres">
      <dgm:prSet presAssocID="{7427F057-2184-4871-A65F-8A5375BE154A}" presName="sp" presStyleCnt="0"/>
      <dgm:spPr/>
    </dgm:pt>
    <dgm:pt modelId="{D944543F-C623-1641-8DAB-E38340401ECD}" type="pres">
      <dgm:prSet presAssocID="{C452B4BD-F225-4D62-8A16-AAB852E5A7FC}" presName="linNode" presStyleCnt="0"/>
      <dgm:spPr/>
    </dgm:pt>
    <dgm:pt modelId="{4BF49A3A-5734-EF44-BD11-94087F8FF9D5}" type="pres">
      <dgm:prSet presAssocID="{C452B4BD-F225-4D62-8A16-AAB852E5A7FC}" presName="parentText" presStyleLbl="alignNode1" presStyleIdx="1" presStyleCnt="2">
        <dgm:presLayoutVars>
          <dgm:chMax val="1"/>
          <dgm:bulletEnabled/>
        </dgm:presLayoutVars>
      </dgm:prSet>
      <dgm:spPr/>
    </dgm:pt>
    <dgm:pt modelId="{9439C4E8-2B35-DF40-8915-F560827BDF40}" type="pres">
      <dgm:prSet presAssocID="{C452B4BD-F225-4D62-8A16-AAB852E5A7FC}" presName="descendantText" presStyleLbl="alignAccFollowNode1" presStyleIdx="1" presStyleCnt="2">
        <dgm:presLayoutVars>
          <dgm:bulletEnabled/>
        </dgm:presLayoutVars>
      </dgm:prSet>
      <dgm:spPr/>
    </dgm:pt>
  </dgm:ptLst>
  <dgm:cxnLst>
    <dgm:cxn modelId="{E58F3000-2DF3-BA42-B5D3-7AA6B7FA546F}" type="presOf" srcId="{4AA97B3B-84C0-4053-9B03-151635AD7D01}" destId="{82368970-C844-E448-B279-629B95AB5BE8}" srcOrd="0" destOrd="0" presId="urn:microsoft.com/office/officeart/2016/7/layout/VerticalSolidActionList"/>
    <dgm:cxn modelId="{5D45BF00-FEA3-4EE5-B07A-4E570E672248}" srcId="{C452B4BD-F225-4D62-8A16-AAB852E5A7FC}" destId="{6A52A2DA-7478-4B39-8686-9197AFD181D7}" srcOrd="1" destOrd="0" parTransId="{3A616325-CAE9-49D4-AED2-B96FD5D6C6E6}" sibTransId="{3BF32FD0-EA48-4E93-A7D4-67CF41B4CD47}"/>
    <dgm:cxn modelId="{654F7C14-6D9D-4F9D-95E1-A22B242D8259}" srcId="{8F7B197B-6865-4B86-AB23-8D98E90257A4}" destId="{858BB7A1-249B-4EC3-A5FD-11D9AC51FC15}" srcOrd="0" destOrd="0" parTransId="{370FCD5A-D05A-4B76-9419-26C3D7670185}" sibTransId="{82982936-FBFD-41B4-9627-7915DD2179F7}"/>
    <dgm:cxn modelId="{70FE6853-EF5E-46D4-B8CF-8D2685E347C9}" srcId="{C452B4BD-F225-4D62-8A16-AAB852E5A7FC}" destId="{6B882954-89D5-457C-8D04-71AB63B7C974}" srcOrd="2" destOrd="0" parTransId="{6D3DF9C4-0E45-4E96-B52D-DD5372F23EE8}" sibTransId="{6DC8DDD6-23C0-4EE0-A81F-782F9E4E5113}"/>
    <dgm:cxn modelId="{7C46FC54-A6C2-5844-81D3-DAF6531EC271}" type="presOf" srcId="{6B882954-89D5-457C-8D04-71AB63B7C974}" destId="{9439C4E8-2B35-DF40-8915-F560827BDF40}" srcOrd="0" destOrd="2" presId="urn:microsoft.com/office/officeart/2016/7/layout/VerticalSolidActionList"/>
    <dgm:cxn modelId="{34981C76-CF95-E241-A3B1-87362C3F348A}" type="presOf" srcId="{8F7B197B-6865-4B86-AB23-8D98E90257A4}" destId="{B41D9975-8E00-5940-B7D3-1384F03A1955}" srcOrd="0" destOrd="0" presId="urn:microsoft.com/office/officeart/2016/7/layout/VerticalSolidActionList"/>
    <dgm:cxn modelId="{F4EA7556-EC69-B441-8C1C-042CB1C42EA4}" type="presOf" srcId="{9BFC4B21-FBC0-43DD-94BD-125B8D939144}" destId="{84B1929A-7569-F041-B56C-D727828D314E}" srcOrd="0" destOrd="2" presId="urn:microsoft.com/office/officeart/2016/7/layout/VerticalSolidActionList"/>
    <dgm:cxn modelId="{094C7679-B349-6F4F-943F-22B0FBECDA60}" type="presOf" srcId="{6A52A2DA-7478-4B39-8686-9197AFD181D7}" destId="{9439C4E8-2B35-DF40-8915-F560827BDF40}" srcOrd="0" destOrd="1" presId="urn:microsoft.com/office/officeart/2016/7/layout/VerticalSolidActionList"/>
    <dgm:cxn modelId="{E44AD07A-61DF-44E3-A7BE-B7CBBEBA8680}" srcId="{C452B4BD-F225-4D62-8A16-AAB852E5A7FC}" destId="{574C69BB-BAF6-4860-8A49-BD8CF61D6419}" srcOrd="0" destOrd="0" parTransId="{A3ACB591-1444-4E9E-85FF-75473CE538E9}" sibTransId="{5D297875-E3E5-48C4-9BB1-BEFEF0017FC0}"/>
    <dgm:cxn modelId="{47C3DD82-C4A3-4BAA-9228-A3A30843A23A}" srcId="{8F7B197B-6865-4B86-AB23-8D98E90257A4}" destId="{01A70C47-EC51-4181-9724-B4E932EE034D}" srcOrd="1" destOrd="0" parTransId="{7DC5C9A1-D3A8-4C03-A42A-2B3BAE14C3AA}" sibTransId="{9C20ACE2-8BE7-49EA-B60F-3A880A7B9E9D}"/>
    <dgm:cxn modelId="{95F45399-FCF1-4724-8D33-C2A5A750F9D2}" srcId="{4AA97B3B-84C0-4053-9B03-151635AD7D01}" destId="{C452B4BD-F225-4D62-8A16-AAB852E5A7FC}" srcOrd="1" destOrd="0" parTransId="{F5B3E067-7A51-4898-8717-84AB49FA60EC}" sibTransId="{9649AA0C-5F98-4E7E-BEF8-1C388B4A05EE}"/>
    <dgm:cxn modelId="{687E72A0-D38A-9949-A74B-FDD1729CBB62}" type="presOf" srcId="{C452B4BD-F225-4D62-8A16-AAB852E5A7FC}" destId="{4BF49A3A-5734-EF44-BD11-94087F8FF9D5}" srcOrd="0" destOrd="0" presId="urn:microsoft.com/office/officeart/2016/7/layout/VerticalSolidActionList"/>
    <dgm:cxn modelId="{2B84ABAA-5626-E54C-B486-98D3E9E27054}" type="presOf" srcId="{01A70C47-EC51-4181-9724-B4E932EE034D}" destId="{84B1929A-7569-F041-B56C-D727828D314E}" srcOrd="0" destOrd="1" presId="urn:microsoft.com/office/officeart/2016/7/layout/VerticalSolidActionList"/>
    <dgm:cxn modelId="{221579AC-B9C0-4F45-ACEC-8CE331B52488}" srcId="{4AA97B3B-84C0-4053-9B03-151635AD7D01}" destId="{8F7B197B-6865-4B86-AB23-8D98E90257A4}" srcOrd="0" destOrd="0" parTransId="{C4230FE6-08AF-4BC6-80A7-7204342EAF4B}" sibTransId="{7427F057-2184-4871-A65F-8A5375BE154A}"/>
    <dgm:cxn modelId="{621EB5AC-AF6F-5243-A52C-5010066F7719}" type="presOf" srcId="{858BB7A1-249B-4EC3-A5FD-11D9AC51FC15}" destId="{84B1929A-7569-F041-B56C-D727828D314E}" srcOrd="0" destOrd="0" presId="urn:microsoft.com/office/officeart/2016/7/layout/VerticalSolidActionList"/>
    <dgm:cxn modelId="{B5606DED-4EA8-40DF-B110-9D209F22EB05}" srcId="{8F7B197B-6865-4B86-AB23-8D98E90257A4}" destId="{9BFC4B21-FBC0-43DD-94BD-125B8D939144}" srcOrd="2" destOrd="0" parTransId="{D61BB8E6-1443-4CF3-95CA-AFACE7F470E1}" sibTransId="{59D4C82C-9FB0-4998-A8F8-2510156C7661}"/>
    <dgm:cxn modelId="{2D2610F8-59EB-C94F-8B72-B28AD0A9A104}" type="presOf" srcId="{574C69BB-BAF6-4860-8A49-BD8CF61D6419}" destId="{9439C4E8-2B35-DF40-8915-F560827BDF40}" srcOrd="0" destOrd="0" presId="urn:microsoft.com/office/officeart/2016/7/layout/VerticalSolidActionList"/>
    <dgm:cxn modelId="{C23409CD-861F-D24E-86CC-61723FCE6E94}" type="presParOf" srcId="{82368970-C844-E448-B279-629B95AB5BE8}" destId="{4E6DD215-7A85-6D4E-BCB7-480E2D4D00B7}" srcOrd="0" destOrd="0" presId="urn:microsoft.com/office/officeart/2016/7/layout/VerticalSolidActionList"/>
    <dgm:cxn modelId="{E9916977-ADEE-BE44-B5D8-70AAAE4157C0}" type="presParOf" srcId="{4E6DD215-7A85-6D4E-BCB7-480E2D4D00B7}" destId="{B41D9975-8E00-5940-B7D3-1384F03A1955}" srcOrd="0" destOrd="0" presId="urn:microsoft.com/office/officeart/2016/7/layout/VerticalSolidActionList"/>
    <dgm:cxn modelId="{E1888FFA-6AF7-E047-877B-4ED76E548251}" type="presParOf" srcId="{4E6DD215-7A85-6D4E-BCB7-480E2D4D00B7}" destId="{84B1929A-7569-F041-B56C-D727828D314E}" srcOrd="1" destOrd="0" presId="urn:microsoft.com/office/officeart/2016/7/layout/VerticalSolidActionList"/>
    <dgm:cxn modelId="{E9A274A8-2A9A-0B49-A713-C1EC2106E683}" type="presParOf" srcId="{82368970-C844-E448-B279-629B95AB5BE8}" destId="{C05905A3-F66F-B241-B8E3-715B08409A99}" srcOrd="1" destOrd="0" presId="urn:microsoft.com/office/officeart/2016/7/layout/VerticalSolidActionList"/>
    <dgm:cxn modelId="{3C8C32BA-6252-DE44-8B1C-6BA16BB55292}" type="presParOf" srcId="{82368970-C844-E448-B279-629B95AB5BE8}" destId="{D944543F-C623-1641-8DAB-E38340401ECD}" srcOrd="2" destOrd="0" presId="urn:microsoft.com/office/officeart/2016/7/layout/VerticalSolidActionList"/>
    <dgm:cxn modelId="{A3076759-C1BB-104F-B72D-CF37430B6814}" type="presParOf" srcId="{D944543F-C623-1641-8DAB-E38340401ECD}" destId="{4BF49A3A-5734-EF44-BD11-94087F8FF9D5}" srcOrd="0" destOrd="0" presId="urn:microsoft.com/office/officeart/2016/7/layout/VerticalSolidActionList"/>
    <dgm:cxn modelId="{BE866FA7-B786-1C4B-ABDF-C632AA67F91A}" type="presParOf" srcId="{D944543F-C623-1641-8DAB-E38340401ECD}" destId="{9439C4E8-2B35-DF40-8915-F560827BDF40}"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D21437E-B133-4D82-82BE-440F0E4792A4}" type="doc">
      <dgm:prSet loTypeId="urn:microsoft.com/office/officeart/2005/8/layout/vList5" loCatId="list" qsTypeId="urn:microsoft.com/office/officeart/2005/8/quickstyle/simple2" qsCatId="simple" csTypeId="urn:microsoft.com/office/officeart/2005/8/colors/accent3_2" csCatId="accent3" phldr="1"/>
      <dgm:spPr/>
      <dgm:t>
        <a:bodyPr/>
        <a:lstStyle/>
        <a:p>
          <a:endParaRPr lang="en-US"/>
        </a:p>
      </dgm:t>
    </dgm:pt>
    <dgm:pt modelId="{CCE96590-731E-4F19-A9A9-0FD88A996307}">
      <dgm:prSet/>
      <dgm:spPr/>
      <dgm:t>
        <a:bodyPr/>
        <a:lstStyle/>
        <a:p>
          <a:r>
            <a:rPr lang="en-US" dirty="0"/>
            <a:t>For students </a:t>
          </a:r>
          <a:r>
            <a:rPr lang="en-US" b="1" u="sng" dirty="0"/>
            <a:t>seeking escape</a:t>
          </a:r>
          <a:r>
            <a:rPr lang="en-US" dirty="0"/>
            <a:t>:</a:t>
          </a:r>
        </a:p>
      </dgm:t>
    </dgm:pt>
    <dgm:pt modelId="{8F894211-09A3-4784-A9E2-095FE00A5646}" type="parTrans" cxnId="{FD8D0D87-5446-4FE5-BD76-07F5FADB02F7}">
      <dgm:prSet/>
      <dgm:spPr/>
      <dgm:t>
        <a:bodyPr/>
        <a:lstStyle/>
        <a:p>
          <a:endParaRPr lang="en-US"/>
        </a:p>
      </dgm:t>
    </dgm:pt>
    <dgm:pt modelId="{05D1F88A-5147-4A5E-B3D0-953E758E33FA}" type="sibTrans" cxnId="{FD8D0D87-5446-4FE5-BD76-07F5FADB02F7}">
      <dgm:prSet/>
      <dgm:spPr/>
      <dgm:t>
        <a:bodyPr/>
        <a:lstStyle/>
        <a:p>
          <a:endParaRPr lang="en-US"/>
        </a:p>
      </dgm:t>
    </dgm:pt>
    <dgm:pt modelId="{CD6BFBEB-34DC-42B0-AAFF-1255FA07EC42}">
      <dgm:prSet/>
      <dgm:spPr/>
      <dgm:t>
        <a:bodyPr/>
        <a:lstStyle/>
        <a:p>
          <a:r>
            <a:rPr lang="en-US"/>
            <a:t>Don’t kick them out/send them to time-out</a:t>
          </a:r>
        </a:p>
      </dgm:t>
    </dgm:pt>
    <dgm:pt modelId="{5A1FA1ED-E2D4-447A-B694-B6992C6D6159}" type="parTrans" cxnId="{144E0672-1038-4FB9-8116-AD8C87985A3A}">
      <dgm:prSet/>
      <dgm:spPr/>
      <dgm:t>
        <a:bodyPr/>
        <a:lstStyle/>
        <a:p>
          <a:endParaRPr lang="en-US"/>
        </a:p>
      </dgm:t>
    </dgm:pt>
    <dgm:pt modelId="{9A4F37A2-7D7B-4DA2-B1F8-85AB5A447D03}" type="sibTrans" cxnId="{144E0672-1038-4FB9-8116-AD8C87985A3A}">
      <dgm:prSet/>
      <dgm:spPr/>
      <dgm:t>
        <a:bodyPr/>
        <a:lstStyle/>
        <a:p>
          <a:endParaRPr lang="en-US"/>
        </a:p>
      </dgm:t>
    </dgm:pt>
    <dgm:pt modelId="{ACB577B9-29BA-4CC8-ACF5-C0F22855C9AA}">
      <dgm:prSet/>
      <dgm:spPr/>
      <dgm:t>
        <a:bodyPr/>
        <a:lstStyle/>
        <a:p>
          <a:r>
            <a:rPr lang="en-US"/>
            <a:t>Use a break system (Teach them it explicitly) </a:t>
          </a:r>
        </a:p>
      </dgm:t>
    </dgm:pt>
    <dgm:pt modelId="{2EF8DFD7-AD61-4EED-8A3E-C0A0E37EC153}" type="parTrans" cxnId="{97B052AA-0B13-4DF9-8917-8EBBFE378984}">
      <dgm:prSet/>
      <dgm:spPr/>
      <dgm:t>
        <a:bodyPr/>
        <a:lstStyle/>
        <a:p>
          <a:endParaRPr lang="en-US"/>
        </a:p>
      </dgm:t>
    </dgm:pt>
    <dgm:pt modelId="{56724893-21FA-4F57-BD49-A8B09A458A68}" type="sibTrans" cxnId="{97B052AA-0B13-4DF9-8917-8EBBFE378984}">
      <dgm:prSet/>
      <dgm:spPr/>
      <dgm:t>
        <a:bodyPr/>
        <a:lstStyle/>
        <a:p>
          <a:endParaRPr lang="en-US"/>
        </a:p>
      </dgm:t>
    </dgm:pt>
    <dgm:pt modelId="{B23968FF-0042-4D75-8BC3-936A8EDA0926}">
      <dgm:prSet/>
      <dgm:spPr/>
      <dgm:t>
        <a:bodyPr/>
        <a:lstStyle/>
        <a:p>
          <a:r>
            <a:rPr lang="en-US"/>
            <a:t>Expectation is to re-engage after break is over</a:t>
          </a:r>
        </a:p>
      </dgm:t>
    </dgm:pt>
    <dgm:pt modelId="{8ED45040-9B6F-43C1-9081-99A4979FF466}" type="parTrans" cxnId="{1F7E2F45-AFDA-4EA6-9FCB-6C49CD471455}">
      <dgm:prSet/>
      <dgm:spPr/>
      <dgm:t>
        <a:bodyPr/>
        <a:lstStyle/>
        <a:p>
          <a:endParaRPr lang="en-US"/>
        </a:p>
      </dgm:t>
    </dgm:pt>
    <dgm:pt modelId="{81F92570-F09C-4704-BEA6-6AD1EB4A9050}" type="sibTrans" cxnId="{1F7E2F45-AFDA-4EA6-9FCB-6C49CD471455}">
      <dgm:prSet/>
      <dgm:spPr/>
      <dgm:t>
        <a:bodyPr/>
        <a:lstStyle/>
        <a:p>
          <a:endParaRPr lang="en-US"/>
        </a:p>
      </dgm:t>
    </dgm:pt>
    <dgm:pt modelId="{CB99A6E8-51F1-453E-85EA-06F87F2754A8}">
      <dgm:prSet/>
      <dgm:spPr/>
      <dgm:t>
        <a:bodyPr/>
        <a:lstStyle/>
        <a:p>
          <a:r>
            <a:rPr lang="en-US" dirty="0"/>
            <a:t>Reinforce appropriate breaks</a:t>
          </a:r>
        </a:p>
      </dgm:t>
    </dgm:pt>
    <dgm:pt modelId="{2F04ED38-0BB2-4E45-81BA-08C6717544AB}" type="parTrans" cxnId="{75581906-A358-45F5-9461-304BE0EE665C}">
      <dgm:prSet/>
      <dgm:spPr/>
      <dgm:t>
        <a:bodyPr/>
        <a:lstStyle/>
        <a:p>
          <a:endParaRPr lang="en-US"/>
        </a:p>
      </dgm:t>
    </dgm:pt>
    <dgm:pt modelId="{39745239-AE81-4C5B-8C74-96644E7CA72C}" type="sibTrans" cxnId="{75581906-A358-45F5-9461-304BE0EE665C}">
      <dgm:prSet/>
      <dgm:spPr/>
      <dgm:t>
        <a:bodyPr/>
        <a:lstStyle/>
        <a:p>
          <a:endParaRPr lang="en-US"/>
        </a:p>
      </dgm:t>
    </dgm:pt>
    <dgm:pt modelId="{907DBCF9-B59E-4215-A431-7C4A4AE1DF0F}">
      <dgm:prSet/>
      <dgm:spPr/>
      <dgm:t>
        <a:bodyPr/>
        <a:lstStyle/>
        <a:p>
          <a:r>
            <a:rPr lang="en-US" b="1" u="sng"/>
            <a:t>Verbiage:</a:t>
          </a:r>
          <a:endParaRPr lang="en-US"/>
        </a:p>
      </dgm:t>
    </dgm:pt>
    <dgm:pt modelId="{FEECB73C-5F5A-45ED-B8A4-C21DFED764A0}" type="parTrans" cxnId="{616B275E-9FE5-48A8-8F47-0BDB985151E1}">
      <dgm:prSet/>
      <dgm:spPr/>
      <dgm:t>
        <a:bodyPr/>
        <a:lstStyle/>
        <a:p>
          <a:endParaRPr lang="en-US"/>
        </a:p>
      </dgm:t>
    </dgm:pt>
    <dgm:pt modelId="{1DD934F6-962A-42F6-9CDF-C6B563D6F672}" type="sibTrans" cxnId="{616B275E-9FE5-48A8-8F47-0BDB985151E1}">
      <dgm:prSet/>
      <dgm:spPr/>
      <dgm:t>
        <a:bodyPr/>
        <a:lstStyle/>
        <a:p>
          <a:endParaRPr lang="en-US"/>
        </a:p>
      </dgm:t>
    </dgm:pt>
    <dgm:pt modelId="{19634064-0FC3-4770-9587-7A8E1204D017}">
      <dgm:prSet/>
      <dgm:spPr/>
      <dgm:t>
        <a:bodyPr/>
        <a:lstStyle/>
        <a:p>
          <a:r>
            <a:rPr lang="en-US" dirty="0"/>
            <a:t>“This might be a good time to take a break. I see you are in the Yellow Zone (frustrated)”</a:t>
          </a:r>
        </a:p>
      </dgm:t>
    </dgm:pt>
    <dgm:pt modelId="{8909996E-58FD-42DD-A390-C88A83AC9408}" type="parTrans" cxnId="{3658770C-64C4-4F11-9DA8-84817918EB2E}">
      <dgm:prSet/>
      <dgm:spPr/>
      <dgm:t>
        <a:bodyPr/>
        <a:lstStyle/>
        <a:p>
          <a:endParaRPr lang="en-US"/>
        </a:p>
      </dgm:t>
    </dgm:pt>
    <dgm:pt modelId="{B53564C8-4D0E-44C3-90E5-4B48C8D7CB32}" type="sibTrans" cxnId="{3658770C-64C4-4F11-9DA8-84817918EB2E}">
      <dgm:prSet/>
      <dgm:spPr/>
      <dgm:t>
        <a:bodyPr/>
        <a:lstStyle/>
        <a:p>
          <a:endParaRPr lang="en-US"/>
        </a:p>
      </dgm:t>
    </dgm:pt>
    <dgm:pt modelId="{8E2349D1-070C-40E5-9D1F-B84FAF7B4C52}">
      <dgm:prSet/>
      <dgm:spPr/>
      <dgm:t>
        <a:bodyPr/>
        <a:lstStyle/>
        <a:p>
          <a:r>
            <a:rPr lang="en-US"/>
            <a:t>“Great work taking a break to self-manage”</a:t>
          </a:r>
        </a:p>
      </dgm:t>
    </dgm:pt>
    <dgm:pt modelId="{CFB89A69-36A4-487F-B669-4A05AB34EFF2}" type="parTrans" cxnId="{75FAFA06-560A-4E2D-87AD-2448B3D28D22}">
      <dgm:prSet/>
      <dgm:spPr/>
      <dgm:t>
        <a:bodyPr/>
        <a:lstStyle/>
        <a:p>
          <a:endParaRPr lang="en-US"/>
        </a:p>
      </dgm:t>
    </dgm:pt>
    <dgm:pt modelId="{9ACC6828-E05D-48B4-BCEB-58AFB889AEE5}" type="sibTrans" cxnId="{75FAFA06-560A-4E2D-87AD-2448B3D28D22}">
      <dgm:prSet/>
      <dgm:spPr/>
      <dgm:t>
        <a:bodyPr/>
        <a:lstStyle/>
        <a:p>
          <a:endParaRPr lang="en-US"/>
        </a:p>
      </dgm:t>
    </dgm:pt>
    <dgm:pt modelId="{A762B3CD-E563-0D48-95F8-2BC45885AA23}">
      <dgm:prSet/>
      <dgm:spPr/>
      <dgm:t>
        <a:bodyPr/>
        <a:lstStyle/>
        <a:p>
          <a:r>
            <a:rPr lang="en-US" dirty="0"/>
            <a:t>Consider how task demand is presented</a:t>
          </a:r>
        </a:p>
      </dgm:t>
    </dgm:pt>
    <dgm:pt modelId="{D9480E18-9874-2149-B03C-5FA80270B94A}" type="parTrans" cxnId="{AB3AE5D4-12C4-1E41-83E8-FF3DB477E0A4}">
      <dgm:prSet/>
      <dgm:spPr/>
    </dgm:pt>
    <dgm:pt modelId="{668D1032-4EBB-7143-8052-629ABC4B0E3C}" type="sibTrans" cxnId="{AB3AE5D4-12C4-1E41-83E8-FF3DB477E0A4}">
      <dgm:prSet/>
      <dgm:spPr/>
    </dgm:pt>
    <dgm:pt modelId="{2D817C85-FF9E-E544-B2F5-B3C70F439D98}" type="pres">
      <dgm:prSet presAssocID="{8D21437E-B133-4D82-82BE-440F0E4792A4}" presName="Name0" presStyleCnt="0">
        <dgm:presLayoutVars>
          <dgm:dir/>
          <dgm:animLvl val="lvl"/>
          <dgm:resizeHandles val="exact"/>
        </dgm:presLayoutVars>
      </dgm:prSet>
      <dgm:spPr/>
    </dgm:pt>
    <dgm:pt modelId="{2A2E1968-78E8-5B4F-8438-4DFEC9A0F222}" type="pres">
      <dgm:prSet presAssocID="{CCE96590-731E-4F19-A9A9-0FD88A996307}" presName="linNode" presStyleCnt="0"/>
      <dgm:spPr/>
    </dgm:pt>
    <dgm:pt modelId="{51198BDC-900C-2844-8672-29A776D5BA49}" type="pres">
      <dgm:prSet presAssocID="{CCE96590-731E-4F19-A9A9-0FD88A996307}" presName="parentText" presStyleLbl="node1" presStyleIdx="0" presStyleCnt="2">
        <dgm:presLayoutVars>
          <dgm:chMax val="1"/>
          <dgm:bulletEnabled val="1"/>
        </dgm:presLayoutVars>
      </dgm:prSet>
      <dgm:spPr/>
    </dgm:pt>
    <dgm:pt modelId="{284DF33B-6409-2543-A57B-FF50E2365FD7}" type="pres">
      <dgm:prSet presAssocID="{CCE96590-731E-4F19-A9A9-0FD88A996307}" presName="descendantText" presStyleLbl="alignAccFollowNode1" presStyleIdx="0" presStyleCnt="2">
        <dgm:presLayoutVars>
          <dgm:bulletEnabled val="1"/>
        </dgm:presLayoutVars>
      </dgm:prSet>
      <dgm:spPr/>
    </dgm:pt>
    <dgm:pt modelId="{18DFA9D5-7E07-9E40-B506-07DD29FEE490}" type="pres">
      <dgm:prSet presAssocID="{05D1F88A-5147-4A5E-B3D0-953E758E33FA}" presName="sp" presStyleCnt="0"/>
      <dgm:spPr/>
    </dgm:pt>
    <dgm:pt modelId="{86FCDC8F-0BD7-6D43-B730-55B0D8D5E27E}" type="pres">
      <dgm:prSet presAssocID="{907DBCF9-B59E-4215-A431-7C4A4AE1DF0F}" presName="linNode" presStyleCnt="0"/>
      <dgm:spPr/>
    </dgm:pt>
    <dgm:pt modelId="{49E269E1-5FB8-9847-ABE7-5F8959E1E427}" type="pres">
      <dgm:prSet presAssocID="{907DBCF9-B59E-4215-A431-7C4A4AE1DF0F}" presName="parentText" presStyleLbl="node1" presStyleIdx="1" presStyleCnt="2">
        <dgm:presLayoutVars>
          <dgm:chMax val="1"/>
          <dgm:bulletEnabled val="1"/>
        </dgm:presLayoutVars>
      </dgm:prSet>
      <dgm:spPr/>
    </dgm:pt>
    <dgm:pt modelId="{440A3BC7-36A4-B34A-BC51-A19EE474AA4F}" type="pres">
      <dgm:prSet presAssocID="{907DBCF9-B59E-4215-A431-7C4A4AE1DF0F}" presName="descendantText" presStyleLbl="alignAccFollowNode1" presStyleIdx="1" presStyleCnt="2">
        <dgm:presLayoutVars>
          <dgm:bulletEnabled val="1"/>
        </dgm:presLayoutVars>
      </dgm:prSet>
      <dgm:spPr/>
    </dgm:pt>
  </dgm:ptLst>
  <dgm:cxnLst>
    <dgm:cxn modelId="{75581906-A358-45F5-9461-304BE0EE665C}" srcId="{ACB577B9-29BA-4CC8-ACF5-C0F22855C9AA}" destId="{CB99A6E8-51F1-453E-85EA-06F87F2754A8}" srcOrd="1" destOrd="0" parTransId="{2F04ED38-0BB2-4E45-81BA-08C6717544AB}" sibTransId="{39745239-AE81-4C5B-8C74-96644E7CA72C}"/>
    <dgm:cxn modelId="{75FAFA06-560A-4E2D-87AD-2448B3D28D22}" srcId="{907DBCF9-B59E-4215-A431-7C4A4AE1DF0F}" destId="{8E2349D1-070C-40E5-9D1F-B84FAF7B4C52}" srcOrd="1" destOrd="0" parTransId="{CFB89A69-36A4-487F-B669-4A05AB34EFF2}" sibTransId="{9ACC6828-E05D-48B4-BCEB-58AFB889AEE5}"/>
    <dgm:cxn modelId="{3658770C-64C4-4F11-9DA8-84817918EB2E}" srcId="{907DBCF9-B59E-4215-A431-7C4A4AE1DF0F}" destId="{19634064-0FC3-4770-9587-7A8E1204D017}" srcOrd="0" destOrd="0" parTransId="{8909996E-58FD-42DD-A390-C88A83AC9408}" sibTransId="{B53564C8-4D0E-44C3-90E5-4B48C8D7CB32}"/>
    <dgm:cxn modelId="{E4154E18-E473-D14D-B066-51E2585810E4}" type="presOf" srcId="{8D21437E-B133-4D82-82BE-440F0E4792A4}" destId="{2D817C85-FF9E-E544-B2F5-B3C70F439D98}" srcOrd="0" destOrd="0" presId="urn:microsoft.com/office/officeart/2005/8/layout/vList5"/>
    <dgm:cxn modelId="{616B275E-9FE5-48A8-8F47-0BDB985151E1}" srcId="{8D21437E-B133-4D82-82BE-440F0E4792A4}" destId="{907DBCF9-B59E-4215-A431-7C4A4AE1DF0F}" srcOrd="1" destOrd="0" parTransId="{FEECB73C-5F5A-45ED-B8A4-C21DFED764A0}" sibTransId="{1DD934F6-962A-42F6-9CDF-C6B563D6F672}"/>
    <dgm:cxn modelId="{1F7E2F45-AFDA-4EA6-9FCB-6C49CD471455}" srcId="{ACB577B9-29BA-4CC8-ACF5-C0F22855C9AA}" destId="{B23968FF-0042-4D75-8BC3-936A8EDA0926}" srcOrd="0" destOrd="0" parTransId="{8ED45040-9B6F-43C1-9081-99A4979FF466}" sibTransId="{81F92570-F09C-4704-BEA6-6AD1EB4A9050}"/>
    <dgm:cxn modelId="{144E0672-1038-4FB9-8116-AD8C87985A3A}" srcId="{CCE96590-731E-4F19-A9A9-0FD88A996307}" destId="{CD6BFBEB-34DC-42B0-AAFF-1255FA07EC42}" srcOrd="0" destOrd="0" parTransId="{5A1FA1ED-E2D4-447A-B694-B6992C6D6159}" sibTransId="{9A4F37A2-7D7B-4DA2-B1F8-85AB5A447D03}"/>
    <dgm:cxn modelId="{6A064273-3C9A-144B-8D18-E1560500EF22}" type="presOf" srcId="{907DBCF9-B59E-4215-A431-7C4A4AE1DF0F}" destId="{49E269E1-5FB8-9847-ABE7-5F8959E1E427}" srcOrd="0" destOrd="0" presId="urn:microsoft.com/office/officeart/2005/8/layout/vList5"/>
    <dgm:cxn modelId="{1C1D3F55-5C9C-EC43-8AAE-90851DF32DF1}" type="presOf" srcId="{A762B3CD-E563-0D48-95F8-2BC45885AA23}" destId="{284DF33B-6409-2543-A57B-FF50E2365FD7}" srcOrd="0" destOrd="4" presId="urn:microsoft.com/office/officeart/2005/8/layout/vList5"/>
    <dgm:cxn modelId="{47ABCD86-0867-ED46-B5CC-922D049B9E30}" type="presOf" srcId="{19634064-0FC3-4770-9587-7A8E1204D017}" destId="{440A3BC7-36A4-B34A-BC51-A19EE474AA4F}" srcOrd="0" destOrd="0" presId="urn:microsoft.com/office/officeart/2005/8/layout/vList5"/>
    <dgm:cxn modelId="{FD8D0D87-5446-4FE5-BD76-07F5FADB02F7}" srcId="{8D21437E-B133-4D82-82BE-440F0E4792A4}" destId="{CCE96590-731E-4F19-A9A9-0FD88A996307}" srcOrd="0" destOrd="0" parTransId="{8F894211-09A3-4784-A9E2-095FE00A5646}" sibTransId="{05D1F88A-5147-4A5E-B3D0-953E758E33FA}"/>
    <dgm:cxn modelId="{6D3A738F-2271-A840-89B9-C14D2B3E1D61}" type="presOf" srcId="{ACB577B9-29BA-4CC8-ACF5-C0F22855C9AA}" destId="{284DF33B-6409-2543-A57B-FF50E2365FD7}" srcOrd="0" destOrd="1" presId="urn:microsoft.com/office/officeart/2005/8/layout/vList5"/>
    <dgm:cxn modelId="{46FB3BA4-E38C-6048-87B2-0A19841792CD}" type="presOf" srcId="{CCE96590-731E-4F19-A9A9-0FD88A996307}" destId="{51198BDC-900C-2844-8672-29A776D5BA49}" srcOrd="0" destOrd="0" presId="urn:microsoft.com/office/officeart/2005/8/layout/vList5"/>
    <dgm:cxn modelId="{97B052AA-0B13-4DF9-8917-8EBBFE378984}" srcId="{CCE96590-731E-4F19-A9A9-0FD88A996307}" destId="{ACB577B9-29BA-4CC8-ACF5-C0F22855C9AA}" srcOrd="1" destOrd="0" parTransId="{2EF8DFD7-AD61-4EED-8A3E-C0A0E37EC153}" sibTransId="{56724893-21FA-4F57-BD49-A8B09A458A68}"/>
    <dgm:cxn modelId="{771D1CB9-158A-F84C-9556-176198CBC803}" type="presOf" srcId="{CB99A6E8-51F1-453E-85EA-06F87F2754A8}" destId="{284DF33B-6409-2543-A57B-FF50E2365FD7}" srcOrd="0" destOrd="3" presId="urn:microsoft.com/office/officeart/2005/8/layout/vList5"/>
    <dgm:cxn modelId="{AB3AE5D4-12C4-1E41-83E8-FF3DB477E0A4}" srcId="{CCE96590-731E-4F19-A9A9-0FD88A996307}" destId="{A762B3CD-E563-0D48-95F8-2BC45885AA23}" srcOrd="2" destOrd="0" parTransId="{D9480E18-9874-2149-B03C-5FA80270B94A}" sibTransId="{668D1032-4EBB-7143-8052-629ABC4B0E3C}"/>
    <dgm:cxn modelId="{37A166DB-3F6B-CB48-B49F-29BE505D31EF}" type="presOf" srcId="{CD6BFBEB-34DC-42B0-AAFF-1255FA07EC42}" destId="{284DF33B-6409-2543-A57B-FF50E2365FD7}" srcOrd="0" destOrd="0" presId="urn:microsoft.com/office/officeart/2005/8/layout/vList5"/>
    <dgm:cxn modelId="{FA5879F5-6791-C447-BC41-C52732097790}" type="presOf" srcId="{B23968FF-0042-4D75-8BC3-936A8EDA0926}" destId="{284DF33B-6409-2543-A57B-FF50E2365FD7}" srcOrd="0" destOrd="2" presId="urn:microsoft.com/office/officeart/2005/8/layout/vList5"/>
    <dgm:cxn modelId="{008917F6-EB03-1645-930E-B42FFB403FD9}" type="presOf" srcId="{8E2349D1-070C-40E5-9D1F-B84FAF7B4C52}" destId="{440A3BC7-36A4-B34A-BC51-A19EE474AA4F}" srcOrd="0" destOrd="1" presId="urn:microsoft.com/office/officeart/2005/8/layout/vList5"/>
    <dgm:cxn modelId="{4CB015C9-4AE6-5A4C-8A93-36E913D4C128}" type="presParOf" srcId="{2D817C85-FF9E-E544-B2F5-B3C70F439D98}" destId="{2A2E1968-78E8-5B4F-8438-4DFEC9A0F222}" srcOrd="0" destOrd="0" presId="urn:microsoft.com/office/officeart/2005/8/layout/vList5"/>
    <dgm:cxn modelId="{2AC7FD18-A955-3D4D-A45C-37C50E36F2A8}" type="presParOf" srcId="{2A2E1968-78E8-5B4F-8438-4DFEC9A0F222}" destId="{51198BDC-900C-2844-8672-29A776D5BA49}" srcOrd="0" destOrd="0" presId="urn:microsoft.com/office/officeart/2005/8/layout/vList5"/>
    <dgm:cxn modelId="{2AE86B31-BEFD-F049-92EC-7EFF9717FF32}" type="presParOf" srcId="{2A2E1968-78E8-5B4F-8438-4DFEC9A0F222}" destId="{284DF33B-6409-2543-A57B-FF50E2365FD7}" srcOrd="1" destOrd="0" presId="urn:microsoft.com/office/officeart/2005/8/layout/vList5"/>
    <dgm:cxn modelId="{3AA9426E-F53E-0D48-AF4F-4A822C7D19A5}" type="presParOf" srcId="{2D817C85-FF9E-E544-B2F5-B3C70F439D98}" destId="{18DFA9D5-7E07-9E40-B506-07DD29FEE490}" srcOrd="1" destOrd="0" presId="urn:microsoft.com/office/officeart/2005/8/layout/vList5"/>
    <dgm:cxn modelId="{7BA29303-3B6A-0F48-9B39-84943AFD5454}" type="presParOf" srcId="{2D817C85-FF9E-E544-B2F5-B3C70F439D98}" destId="{86FCDC8F-0BD7-6D43-B730-55B0D8D5E27E}" srcOrd="2" destOrd="0" presId="urn:microsoft.com/office/officeart/2005/8/layout/vList5"/>
    <dgm:cxn modelId="{B0C4F766-8A91-1F4B-88B2-59DE5EF1E5F5}" type="presParOf" srcId="{86FCDC8F-0BD7-6D43-B730-55B0D8D5E27E}" destId="{49E269E1-5FB8-9847-ABE7-5F8959E1E427}" srcOrd="0" destOrd="0" presId="urn:microsoft.com/office/officeart/2005/8/layout/vList5"/>
    <dgm:cxn modelId="{529889E0-4560-E24F-9367-3B614FCCA9A6}" type="presParOf" srcId="{86FCDC8F-0BD7-6D43-B730-55B0D8D5E27E}" destId="{440A3BC7-36A4-B34A-BC51-A19EE474AA4F}"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ECF193C-3DA2-4109-9580-F339C6C89F95}" type="doc">
      <dgm:prSet loTypeId="urn:microsoft.com/office/officeart/2005/8/layout/vList5" loCatId="list" qsTypeId="urn:microsoft.com/office/officeart/2005/8/quickstyle/simple3" qsCatId="simple" csTypeId="urn:microsoft.com/office/officeart/2005/8/colors/colorful2" csCatId="colorful"/>
      <dgm:spPr/>
      <dgm:t>
        <a:bodyPr/>
        <a:lstStyle/>
        <a:p>
          <a:endParaRPr lang="en-US"/>
        </a:p>
      </dgm:t>
    </dgm:pt>
    <dgm:pt modelId="{52ACFBDA-01FF-483E-A281-43557FD70B6F}">
      <dgm:prSet/>
      <dgm:spPr/>
      <dgm:t>
        <a:bodyPr/>
        <a:lstStyle/>
        <a:p>
          <a:r>
            <a:rPr lang="en-US" dirty="0"/>
            <a:t>For students seeking to </a:t>
          </a:r>
          <a:r>
            <a:rPr lang="en-US" b="1" u="sng" dirty="0"/>
            <a:t>obtain their own agenda</a:t>
          </a:r>
          <a:r>
            <a:rPr lang="en-US" dirty="0"/>
            <a:t>:</a:t>
          </a:r>
        </a:p>
      </dgm:t>
    </dgm:pt>
    <dgm:pt modelId="{7AA041DE-BF13-4CD0-BEB7-FBD8DD9B8D70}" type="parTrans" cxnId="{66B7BED3-ED05-45C2-A6CC-C1550D5B74A5}">
      <dgm:prSet/>
      <dgm:spPr/>
      <dgm:t>
        <a:bodyPr/>
        <a:lstStyle/>
        <a:p>
          <a:endParaRPr lang="en-US"/>
        </a:p>
      </dgm:t>
    </dgm:pt>
    <dgm:pt modelId="{8F69C97D-3DD3-436F-871B-B104ED1DA21F}" type="sibTrans" cxnId="{66B7BED3-ED05-45C2-A6CC-C1550D5B74A5}">
      <dgm:prSet/>
      <dgm:spPr/>
      <dgm:t>
        <a:bodyPr/>
        <a:lstStyle/>
        <a:p>
          <a:endParaRPr lang="en-US"/>
        </a:p>
      </dgm:t>
    </dgm:pt>
    <dgm:pt modelId="{A863C36E-4C56-4EED-97AD-1DAC35C5A364}">
      <dgm:prSet/>
      <dgm:spPr/>
      <dgm:t>
        <a:bodyPr/>
        <a:lstStyle/>
        <a:p>
          <a:r>
            <a:rPr lang="en-US"/>
            <a:t>Provide choices whenever possible</a:t>
          </a:r>
        </a:p>
      </dgm:t>
    </dgm:pt>
    <dgm:pt modelId="{F94D3167-1963-40E4-B40B-95A6C8069D1F}" type="parTrans" cxnId="{62D555EC-8BA3-4AC6-A312-080E91F80110}">
      <dgm:prSet/>
      <dgm:spPr/>
      <dgm:t>
        <a:bodyPr/>
        <a:lstStyle/>
        <a:p>
          <a:endParaRPr lang="en-US"/>
        </a:p>
      </dgm:t>
    </dgm:pt>
    <dgm:pt modelId="{59FFA68E-5BC8-4BCF-81D2-6E28DE9113ED}" type="sibTrans" cxnId="{62D555EC-8BA3-4AC6-A312-080E91F80110}">
      <dgm:prSet/>
      <dgm:spPr/>
      <dgm:t>
        <a:bodyPr/>
        <a:lstStyle/>
        <a:p>
          <a:endParaRPr lang="en-US"/>
        </a:p>
      </dgm:t>
    </dgm:pt>
    <dgm:pt modelId="{9736FBB4-371A-4FFE-9E75-F48B494D1449}">
      <dgm:prSet/>
      <dgm:spPr/>
      <dgm:t>
        <a:bodyPr/>
        <a:lstStyle/>
        <a:p>
          <a:r>
            <a:rPr lang="en-US"/>
            <a:t>Support use of self-regulation strategies to increase frustration tolerance</a:t>
          </a:r>
        </a:p>
      </dgm:t>
    </dgm:pt>
    <dgm:pt modelId="{0852CB56-31E8-4A6C-9FF6-3024A47EA812}" type="parTrans" cxnId="{EA4034D8-B952-4DCD-96D3-53A5A23FC45C}">
      <dgm:prSet/>
      <dgm:spPr/>
      <dgm:t>
        <a:bodyPr/>
        <a:lstStyle/>
        <a:p>
          <a:endParaRPr lang="en-US"/>
        </a:p>
      </dgm:t>
    </dgm:pt>
    <dgm:pt modelId="{79B76E56-BF35-446E-BD6B-1FC57B4EBB56}" type="sibTrans" cxnId="{EA4034D8-B952-4DCD-96D3-53A5A23FC45C}">
      <dgm:prSet/>
      <dgm:spPr/>
      <dgm:t>
        <a:bodyPr/>
        <a:lstStyle/>
        <a:p>
          <a:endParaRPr lang="en-US"/>
        </a:p>
      </dgm:t>
    </dgm:pt>
    <dgm:pt modelId="{BF5F8749-710A-44F4-9519-20B57B27E8A9}">
      <dgm:prSet/>
      <dgm:spPr/>
      <dgm:t>
        <a:bodyPr/>
        <a:lstStyle/>
        <a:p>
          <a:r>
            <a:rPr lang="en-US"/>
            <a:t>Be mindful of conflict cycles/power struggles</a:t>
          </a:r>
        </a:p>
      </dgm:t>
    </dgm:pt>
    <dgm:pt modelId="{C1E46BC5-7C1E-4E8A-B8C8-6D08623D5A1B}" type="parTrans" cxnId="{508ACC19-12D1-48B4-BBD0-541F33A51916}">
      <dgm:prSet/>
      <dgm:spPr/>
      <dgm:t>
        <a:bodyPr/>
        <a:lstStyle/>
        <a:p>
          <a:endParaRPr lang="en-US"/>
        </a:p>
      </dgm:t>
    </dgm:pt>
    <dgm:pt modelId="{00B5BAC6-4F90-4879-BB9D-02A545BAA3D1}" type="sibTrans" cxnId="{508ACC19-12D1-48B4-BBD0-541F33A51916}">
      <dgm:prSet/>
      <dgm:spPr/>
      <dgm:t>
        <a:bodyPr/>
        <a:lstStyle/>
        <a:p>
          <a:endParaRPr lang="en-US"/>
        </a:p>
      </dgm:t>
    </dgm:pt>
    <dgm:pt modelId="{4EACD007-B79A-4E30-B506-25AACD99F1AE}">
      <dgm:prSet/>
      <dgm:spPr/>
      <dgm:t>
        <a:bodyPr/>
        <a:lstStyle/>
        <a:p>
          <a:r>
            <a:rPr lang="en-US" b="1" u="sng"/>
            <a:t>Verbiage:</a:t>
          </a:r>
          <a:endParaRPr lang="en-US"/>
        </a:p>
      </dgm:t>
    </dgm:pt>
    <dgm:pt modelId="{51DB94D1-9E8B-4046-AC6C-6E20EA33F9A1}" type="parTrans" cxnId="{29ECD725-28F3-40D4-88F0-D8900AA7CCC8}">
      <dgm:prSet/>
      <dgm:spPr/>
      <dgm:t>
        <a:bodyPr/>
        <a:lstStyle/>
        <a:p>
          <a:endParaRPr lang="en-US"/>
        </a:p>
      </dgm:t>
    </dgm:pt>
    <dgm:pt modelId="{FAAC3496-B204-4BF5-A467-9FB3C34DC094}" type="sibTrans" cxnId="{29ECD725-28F3-40D4-88F0-D8900AA7CCC8}">
      <dgm:prSet/>
      <dgm:spPr/>
      <dgm:t>
        <a:bodyPr/>
        <a:lstStyle/>
        <a:p>
          <a:endParaRPr lang="en-US"/>
        </a:p>
      </dgm:t>
    </dgm:pt>
    <dgm:pt modelId="{376543B6-B590-4579-BD60-0BD6CE3600EE}">
      <dgm:prSet/>
      <dgm:spPr/>
      <dgm:t>
        <a:bodyPr/>
        <a:lstStyle/>
        <a:p>
          <a:r>
            <a:rPr lang="en-US"/>
            <a:t>“You have the choice to sit at your desk or on the carpet. When I see you in the group you will be earning tickets again.”</a:t>
          </a:r>
        </a:p>
      </dgm:t>
    </dgm:pt>
    <dgm:pt modelId="{089E9811-A94B-4788-922A-D48B3DA9002E}" type="parTrans" cxnId="{C84EF878-929E-4E63-A6FD-59421B07CCBD}">
      <dgm:prSet/>
      <dgm:spPr/>
      <dgm:t>
        <a:bodyPr/>
        <a:lstStyle/>
        <a:p>
          <a:endParaRPr lang="en-US"/>
        </a:p>
      </dgm:t>
    </dgm:pt>
    <dgm:pt modelId="{FC700520-79E6-4D4B-A8CD-620634E6F696}" type="sibTrans" cxnId="{C84EF878-929E-4E63-A6FD-59421B07CCBD}">
      <dgm:prSet/>
      <dgm:spPr/>
      <dgm:t>
        <a:bodyPr/>
        <a:lstStyle/>
        <a:p>
          <a:endParaRPr lang="en-US"/>
        </a:p>
      </dgm:t>
    </dgm:pt>
    <dgm:pt modelId="{5EC4E861-5B7B-4A79-9D5B-EF89019FD378}">
      <dgm:prSet/>
      <dgm:spPr/>
      <dgm:t>
        <a:bodyPr/>
        <a:lstStyle/>
        <a:p>
          <a:r>
            <a:rPr lang="en-US"/>
            <a:t>“You sound frustrated.  Let’s use your lazy 8 breathing strategy”</a:t>
          </a:r>
        </a:p>
      </dgm:t>
    </dgm:pt>
    <dgm:pt modelId="{86304272-8C12-48BC-99FA-8901A3476BEE}" type="parTrans" cxnId="{57E437BD-E7FE-4E65-979F-B5239C41ADD9}">
      <dgm:prSet/>
      <dgm:spPr/>
      <dgm:t>
        <a:bodyPr/>
        <a:lstStyle/>
        <a:p>
          <a:endParaRPr lang="en-US"/>
        </a:p>
      </dgm:t>
    </dgm:pt>
    <dgm:pt modelId="{21F236BF-6C35-4195-855B-9472A2A72D6A}" type="sibTrans" cxnId="{57E437BD-E7FE-4E65-979F-B5239C41ADD9}">
      <dgm:prSet/>
      <dgm:spPr/>
      <dgm:t>
        <a:bodyPr/>
        <a:lstStyle/>
        <a:p>
          <a:endParaRPr lang="en-US"/>
        </a:p>
      </dgm:t>
    </dgm:pt>
    <dgm:pt modelId="{080540B3-D06A-3E4E-AB40-BF2DF25C1D05}" type="pres">
      <dgm:prSet presAssocID="{1ECF193C-3DA2-4109-9580-F339C6C89F95}" presName="Name0" presStyleCnt="0">
        <dgm:presLayoutVars>
          <dgm:dir/>
          <dgm:animLvl val="lvl"/>
          <dgm:resizeHandles val="exact"/>
        </dgm:presLayoutVars>
      </dgm:prSet>
      <dgm:spPr/>
    </dgm:pt>
    <dgm:pt modelId="{9C440BEC-899F-A54F-8B7E-458C7C349422}" type="pres">
      <dgm:prSet presAssocID="{52ACFBDA-01FF-483E-A281-43557FD70B6F}" presName="linNode" presStyleCnt="0"/>
      <dgm:spPr/>
    </dgm:pt>
    <dgm:pt modelId="{954FC8E8-38B6-7F49-91B7-7B4DCAFE7829}" type="pres">
      <dgm:prSet presAssocID="{52ACFBDA-01FF-483E-A281-43557FD70B6F}" presName="parentText" presStyleLbl="node1" presStyleIdx="0" presStyleCnt="2">
        <dgm:presLayoutVars>
          <dgm:chMax val="1"/>
          <dgm:bulletEnabled val="1"/>
        </dgm:presLayoutVars>
      </dgm:prSet>
      <dgm:spPr/>
    </dgm:pt>
    <dgm:pt modelId="{FB930BEB-22BF-A944-896B-8DDC24AB00E0}" type="pres">
      <dgm:prSet presAssocID="{52ACFBDA-01FF-483E-A281-43557FD70B6F}" presName="descendantText" presStyleLbl="alignAccFollowNode1" presStyleIdx="0" presStyleCnt="2">
        <dgm:presLayoutVars>
          <dgm:bulletEnabled val="1"/>
        </dgm:presLayoutVars>
      </dgm:prSet>
      <dgm:spPr/>
    </dgm:pt>
    <dgm:pt modelId="{D1A5DDEC-C68C-8F45-AC1F-7424788B3A5F}" type="pres">
      <dgm:prSet presAssocID="{8F69C97D-3DD3-436F-871B-B104ED1DA21F}" presName="sp" presStyleCnt="0"/>
      <dgm:spPr/>
    </dgm:pt>
    <dgm:pt modelId="{5B4AEC8D-29C4-C74D-A7D1-04566493B3E0}" type="pres">
      <dgm:prSet presAssocID="{4EACD007-B79A-4E30-B506-25AACD99F1AE}" presName="linNode" presStyleCnt="0"/>
      <dgm:spPr/>
    </dgm:pt>
    <dgm:pt modelId="{A62AEC15-7BC5-1B47-91C3-E88CA81693B0}" type="pres">
      <dgm:prSet presAssocID="{4EACD007-B79A-4E30-B506-25AACD99F1AE}" presName="parentText" presStyleLbl="node1" presStyleIdx="1" presStyleCnt="2">
        <dgm:presLayoutVars>
          <dgm:chMax val="1"/>
          <dgm:bulletEnabled val="1"/>
        </dgm:presLayoutVars>
      </dgm:prSet>
      <dgm:spPr/>
    </dgm:pt>
    <dgm:pt modelId="{6D275DC9-62A8-9345-94A3-CA0D1D651765}" type="pres">
      <dgm:prSet presAssocID="{4EACD007-B79A-4E30-B506-25AACD99F1AE}" presName="descendantText" presStyleLbl="alignAccFollowNode1" presStyleIdx="1" presStyleCnt="2">
        <dgm:presLayoutVars>
          <dgm:bulletEnabled val="1"/>
        </dgm:presLayoutVars>
      </dgm:prSet>
      <dgm:spPr/>
    </dgm:pt>
  </dgm:ptLst>
  <dgm:cxnLst>
    <dgm:cxn modelId="{508ACC19-12D1-48B4-BBD0-541F33A51916}" srcId="{52ACFBDA-01FF-483E-A281-43557FD70B6F}" destId="{BF5F8749-710A-44F4-9519-20B57B27E8A9}" srcOrd="2" destOrd="0" parTransId="{C1E46BC5-7C1E-4E8A-B8C8-6D08623D5A1B}" sibTransId="{00B5BAC6-4F90-4879-BB9D-02A545BAA3D1}"/>
    <dgm:cxn modelId="{29ECD725-28F3-40D4-88F0-D8900AA7CCC8}" srcId="{1ECF193C-3DA2-4109-9580-F339C6C89F95}" destId="{4EACD007-B79A-4E30-B506-25AACD99F1AE}" srcOrd="1" destOrd="0" parTransId="{51DB94D1-9E8B-4046-AC6C-6E20EA33F9A1}" sibTransId="{FAAC3496-B204-4BF5-A467-9FB3C34DC094}"/>
    <dgm:cxn modelId="{C5632128-4136-714D-BA21-ED9363AB90D1}" type="presOf" srcId="{1ECF193C-3DA2-4109-9580-F339C6C89F95}" destId="{080540B3-D06A-3E4E-AB40-BF2DF25C1D05}" srcOrd="0" destOrd="0" presId="urn:microsoft.com/office/officeart/2005/8/layout/vList5"/>
    <dgm:cxn modelId="{0738C35F-826E-764D-BF03-A697EFE3BB73}" type="presOf" srcId="{5EC4E861-5B7B-4A79-9D5B-EF89019FD378}" destId="{6D275DC9-62A8-9345-94A3-CA0D1D651765}" srcOrd="0" destOrd="1" presId="urn:microsoft.com/office/officeart/2005/8/layout/vList5"/>
    <dgm:cxn modelId="{C84EF878-929E-4E63-A6FD-59421B07CCBD}" srcId="{4EACD007-B79A-4E30-B506-25AACD99F1AE}" destId="{376543B6-B590-4579-BD60-0BD6CE3600EE}" srcOrd="0" destOrd="0" parTransId="{089E9811-A94B-4788-922A-D48B3DA9002E}" sibTransId="{FC700520-79E6-4D4B-A8CD-620634E6F696}"/>
    <dgm:cxn modelId="{4CDDD789-EC25-8747-9C1E-CA57D3457AE0}" type="presOf" srcId="{BF5F8749-710A-44F4-9519-20B57B27E8A9}" destId="{FB930BEB-22BF-A944-896B-8DDC24AB00E0}" srcOrd="0" destOrd="2" presId="urn:microsoft.com/office/officeart/2005/8/layout/vList5"/>
    <dgm:cxn modelId="{A16AE6B1-F151-9E46-9079-6179B4CBC4F4}" type="presOf" srcId="{A863C36E-4C56-4EED-97AD-1DAC35C5A364}" destId="{FB930BEB-22BF-A944-896B-8DDC24AB00E0}" srcOrd="0" destOrd="0" presId="urn:microsoft.com/office/officeart/2005/8/layout/vList5"/>
    <dgm:cxn modelId="{937B71B2-5F3C-764F-9D8D-BF66ACC77F29}" type="presOf" srcId="{376543B6-B590-4579-BD60-0BD6CE3600EE}" destId="{6D275DC9-62A8-9345-94A3-CA0D1D651765}" srcOrd="0" destOrd="0" presId="urn:microsoft.com/office/officeart/2005/8/layout/vList5"/>
    <dgm:cxn modelId="{57E437BD-E7FE-4E65-979F-B5239C41ADD9}" srcId="{4EACD007-B79A-4E30-B506-25AACD99F1AE}" destId="{5EC4E861-5B7B-4A79-9D5B-EF89019FD378}" srcOrd="1" destOrd="0" parTransId="{86304272-8C12-48BC-99FA-8901A3476BEE}" sibTransId="{21F236BF-6C35-4195-855B-9472A2A72D6A}"/>
    <dgm:cxn modelId="{3CB927C2-2681-6C4E-9DFC-2215ED457AB0}" type="presOf" srcId="{4EACD007-B79A-4E30-B506-25AACD99F1AE}" destId="{A62AEC15-7BC5-1B47-91C3-E88CA81693B0}" srcOrd="0" destOrd="0" presId="urn:microsoft.com/office/officeart/2005/8/layout/vList5"/>
    <dgm:cxn modelId="{0AF9BFC3-2A33-7B4B-9988-F640FDA8C4B2}" type="presOf" srcId="{52ACFBDA-01FF-483E-A281-43557FD70B6F}" destId="{954FC8E8-38B6-7F49-91B7-7B4DCAFE7829}" srcOrd="0" destOrd="0" presId="urn:microsoft.com/office/officeart/2005/8/layout/vList5"/>
    <dgm:cxn modelId="{66B7BED3-ED05-45C2-A6CC-C1550D5B74A5}" srcId="{1ECF193C-3DA2-4109-9580-F339C6C89F95}" destId="{52ACFBDA-01FF-483E-A281-43557FD70B6F}" srcOrd="0" destOrd="0" parTransId="{7AA041DE-BF13-4CD0-BEB7-FBD8DD9B8D70}" sibTransId="{8F69C97D-3DD3-436F-871B-B104ED1DA21F}"/>
    <dgm:cxn modelId="{EA4034D8-B952-4DCD-96D3-53A5A23FC45C}" srcId="{52ACFBDA-01FF-483E-A281-43557FD70B6F}" destId="{9736FBB4-371A-4FFE-9E75-F48B494D1449}" srcOrd="1" destOrd="0" parTransId="{0852CB56-31E8-4A6C-9FF6-3024A47EA812}" sibTransId="{79B76E56-BF35-446E-BD6B-1FC57B4EBB56}"/>
    <dgm:cxn modelId="{62D555EC-8BA3-4AC6-A312-080E91F80110}" srcId="{52ACFBDA-01FF-483E-A281-43557FD70B6F}" destId="{A863C36E-4C56-4EED-97AD-1DAC35C5A364}" srcOrd="0" destOrd="0" parTransId="{F94D3167-1963-40E4-B40B-95A6C8069D1F}" sibTransId="{59FFA68E-5BC8-4BCF-81D2-6E28DE9113ED}"/>
    <dgm:cxn modelId="{2F3E6AF4-45C7-B940-8D8B-BF5C3DE34BB7}" type="presOf" srcId="{9736FBB4-371A-4FFE-9E75-F48B494D1449}" destId="{FB930BEB-22BF-A944-896B-8DDC24AB00E0}" srcOrd="0" destOrd="1" presId="urn:microsoft.com/office/officeart/2005/8/layout/vList5"/>
    <dgm:cxn modelId="{B2BEA8EA-05AF-D94F-AC00-7B6ACCFB0999}" type="presParOf" srcId="{080540B3-D06A-3E4E-AB40-BF2DF25C1D05}" destId="{9C440BEC-899F-A54F-8B7E-458C7C349422}" srcOrd="0" destOrd="0" presId="urn:microsoft.com/office/officeart/2005/8/layout/vList5"/>
    <dgm:cxn modelId="{3BB04E9F-7D4C-4341-8DEA-9258B7EF8F87}" type="presParOf" srcId="{9C440BEC-899F-A54F-8B7E-458C7C349422}" destId="{954FC8E8-38B6-7F49-91B7-7B4DCAFE7829}" srcOrd="0" destOrd="0" presId="urn:microsoft.com/office/officeart/2005/8/layout/vList5"/>
    <dgm:cxn modelId="{AF8FA6A1-A65B-A647-B64E-5E3B3289ACC8}" type="presParOf" srcId="{9C440BEC-899F-A54F-8B7E-458C7C349422}" destId="{FB930BEB-22BF-A944-896B-8DDC24AB00E0}" srcOrd="1" destOrd="0" presId="urn:microsoft.com/office/officeart/2005/8/layout/vList5"/>
    <dgm:cxn modelId="{200EBC59-CBCF-C64E-9B8D-84531F632283}" type="presParOf" srcId="{080540B3-D06A-3E4E-AB40-BF2DF25C1D05}" destId="{D1A5DDEC-C68C-8F45-AC1F-7424788B3A5F}" srcOrd="1" destOrd="0" presId="urn:microsoft.com/office/officeart/2005/8/layout/vList5"/>
    <dgm:cxn modelId="{036C58D0-0CD4-4543-B679-9B9BDD3E7E9C}" type="presParOf" srcId="{080540B3-D06A-3E4E-AB40-BF2DF25C1D05}" destId="{5B4AEC8D-29C4-C74D-A7D1-04566493B3E0}" srcOrd="2" destOrd="0" presId="urn:microsoft.com/office/officeart/2005/8/layout/vList5"/>
    <dgm:cxn modelId="{D3F8FDDF-E0B1-524D-B9AE-AC8C27E880A9}" type="presParOf" srcId="{5B4AEC8D-29C4-C74D-A7D1-04566493B3E0}" destId="{A62AEC15-7BC5-1B47-91C3-E88CA81693B0}" srcOrd="0" destOrd="0" presId="urn:microsoft.com/office/officeart/2005/8/layout/vList5"/>
    <dgm:cxn modelId="{8E0E131F-0655-4E4E-9AFD-437323D7103E}" type="presParOf" srcId="{5B4AEC8D-29C4-C74D-A7D1-04566493B3E0}" destId="{6D275DC9-62A8-9345-94A3-CA0D1D651765}"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F4ED00-443F-4DCC-B882-9696BD1384AC}">
      <dsp:nvSpPr>
        <dsp:cNvPr id="0" name=""/>
        <dsp:cNvSpPr/>
      </dsp:nvSpPr>
      <dsp:spPr>
        <a:xfrm>
          <a:off x="3219301" y="695521"/>
          <a:ext cx="4904603" cy="4904603"/>
        </a:xfrm>
        <a:prstGeom prst="blockArc">
          <a:avLst>
            <a:gd name="adj1" fmla="val 10800000"/>
            <a:gd name="adj2" fmla="val 16200000"/>
            <a:gd name="adj3" fmla="val 4641"/>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8734024-E40C-402C-82A0-8376E16601BF}">
      <dsp:nvSpPr>
        <dsp:cNvPr id="0" name=""/>
        <dsp:cNvSpPr/>
      </dsp:nvSpPr>
      <dsp:spPr>
        <a:xfrm>
          <a:off x="3219083" y="663224"/>
          <a:ext cx="4904603" cy="4904603"/>
        </a:xfrm>
        <a:prstGeom prst="blockArc">
          <a:avLst>
            <a:gd name="adj1" fmla="val 5451432"/>
            <a:gd name="adj2" fmla="val 10753648"/>
            <a:gd name="adj3" fmla="val 4641"/>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9F41FB6-7919-4C65-8DB5-6E95B810D3E5}">
      <dsp:nvSpPr>
        <dsp:cNvPr id="0" name=""/>
        <dsp:cNvSpPr/>
      </dsp:nvSpPr>
      <dsp:spPr>
        <a:xfrm>
          <a:off x="3219519" y="663231"/>
          <a:ext cx="4904603" cy="4904603"/>
        </a:xfrm>
        <a:prstGeom prst="blockArc">
          <a:avLst>
            <a:gd name="adj1" fmla="val 46343"/>
            <a:gd name="adj2" fmla="val 5452057"/>
            <a:gd name="adj3" fmla="val 4641"/>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E1B469A-1B92-46F0-93CC-CBC577FC7599}">
      <dsp:nvSpPr>
        <dsp:cNvPr id="0" name=""/>
        <dsp:cNvSpPr/>
      </dsp:nvSpPr>
      <dsp:spPr>
        <a:xfrm>
          <a:off x="3219301" y="695521"/>
          <a:ext cx="4904603" cy="4904603"/>
        </a:xfrm>
        <a:prstGeom prst="blockArc">
          <a:avLst>
            <a:gd name="adj1" fmla="val 16200000"/>
            <a:gd name="adj2" fmla="val 0"/>
            <a:gd name="adj3" fmla="val 4641"/>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F248C79-B458-4B76-8563-C2B401D85484}">
      <dsp:nvSpPr>
        <dsp:cNvPr id="0" name=""/>
        <dsp:cNvSpPr/>
      </dsp:nvSpPr>
      <dsp:spPr>
        <a:xfrm>
          <a:off x="4542569" y="2018789"/>
          <a:ext cx="2258066" cy="225806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kern="1200" dirty="0">
              <a:solidFill>
                <a:schemeClr val="bg1"/>
              </a:solidFill>
            </a:rPr>
            <a:t>Function of the Behavior</a:t>
          </a:r>
        </a:p>
      </dsp:txBody>
      <dsp:txXfrm>
        <a:off x="4873255" y="2349475"/>
        <a:ext cx="1596694" cy="1596694"/>
      </dsp:txXfrm>
    </dsp:sp>
    <dsp:sp modelId="{E6C5867C-7868-4C5E-87AA-75864033DCA4}">
      <dsp:nvSpPr>
        <dsp:cNvPr id="0" name=""/>
        <dsp:cNvSpPr/>
      </dsp:nvSpPr>
      <dsp:spPr>
        <a:xfrm>
          <a:off x="4420118" y="-37898"/>
          <a:ext cx="2502969" cy="158064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u="sng" kern="1200" dirty="0">
              <a:solidFill>
                <a:schemeClr val="bg1"/>
              </a:solidFill>
            </a:rPr>
            <a:t>Escape Motivated Behavior</a:t>
          </a:r>
        </a:p>
        <a:p>
          <a:pPr marL="0" lvl="0" indent="0" algn="ctr" defTabSz="622300">
            <a:lnSpc>
              <a:spcPct val="90000"/>
            </a:lnSpc>
            <a:spcBef>
              <a:spcPct val="0"/>
            </a:spcBef>
            <a:spcAft>
              <a:spcPct val="35000"/>
            </a:spcAft>
            <a:buNone/>
          </a:pPr>
          <a:r>
            <a:rPr lang="en-US" sz="1400" u="none" kern="1200" dirty="0">
              <a:solidFill>
                <a:schemeClr val="bg1"/>
              </a:solidFill>
            </a:rPr>
            <a:t>Attempt to avoid a task, demand, or person</a:t>
          </a:r>
        </a:p>
      </dsp:txBody>
      <dsp:txXfrm>
        <a:off x="4786669" y="193582"/>
        <a:ext cx="1769867" cy="1117686"/>
      </dsp:txXfrm>
    </dsp:sp>
    <dsp:sp modelId="{0AD33DF0-5142-4F51-A2A6-74494415D255}">
      <dsp:nvSpPr>
        <dsp:cNvPr id="0" name=""/>
        <dsp:cNvSpPr/>
      </dsp:nvSpPr>
      <dsp:spPr>
        <a:xfrm>
          <a:off x="6910972" y="2357499"/>
          <a:ext cx="2312059" cy="1580646"/>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u="sng" kern="1200" dirty="0">
              <a:solidFill>
                <a:schemeClr val="bg1"/>
              </a:solidFill>
            </a:rPr>
            <a:t>Obtain Tangible Thing Behavior</a:t>
          </a:r>
        </a:p>
        <a:p>
          <a:pPr marL="0" lvl="0" indent="0" algn="ctr" defTabSz="622300">
            <a:lnSpc>
              <a:spcPct val="90000"/>
            </a:lnSpc>
            <a:spcBef>
              <a:spcPct val="0"/>
            </a:spcBef>
            <a:spcAft>
              <a:spcPct val="35000"/>
            </a:spcAft>
            <a:buNone/>
          </a:pPr>
          <a:r>
            <a:rPr lang="en-US" sz="1400" kern="1200" dirty="0">
              <a:solidFill>
                <a:schemeClr val="bg1"/>
              </a:solidFill>
            </a:rPr>
            <a:t>Attempt to get a tangible object or a specific agenda</a:t>
          </a:r>
        </a:p>
      </dsp:txBody>
      <dsp:txXfrm>
        <a:off x="7249565" y="2588979"/>
        <a:ext cx="1634873" cy="1117686"/>
      </dsp:txXfrm>
    </dsp:sp>
    <dsp:sp modelId="{D2492E5A-B8D8-4AC6-B6C0-4DDA05FABF90}">
      <dsp:nvSpPr>
        <dsp:cNvPr id="0" name=""/>
        <dsp:cNvSpPr/>
      </dsp:nvSpPr>
      <dsp:spPr>
        <a:xfrm>
          <a:off x="4187550" y="4639593"/>
          <a:ext cx="2895997" cy="1742125"/>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u="sng" kern="1200" dirty="0">
              <a:solidFill>
                <a:schemeClr val="bg1"/>
              </a:solidFill>
            </a:rPr>
            <a:t>Engaging in Sensory Stimulation Behavior</a:t>
          </a:r>
        </a:p>
        <a:p>
          <a:pPr marL="0" lvl="0" indent="0" algn="ctr" defTabSz="533400">
            <a:lnSpc>
              <a:spcPct val="90000"/>
            </a:lnSpc>
            <a:spcBef>
              <a:spcPct val="0"/>
            </a:spcBef>
            <a:spcAft>
              <a:spcPct val="35000"/>
            </a:spcAft>
            <a:buNone/>
          </a:pPr>
          <a:r>
            <a:rPr lang="en-US" sz="1200" kern="1200" dirty="0">
              <a:solidFill>
                <a:schemeClr val="bg1"/>
              </a:solidFill>
            </a:rPr>
            <a:t>Student is motivated by looks good, sounds good, taste good, or feels good behaviors</a:t>
          </a:r>
          <a:r>
            <a:rPr lang="en-US" sz="1400" kern="1200" dirty="0">
              <a:solidFill>
                <a:schemeClr val="bg1"/>
              </a:solidFill>
            </a:rPr>
            <a:t>.</a:t>
          </a:r>
        </a:p>
      </dsp:txBody>
      <dsp:txXfrm>
        <a:off x="4611659" y="4894721"/>
        <a:ext cx="2047779" cy="1231869"/>
      </dsp:txXfrm>
    </dsp:sp>
    <dsp:sp modelId="{DAD197AE-EC0D-492E-B104-8BF8A6F918DB}">
      <dsp:nvSpPr>
        <dsp:cNvPr id="0" name=""/>
        <dsp:cNvSpPr/>
      </dsp:nvSpPr>
      <dsp:spPr>
        <a:xfrm>
          <a:off x="2139427" y="2357499"/>
          <a:ext cx="2273554" cy="1580646"/>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u="sng" kern="1200" dirty="0">
              <a:solidFill>
                <a:schemeClr val="bg1"/>
              </a:solidFill>
            </a:rPr>
            <a:t>Attention Seeking Behaviors</a:t>
          </a:r>
        </a:p>
        <a:p>
          <a:pPr marL="0" lvl="0" indent="0" algn="ctr" defTabSz="622300">
            <a:lnSpc>
              <a:spcPct val="90000"/>
            </a:lnSpc>
            <a:spcBef>
              <a:spcPct val="0"/>
            </a:spcBef>
            <a:spcAft>
              <a:spcPct val="35000"/>
            </a:spcAft>
            <a:buNone/>
          </a:pPr>
          <a:r>
            <a:rPr lang="en-US" sz="1400" kern="1200" dirty="0">
              <a:solidFill>
                <a:schemeClr val="bg1"/>
              </a:solidFill>
            </a:rPr>
            <a:t>Student is trying to gain attention from adults or peers</a:t>
          </a:r>
        </a:p>
      </dsp:txBody>
      <dsp:txXfrm>
        <a:off x="2472381" y="2588979"/>
        <a:ext cx="1607646" cy="11176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B1929A-7569-F041-B56C-D727828D314E}">
      <dsp:nvSpPr>
        <dsp:cNvPr id="0" name=""/>
        <dsp:cNvSpPr/>
      </dsp:nvSpPr>
      <dsp:spPr>
        <a:xfrm>
          <a:off x="2103120" y="382"/>
          <a:ext cx="8412480" cy="2111928"/>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536430" rIns="163225" bIns="536430" numCol="1" spcCol="1270" anchor="ctr" anchorCtr="0">
          <a:noAutofit/>
        </a:bodyPr>
        <a:lstStyle/>
        <a:p>
          <a:pPr marL="0" lvl="0" indent="0" algn="l" defTabSz="800100">
            <a:lnSpc>
              <a:spcPct val="90000"/>
            </a:lnSpc>
            <a:spcBef>
              <a:spcPct val="0"/>
            </a:spcBef>
            <a:spcAft>
              <a:spcPct val="35000"/>
            </a:spcAft>
            <a:buNone/>
          </a:pPr>
          <a:r>
            <a:rPr lang="en-US" sz="1800" kern="1200" dirty="0"/>
            <a:t>Planned ignoring for off-task behaviors (but providing attention as soon as students are on-task)</a:t>
          </a:r>
        </a:p>
        <a:p>
          <a:pPr marL="0" lvl="0" indent="0" algn="l" defTabSz="800100">
            <a:lnSpc>
              <a:spcPct val="90000"/>
            </a:lnSpc>
            <a:spcBef>
              <a:spcPct val="0"/>
            </a:spcBef>
            <a:spcAft>
              <a:spcPct val="35000"/>
            </a:spcAft>
            <a:buNone/>
          </a:pPr>
          <a:r>
            <a:rPr lang="en-US" sz="1800" kern="1200" dirty="0"/>
            <a:t>Provide more positive attention </a:t>
          </a:r>
          <a:r>
            <a:rPr lang="en-US" sz="1800" u="sng" kern="1200" dirty="0"/>
            <a:t>before</a:t>
          </a:r>
          <a:r>
            <a:rPr lang="en-US" sz="1800" kern="1200" dirty="0"/>
            <a:t> challenging behaviors occur</a:t>
          </a:r>
        </a:p>
        <a:p>
          <a:pPr marL="0" lvl="0" indent="0" algn="l" defTabSz="800100">
            <a:lnSpc>
              <a:spcPct val="90000"/>
            </a:lnSpc>
            <a:spcBef>
              <a:spcPct val="0"/>
            </a:spcBef>
            <a:spcAft>
              <a:spcPct val="35000"/>
            </a:spcAft>
            <a:buNone/>
          </a:pPr>
          <a:r>
            <a:rPr lang="en-US" sz="1800" kern="1200" dirty="0"/>
            <a:t>Teach the student how to get attention in a positive way (e.g., raising her hand)</a:t>
          </a:r>
        </a:p>
      </dsp:txBody>
      <dsp:txXfrm>
        <a:off x="2103120" y="382"/>
        <a:ext cx="8412480" cy="2111928"/>
      </dsp:txXfrm>
    </dsp:sp>
    <dsp:sp modelId="{B41D9975-8E00-5940-B7D3-1384F03A1955}">
      <dsp:nvSpPr>
        <dsp:cNvPr id="0" name=""/>
        <dsp:cNvSpPr/>
      </dsp:nvSpPr>
      <dsp:spPr>
        <a:xfrm>
          <a:off x="0" y="382"/>
          <a:ext cx="2103120" cy="2111928"/>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11290" tIns="208612" rIns="111290" bIns="208612" numCol="1" spcCol="1270" anchor="ctr" anchorCtr="0">
          <a:noAutofit/>
        </a:bodyPr>
        <a:lstStyle/>
        <a:p>
          <a:pPr marL="0" lvl="0" indent="0" algn="ctr" defTabSz="1244600">
            <a:lnSpc>
              <a:spcPct val="90000"/>
            </a:lnSpc>
            <a:spcBef>
              <a:spcPct val="0"/>
            </a:spcBef>
            <a:spcAft>
              <a:spcPct val="35000"/>
            </a:spcAft>
            <a:buNone/>
          </a:pPr>
          <a:r>
            <a:rPr lang="en-US" sz="2800" kern="1200" dirty="0"/>
            <a:t>For students </a:t>
          </a:r>
          <a:r>
            <a:rPr lang="en-US" sz="2800" b="1" u="sng" kern="1200" dirty="0"/>
            <a:t>seeking attention</a:t>
          </a:r>
          <a:r>
            <a:rPr lang="en-US" sz="2800" kern="1200" dirty="0"/>
            <a:t>:</a:t>
          </a:r>
        </a:p>
      </dsp:txBody>
      <dsp:txXfrm>
        <a:off x="0" y="382"/>
        <a:ext cx="2103120" cy="2111928"/>
      </dsp:txXfrm>
    </dsp:sp>
    <dsp:sp modelId="{9439C4E8-2B35-DF40-8915-F560827BDF40}">
      <dsp:nvSpPr>
        <dsp:cNvPr id="0" name=""/>
        <dsp:cNvSpPr/>
      </dsp:nvSpPr>
      <dsp:spPr>
        <a:xfrm>
          <a:off x="2103120" y="2239026"/>
          <a:ext cx="8412480" cy="2111928"/>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536430" rIns="163225" bIns="536430" numCol="1" spcCol="1270" anchor="ctr" anchorCtr="0">
          <a:noAutofit/>
        </a:bodyPr>
        <a:lstStyle/>
        <a:p>
          <a:pPr marL="0" lvl="0" indent="0" algn="l" defTabSz="800100">
            <a:lnSpc>
              <a:spcPct val="90000"/>
            </a:lnSpc>
            <a:spcBef>
              <a:spcPct val="0"/>
            </a:spcBef>
            <a:spcAft>
              <a:spcPct val="35000"/>
            </a:spcAft>
            <a:buNone/>
          </a:pPr>
          <a:r>
            <a:rPr lang="en-US" sz="1800" kern="1200" dirty="0"/>
            <a:t>Praise a nearby peer who is on-task while ignoring target student: “I like how Julie is focused on her math with a quiet mouth and safe body.”</a:t>
          </a:r>
        </a:p>
        <a:p>
          <a:pPr marL="0" lvl="0" indent="0" algn="l" defTabSz="800100">
            <a:lnSpc>
              <a:spcPct val="90000"/>
            </a:lnSpc>
            <a:spcBef>
              <a:spcPct val="0"/>
            </a:spcBef>
            <a:spcAft>
              <a:spcPct val="35000"/>
            </a:spcAft>
            <a:buNone/>
          </a:pPr>
          <a:r>
            <a:rPr lang="en-US" sz="1800" kern="1200" dirty="0"/>
            <a:t>“If you want my attention, Sara, you can raise a quiet hand.” Provide praise and attention when you see that.</a:t>
          </a:r>
        </a:p>
        <a:p>
          <a:pPr marL="0" lvl="0" indent="0" algn="l" defTabSz="800100">
            <a:lnSpc>
              <a:spcPct val="90000"/>
            </a:lnSpc>
            <a:spcBef>
              <a:spcPct val="0"/>
            </a:spcBef>
            <a:spcAft>
              <a:spcPct val="35000"/>
            </a:spcAft>
            <a:buNone/>
          </a:pPr>
          <a:r>
            <a:rPr lang="en-US" sz="1800" kern="1200" dirty="0"/>
            <a:t>“Johnny, I will give you attention when I see you focused on your math assignment.”</a:t>
          </a:r>
        </a:p>
      </dsp:txBody>
      <dsp:txXfrm>
        <a:off x="2103120" y="2239026"/>
        <a:ext cx="8412480" cy="2111928"/>
      </dsp:txXfrm>
    </dsp:sp>
    <dsp:sp modelId="{4BF49A3A-5734-EF44-BD11-94087F8FF9D5}">
      <dsp:nvSpPr>
        <dsp:cNvPr id="0" name=""/>
        <dsp:cNvSpPr/>
      </dsp:nvSpPr>
      <dsp:spPr>
        <a:xfrm>
          <a:off x="0" y="2239026"/>
          <a:ext cx="2103120" cy="2111928"/>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11290" tIns="208612" rIns="111290" bIns="208612" numCol="1" spcCol="1270" anchor="ctr" anchorCtr="0">
          <a:noAutofit/>
        </a:bodyPr>
        <a:lstStyle/>
        <a:p>
          <a:pPr marL="0" lvl="0" indent="0" algn="ctr" defTabSz="1244600">
            <a:lnSpc>
              <a:spcPct val="90000"/>
            </a:lnSpc>
            <a:spcBef>
              <a:spcPct val="0"/>
            </a:spcBef>
            <a:spcAft>
              <a:spcPct val="35000"/>
            </a:spcAft>
            <a:buNone/>
          </a:pPr>
          <a:r>
            <a:rPr lang="en-US" sz="2800" b="1" u="sng" kern="1200"/>
            <a:t>Verbiage:</a:t>
          </a:r>
          <a:endParaRPr lang="en-US" sz="2800" kern="1200"/>
        </a:p>
      </dsp:txBody>
      <dsp:txXfrm>
        <a:off x="0" y="2239026"/>
        <a:ext cx="2103120" cy="21119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4DF33B-6409-2543-A57B-FF50E2365FD7}">
      <dsp:nvSpPr>
        <dsp:cNvPr id="0" name=""/>
        <dsp:cNvSpPr/>
      </dsp:nvSpPr>
      <dsp:spPr>
        <a:xfrm rot="5400000">
          <a:off x="6301587" y="-2303662"/>
          <a:ext cx="1698041" cy="6729984"/>
        </a:xfrm>
        <a:prstGeom prst="round2Same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a:t>Don’t kick them out/send them to time-out</a:t>
          </a:r>
        </a:p>
        <a:p>
          <a:pPr marL="171450" lvl="1" indent="-171450" algn="l" defTabSz="800100">
            <a:lnSpc>
              <a:spcPct val="90000"/>
            </a:lnSpc>
            <a:spcBef>
              <a:spcPct val="0"/>
            </a:spcBef>
            <a:spcAft>
              <a:spcPct val="15000"/>
            </a:spcAft>
            <a:buChar char="•"/>
          </a:pPr>
          <a:r>
            <a:rPr lang="en-US" sz="1800" kern="1200"/>
            <a:t>Use a break system (Teach them it explicitly) </a:t>
          </a:r>
        </a:p>
        <a:p>
          <a:pPr marL="342900" lvl="2" indent="-171450" algn="l" defTabSz="800100">
            <a:lnSpc>
              <a:spcPct val="90000"/>
            </a:lnSpc>
            <a:spcBef>
              <a:spcPct val="0"/>
            </a:spcBef>
            <a:spcAft>
              <a:spcPct val="15000"/>
            </a:spcAft>
            <a:buChar char="•"/>
          </a:pPr>
          <a:r>
            <a:rPr lang="en-US" sz="1800" kern="1200"/>
            <a:t>Expectation is to re-engage after break is over</a:t>
          </a:r>
        </a:p>
        <a:p>
          <a:pPr marL="342900" lvl="2" indent="-171450" algn="l" defTabSz="800100">
            <a:lnSpc>
              <a:spcPct val="90000"/>
            </a:lnSpc>
            <a:spcBef>
              <a:spcPct val="0"/>
            </a:spcBef>
            <a:spcAft>
              <a:spcPct val="15000"/>
            </a:spcAft>
            <a:buChar char="•"/>
          </a:pPr>
          <a:r>
            <a:rPr lang="en-US" sz="1800" kern="1200" dirty="0"/>
            <a:t>Reinforce appropriate breaks</a:t>
          </a:r>
        </a:p>
        <a:p>
          <a:pPr marL="171450" lvl="1" indent="-171450" algn="l" defTabSz="800100">
            <a:lnSpc>
              <a:spcPct val="90000"/>
            </a:lnSpc>
            <a:spcBef>
              <a:spcPct val="0"/>
            </a:spcBef>
            <a:spcAft>
              <a:spcPct val="15000"/>
            </a:spcAft>
            <a:buChar char="•"/>
          </a:pPr>
          <a:r>
            <a:rPr lang="en-US" sz="1800" kern="1200" dirty="0"/>
            <a:t>Consider how task demand is presented</a:t>
          </a:r>
        </a:p>
      </dsp:txBody>
      <dsp:txXfrm rot="-5400000">
        <a:off x="3785616" y="295201"/>
        <a:ext cx="6647092" cy="1532257"/>
      </dsp:txXfrm>
    </dsp:sp>
    <dsp:sp modelId="{51198BDC-900C-2844-8672-29A776D5BA49}">
      <dsp:nvSpPr>
        <dsp:cNvPr id="0" name=""/>
        <dsp:cNvSpPr/>
      </dsp:nvSpPr>
      <dsp:spPr>
        <a:xfrm>
          <a:off x="0" y="53"/>
          <a:ext cx="3785616" cy="2122552"/>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6210" tIns="78105" rIns="156210" bIns="78105" numCol="1" spcCol="1270" anchor="ctr" anchorCtr="0">
          <a:noAutofit/>
        </a:bodyPr>
        <a:lstStyle/>
        <a:p>
          <a:pPr marL="0" lvl="0" indent="0" algn="ctr" defTabSz="1822450">
            <a:lnSpc>
              <a:spcPct val="90000"/>
            </a:lnSpc>
            <a:spcBef>
              <a:spcPct val="0"/>
            </a:spcBef>
            <a:spcAft>
              <a:spcPct val="35000"/>
            </a:spcAft>
            <a:buNone/>
          </a:pPr>
          <a:r>
            <a:rPr lang="en-US" sz="4100" kern="1200" dirty="0"/>
            <a:t>For students </a:t>
          </a:r>
          <a:r>
            <a:rPr lang="en-US" sz="4100" b="1" u="sng" kern="1200" dirty="0"/>
            <a:t>seeking escape</a:t>
          </a:r>
          <a:r>
            <a:rPr lang="en-US" sz="4100" kern="1200" dirty="0"/>
            <a:t>:</a:t>
          </a:r>
        </a:p>
      </dsp:txBody>
      <dsp:txXfrm>
        <a:off x="103614" y="103667"/>
        <a:ext cx="3578388" cy="1915324"/>
      </dsp:txXfrm>
    </dsp:sp>
    <dsp:sp modelId="{440A3BC7-36A4-B34A-BC51-A19EE474AA4F}">
      <dsp:nvSpPr>
        <dsp:cNvPr id="0" name=""/>
        <dsp:cNvSpPr/>
      </dsp:nvSpPr>
      <dsp:spPr>
        <a:xfrm rot="5400000">
          <a:off x="6301587" y="-74983"/>
          <a:ext cx="1698041" cy="6729984"/>
        </a:xfrm>
        <a:prstGeom prst="round2Same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“This might be a good time to take a break. I see you are in the Yellow Zone (frustrated)”</a:t>
          </a:r>
        </a:p>
        <a:p>
          <a:pPr marL="171450" lvl="1" indent="-171450" algn="l" defTabSz="800100">
            <a:lnSpc>
              <a:spcPct val="90000"/>
            </a:lnSpc>
            <a:spcBef>
              <a:spcPct val="0"/>
            </a:spcBef>
            <a:spcAft>
              <a:spcPct val="15000"/>
            </a:spcAft>
            <a:buChar char="•"/>
          </a:pPr>
          <a:r>
            <a:rPr lang="en-US" sz="1800" kern="1200"/>
            <a:t>“Great work taking a break to self-manage”</a:t>
          </a:r>
        </a:p>
      </dsp:txBody>
      <dsp:txXfrm rot="-5400000">
        <a:off x="3785616" y="2523880"/>
        <a:ext cx="6647092" cy="1532257"/>
      </dsp:txXfrm>
    </dsp:sp>
    <dsp:sp modelId="{49E269E1-5FB8-9847-ABE7-5F8959E1E427}">
      <dsp:nvSpPr>
        <dsp:cNvPr id="0" name=""/>
        <dsp:cNvSpPr/>
      </dsp:nvSpPr>
      <dsp:spPr>
        <a:xfrm>
          <a:off x="0" y="2228732"/>
          <a:ext cx="3785616" cy="2122552"/>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6210" tIns="78105" rIns="156210" bIns="78105" numCol="1" spcCol="1270" anchor="ctr" anchorCtr="0">
          <a:noAutofit/>
        </a:bodyPr>
        <a:lstStyle/>
        <a:p>
          <a:pPr marL="0" lvl="0" indent="0" algn="ctr" defTabSz="1822450">
            <a:lnSpc>
              <a:spcPct val="90000"/>
            </a:lnSpc>
            <a:spcBef>
              <a:spcPct val="0"/>
            </a:spcBef>
            <a:spcAft>
              <a:spcPct val="35000"/>
            </a:spcAft>
            <a:buNone/>
          </a:pPr>
          <a:r>
            <a:rPr lang="en-US" sz="4100" b="1" u="sng" kern="1200"/>
            <a:t>Verbiage:</a:t>
          </a:r>
          <a:endParaRPr lang="en-US" sz="4100" kern="1200"/>
        </a:p>
      </dsp:txBody>
      <dsp:txXfrm>
        <a:off x="103614" y="2332346"/>
        <a:ext cx="3578388" cy="19153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930BEB-22BF-A944-896B-8DDC24AB00E0}">
      <dsp:nvSpPr>
        <dsp:cNvPr id="0" name=""/>
        <dsp:cNvSpPr/>
      </dsp:nvSpPr>
      <dsp:spPr>
        <a:xfrm rot="5400000">
          <a:off x="6301587" y="-2303662"/>
          <a:ext cx="1698041" cy="6729984"/>
        </a:xfrm>
        <a:prstGeom prst="round2Same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a:t>Provide choices whenever possible</a:t>
          </a:r>
        </a:p>
        <a:p>
          <a:pPr marL="228600" lvl="1" indent="-228600" algn="l" defTabSz="889000">
            <a:lnSpc>
              <a:spcPct val="90000"/>
            </a:lnSpc>
            <a:spcBef>
              <a:spcPct val="0"/>
            </a:spcBef>
            <a:spcAft>
              <a:spcPct val="15000"/>
            </a:spcAft>
            <a:buChar char="•"/>
          </a:pPr>
          <a:r>
            <a:rPr lang="en-US" sz="2000" kern="1200"/>
            <a:t>Support use of self-regulation strategies to increase frustration tolerance</a:t>
          </a:r>
        </a:p>
        <a:p>
          <a:pPr marL="228600" lvl="1" indent="-228600" algn="l" defTabSz="889000">
            <a:lnSpc>
              <a:spcPct val="90000"/>
            </a:lnSpc>
            <a:spcBef>
              <a:spcPct val="0"/>
            </a:spcBef>
            <a:spcAft>
              <a:spcPct val="15000"/>
            </a:spcAft>
            <a:buChar char="•"/>
          </a:pPr>
          <a:r>
            <a:rPr lang="en-US" sz="2000" kern="1200"/>
            <a:t>Be mindful of conflict cycles/power struggles</a:t>
          </a:r>
        </a:p>
      </dsp:txBody>
      <dsp:txXfrm rot="-5400000">
        <a:off x="3785616" y="295201"/>
        <a:ext cx="6647092" cy="1532257"/>
      </dsp:txXfrm>
    </dsp:sp>
    <dsp:sp modelId="{954FC8E8-38B6-7F49-91B7-7B4DCAFE7829}">
      <dsp:nvSpPr>
        <dsp:cNvPr id="0" name=""/>
        <dsp:cNvSpPr/>
      </dsp:nvSpPr>
      <dsp:spPr>
        <a:xfrm>
          <a:off x="0" y="53"/>
          <a:ext cx="3785616" cy="2122552"/>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en-US" sz="3400" kern="1200" dirty="0"/>
            <a:t>For students seeking to </a:t>
          </a:r>
          <a:r>
            <a:rPr lang="en-US" sz="3400" b="1" u="sng" kern="1200" dirty="0"/>
            <a:t>obtain their own agenda</a:t>
          </a:r>
          <a:r>
            <a:rPr lang="en-US" sz="3400" kern="1200" dirty="0"/>
            <a:t>:</a:t>
          </a:r>
        </a:p>
      </dsp:txBody>
      <dsp:txXfrm>
        <a:off x="103614" y="103667"/>
        <a:ext cx="3578388" cy="1915324"/>
      </dsp:txXfrm>
    </dsp:sp>
    <dsp:sp modelId="{6D275DC9-62A8-9345-94A3-CA0D1D651765}">
      <dsp:nvSpPr>
        <dsp:cNvPr id="0" name=""/>
        <dsp:cNvSpPr/>
      </dsp:nvSpPr>
      <dsp:spPr>
        <a:xfrm rot="5400000">
          <a:off x="6301587" y="-74983"/>
          <a:ext cx="1698041" cy="6729984"/>
        </a:xfrm>
        <a:prstGeom prst="round2SameRect">
          <a:avLst/>
        </a:prstGeom>
        <a:solidFill>
          <a:schemeClr val="accent2">
            <a:tint val="40000"/>
            <a:alpha val="90000"/>
            <a:hueOff val="-849226"/>
            <a:satOff val="-75346"/>
            <a:lumOff val="-769"/>
            <a:alphaOff val="0"/>
          </a:schemeClr>
        </a:solidFill>
        <a:ln w="6350" cap="flat" cmpd="sng" algn="ctr">
          <a:solidFill>
            <a:schemeClr val="accent2">
              <a:tint val="40000"/>
              <a:alpha val="90000"/>
              <a:hueOff val="-849226"/>
              <a:satOff val="-75346"/>
              <a:lumOff val="-76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a:t>“You have the choice to sit at your desk or on the carpet. When I see you in the group you will be earning tickets again.”</a:t>
          </a:r>
        </a:p>
        <a:p>
          <a:pPr marL="228600" lvl="1" indent="-228600" algn="l" defTabSz="889000">
            <a:lnSpc>
              <a:spcPct val="90000"/>
            </a:lnSpc>
            <a:spcBef>
              <a:spcPct val="0"/>
            </a:spcBef>
            <a:spcAft>
              <a:spcPct val="15000"/>
            </a:spcAft>
            <a:buChar char="•"/>
          </a:pPr>
          <a:r>
            <a:rPr lang="en-US" sz="2000" kern="1200"/>
            <a:t>“You sound frustrated.  Let’s use your lazy 8 breathing strategy”</a:t>
          </a:r>
        </a:p>
      </dsp:txBody>
      <dsp:txXfrm rot="-5400000">
        <a:off x="3785616" y="2523880"/>
        <a:ext cx="6647092" cy="1532257"/>
      </dsp:txXfrm>
    </dsp:sp>
    <dsp:sp modelId="{A62AEC15-7BC5-1B47-91C3-E88CA81693B0}">
      <dsp:nvSpPr>
        <dsp:cNvPr id="0" name=""/>
        <dsp:cNvSpPr/>
      </dsp:nvSpPr>
      <dsp:spPr>
        <a:xfrm>
          <a:off x="0" y="2228732"/>
          <a:ext cx="3785616" cy="2122552"/>
        </a:xfrm>
        <a:prstGeom prst="roundRect">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en-US" sz="3400" b="1" u="sng" kern="1200"/>
            <a:t>Verbiage:</a:t>
          </a:r>
          <a:endParaRPr lang="en-US" sz="3400" kern="1200"/>
        </a:p>
      </dsp:txBody>
      <dsp:txXfrm>
        <a:off x="103614" y="2332346"/>
        <a:ext cx="3578388" cy="1915324"/>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EE42E69-7ACC-7E46-BE09-60F11F94A52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9113497-19AD-7D49-A2A2-79AE1020111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6562B6-0C38-9040-9A4D-045490DD0499}" type="datetimeFigureOut">
              <a:rPr lang="en-US" smtClean="0"/>
              <a:t>2/18/2020</a:t>
            </a:fld>
            <a:endParaRPr lang="en-US"/>
          </a:p>
        </p:txBody>
      </p:sp>
      <p:sp>
        <p:nvSpPr>
          <p:cNvPr id="4" name="Footer Placeholder 3">
            <a:extLst>
              <a:ext uri="{FF2B5EF4-FFF2-40B4-BE49-F238E27FC236}">
                <a16:creationId xmlns:a16="http://schemas.microsoft.com/office/drawing/2014/main" id="{7D5AF62F-7878-7345-853D-1D019F92292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F024660-73CF-2747-8D9F-BB50F5B9352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798C9C5-6D16-B043-9621-EFD99FC14DBF}" type="slidenum">
              <a:rPr lang="en-US" smtClean="0"/>
              <a:t>‹#›</a:t>
            </a:fld>
            <a:endParaRPr lang="en-US"/>
          </a:p>
        </p:txBody>
      </p:sp>
    </p:spTree>
    <p:extLst>
      <p:ext uri="{BB962C8B-B14F-4D97-AF65-F5344CB8AC3E}">
        <p14:creationId xmlns:p14="http://schemas.microsoft.com/office/powerpoint/2010/main" val="1521024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7F4DCC-2364-E843-AEFE-1FA3AF082F90}" type="datetimeFigureOut">
              <a:rPr lang="en-US" smtClean="0"/>
              <a:t>2/18/2020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F099D5-1B03-024A-859A-65A067E85B74}" type="slidenum">
              <a:rPr lang="en-US" smtClean="0"/>
              <a:t>‹#›</a:t>
            </a:fld>
            <a:endParaRPr lang="en-US"/>
          </a:p>
        </p:txBody>
      </p:sp>
    </p:spTree>
    <p:extLst>
      <p:ext uri="{BB962C8B-B14F-4D97-AF65-F5344CB8AC3E}">
        <p14:creationId xmlns:p14="http://schemas.microsoft.com/office/powerpoint/2010/main" val="2179040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lXP5rFAJQek"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143C669A-92E3-1E40-8BE2-B8257BC7689F}" type="slidenum">
              <a:rPr lang="en-US"/>
              <a:pPr/>
              <a:t>2</a:t>
            </a:fld>
            <a:endParaRPr lang="en-US"/>
          </a:p>
        </p:txBody>
      </p:sp>
      <p:sp>
        <p:nvSpPr>
          <p:cNvPr id="3584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FB234ACB-8DA2-1A46-944E-475AF4381781}" type="slidenum">
              <a:rPr lang="en-US" sz="1200"/>
              <a:pPr algn="r"/>
              <a:t>2</a:t>
            </a:fld>
            <a:endParaRPr lang="en-US" sz="1200"/>
          </a:p>
        </p:txBody>
      </p:sp>
      <p:sp>
        <p:nvSpPr>
          <p:cNvPr id="35844" name="Rectangle 2"/>
          <p:cNvSpPr>
            <a:spLocks noGrp="1" noRot="1" noChangeAspect="1" noChangeArrowheads="1" noTextEdit="1"/>
          </p:cNvSpPr>
          <p:nvPr>
            <p:ph type="sldImg"/>
          </p:nvPr>
        </p:nvSpPr>
        <p:spPr>
          <a:solidFill>
            <a:srgbClr val="FFFFFF"/>
          </a:solidFill>
          <a:ln/>
        </p:spPr>
      </p:sp>
      <p:sp>
        <p:nvSpPr>
          <p:cNvPr id="35845" name="Rectangle 3"/>
          <p:cNvSpPr>
            <a:spLocks noGrp="1" noChangeArrowheads="1"/>
          </p:cNvSpPr>
          <p:nvPr>
            <p:ph type="body" idx="1"/>
          </p:nvPr>
        </p:nvSpPr>
        <p:spPr>
          <a:no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389879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does this matter? If we all understand the purpose of a behavior, we understand why and how to intervene.  If a student blurts</a:t>
            </a:r>
            <a:r>
              <a:rPr lang="en-US" baseline="0" dirty="0"/>
              <a:t> out repeatedly in class and we know the function is attention, that helps us figure out what we need to do to stop the behavior. Stop giving him attention and helping him find another behavior to get attention that is more acceptable.</a:t>
            </a:r>
            <a:endParaRPr lang="en-US" dirty="0"/>
          </a:p>
        </p:txBody>
      </p:sp>
      <p:sp>
        <p:nvSpPr>
          <p:cNvPr id="4" name="Slide Number Placeholder 3"/>
          <p:cNvSpPr>
            <a:spLocks noGrp="1"/>
          </p:cNvSpPr>
          <p:nvPr>
            <p:ph type="sldNum" sz="quarter" idx="10"/>
          </p:nvPr>
        </p:nvSpPr>
        <p:spPr/>
        <p:txBody>
          <a:bodyPr/>
          <a:lstStyle/>
          <a:p>
            <a:fld id="{EBEFB427-ED6E-4F66-8091-55A3435B764A}" type="slidenum">
              <a:rPr lang="en-US" smtClean="0"/>
              <a:t>22</a:t>
            </a:fld>
            <a:endParaRPr lang="en-US" dirty="0"/>
          </a:p>
        </p:txBody>
      </p:sp>
    </p:spTree>
    <p:extLst>
      <p:ext uri="{BB962C8B-B14F-4D97-AF65-F5344CB8AC3E}">
        <p14:creationId xmlns:p14="http://schemas.microsoft.com/office/powerpoint/2010/main" val="249373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E9E39E-A42D-1143-8A29-87E993A7BE0B}" type="slidenum">
              <a:rPr lang="en-US" smtClean="0"/>
              <a:t>24</a:t>
            </a:fld>
            <a:endParaRPr lang="en-US"/>
          </a:p>
        </p:txBody>
      </p:sp>
    </p:spTree>
    <p:extLst>
      <p:ext uri="{BB962C8B-B14F-4D97-AF65-F5344CB8AC3E}">
        <p14:creationId xmlns:p14="http://schemas.microsoft.com/office/powerpoint/2010/main" val="386239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a:ea typeface="ＭＳ Ｐゴシック" pitchFamily="34" charset="-128"/>
              </a:rPr>
              <a:t>A major conceptual shift. This puts the problem in the context of alterable variables and moves it outside of the student. When the focus of team meetings is on the discovery of instructional changes that will enable learning, the content of the meeting is quite different from one focused on the discovery of a disability.</a:t>
            </a:r>
          </a:p>
          <a:p>
            <a:pPr>
              <a:spcBef>
                <a:spcPct val="0"/>
              </a:spcBef>
            </a:pPr>
            <a:endParaRPr lang="en-US" dirty="0">
              <a:ea typeface="ＭＳ Ｐゴシック" pitchFamily="34" charset="-128"/>
            </a:endParaRPr>
          </a:p>
          <a:p>
            <a:pPr>
              <a:spcBef>
                <a:spcPct val="0"/>
              </a:spcBef>
            </a:pPr>
            <a:r>
              <a:rPr lang="en-US" dirty="0">
                <a:ea typeface="ＭＳ Ｐゴシック" pitchFamily="34" charset="-128"/>
              </a:rPr>
              <a:t>(*Sometimes allowing time for discussion of this slide can bring about significant “</a:t>
            </a:r>
            <a:r>
              <a:rPr lang="en-US" dirty="0" err="1">
                <a:ea typeface="ＭＳ Ｐゴシック" pitchFamily="34" charset="-128"/>
              </a:rPr>
              <a:t>aha”s</a:t>
            </a:r>
            <a:r>
              <a:rPr lang="en-US" dirty="0">
                <a:ea typeface="ＭＳ Ｐゴシック" pitchFamily="34" charset="-128"/>
              </a:rPr>
              <a:t>.) </a:t>
            </a:r>
          </a:p>
          <a:p>
            <a:pPr>
              <a:spcBef>
                <a:spcPct val="0"/>
              </a:spcBef>
            </a:pPr>
            <a:endParaRPr lang="en-US" dirty="0">
              <a:ea typeface="ＭＳ Ｐゴシック" pitchFamily="34" charset="-128"/>
            </a:endParaRPr>
          </a:p>
          <a:p>
            <a:pPr>
              <a:spcBef>
                <a:spcPct val="0"/>
              </a:spcBef>
            </a:pPr>
            <a:endParaRPr lang="en-US" dirty="0">
              <a:ea typeface="ＭＳ Ｐゴシック" pitchFamily="34" charset="-128"/>
            </a:endParaRPr>
          </a:p>
          <a:p>
            <a:pPr>
              <a:spcBef>
                <a:spcPct val="0"/>
              </a:spcBef>
            </a:pPr>
            <a:r>
              <a:rPr lang="en-US" dirty="0">
                <a:ea typeface="ＭＳ Ｐゴシック" pitchFamily="34" charset="-128"/>
              </a:rPr>
              <a:t>Remember our MTSS</a:t>
            </a:r>
            <a:r>
              <a:rPr lang="en-US" baseline="0" dirty="0">
                <a:ea typeface="ＭＳ Ｐゴシック" pitchFamily="34" charset="-128"/>
              </a:rPr>
              <a:t> approach where we are focusing on what we can do or what supports (i.e. instructional changes) we can put in place to help the student be successful.  This is a</a:t>
            </a:r>
            <a:r>
              <a:rPr lang="en-US" dirty="0">
                <a:ea typeface="ＭＳ Ｐゴシック" pitchFamily="34" charset="-128"/>
              </a:rPr>
              <a:t> major conceptual shift</a:t>
            </a:r>
            <a:r>
              <a:rPr lang="en-US" b="1" dirty="0">
                <a:ea typeface="ＭＳ Ｐゴシック" pitchFamily="34" charset="-128"/>
              </a:rPr>
              <a:t>. This puts the problem in the context of alterable variables and moves it outside of the student</a:t>
            </a:r>
            <a:endParaRPr lang="en-US" dirty="0">
              <a:ea typeface="ＭＳ Ｐゴシック" pitchFamily="34" charset="-128"/>
            </a:endParaRPr>
          </a:p>
          <a:p>
            <a:pPr>
              <a:spcBef>
                <a:spcPct val="0"/>
              </a:spcBef>
            </a:pPr>
            <a:endParaRPr lang="en-US" dirty="0">
              <a:ea typeface="ＭＳ Ｐゴシック" pitchFamily="34" charset="-128"/>
            </a:endParaRPr>
          </a:p>
          <a:p>
            <a:pPr eaLnBrk="1" hangingPunct="1">
              <a:spcBef>
                <a:spcPct val="0"/>
              </a:spcBef>
            </a:pPr>
            <a:r>
              <a:rPr lang="en-US" dirty="0">
                <a:latin typeface="Calibri" charset="0"/>
              </a:rPr>
              <a:t>FSCP Ideas:</a:t>
            </a:r>
          </a:p>
          <a:p>
            <a:pPr eaLnBrk="1" hangingPunct="1">
              <a:spcBef>
                <a:spcPct val="0"/>
              </a:spcBef>
            </a:pPr>
            <a:r>
              <a:rPr lang="en-US" dirty="0">
                <a:latin typeface="Calibri" charset="0"/>
              </a:rPr>
              <a:t>Use of out-of-school time is considered a major factor in the achievement gap; and can be altered with family and community partnering; coordinated before and after-school</a:t>
            </a:r>
            <a:r>
              <a:rPr lang="en-US" baseline="0" dirty="0">
                <a:latin typeface="Calibri" charset="0"/>
              </a:rPr>
              <a:t> programs, summer learning, homework support, technology access – and their interaction with the other variables can be influential</a:t>
            </a:r>
            <a:endParaRPr lang="en-US" dirty="0">
              <a:latin typeface="Calibri" charset="0"/>
            </a:endParaRPr>
          </a:p>
        </p:txBody>
      </p:sp>
      <p:sp>
        <p:nvSpPr>
          <p:cNvPr id="4" name="Header Placeholder 3"/>
          <p:cNvSpPr>
            <a:spLocks noGrp="1"/>
          </p:cNvSpPr>
          <p:nvPr>
            <p:ph type="hdr" sz="quarter" idx="10"/>
          </p:nvPr>
        </p:nvSpPr>
        <p:spPr/>
        <p:txBody>
          <a:bodyPr/>
          <a:lstStyle/>
          <a:p>
            <a:r>
              <a:rPr lang="en-US">
                <a:solidFill>
                  <a:prstClr val="black"/>
                </a:solidFill>
              </a:rPr>
              <a:t>CDE Office of Learning Supports</a:t>
            </a:r>
          </a:p>
        </p:txBody>
      </p:sp>
      <p:sp>
        <p:nvSpPr>
          <p:cNvPr id="5" name="Date Placeholder 4"/>
          <p:cNvSpPr>
            <a:spLocks noGrp="1"/>
          </p:cNvSpPr>
          <p:nvPr>
            <p:ph type="dt" idx="11"/>
          </p:nvPr>
        </p:nvSpPr>
        <p:spPr/>
        <p:txBody>
          <a:bodyPr/>
          <a:lstStyle/>
          <a:p>
            <a:r>
              <a:rPr lang="en-US">
                <a:solidFill>
                  <a:prstClr val="black"/>
                </a:solidFill>
              </a:rPr>
              <a:t>Sept. 2015</a:t>
            </a: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3F7242FB-F25E-544B-B72F-E0B5A499AB48}"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587155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relationships there.  Piggy bank.</a:t>
            </a:r>
          </a:p>
        </p:txBody>
      </p:sp>
      <p:sp>
        <p:nvSpPr>
          <p:cNvPr id="4" name="Slide Number Placeholder 3"/>
          <p:cNvSpPr>
            <a:spLocks noGrp="1"/>
          </p:cNvSpPr>
          <p:nvPr>
            <p:ph type="sldNum" sz="quarter" idx="5"/>
          </p:nvPr>
        </p:nvSpPr>
        <p:spPr/>
        <p:txBody>
          <a:bodyPr/>
          <a:lstStyle/>
          <a:p>
            <a:fld id="{B7AFE76C-895A-1C46-B7BD-FA41C62D7DF7}" type="slidenum">
              <a:rPr lang="en-US" smtClean="0"/>
              <a:t>8</a:t>
            </a:fld>
            <a:endParaRPr lang="en-US"/>
          </a:p>
        </p:txBody>
      </p:sp>
    </p:spTree>
    <p:extLst>
      <p:ext uri="{BB962C8B-B14F-4D97-AF65-F5344CB8AC3E}">
        <p14:creationId xmlns:p14="http://schemas.microsoft.com/office/powerpoint/2010/main" val="852655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Until 2:20</a:t>
            </a:r>
          </a:p>
        </p:txBody>
      </p:sp>
      <p:sp>
        <p:nvSpPr>
          <p:cNvPr id="4" name="Slide Number Placeholder 3"/>
          <p:cNvSpPr>
            <a:spLocks noGrp="1"/>
          </p:cNvSpPr>
          <p:nvPr>
            <p:ph type="sldNum" sz="quarter" idx="5"/>
          </p:nvPr>
        </p:nvSpPr>
        <p:spPr/>
        <p:txBody>
          <a:bodyPr/>
          <a:lstStyle/>
          <a:p>
            <a:fld id="{11E9E39E-A42D-1143-8A29-87E993A7BE0B}" type="slidenum">
              <a:rPr lang="en-US" smtClean="0"/>
              <a:t>10</a:t>
            </a:fld>
            <a:endParaRPr lang="en-US"/>
          </a:p>
        </p:txBody>
      </p:sp>
    </p:spTree>
    <p:extLst>
      <p:ext uri="{BB962C8B-B14F-4D97-AF65-F5344CB8AC3E}">
        <p14:creationId xmlns:p14="http://schemas.microsoft.com/office/powerpoint/2010/main" val="3201656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2:10</a:t>
            </a:r>
          </a:p>
        </p:txBody>
      </p:sp>
      <p:sp>
        <p:nvSpPr>
          <p:cNvPr id="4" name="Slide Number Placeholder 3"/>
          <p:cNvSpPr>
            <a:spLocks noGrp="1"/>
          </p:cNvSpPr>
          <p:nvPr>
            <p:ph type="sldNum" sz="quarter" idx="10"/>
          </p:nvPr>
        </p:nvSpPr>
        <p:spPr/>
        <p:txBody>
          <a:bodyPr/>
          <a:lstStyle/>
          <a:p>
            <a:fld id="{A6FF9233-93F6-3E4A-8CAB-DF1B64C37470}" type="slidenum">
              <a:rPr lang="en-US" smtClean="0"/>
              <a:t>11</a:t>
            </a:fld>
            <a:endParaRPr lang="en-US"/>
          </a:p>
        </p:txBody>
      </p:sp>
    </p:spTree>
    <p:extLst>
      <p:ext uri="{BB962C8B-B14F-4D97-AF65-F5344CB8AC3E}">
        <p14:creationId xmlns:p14="http://schemas.microsoft.com/office/powerpoint/2010/main" val="1209073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23993AFC-EBBE-2440-AE1E-BDDBDCF49845}" type="slidenum">
              <a:rPr lang="en-US" altLang="en-US" sz="1200">
                <a:latin typeface="Times New Roman" charset="0"/>
              </a:rPr>
              <a:pPr/>
              <a:t>13</a:t>
            </a:fld>
            <a:endParaRPr lang="en-US" altLang="en-US" sz="1200">
              <a:latin typeface="Times New Roman" charset="0"/>
            </a:endParaRPr>
          </a:p>
        </p:txBody>
      </p:sp>
      <p:sp>
        <p:nvSpPr>
          <p:cNvPr id="417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17795" name="Rectangle 3"/>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664402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area that it might really be beneficial</a:t>
            </a:r>
            <a:r>
              <a:rPr lang="en-US" baseline="0" dirty="0"/>
              <a:t> to model implementation. It is the area teachers have least training and confidence in doing and then end up in power struggles. </a:t>
            </a:r>
            <a:endParaRPr lang="en-US" dirty="0"/>
          </a:p>
        </p:txBody>
      </p:sp>
      <p:sp>
        <p:nvSpPr>
          <p:cNvPr id="4" name="Slide Number Placeholder 3"/>
          <p:cNvSpPr>
            <a:spLocks noGrp="1"/>
          </p:cNvSpPr>
          <p:nvPr>
            <p:ph type="sldNum" sz="quarter" idx="10"/>
          </p:nvPr>
        </p:nvSpPr>
        <p:spPr/>
        <p:txBody>
          <a:bodyPr/>
          <a:lstStyle/>
          <a:p>
            <a:fld id="{DB3E3038-732B-8C41-8B1B-352C81C50D1E}" type="slidenum">
              <a:rPr lang="en-US" smtClean="0"/>
              <a:pPr/>
              <a:t>14</a:t>
            </a:fld>
            <a:endParaRPr lang="en-US"/>
          </a:p>
        </p:txBody>
      </p:sp>
    </p:spTree>
    <p:extLst>
      <p:ext uri="{BB962C8B-B14F-4D97-AF65-F5344CB8AC3E}">
        <p14:creationId xmlns:p14="http://schemas.microsoft.com/office/powerpoint/2010/main" val="6012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Shape 494"/>
          <p:cNvSpPr>
            <a:spLocks noGrp="1" noRot="1" noChangeAspect="1"/>
          </p:cNvSpPr>
          <p:nvPr>
            <p:ph type="sldImg" idx="2"/>
          </p:nvPr>
        </p:nvSpPr>
        <p:spPr>
          <a:xfrm>
            <a:off x="631825" y="1106488"/>
            <a:ext cx="5308600" cy="29876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95" name="Shape 495"/>
          <p:cNvSpPr txBox="1">
            <a:spLocks noGrp="1"/>
          </p:cNvSpPr>
          <p:nvPr>
            <p:ph type="body" idx="1"/>
          </p:nvPr>
        </p:nvSpPr>
        <p:spPr>
          <a:xfrm>
            <a:off x="657226" y="4260850"/>
            <a:ext cx="5257799" cy="3486150"/>
          </a:xfrm>
          <a:prstGeom prst="rect">
            <a:avLst/>
          </a:prstGeom>
          <a:noFill/>
          <a:ln>
            <a:noFill/>
          </a:ln>
        </p:spPr>
        <p:txBody>
          <a:bodyPr lIns="88125" tIns="44050" rIns="88125" bIns="44050" anchor="t" anchorCtr="0">
            <a:noAutofit/>
          </a:bodyPr>
          <a:lstStyle/>
          <a:p>
            <a:pPr>
              <a:buClr>
                <a:schemeClr val="dk1"/>
              </a:buClr>
              <a:buSzPct val="25000"/>
            </a:pPr>
            <a:r>
              <a:rPr lang="en-US" u="sng" dirty="0">
                <a:solidFill>
                  <a:schemeClr val="hlink"/>
                </a:solidFill>
                <a:latin typeface="Calibri"/>
                <a:ea typeface="Calibri"/>
                <a:cs typeface="Calibri"/>
                <a:sym typeface="Calibri"/>
                <a:hlinkClick r:id="rId3"/>
              </a:rPr>
              <a:t>https://www.youtube.com/watch?v=lXP5rFAJQek</a:t>
            </a:r>
          </a:p>
          <a:p>
            <a:pPr>
              <a:buClr>
                <a:schemeClr val="dk1"/>
              </a:buClr>
              <a:buSzPct val="25000"/>
            </a:pPr>
            <a:endParaRPr dirty="0">
              <a:solidFill>
                <a:schemeClr val="dk1"/>
              </a:solidFill>
              <a:latin typeface="Calibri"/>
              <a:ea typeface="Calibri"/>
              <a:cs typeface="Calibri"/>
              <a:sym typeface="Calibri"/>
            </a:endParaRPr>
          </a:p>
        </p:txBody>
      </p:sp>
      <p:sp>
        <p:nvSpPr>
          <p:cNvPr id="496" name="Shape 496"/>
          <p:cNvSpPr txBox="1">
            <a:spLocks noGrp="1"/>
          </p:cNvSpPr>
          <p:nvPr>
            <p:ph type="sldNum" idx="12"/>
          </p:nvPr>
        </p:nvSpPr>
        <p:spPr>
          <a:xfrm>
            <a:off x="3722754" y="8409493"/>
            <a:ext cx="2847974" cy="444220"/>
          </a:xfrm>
          <a:prstGeom prst="rect">
            <a:avLst/>
          </a:prstGeom>
          <a:noFill/>
          <a:ln>
            <a:noFill/>
          </a:ln>
        </p:spPr>
        <p:txBody>
          <a:bodyPr lIns="88125" tIns="44050" rIns="88125" bIns="44050" anchor="b" anchorCtr="0">
            <a:noAutofit/>
          </a:bodyPr>
          <a:lstStyle/>
          <a:p>
            <a:pPr>
              <a:buClr>
                <a:schemeClr val="dk1"/>
              </a:buClr>
              <a:buSzPct val="25000"/>
            </a:pPr>
            <a:fld id="{00000000-1234-1234-1234-123412341234}" type="slidenum">
              <a:rPr lang="en-US">
                <a:solidFill>
                  <a:schemeClr val="dk1"/>
                </a:solidFill>
                <a:latin typeface="Calibri"/>
                <a:ea typeface="Calibri"/>
                <a:cs typeface="Calibri"/>
                <a:sym typeface="Calibri"/>
              </a:rPr>
              <a:pPr>
                <a:buClr>
                  <a:schemeClr val="dk1"/>
                </a:buClr>
                <a:buSzPct val="25000"/>
              </a:pPr>
              <a:t>17</a:t>
            </a:fld>
            <a:endParaRPr lang="en-US"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92522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E9E39E-A42D-1143-8A29-87E993A7BE0B}" type="slidenum">
              <a:rPr lang="en-US" smtClean="0"/>
              <a:t>21</a:t>
            </a:fld>
            <a:endParaRPr lang="en-US"/>
          </a:p>
        </p:txBody>
      </p:sp>
    </p:spTree>
    <p:extLst>
      <p:ext uri="{BB962C8B-B14F-4D97-AF65-F5344CB8AC3E}">
        <p14:creationId xmlns:p14="http://schemas.microsoft.com/office/powerpoint/2010/main" val="180073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A3D52-93AF-B541-AFCD-A91EC4A7D5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49A7A1-B9A4-AB4A-B410-3D2C889DAE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E4A41B-829D-F143-8AD2-6215994F311E}"/>
              </a:ext>
            </a:extLst>
          </p:cNvPr>
          <p:cNvSpPr>
            <a:spLocks noGrp="1"/>
          </p:cNvSpPr>
          <p:nvPr>
            <p:ph type="dt" sz="half" idx="10"/>
          </p:nvPr>
        </p:nvSpPr>
        <p:spPr/>
        <p:txBody>
          <a:bodyPr/>
          <a:lstStyle/>
          <a:p>
            <a:fld id="{4D648C2B-E2A5-7D43-91D6-A67AF2C527BD}" type="datetimeFigureOut">
              <a:rPr lang="en-US" smtClean="0"/>
              <a:t>2/18/2020</a:t>
            </a:fld>
            <a:endParaRPr lang="en-US"/>
          </a:p>
        </p:txBody>
      </p:sp>
      <p:sp>
        <p:nvSpPr>
          <p:cNvPr id="5" name="Footer Placeholder 4">
            <a:extLst>
              <a:ext uri="{FF2B5EF4-FFF2-40B4-BE49-F238E27FC236}">
                <a16:creationId xmlns:a16="http://schemas.microsoft.com/office/drawing/2014/main" id="{10F72189-0FA5-E443-B944-BDF454D704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5C33D8-4582-A14E-9246-E7B9C5D75CBF}"/>
              </a:ext>
            </a:extLst>
          </p:cNvPr>
          <p:cNvSpPr>
            <a:spLocks noGrp="1"/>
          </p:cNvSpPr>
          <p:nvPr>
            <p:ph type="sldNum" sz="quarter" idx="12"/>
          </p:nvPr>
        </p:nvSpPr>
        <p:spPr/>
        <p:txBody>
          <a:bodyPr/>
          <a:lstStyle/>
          <a:p>
            <a:fld id="{3B40F387-9811-4142-8FA0-E7993A5D300F}" type="slidenum">
              <a:rPr lang="en-US" smtClean="0"/>
              <a:t>‹#›</a:t>
            </a:fld>
            <a:endParaRPr lang="en-US"/>
          </a:p>
        </p:txBody>
      </p:sp>
    </p:spTree>
    <p:extLst>
      <p:ext uri="{BB962C8B-B14F-4D97-AF65-F5344CB8AC3E}">
        <p14:creationId xmlns:p14="http://schemas.microsoft.com/office/powerpoint/2010/main" val="198908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D5948-9DF1-3B41-AD14-E84D2B0086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658906-8D95-4244-9580-6085B44E3B8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D71A47-4308-9D49-BF07-6C39E58C804D}"/>
              </a:ext>
            </a:extLst>
          </p:cNvPr>
          <p:cNvSpPr>
            <a:spLocks noGrp="1"/>
          </p:cNvSpPr>
          <p:nvPr>
            <p:ph type="dt" sz="half" idx="10"/>
          </p:nvPr>
        </p:nvSpPr>
        <p:spPr/>
        <p:txBody>
          <a:bodyPr/>
          <a:lstStyle/>
          <a:p>
            <a:fld id="{4D648C2B-E2A5-7D43-91D6-A67AF2C527BD}" type="datetimeFigureOut">
              <a:rPr lang="en-US" smtClean="0"/>
              <a:t>2/18/2020</a:t>
            </a:fld>
            <a:endParaRPr lang="en-US"/>
          </a:p>
        </p:txBody>
      </p:sp>
      <p:sp>
        <p:nvSpPr>
          <p:cNvPr id="5" name="Footer Placeholder 4">
            <a:extLst>
              <a:ext uri="{FF2B5EF4-FFF2-40B4-BE49-F238E27FC236}">
                <a16:creationId xmlns:a16="http://schemas.microsoft.com/office/drawing/2014/main" id="{BBCF9FC4-347D-B143-AD43-5A45C1A222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B6C29F-E186-D544-B98F-6AFA3802C4BF}"/>
              </a:ext>
            </a:extLst>
          </p:cNvPr>
          <p:cNvSpPr>
            <a:spLocks noGrp="1"/>
          </p:cNvSpPr>
          <p:nvPr>
            <p:ph type="sldNum" sz="quarter" idx="12"/>
          </p:nvPr>
        </p:nvSpPr>
        <p:spPr/>
        <p:txBody>
          <a:bodyPr/>
          <a:lstStyle/>
          <a:p>
            <a:fld id="{3B40F387-9811-4142-8FA0-E7993A5D300F}" type="slidenum">
              <a:rPr lang="en-US" smtClean="0"/>
              <a:t>‹#›</a:t>
            </a:fld>
            <a:endParaRPr lang="en-US"/>
          </a:p>
        </p:txBody>
      </p:sp>
    </p:spTree>
    <p:extLst>
      <p:ext uri="{BB962C8B-B14F-4D97-AF65-F5344CB8AC3E}">
        <p14:creationId xmlns:p14="http://schemas.microsoft.com/office/powerpoint/2010/main" val="183255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4BC7BA-5A8A-784D-AA52-9D809BA9AC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94FB8C-3725-1345-9856-FBD3F15F7E1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01C201-BD0E-CA4D-AB2B-1166FA5F4537}"/>
              </a:ext>
            </a:extLst>
          </p:cNvPr>
          <p:cNvSpPr>
            <a:spLocks noGrp="1"/>
          </p:cNvSpPr>
          <p:nvPr>
            <p:ph type="dt" sz="half" idx="10"/>
          </p:nvPr>
        </p:nvSpPr>
        <p:spPr/>
        <p:txBody>
          <a:bodyPr/>
          <a:lstStyle/>
          <a:p>
            <a:fld id="{4D648C2B-E2A5-7D43-91D6-A67AF2C527BD}" type="datetimeFigureOut">
              <a:rPr lang="en-US" smtClean="0"/>
              <a:t>2/18/2020</a:t>
            </a:fld>
            <a:endParaRPr lang="en-US"/>
          </a:p>
        </p:txBody>
      </p:sp>
      <p:sp>
        <p:nvSpPr>
          <p:cNvPr id="5" name="Footer Placeholder 4">
            <a:extLst>
              <a:ext uri="{FF2B5EF4-FFF2-40B4-BE49-F238E27FC236}">
                <a16:creationId xmlns:a16="http://schemas.microsoft.com/office/drawing/2014/main" id="{2A71139F-BD1D-3147-A05B-5B8B36E63C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FCC082-C32F-404B-B42A-3D99E88FD308}"/>
              </a:ext>
            </a:extLst>
          </p:cNvPr>
          <p:cNvSpPr>
            <a:spLocks noGrp="1"/>
          </p:cNvSpPr>
          <p:nvPr>
            <p:ph type="sldNum" sz="quarter" idx="12"/>
          </p:nvPr>
        </p:nvSpPr>
        <p:spPr/>
        <p:txBody>
          <a:bodyPr/>
          <a:lstStyle/>
          <a:p>
            <a:fld id="{3B40F387-9811-4142-8FA0-E7993A5D300F}" type="slidenum">
              <a:rPr lang="en-US" smtClean="0"/>
              <a:t>‹#›</a:t>
            </a:fld>
            <a:endParaRPr lang="en-US"/>
          </a:p>
        </p:txBody>
      </p:sp>
    </p:spTree>
    <p:extLst>
      <p:ext uri="{BB962C8B-B14F-4D97-AF65-F5344CB8AC3E}">
        <p14:creationId xmlns:p14="http://schemas.microsoft.com/office/powerpoint/2010/main" val="2080915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D8D15-5EE7-934A-9A00-A0DF2E2877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C3C040-DFF3-814E-AF7A-1606A4BF73E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CF6043-0E02-0443-AFE1-282B8075F316}"/>
              </a:ext>
            </a:extLst>
          </p:cNvPr>
          <p:cNvSpPr>
            <a:spLocks noGrp="1"/>
          </p:cNvSpPr>
          <p:nvPr>
            <p:ph type="dt" sz="half" idx="10"/>
          </p:nvPr>
        </p:nvSpPr>
        <p:spPr/>
        <p:txBody>
          <a:bodyPr/>
          <a:lstStyle/>
          <a:p>
            <a:fld id="{4D648C2B-E2A5-7D43-91D6-A67AF2C527BD}" type="datetimeFigureOut">
              <a:rPr lang="en-US" smtClean="0"/>
              <a:t>2/18/2020</a:t>
            </a:fld>
            <a:endParaRPr lang="en-US"/>
          </a:p>
        </p:txBody>
      </p:sp>
      <p:sp>
        <p:nvSpPr>
          <p:cNvPr id="5" name="Footer Placeholder 4">
            <a:extLst>
              <a:ext uri="{FF2B5EF4-FFF2-40B4-BE49-F238E27FC236}">
                <a16:creationId xmlns:a16="http://schemas.microsoft.com/office/drawing/2014/main" id="{E331B918-9A2B-3A4C-859C-CC9B519454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EC4290-DA90-9341-A670-966031B10BD3}"/>
              </a:ext>
            </a:extLst>
          </p:cNvPr>
          <p:cNvSpPr>
            <a:spLocks noGrp="1"/>
          </p:cNvSpPr>
          <p:nvPr>
            <p:ph type="sldNum" sz="quarter" idx="12"/>
          </p:nvPr>
        </p:nvSpPr>
        <p:spPr/>
        <p:txBody>
          <a:bodyPr/>
          <a:lstStyle/>
          <a:p>
            <a:fld id="{3B40F387-9811-4142-8FA0-E7993A5D300F}" type="slidenum">
              <a:rPr lang="en-US" smtClean="0"/>
              <a:t>‹#›</a:t>
            </a:fld>
            <a:endParaRPr lang="en-US"/>
          </a:p>
        </p:txBody>
      </p:sp>
    </p:spTree>
    <p:extLst>
      <p:ext uri="{BB962C8B-B14F-4D97-AF65-F5344CB8AC3E}">
        <p14:creationId xmlns:p14="http://schemas.microsoft.com/office/powerpoint/2010/main" val="1193417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195F6-ED9E-D340-9239-A97576F07F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4C8E95-4441-A84C-9610-ED07FC2F54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251647E-1593-0C48-BD15-B13DE12F6562}"/>
              </a:ext>
            </a:extLst>
          </p:cNvPr>
          <p:cNvSpPr>
            <a:spLocks noGrp="1"/>
          </p:cNvSpPr>
          <p:nvPr>
            <p:ph type="dt" sz="half" idx="10"/>
          </p:nvPr>
        </p:nvSpPr>
        <p:spPr/>
        <p:txBody>
          <a:bodyPr/>
          <a:lstStyle/>
          <a:p>
            <a:fld id="{4D648C2B-E2A5-7D43-91D6-A67AF2C527BD}" type="datetimeFigureOut">
              <a:rPr lang="en-US" smtClean="0"/>
              <a:t>2/18/2020</a:t>
            </a:fld>
            <a:endParaRPr lang="en-US"/>
          </a:p>
        </p:txBody>
      </p:sp>
      <p:sp>
        <p:nvSpPr>
          <p:cNvPr id="5" name="Footer Placeholder 4">
            <a:extLst>
              <a:ext uri="{FF2B5EF4-FFF2-40B4-BE49-F238E27FC236}">
                <a16:creationId xmlns:a16="http://schemas.microsoft.com/office/drawing/2014/main" id="{2981298A-F65F-EA42-8C14-603F431D3C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0BB867-54D2-FC49-B0FC-097E4E9B85FB}"/>
              </a:ext>
            </a:extLst>
          </p:cNvPr>
          <p:cNvSpPr>
            <a:spLocks noGrp="1"/>
          </p:cNvSpPr>
          <p:nvPr>
            <p:ph type="sldNum" sz="quarter" idx="12"/>
          </p:nvPr>
        </p:nvSpPr>
        <p:spPr/>
        <p:txBody>
          <a:bodyPr/>
          <a:lstStyle/>
          <a:p>
            <a:fld id="{3B40F387-9811-4142-8FA0-E7993A5D300F}" type="slidenum">
              <a:rPr lang="en-US" smtClean="0"/>
              <a:t>‹#›</a:t>
            </a:fld>
            <a:endParaRPr lang="en-US"/>
          </a:p>
        </p:txBody>
      </p:sp>
    </p:spTree>
    <p:extLst>
      <p:ext uri="{BB962C8B-B14F-4D97-AF65-F5344CB8AC3E}">
        <p14:creationId xmlns:p14="http://schemas.microsoft.com/office/powerpoint/2010/main" val="1135407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8852F-0454-164C-AC43-62FB2F3572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8B4BA8-3649-AE45-BD0A-A98910DFCD6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91B683-D0A3-9744-A64E-BE39293A93C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BDF0E4-5977-2D44-9EAF-453C2010BC0F}"/>
              </a:ext>
            </a:extLst>
          </p:cNvPr>
          <p:cNvSpPr>
            <a:spLocks noGrp="1"/>
          </p:cNvSpPr>
          <p:nvPr>
            <p:ph type="dt" sz="half" idx="10"/>
          </p:nvPr>
        </p:nvSpPr>
        <p:spPr/>
        <p:txBody>
          <a:bodyPr/>
          <a:lstStyle/>
          <a:p>
            <a:fld id="{4D648C2B-E2A5-7D43-91D6-A67AF2C527BD}" type="datetimeFigureOut">
              <a:rPr lang="en-US" smtClean="0"/>
              <a:t>2/18/2020</a:t>
            </a:fld>
            <a:endParaRPr lang="en-US"/>
          </a:p>
        </p:txBody>
      </p:sp>
      <p:sp>
        <p:nvSpPr>
          <p:cNvPr id="6" name="Footer Placeholder 5">
            <a:extLst>
              <a:ext uri="{FF2B5EF4-FFF2-40B4-BE49-F238E27FC236}">
                <a16:creationId xmlns:a16="http://schemas.microsoft.com/office/drawing/2014/main" id="{DB0D5DBC-892C-BC4C-AECA-92BEADFC1A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541D1B-D84B-B643-8121-2445BACB3A17}"/>
              </a:ext>
            </a:extLst>
          </p:cNvPr>
          <p:cNvSpPr>
            <a:spLocks noGrp="1"/>
          </p:cNvSpPr>
          <p:nvPr>
            <p:ph type="sldNum" sz="quarter" idx="12"/>
          </p:nvPr>
        </p:nvSpPr>
        <p:spPr/>
        <p:txBody>
          <a:bodyPr/>
          <a:lstStyle/>
          <a:p>
            <a:fld id="{3B40F387-9811-4142-8FA0-E7993A5D300F}" type="slidenum">
              <a:rPr lang="en-US" smtClean="0"/>
              <a:t>‹#›</a:t>
            </a:fld>
            <a:endParaRPr lang="en-US"/>
          </a:p>
        </p:txBody>
      </p:sp>
    </p:spTree>
    <p:extLst>
      <p:ext uri="{BB962C8B-B14F-4D97-AF65-F5344CB8AC3E}">
        <p14:creationId xmlns:p14="http://schemas.microsoft.com/office/powerpoint/2010/main" val="3353930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CBA1F-C988-2D44-88FD-B16A961A62D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5E756E-5483-4C41-ADAE-53FE117C94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D309BF4-5C3C-0846-AC37-652E805B0E5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A58D24-8CB3-524F-9B58-F738BCB27C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4B6D07E-B2E8-554A-92FA-C856D99B98D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F79F4C-27D5-9940-8891-B2DC3F59763A}"/>
              </a:ext>
            </a:extLst>
          </p:cNvPr>
          <p:cNvSpPr>
            <a:spLocks noGrp="1"/>
          </p:cNvSpPr>
          <p:nvPr>
            <p:ph type="dt" sz="half" idx="10"/>
          </p:nvPr>
        </p:nvSpPr>
        <p:spPr/>
        <p:txBody>
          <a:bodyPr/>
          <a:lstStyle/>
          <a:p>
            <a:fld id="{4D648C2B-E2A5-7D43-91D6-A67AF2C527BD}" type="datetimeFigureOut">
              <a:rPr lang="en-US" smtClean="0"/>
              <a:t>2/18/2020</a:t>
            </a:fld>
            <a:endParaRPr lang="en-US"/>
          </a:p>
        </p:txBody>
      </p:sp>
      <p:sp>
        <p:nvSpPr>
          <p:cNvPr id="8" name="Footer Placeholder 7">
            <a:extLst>
              <a:ext uri="{FF2B5EF4-FFF2-40B4-BE49-F238E27FC236}">
                <a16:creationId xmlns:a16="http://schemas.microsoft.com/office/drawing/2014/main" id="{15C9474B-928E-494E-8296-105787EE79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F94130-6A50-BA49-9679-83C3C96ADBF5}"/>
              </a:ext>
            </a:extLst>
          </p:cNvPr>
          <p:cNvSpPr>
            <a:spLocks noGrp="1"/>
          </p:cNvSpPr>
          <p:nvPr>
            <p:ph type="sldNum" sz="quarter" idx="12"/>
          </p:nvPr>
        </p:nvSpPr>
        <p:spPr/>
        <p:txBody>
          <a:bodyPr/>
          <a:lstStyle/>
          <a:p>
            <a:fld id="{3B40F387-9811-4142-8FA0-E7993A5D300F}" type="slidenum">
              <a:rPr lang="en-US" smtClean="0"/>
              <a:t>‹#›</a:t>
            </a:fld>
            <a:endParaRPr lang="en-US"/>
          </a:p>
        </p:txBody>
      </p:sp>
    </p:spTree>
    <p:extLst>
      <p:ext uri="{BB962C8B-B14F-4D97-AF65-F5344CB8AC3E}">
        <p14:creationId xmlns:p14="http://schemas.microsoft.com/office/powerpoint/2010/main" val="2713502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D7901-FACB-784B-8DAD-0E07C2FD23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24F5E1-CF99-0446-9248-45CB10B136C3}"/>
              </a:ext>
            </a:extLst>
          </p:cNvPr>
          <p:cNvSpPr>
            <a:spLocks noGrp="1"/>
          </p:cNvSpPr>
          <p:nvPr>
            <p:ph type="dt" sz="half" idx="10"/>
          </p:nvPr>
        </p:nvSpPr>
        <p:spPr/>
        <p:txBody>
          <a:bodyPr/>
          <a:lstStyle/>
          <a:p>
            <a:fld id="{4D648C2B-E2A5-7D43-91D6-A67AF2C527BD}" type="datetimeFigureOut">
              <a:rPr lang="en-US" smtClean="0"/>
              <a:t>2/18/2020</a:t>
            </a:fld>
            <a:endParaRPr lang="en-US"/>
          </a:p>
        </p:txBody>
      </p:sp>
      <p:sp>
        <p:nvSpPr>
          <p:cNvPr id="4" name="Footer Placeholder 3">
            <a:extLst>
              <a:ext uri="{FF2B5EF4-FFF2-40B4-BE49-F238E27FC236}">
                <a16:creationId xmlns:a16="http://schemas.microsoft.com/office/drawing/2014/main" id="{18855E13-AAD6-6446-BF34-1A3CB17824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6DEF91-AA83-694E-8E9C-F1781DF01CC0}"/>
              </a:ext>
            </a:extLst>
          </p:cNvPr>
          <p:cNvSpPr>
            <a:spLocks noGrp="1"/>
          </p:cNvSpPr>
          <p:nvPr>
            <p:ph type="sldNum" sz="quarter" idx="12"/>
          </p:nvPr>
        </p:nvSpPr>
        <p:spPr/>
        <p:txBody>
          <a:bodyPr/>
          <a:lstStyle/>
          <a:p>
            <a:fld id="{3B40F387-9811-4142-8FA0-E7993A5D300F}" type="slidenum">
              <a:rPr lang="en-US" smtClean="0"/>
              <a:t>‹#›</a:t>
            </a:fld>
            <a:endParaRPr lang="en-US"/>
          </a:p>
        </p:txBody>
      </p:sp>
    </p:spTree>
    <p:extLst>
      <p:ext uri="{BB962C8B-B14F-4D97-AF65-F5344CB8AC3E}">
        <p14:creationId xmlns:p14="http://schemas.microsoft.com/office/powerpoint/2010/main" val="267108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675DD2-2056-8C4A-90E2-C3B99F840B15}"/>
              </a:ext>
            </a:extLst>
          </p:cNvPr>
          <p:cNvSpPr>
            <a:spLocks noGrp="1"/>
          </p:cNvSpPr>
          <p:nvPr>
            <p:ph type="dt" sz="half" idx="10"/>
          </p:nvPr>
        </p:nvSpPr>
        <p:spPr/>
        <p:txBody>
          <a:bodyPr/>
          <a:lstStyle/>
          <a:p>
            <a:fld id="{4D648C2B-E2A5-7D43-91D6-A67AF2C527BD}" type="datetimeFigureOut">
              <a:rPr lang="en-US" smtClean="0"/>
              <a:t>2/18/2020</a:t>
            </a:fld>
            <a:endParaRPr lang="en-US"/>
          </a:p>
        </p:txBody>
      </p:sp>
      <p:sp>
        <p:nvSpPr>
          <p:cNvPr id="3" name="Footer Placeholder 2">
            <a:extLst>
              <a:ext uri="{FF2B5EF4-FFF2-40B4-BE49-F238E27FC236}">
                <a16:creationId xmlns:a16="http://schemas.microsoft.com/office/drawing/2014/main" id="{12FE3D0B-A36F-8D45-9610-F18D199D66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35DE76-ED30-A34D-8EBD-52E72224259F}"/>
              </a:ext>
            </a:extLst>
          </p:cNvPr>
          <p:cNvSpPr>
            <a:spLocks noGrp="1"/>
          </p:cNvSpPr>
          <p:nvPr>
            <p:ph type="sldNum" sz="quarter" idx="12"/>
          </p:nvPr>
        </p:nvSpPr>
        <p:spPr/>
        <p:txBody>
          <a:bodyPr/>
          <a:lstStyle/>
          <a:p>
            <a:fld id="{3B40F387-9811-4142-8FA0-E7993A5D300F}" type="slidenum">
              <a:rPr lang="en-US" smtClean="0"/>
              <a:t>‹#›</a:t>
            </a:fld>
            <a:endParaRPr lang="en-US"/>
          </a:p>
        </p:txBody>
      </p:sp>
    </p:spTree>
    <p:extLst>
      <p:ext uri="{BB962C8B-B14F-4D97-AF65-F5344CB8AC3E}">
        <p14:creationId xmlns:p14="http://schemas.microsoft.com/office/powerpoint/2010/main" val="2415126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AA4B7-AB1A-3F4B-8067-CAAB8F6C76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DDCEA9-0A82-FE48-B09F-3E8A27321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A2B222-81AF-814A-AEAB-3F7AB63D64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78A85A4-A802-0E4F-9A51-E520BB02F6AD}"/>
              </a:ext>
            </a:extLst>
          </p:cNvPr>
          <p:cNvSpPr>
            <a:spLocks noGrp="1"/>
          </p:cNvSpPr>
          <p:nvPr>
            <p:ph type="dt" sz="half" idx="10"/>
          </p:nvPr>
        </p:nvSpPr>
        <p:spPr/>
        <p:txBody>
          <a:bodyPr/>
          <a:lstStyle/>
          <a:p>
            <a:fld id="{4D648C2B-E2A5-7D43-91D6-A67AF2C527BD}" type="datetimeFigureOut">
              <a:rPr lang="en-US" smtClean="0"/>
              <a:t>2/18/2020</a:t>
            </a:fld>
            <a:endParaRPr lang="en-US"/>
          </a:p>
        </p:txBody>
      </p:sp>
      <p:sp>
        <p:nvSpPr>
          <p:cNvPr id="6" name="Footer Placeholder 5">
            <a:extLst>
              <a:ext uri="{FF2B5EF4-FFF2-40B4-BE49-F238E27FC236}">
                <a16:creationId xmlns:a16="http://schemas.microsoft.com/office/drawing/2014/main" id="{757817F4-51F7-CA4E-85FE-3884F92012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AA11D6-2296-024E-9DE5-2D650D1B9944}"/>
              </a:ext>
            </a:extLst>
          </p:cNvPr>
          <p:cNvSpPr>
            <a:spLocks noGrp="1"/>
          </p:cNvSpPr>
          <p:nvPr>
            <p:ph type="sldNum" sz="quarter" idx="12"/>
          </p:nvPr>
        </p:nvSpPr>
        <p:spPr/>
        <p:txBody>
          <a:bodyPr/>
          <a:lstStyle/>
          <a:p>
            <a:fld id="{3B40F387-9811-4142-8FA0-E7993A5D300F}" type="slidenum">
              <a:rPr lang="en-US" smtClean="0"/>
              <a:t>‹#›</a:t>
            </a:fld>
            <a:endParaRPr lang="en-US"/>
          </a:p>
        </p:txBody>
      </p:sp>
    </p:spTree>
    <p:extLst>
      <p:ext uri="{BB962C8B-B14F-4D97-AF65-F5344CB8AC3E}">
        <p14:creationId xmlns:p14="http://schemas.microsoft.com/office/powerpoint/2010/main" val="3099098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95436-4061-904E-9604-6A3239134E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B66366-A5E8-4840-99C6-7BB3B150DC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0DEC4E-F7DB-E84F-A186-CA9FBE2A04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1DC339A-9403-764E-B107-E1766C18843C}"/>
              </a:ext>
            </a:extLst>
          </p:cNvPr>
          <p:cNvSpPr>
            <a:spLocks noGrp="1"/>
          </p:cNvSpPr>
          <p:nvPr>
            <p:ph type="dt" sz="half" idx="10"/>
          </p:nvPr>
        </p:nvSpPr>
        <p:spPr/>
        <p:txBody>
          <a:bodyPr/>
          <a:lstStyle/>
          <a:p>
            <a:fld id="{4D648C2B-E2A5-7D43-91D6-A67AF2C527BD}" type="datetimeFigureOut">
              <a:rPr lang="en-US" smtClean="0"/>
              <a:t>2/18/2020</a:t>
            </a:fld>
            <a:endParaRPr lang="en-US"/>
          </a:p>
        </p:txBody>
      </p:sp>
      <p:sp>
        <p:nvSpPr>
          <p:cNvPr id="6" name="Footer Placeholder 5">
            <a:extLst>
              <a:ext uri="{FF2B5EF4-FFF2-40B4-BE49-F238E27FC236}">
                <a16:creationId xmlns:a16="http://schemas.microsoft.com/office/drawing/2014/main" id="{90CE1687-763C-7046-ADC1-07688BA282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1FCE2B-5704-6044-BA83-616F79D9888C}"/>
              </a:ext>
            </a:extLst>
          </p:cNvPr>
          <p:cNvSpPr>
            <a:spLocks noGrp="1"/>
          </p:cNvSpPr>
          <p:nvPr>
            <p:ph type="sldNum" sz="quarter" idx="12"/>
          </p:nvPr>
        </p:nvSpPr>
        <p:spPr/>
        <p:txBody>
          <a:bodyPr/>
          <a:lstStyle/>
          <a:p>
            <a:fld id="{3B40F387-9811-4142-8FA0-E7993A5D300F}" type="slidenum">
              <a:rPr lang="en-US" smtClean="0"/>
              <a:t>‹#›</a:t>
            </a:fld>
            <a:endParaRPr lang="en-US"/>
          </a:p>
        </p:txBody>
      </p:sp>
    </p:spTree>
    <p:extLst>
      <p:ext uri="{BB962C8B-B14F-4D97-AF65-F5344CB8AC3E}">
        <p14:creationId xmlns:p14="http://schemas.microsoft.com/office/powerpoint/2010/main" val="2566206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69117C-55EE-BE4A-A2EB-F2FA599CA4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8D4F6D-DC97-5248-8B18-F86B854709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8A15CF-D438-4745-BBD3-46D956344E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648C2B-E2A5-7D43-91D6-A67AF2C527BD}" type="datetimeFigureOut">
              <a:rPr lang="en-US" smtClean="0"/>
              <a:t>2/18/2020</a:t>
            </a:fld>
            <a:endParaRPr lang="en-US"/>
          </a:p>
        </p:txBody>
      </p:sp>
      <p:sp>
        <p:nvSpPr>
          <p:cNvPr id="5" name="Footer Placeholder 4">
            <a:extLst>
              <a:ext uri="{FF2B5EF4-FFF2-40B4-BE49-F238E27FC236}">
                <a16:creationId xmlns:a16="http://schemas.microsoft.com/office/drawing/2014/main" id="{056654A0-E02B-E346-8541-B8369E324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D7880FB-8E29-4A4E-A491-91629C76B6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40F387-9811-4142-8FA0-E7993A5D300F}" type="slidenum">
              <a:rPr lang="en-US" smtClean="0"/>
              <a:t>‹#›</a:t>
            </a:fld>
            <a:endParaRPr lang="en-US"/>
          </a:p>
        </p:txBody>
      </p:sp>
    </p:spTree>
    <p:extLst>
      <p:ext uri="{BB962C8B-B14F-4D97-AF65-F5344CB8AC3E}">
        <p14:creationId xmlns:p14="http://schemas.microsoft.com/office/powerpoint/2010/main" val="3115568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1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6.emf"/></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lXP5rFAJQek"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7.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www.edutopia.org/profile/lori-desautels"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7.xml"/><Relationship Id="rId4" Type="http://schemas.openxmlformats.org/officeDocument/2006/relationships/image" Target="../media/image8.tiff"/></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00B290-4335-D642-A0D9-8C9A1994BC5E}"/>
              </a:ext>
            </a:extLst>
          </p:cNvPr>
          <p:cNvSpPr>
            <a:spLocks noGrp="1"/>
          </p:cNvSpPr>
          <p:nvPr>
            <p:ph type="ctrTitle"/>
          </p:nvPr>
        </p:nvSpPr>
        <p:spPr>
          <a:xfrm>
            <a:off x="1023257" y="965198"/>
            <a:ext cx="6766078" cy="4927601"/>
          </a:xfrm>
        </p:spPr>
        <p:txBody>
          <a:bodyPr anchor="ctr">
            <a:normAutofit/>
          </a:bodyPr>
          <a:lstStyle/>
          <a:p>
            <a:pPr algn="r"/>
            <a:r>
              <a:rPr lang="en-US" dirty="0"/>
              <a:t>Preventing and Responding to Challenging Behavior in a PBIS framework</a:t>
            </a:r>
          </a:p>
        </p:txBody>
      </p:sp>
      <p:sp>
        <p:nvSpPr>
          <p:cNvPr id="10" name="Rectangle 9">
            <a:extLst>
              <a:ext uri="{FF2B5EF4-FFF2-40B4-BE49-F238E27FC236}">
                <a16:creationId xmlns:a16="http://schemas.microsoft.com/office/drawing/2014/main" id="{793EF0C2-EE57-40DD-B754-BF1477FAB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0"/>
            <a:ext cx="4072130"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78A3CF24-329D-8240-869A-55B2738227E2}"/>
              </a:ext>
            </a:extLst>
          </p:cNvPr>
          <p:cNvSpPr>
            <a:spLocks noGrp="1"/>
          </p:cNvSpPr>
          <p:nvPr>
            <p:ph type="subTitle" idx="1"/>
          </p:nvPr>
        </p:nvSpPr>
        <p:spPr>
          <a:xfrm>
            <a:off x="8454570" y="965199"/>
            <a:ext cx="3737430" cy="4927602"/>
          </a:xfrm>
        </p:spPr>
        <p:txBody>
          <a:bodyPr anchor="ctr">
            <a:normAutofit/>
          </a:bodyPr>
          <a:lstStyle/>
          <a:p>
            <a:pPr algn="l"/>
            <a:r>
              <a:rPr lang="en-US" sz="2000" dirty="0">
                <a:solidFill>
                  <a:srgbClr val="FFFFFF"/>
                </a:solidFill>
              </a:rPr>
              <a:t>Everett School District</a:t>
            </a:r>
          </a:p>
          <a:p>
            <a:pPr algn="l"/>
            <a:endParaRPr lang="en-US" sz="2000" dirty="0">
              <a:solidFill>
                <a:srgbClr val="FFFFFF"/>
              </a:solidFill>
            </a:endParaRPr>
          </a:p>
          <a:p>
            <a:pPr algn="l"/>
            <a:r>
              <a:rPr lang="en-US" sz="2000" dirty="0">
                <a:solidFill>
                  <a:srgbClr val="FFFFFF"/>
                </a:solidFill>
              </a:rPr>
              <a:t>Maggie Schulze, Ph.D., BCBA-D</a:t>
            </a:r>
          </a:p>
          <a:p>
            <a:pPr algn="l"/>
            <a:endParaRPr lang="en-US" sz="2000" dirty="0">
              <a:solidFill>
                <a:srgbClr val="FFFFFF"/>
              </a:solidFill>
            </a:endParaRPr>
          </a:p>
        </p:txBody>
      </p:sp>
    </p:spTree>
    <p:extLst>
      <p:ext uri="{BB962C8B-B14F-4D97-AF65-F5344CB8AC3E}">
        <p14:creationId xmlns:p14="http://schemas.microsoft.com/office/powerpoint/2010/main" val="416038556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E2C82D-25D6-B141-A50A-F09D2C0472ED}"/>
              </a:ext>
            </a:extLst>
          </p:cNvPr>
          <p:cNvSpPr>
            <a:spLocks noGrp="1"/>
          </p:cNvSpPr>
          <p:nvPr>
            <p:ph type="title"/>
          </p:nvPr>
        </p:nvSpPr>
        <p:spPr>
          <a:xfrm>
            <a:off x="6094105" y="802955"/>
            <a:ext cx="4977976" cy="1454051"/>
          </a:xfrm>
        </p:spPr>
        <p:txBody>
          <a:bodyPr vert="horz" lIns="91440" tIns="45720" rIns="91440" bIns="45720" rtlCol="0" anchor="ctr">
            <a:normAutofit/>
          </a:bodyPr>
          <a:lstStyle/>
          <a:p>
            <a:r>
              <a:rPr lang="en-US" sz="4400" kern="1200">
                <a:solidFill>
                  <a:srgbClr val="000000"/>
                </a:solidFill>
                <a:latin typeface="+mj-lt"/>
                <a:ea typeface="+mj-ea"/>
                <a:cs typeface="+mj-cs"/>
              </a:rPr>
              <a:t>Turn and Talk</a:t>
            </a:r>
          </a:p>
        </p:txBody>
      </p:sp>
      <p:pic>
        <p:nvPicPr>
          <p:cNvPr id="7" name="Graphic 6" descr="Lightbulb">
            <a:extLst>
              <a:ext uri="{FF2B5EF4-FFF2-40B4-BE49-F238E27FC236}">
                <a16:creationId xmlns:a16="http://schemas.microsoft.com/office/drawing/2014/main" id="{F3D6927C-01D0-4A69-8BD3-6901FCC8E09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254" y="1629089"/>
            <a:ext cx="3620021" cy="3620021"/>
          </a:xfrm>
          <a:prstGeom prst="rect">
            <a:avLst/>
          </a:prstGeom>
        </p:spPr>
      </p:pic>
      <p:sp>
        <p:nvSpPr>
          <p:cNvPr id="2" name="Content Placeholder 1">
            <a:extLst>
              <a:ext uri="{FF2B5EF4-FFF2-40B4-BE49-F238E27FC236}">
                <a16:creationId xmlns:a16="http://schemas.microsoft.com/office/drawing/2014/main" id="{7B13438B-A80D-A84F-ACA0-17663B8CC00A}"/>
              </a:ext>
            </a:extLst>
          </p:cNvPr>
          <p:cNvSpPr>
            <a:spLocks noGrp="1"/>
          </p:cNvSpPr>
          <p:nvPr>
            <p:ph idx="1"/>
          </p:nvPr>
        </p:nvSpPr>
        <p:spPr>
          <a:xfrm>
            <a:off x="6090574" y="1629090"/>
            <a:ext cx="4977578" cy="4431882"/>
          </a:xfrm>
        </p:spPr>
        <p:txBody>
          <a:bodyPr vert="horz" lIns="91440" tIns="45720" rIns="91440" bIns="45720" rtlCol="0" anchor="ctr">
            <a:normAutofit/>
          </a:bodyPr>
          <a:lstStyle/>
          <a:p>
            <a:endParaRPr lang="en-US" sz="1900" dirty="0">
              <a:solidFill>
                <a:srgbClr val="000000"/>
              </a:solidFill>
            </a:endParaRPr>
          </a:p>
          <a:p>
            <a:r>
              <a:rPr lang="en-US" sz="1900" dirty="0">
                <a:solidFill>
                  <a:srgbClr val="000000"/>
                </a:solidFill>
              </a:rPr>
              <a:t>Are your expectations and routines clearly defined and taught and do you refer to them consistently?</a:t>
            </a:r>
          </a:p>
          <a:p>
            <a:pPr marL="0" indent="0">
              <a:buNone/>
            </a:pPr>
            <a:endParaRPr lang="en-US" sz="1900" dirty="0">
              <a:solidFill>
                <a:srgbClr val="000000"/>
              </a:solidFill>
            </a:endParaRPr>
          </a:p>
          <a:p>
            <a:r>
              <a:rPr lang="en-US" sz="1900" dirty="0">
                <a:solidFill>
                  <a:srgbClr val="000000"/>
                </a:solidFill>
              </a:rPr>
              <a:t>Are there visual cues to support your expectations?</a:t>
            </a:r>
          </a:p>
          <a:p>
            <a:pPr marL="0" indent="0">
              <a:buNone/>
            </a:pPr>
            <a:endParaRPr lang="en-US" sz="1900" dirty="0">
              <a:solidFill>
                <a:srgbClr val="000000"/>
              </a:solidFill>
            </a:endParaRPr>
          </a:p>
          <a:p>
            <a:r>
              <a:rPr lang="en-US" sz="1900" dirty="0">
                <a:solidFill>
                  <a:srgbClr val="000000"/>
                </a:solidFill>
              </a:rPr>
              <a:t>How do you currently reinforce your students for following expectations? Do you use the school-wide acknowledgement system?</a:t>
            </a:r>
          </a:p>
          <a:p>
            <a:pPr marL="457200" lvl="1" indent="0">
              <a:buNone/>
            </a:pPr>
            <a:endParaRPr lang="en-US" sz="1900" dirty="0">
              <a:solidFill>
                <a:srgbClr val="000000"/>
              </a:solidFill>
            </a:endParaRPr>
          </a:p>
        </p:txBody>
      </p:sp>
    </p:spTree>
    <p:extLst>
      <p:ext uri="{BB962C8B-B14F-4D97-AF65-F5344CB8AC3E}">
        <p14:creationId xmlns:p14="http://schemas.microsoft.com/office/powerpoint/2010/main" val="996630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erson sitting on a luggage bag&#10;&#10;Description automatically generated"/>
          <p:cNvPicPr>
            <a:picLocks noChangeAspect="1"/>
          </p:cNvPicPr>
          <p:nvPr/>
        </p:nvPicPr>
        <p:blipFill rotWithShape="1">
          <a:blip r:embed="rId3"/>
          <a:srcRect/>
          <a:stretch/>
        </p:blipFill>
        <p:spPr>
          <a:xfrm>
            <a:off x="2" y="10"/>
            <a:ext cx="12191695"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p:cNvSpPr>
            <a:spLocks noGrp="1"/>
          </p:cNvSpPr>
          <p:nvPr>
            <p:ph type="ctrTitle"/>
          </p:nvPr>
        </p:nvSpPr>
        <p:spPr>
          <a:xfrm>
            <a:off x="8022021" y="3231931"/>
            <a:ext cx="3852041" cy="1834056"/>
          </a:xfrm>
        </p:spPr>
        <p:txBody>
          <a:bodyPr>
            <a:normAutofit/>
          </a:bodyPr>
          <a:lstStyle/>
          <a:p>
            <a:r>
              <a:rPr lang="en-US" sz="4000"/>
              <a:t>Understanding Student (Mis)Behavior</a:t>
            </a:r>
          </a:p>
        </p:txBody>
      </p:sp>
      <p:sp>
        <p:nvSpPr>
          <p:cNvPr id="3" name="Subtitle 2"/>
          <p:cNvSpPr>
            <a:spLocks noGrp="1"/>
          </p:cNvSpPr>
          <p:nvPr>
            <p:ph type="subTitle" idx="1"/>
          </p:nvPr>
        </p:nvSpPr>
        <p:spPr>
          <a:xfrm>
            <a:off x="7782910" y="5242675"/>
            <a:ext cx="4330262" cy="683284"/>
          </a:xfrm>
        </p:spPr>
        <p:txBody>
          <a:bodyPr>
            <a:normAutofit/>
          </a:bodyPr>
          <a:lstStyle/>
          <a:p>
            <a:r>
              <a:rPr lang="en-US" sz="2000"/>
              <a:t>From the student’s point of view</a:t>
            </a:r>
            <a:r>
              <a:rPr lang="mr-IN" sz="2000"/>
              <a:t>…</a:t>
            </a:r>
            <a:endParaRPr lang="en-US" sz="2000"/>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4973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30269" y="1826996"/>
            <a:ext cx="9603275" cy="3294576"/>
          </a:xfrm>
        </p:spPr>
        <p:txBody>
          <a:bodyPr>
            <a:noAutofit/>
          </a:bodyPr>
          <a:lstStyle/>
          <a:p>
            <a:pPr marL="114300" indent="0" algn="ctr">
              <a:lnSpc>
                <a:spcPct val="100000"/>
              </a:lnSpc>
              <a:buNone/>
            </a:pPr>
            <a:r>
              <a:rPr lang="en-US" sz="3200" b="1" dirty="0"/>
              <a:t>Problem behavior is not a “problem” for students! </a:t>
            </a:r>
          </a:p>
          <a:p>
            <a:pPr marL="114300" indent="0" algn="ctr">
              <a:lnSpc>
                <a:spcPct val="100000"/>
              </a:lnSpc>
              <a:buNone/>
            </a:pPr>
            <a:r>
              <a:rPr lang="en-US" sz="3200" b="1" dirty="0"/>
              <a:t>In fact it is a “solution” for them!</a:t>
            </a:r>
            <a:endParaRPr lang="en-US" sz="1200" dirty="0"/>
          </a:p>
          <a:p>
            <a:pPr marL="114300" indent="0">
              <a:lnSpc>
                <a:spcPct val="100000"/>
              </a:lnSpc>
              <a:buNone/>
            </a:pPr>
            <a:r>
              <a:rPr lang="en-US" sz="2400" dirty="0"/>
              <a:t>• Behavior happens in contexts, not a vacuum  </a:t>
            </a:r>
            <a:endParaRPr lang="en-US" sz="500" dirty="0"/>
          </a:p>
          <a:p>
            <a:pPr marL="114300" indent="0">
              <a:lnSpc>
                <a:spcPct val="100000"/>
              </a:lnSpc>
              <a:buNone/>
            </a:pPr>
            <a:r>
              <a:rPr lang="en-US" sz="2400" dirty="0"/>
              <a:t>• Many factors influence problem behaviors </a:t>
            </a:r>
          </a:p>
          <a:p>
            <a:pPr marL="114300" indent="0">
              <a:lnSpc>
                <a:spcPct val="100000"/>
              </a:lnSpc>
              <a:buNone/>
            </a:pPr>
            <a:r>
              <a:rPr lang="en-US" sz="2400" dirty="0"/>
              <a:t> The most important factors are in the </a:t>
            </a:r>
            <a:r>
              <a:rPr lang="en-US" sz="2400" b="1" dirty="0"/>
              <a:t>IMMEDIATE</a:t>
            </a:r>
          </a:p>
          <a:p>
            <a:pPr marL="114300" indent="0">
              <a:lnSpc>
                <a:spcPct val="100000"/>
              </a:lnSpc>
              <a:buNone/>
            </a:pPr>
            <a:r>
              <a:rPr lang="en-US" sz="2400" dirty="0"/>
              <a:t>    context or environment (Simonsen, 2012)</a:t>
            </a:r>
          </a:p>
          <a:p>
            <a:pPr marL="114300" indent="0">
              <a:buNone/>
            </a:pPr>
            <a:r>
              <a:rPr lang="en-US" sz="2400" dirty="0"/>
              <a:t>					</a:t>
            </a:r>
            <a:endParaRPr lang="en-US" sz="4400" dirty="0"/>
          </a:p>
          <a:p>
            <a:pPr marL="114300" indent="0">
              <a:buNone/>
            </a:pPr>
            <a:r>
              <a:rPr lang="en-US" sz="2400" dirty="0"/>
              <a:t>	            </a:t>
            </a:r>
          </a:p>
          <a:p>
            <a:pPr marL="114300" indent="0">
              <a:buNone/>
            </a:pPr>
            <a:r>
              <a:rPr lang="en-US" sz="2400" dirty="0"/>
              <a:t>																			</a:t>
            </a:r>
          </a:p>
          <a:p>
            <a:pPr marL="1188720" lvl="3" indent="0">
              <a:buNone/>
            </a:pPr>
            <a:endParaRPr lang="en-US" dirty="0"/>
          </a:p>
          <a:p>
            <a:pPr marL="1188720" lvl="3" indent="0">
              <a:buNone/>
            </a:pPr>
            <a:endParaRPr lang="en-US" sz="1200" dirty="0"/>
          </a:p>
          <a:p>
            <a:pPr marL="1188720" lvl="3" indent="0">
              <a:buNone/>
            </a:pPr>
            <a:r>
              <a:rPr lang="en-US" sz="1200" dirty="0"/>
              <a:t>						</a:t>
            </a:r>
            <a:endParaRPr lang="en-US" sz="1300" dirty="0"/>
          </a:p>
          <a:p>
            <a:pPr lvl="1"/>
            <a:endParaRPr lang="en-US" dirty="0"/>
          </a:p>
          <a:p>
            <a:pPr lvl="1"/>
            <a:endParaRPr lang="en-US" dirty="0"/>
          </a:p>
          <a:p>
            <a:pPr lvl="1"/>
            <a:endParaRPr lang="en-US" dirty="0"/>
          </a:p>
          <a:p>
            <a:pPr lvl="1"/>
            <a:endParaRPr lang="en-US" dirty="0"/>
          </a:p>
          <a:p>
            <a:pPr lvl="1"/>
            <a:endParaRPr lang="en-US" dirty="0"/>
          </a:p>
        </p:txBody>
      </p:sp>
      <p:sp>
        <p:nvSpPr>
          <p:cNvPr id="2" name="Title 1"/>
          <p:cNvSpPr>
            <a:spLocks noGrp="1"/>
          </p:cNvSpPr>
          <p:nvPr>
            <p:ph type="title"/>
          </p:nvPr>
        </p:nvSpPr>
        <p:spPr/>
        <p:txBody>
          <a:bodyPr>
            <a:noAutofit/>
          </a:bodyPr>
          <a:lstStyle/>
          <a:p>
            <a:pPr algn="ctr"/>
            <a:r>
              <a:rPr lang="en-US" sz="4000" dirty="0">
                <a:solidFill>
                  <a:schemeClr val="accent1">
                    <a:lumMod val="60000"/>
                    <a:lumOff val="40000"/>
                  </a:schemeClr>
                </a:solidFill>
              </a:rPr>
              <a:t>The Secret About Problem Behavior…</a:t>
            </a:r>
            <a:br>
              <a:rPr lang="en-US" sz="4000" dirty="0">
                <a:solidFill>
                  <a:schemeClr val="accent1">
                    <a:lumMod val="60000"/>
                    <a:lumOff val="40000"/>
                  </a:schemeClr>
                </a:solidFill>
              </a:rPr>
            </a:br>
            <a:endParaRPr lang="en-US" sz="4000" dirty="0">
              <a:solidFill>
                <a:schemeClr val="accent1">
                  <a:lumMod val="60000"/>
                  <a:lumOff val="40000"/>
                </a:schemeClr>
              </a:solidFill>
            </a:endParaRPr>
          </a:p>
        </p:txBody>
      </p:sp>
    </p:spTree>
    <p:extLst>
      <p:ext uri="{BB962C8B-B14F-4D97-AF65-F5344CB8AC3E}">
        <p14:creationId xmlns:p14="http://schemas.microsoft.com/office/powerpoint/2010/main" val="2427377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218" name="AutoShape 2"/>
          <p:cNvSpPr>
            <a:spLocks noGrp="1" noChangeArrowheads="1"/>
          </p:cNvSpPr>
          <p:nvPr>
            <p:ph type="title"/>
          </p:nvPr>
        </p:nvSpPr>
        <p:spPr>
          <a:xfrm>
            <a:off x="838200" y="963877"/>
            <a:ext cx="3494362" cy="4930246"/>
          </a:xfrm>
        </p:spPr>
        <p:txBody>
          <a:bodyPr>
            <a:normAutofit/>
          </a:bodyPr>
          <a:lstStyle/>
          <a:p>
            <a:pPr algn="r" eaLnBrk="1" hangingPunct="1">
              <a:defRPr/>
            </a:pPr>
            <a:r>
              <a:rPr lang="en-US">
                <a:solidFill>
                  <a:schemeClr val="accent1"/>
                </a:solidFill>
              </a:rPr>
              <a:t>Quick Error Corrections</a:t>
            </a:r>
          </a:p>
        </p:txBody>
      </p:sp>
      <p:cxnSp>
        <p:nvCxnSpPr>
          <p:cNvPr id="74" name="Straight Connector 73">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65219" name="Rectangle 3"/>
          <p:cNvSpPr>
            <a:spLocks noGrp="1" noChangeArrowheads="1"/>
          </p:cNvSpPr>
          <p:nvPr>
            <p:ph idx="1"/>
          </p:nvPr>
        </p:nvSpPr>
        <p:spPr>
          <a:xfrm>
            <a:off x="4976031" y="963877"/>
            <a:ext cx="6377769" cy="4930246"/>
          </a:xfrm>
        </p:spPr>
        <p:txBody>
          <a:bodyPr anchor="ctr">
            <a:normAutofit/>
          </a:bodyPr>
          <a:lstStyle/>
          <a:p>
            <a:pPr marL="45720" indent="0">
              <a:buNone/>
            </a:pPr>
            <a:r>
              <a:rPr lang="en-US" altLang="en-US" sz="2400"/>
              <a:t>Your error corrections should be… </a:t>
            </a:r>
          </a:p>
          <a:p>
            <a:pPr lvl="1" eaLnBrk="1" hangingPunct="1"/>
            <a:endParaRPr lang="en-US" altLang="en-US"/>
          </a:p>
          <a:p>
            <a:pPr lvl="1" eaLnBrk="1" hangingPunct="1"/>
            <a:r>
              <a:rPr lang="en-US" altLang="en-US"/>
              <a:t>…</a:t>
            </a:r>
            <a:r>
              <a:rPr lang="en-US" altLang="en-US" b="1"/>
              <a:t>contingent</a:t>
            </a:r>
            <a:r>
              <a:rPr lang="en-US" altLang="en-US"/>
              <a:t>: occur closely after the undesired behavior</a:t>
            </a:r>
          </a:p>
          <a:p>
            <a:pPr lvl="1" eaLnBrk="1" hangingPunct="1"/>
            <a:endParaRPr lang="en-US" altLang="en-US"/>
          </a:p>
          <a:p>
            <a:pPr lvl="1" eaLnBrk="1" hangingPunct="1"/>
            <a:r>
              <a:rPr lang="en-US" altLang="en-US"/>
              <a:t>…</a:t>
            </a:r>
            <a:r>
              <a:rPr lang="en-US" altLang="en-US" b="1"/>
              <a:t>specific</a:t>
            </a:r>
            <a:r>
              <a:rPr lang="en-US" altLang="en-US"/>
              <a:t>: tell learner exactly what they are doing </a:t>
            </a:r>
            <a:r>
              <a:rPr lang="en-US" altLang="en-US" i="1"/>
              <a:t>incorrectly</a:t>
            </a:r>
            <a:r>
              <a:rPr lang="en-US" altLang="en-US"/>
              <a:t> and what they should do differently in the future</a:t>
            </a:r>
          </a:p>
          <a:p>
            <a:pPr lvl="1" eaLnBrk="1" hangingPunct="1"/>
            <a:endParaRPr lang="en-US" altLang="en-US"/>
          </a:p>
          <a:p>
            <a:pPr lvl="1" eaLnBrk="1" hangingPunct="1"/>
            <a:r>
              <a:rPr lang="en-US" altLang="en-US"/>
              <a:t>…</a:t>
            </a:r>
            <a:r>
              <a:rPr lang="en-US" altLang="en-US" b="1"/>
              <a:t>brief</a:t>
            </a:r>
            <a:r>
              <a:rPr lang="en-US" altLang="en-US"/>
              <a:t>: after redirecting back to appropriate behavior, move on</a:t>
            </a:r>
          </a:p>
        </p:txBody>
      </p:sp>
    </p:spTree>
    <p:extLst>
      <p:ext uri="{BB962C8B-B14F-4D97-AF65-F5344CB8AC3E}">
        <p14:creationId xmlns:p14="http://schemas.microsoft.com/office/powerpoint/2010/main" val="258889255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859437" y="957695"/>
            <a:ext cx="3494362" cy="4930246"/>
          </a:xfrm>
        </p:spPr>
        <p:txBody>
          <a:bodyPr>
            <a:normAutofit/>
          </a:bodyPr>
          <a:lstStyle/>
          <a:p>
            <a:pPr algn="r"/>
            <a:br>
              <a:rPr lang="en-US" dirty="0">
                <a:solidFill>
                  <a:schemeClr val="accent1"/>
                </a:solidFill>
              </a:rPr>
            </a:br>
            <a:r>
              <a:rPr lang="en-US" dirty="0">
                <a:solidFill>
                  <a:schemeClr val="accent1"/>
                </a:solidFill>
              </a:rPr>
              <a:t>Basic Intervention Steps For </a:t>
            </a:r>
            <a:br>
              <a:rPr lang="en-US" dirty="0">
                <a:solidFill>
                  <a:schemeClr val="accent1"/>
                </a:solidFill>
              </a:rPr>
            </a:br>
            <a:r>
              <a:rPr lang="en-US" dirty="0">
                <a:solidFill>
                  <a:schemeClr val="accent1"/>
                </a:solidFill>
              </a:rPr>
              <a:t>Minor Problem Behaviors</a:t>
            </a:r>
          </a:p>
        </p:txBody>
      </p:sp>
      <p:sp>
        <p:nvSpPr>
          <p:cNvPr id="3" name="Content Placeholder 2"/>
          <p:cNvSpPr>
            <a:spLocks noGrp="1"/>
          </p:cNvSpPr>
          <p:nvPr>
            <p:ph idx="1"/>
          </p:nvPr>
        </p:nvSpPr>
        <p:spPr>
          <a:xfrm>
            <a:off x="857266" y="963877"/>
            <a:ext cx="6377769" cy="4930246"/>
          </a:xfrm>
        </p:spPr>
        <p:txBody>
          <a:bodyPr anchor="ctr">
            <a:normAutofit/>
          </a:bodyPr>
          <a:lstStyle/>
          <a:p>
            <a:r>
              <a:rPr lang="en-US" sz="2400"/>
              <a:t>First Focus on Keeping Instruction Going and Assign a Task to Students if Needed </a:t>
            </a:r>
          </a:p>
          <a:p>
            <a:r>
              <a:rPr lang="en-US" sz="2400"/>
              <a:t>Praise/Acknowledge Students Who Are On-Task</a:t>
            </a:r>
          </a:p>
          <a:p>
            <a:r>
              <a:rPr lang="en-US" sz="2400"/>
              <a:t>Use Proximity</a:t>
            </a:r>
          </a:p>
          <a:p>
            <a:r>
              <a:rPr lang="en-US" sz="2400"/>
              <a:t>Clearly Restate the Expectation</a:t>
            </a:r>
          </a:p>
          <a:p>
            <a:r>
              <a:rPr lang="en-US" sz="2400"/>
              <a:t>Provide Choices to Get on Track</a:t>
            </a:r>
          </a:p>
          <a:p>
            <a:r>
              <a:rPr lang="en-US" sz="2400"/>
              <a:t>Have Plan for Ongoing Non-compliance</a:t>
            </a:r>
          </a:p>
          <a:p>
            <a:r>
              <a:rPr lang="en-US" sz="2400"/>
              <a:t>Do Not Make Mountains of  Molehills</a:t>
            </a:r>
          </a:p>
          <a:p>
            <a:r>
              <a:rPr lang="en-US" sz="2400"/>
              <a:t>Remember: You Will Get More of the Behaviors You Pay Attention to</a:t>
            </a:r>
            <a:r>
              <a:rPr lang="mr-IN" sz="2400"/>
              <a:t>…</a:t>
            </a:r>
            <a:endParaRPr lang="en-US" sz="2400"/>
          </a:p>
          <a:p>
            <a:endParaRPr lang="en-US" sz="2400"/>
          </a:p>
          <a:p>
            <a:endParaRPr lang="en-US" sz="2400"/>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48571" y="2209249"/>
            <a:ext cx="0" cy="2506648"/>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8387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838200" y="963877"/>
            <a:ext cx="3494362" cy="4930246"/>
          </a:xfrm>
        </p:spPr>
        <p:txBody>
          <a:bodyPr>
            <a:normAutofit/>
          </a:bodyPr>
          <a:lstStyle/>
          <a:p>
            <a:pPr algn="r"/>
            <a:r>
              <a:rPr lang="en-US">
                <a:solidFill>
                  <a:schemeClr val="accent1"/>
                </a:solidFill>
              </a:rPr>
              <a:t>For Repeated Challenging Behaviors, Ask Yourself</a:t>
            </a:r>
            <a:r>
              <a:rPr lang="mr-IN">
                <a:solidFill>
                  <a:schemeClr val="accent1"/>
                </a:solidFill>
              </a:rPr>
              <a:t>…</a:t>
            </a:r>
            <a:endParaRPr lang="en-US">
              <a:solidFill>
                <a:schemeClr val="accent1"/>
              </a:solidFill>
            </a:endParaRPr>
          </a:p>
        </p:txBody>
      </p:sp>
      <p:cxnSp>
        <p:nvCxnSpPr>
          <p:cNvPr id="13" name="Straight Connector 12">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Content Placeholder 5"/>
          <p:cNvSpPr>
            <a:spLocks noGrp="1"/>
          </p:cNvSpPr>
          <p:nvPr>
            <p:ph idx="1"/>
          </p:nvPr>
        </p:nvSpPr>
        <p:spPr>
          <a:xfrm>
            <a:off x="4976031" y="963877"/>
            <a:ext cx="6377769" cy="4930246"/>
          </a:xfrm>
        </p:spPr>
        <p:txBody>
          <a:bodyPr anchor="ctr">
            <a:normAutofit/>
          </a:bodyPr>
          <a:lstStyle/>
          <a:p>
            <a:pPr marL="0" indent="0">
              <a:buNone/>
            </a:pPr>
            <a:endParaRPr lang="en-US" sz="2200" u="sng">
              <a:latin typeface="Franklin Gothic Book"/>
              <a:cs typeface="Franklin Gothic Book"/>
            </a:endParaRPr>
          </a:p>
          <a:p>
            <a:r>
              <a:rPr lang="en-US" sz="2200">
                <a:latin typeface="Franklin Gothic Book"/>
                <a:cs typeface="Franklin Gothic Book"/>
              </a:rPr>
              <a:t>Do they understand the expectations?</a:t>
            </a:r>
          </a:p>
          <a:p>
            <a:r>
              <a:rPr lang="en-US" sz="2200">
                <a:latin typeface="Franklin Gothic Book"/>
                <a:cs typeface="Franklin Gothic Book"/>
              </a:rPr>
              <a:t>Are they aware that they are exhibiting the challenging behavior?</a:t>
            </a:r>
          </a:p>
          <a:p>
            <a:r>
              <a:rPr lang="en-US" sz="2200">
                <a:latin typeface="Franklin Gothic Book"/>
                <a:cs typeface="Franklin Gothic Book"/>
              </a:rPr>
              <a:t>Are they able to engage in the expected behavior?</a:t>
            </a:r>
          </a:p>
          <a:p>
            <a:r>
              <a:rPr lang="en-US" sz="2200">
                <a:latin typeface="Franklin Gothic Book"/>
                <a:cs typeface="Franklin Gothic Book"/>
              </a:rPr>
              <a:t>Do they want attention (from you? From peers?)</a:t>
            </a:r>
          </a:p>
          <a:p>
            <a:r>
              <a:rPr lang="en-US" sz="2200">
                <a:latin typeface="Franklin Gothic Book"/>
                <a:cs typeface="Franklin Gothic Book"/>
              </a:rPr>
              <a:t>Do they want to escape a task (because it is too challenging)?</a:t>
            </a:r>
          </a:p>
          <a:p>
            <a:pPr marL="0" indent="0">
              <a:buNone/>
            </a:pPr>
            <a:endParaRPr lang="en-US" sz="2200">
              <a:latin typeface="Franklin Gothic Book"/>
              <a:cs typeface="Franklin Gothic Book"/>
            </a:endParaRPr>
          </a:p>
          <a:p>
            <a:pPr marL="0" indent="0">
              <a:buNone/>
            </a:pPr>
            <a:r>
              <a:rPr lang="en-US" sz="2200" i="1">
                <a:latin typeface="Franklin Gothic Book"/>
                <a:cs typeface="Franklin Gothic Book"/>
              </a:rPr>
              <a:t>IS THIS A CASE OF </a:t>
            </a:r>
            <a:r>
              <a:rPr lang="en-US" sz="2200" b="1" i="1" u="sng">
                <a:latin typeface="Franklin Gothic Book"/>
                <a:cs typeface="Franklin Gothic Book"/>
              </a:rPr>
              <a:t>WON’T DO </a:t>
            </a:r>
            <a:r>
              <a:rPr lang="en-US" sz="2200" i="1">
                <a:latin typeface="Franklin Gothic Book"/>
                <a:cs typeface="Franklin Gothic Book"/>
              </a:rPr>
              <a:t>OR </a:t>
            </a:r>
            <a:r>
              <a:rPr lang="en-US" sz="2200" b="1" i="1" u="sng">
                <a:latin typeface="Franklin Gothic Book"/>
                <a:cs typeface="Franklin Gothic Book"/>
              </a:rPr>
              <a:t>CAN’T DO</a:t>
            </a:r>
            <a:r>
              <a:rPr lang="en-US" sz="2200" i="1" u="sng">
                <a:latin typeface="Franklin Gothic Book"/>
                <a:cs typeface="Franklin Gothic Book"/>
              </a:rPr>
              <a:t>?</a:t>
            </a:r>
          </a:p>
          <a:p>
            <a:endParaRPr lang="en-US" sz="2200"/>
          </a:p>
        </p:txBody>
      </p:sp>
    </p:spTree>
    <p:extLst>
      <p:ext uri="{BB962C8B-B14F-4D97-AF65-F5344CB8AC3E}">
        <p14:creationId xmlns:p14="http://schemas.microsoft.com/office/powerpoint/2010/main" val="6358592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C963285-DB69-A746-9B1F-E5F57DE68066}"/>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rPr>
              <a:t>Functions of Behavior</a:t>
            </a:r>
            <a:br>
              <a:rPr lang="en-US" dirty="0">
                <a:solidFill>
                  <a:schemeClr val="accent1"/>
                </a:solidFill>
              </a:rPr>
            </a:br>
            <a:r>
              <a:rPr lang="en-US" dirty="0">
                <a:solidFill>
                  <a:schemeClr val="accent1"/>
                </a:solidFill>
              </a:rPr>
              <a:t>(Won’t Do)</a:t>
            </a:r>
          </a:p>
        </p:txBody>
      </p:sp>
      <p:cxnSp>
        <p:nvCxnSpPr>
          <p:cNvPr id="75" name="Straight Connector 74">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028" name="Rectangle 3"/>
          <p:cNvSpPr>
            <a:spLocks noChangeArrowheads="1"/>
          </p:cNvSpPr>
          <p:nvPr/>
        </p:nvSpPr>
        <p:spPr bwMode="auto">
          <a:xfrm>
            <a:off x="1524001" y="1110734"/>
            <a:ext cx="184731" cy="369332"/>
          </a:xfrm>
          <a:prstGeom prst="rect">
            <a:avLst/>
          </a:prstGeom>
          <a:noFill/>
          <a:ln w="9525">
            <a:noFill/>
            <a:miter lim="800000"/>
            <a:headEnd/>
            <a:tailEnd/>
          </a:ln>
        </p:spPr>
        <p:txBody>
          <a:bodyPr wrap="none" anchor="ctr">
            <a:prstTxWarp prst="textNoShape">
              <a:avLst/>
            </a:prstTxWarp>
            <a:spAutoFit/>
          </a:bodyPr>
          <a:lstStyle/>
          <a:p>
            <a:endParaRPr lang="en-US">
              <a:ea typeface="Arial" charset="0"/>
              <a:cs typeface="Arial" charset="0"/>
            </a:endParaRPr>
          </a:p>
        </p:txBody>
      </p:sp>
      <p:graphicFrame>
        <p:nvGraphicFramePr>
          <p:cNvPr id="14" name="Object 2">
            <a:extLst>
              <a:ext uri="{FF2B5EF4-FFF2-40B4-BE49-F238E27FC236}">
                <a16:creationId xmlns:a16="http://schemas.microsoft.com/office/drawing/2014/main" id="{717D80B0-A7A3-5B44-916A-49367941AC47}"/>
              </a:ext>
            </a:extLst>
          </p:cNvPr>
          <p:cNvGraphicFramePr>
            <a:graphicFrameLocks noGrp="1" noChangeAspect="1"/>
          </p:cNvGraphicFramePr>
          <p:nvPr>
            <p:ph idx="1"/>
            <p:extLst>
              <p:ext uri="{D42A27DB-BD31-4B8C-83A1-F6EECF244321}">
                <p14:modId xmlns:p14="http://schemas.microsoft.com/office/powerpoint/2010/main" val="790819569"/>
              </p:ext>
            </p:extLst>
          </p:nvPr>
        </p:nvGraphicFramePr>
        <p:xfrm>
          <a:off x="6234906" y="1282700"/>
          <a:ext cx="4401010" cy="4893228"/>
        </p:xfrm>
        <a:graphic>
          <a:graphicData uri="http://schemas.openxmlformats.org/presentationml/2006/ole">
            <mc:AlternateContent xmlns:mc="http://schemas.openxmlformats.org/markup-compatibility/2006">
              <mc:Choice xmlns:v="urn:schemas-microsoft-com:vml" Requires="v">
                <p:oleObj spid="_x0000_s2068" name="Visio" r:id="rId3" imgW="3860800" imgH="4292600" progId="">
                  <p:embed/>
                </p:oleObj>
              </mc:Choice>
              <mc:Fallback>
                <p:oleObj name="Visio" r:id="rId3" imgW="3860800" imgH="4292600" progId="">
                  <p:embed/>
                  <p:pic>
                    <p:nvPicPr>
                      <p:cNvPr id="8" name="Object 2">
                        <a:extLst>
                          <a:ext uri="{FF2B5EF4-FFF2-40B4-BE49-F238E27FC236}">
                            <a16:creationId xmlns:a16="http://schemas.microsoft.com/office/drawing/2014/main" id="{0EE145BB-E089-614D-9CBC-0128BC10F8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4906" y="1282700"/>
                        <a:ext cx="4401010" cy="4893228"/>
                      </a:xfrm>
                      <a:prstGeom prst="rect">
                        <a:avLst/>
                      </a:prstGeom>
                      <a:noFill/>
                    </p:spPr>
                  </p:pic>
                </p:oleObj>
              </mc:Fallback>
            </mc:AlternateContent>
          </a:graphicData>
        </a:graphic>
      </p:graphicFrame>
    </p:spTree>
    <p:extLst>
      <p:ext uri="{BB962C8B-B14F-4D97-AF65-F5344CB8AC3E}">
        <p14:creationId xmlns:p14="http://schemas.microsoft.com/office/powerpoint/2010/main" val="231500966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97"/>
        <p:cNvGrpSpPr/>
        <p:nvPr/>
      </p:nvGrpSpPr>
      <p:grpSpPr>
        <a:xfrm>
          <a:off x="0" y="0"/>
          <a:ext cx="0" cy="0"/>
          <a:chOff x="0" y="0"/>
          <a:chExt cx="0" cy="0"/>
        </a:xfrm>
      </p:grpSpPr>
      <p:sp>
        <p:nvSpPr>
          <p:cNvPr id="121" name="Rectangle 12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98" name="Shape 498"/>
          <p:cNvSpPr txBox="1">
            <a:spLocks noGrp="1"/>
          </p:cNvSpPr>
          <p:nvPr>
            <p:ph type="title"/>
          </p:nvPr>
        </p:nvSpPr>
        <p:spPr>
          <a:xfrm>
            <a:off x="643467" y="643467"/>
            <a:ext cx="3363974" cy="1597315"/>
          </a:xfrm>
          <a:prstGeom prst="rect">
            <a:avLst/>
          </a:prstGeom>
          <a:noFill/>
          <a:ln w="19050">
            <a:solidFill>
              <a:schemeClr val="bg1"/>
            </a:solidFill>
          </a:ln>
        </p:spPr>
        <p:txBody>
          <a:bodyPr vert="horz" wrap="square" lIns="91440" tIns="45720" rIns="91440" bIns="45720" rtlCol="0" anchorCtr="0">
            <a:normAutofit/>
          </a:bodyPr>
          <a:lstStyle/>
          <a:p>
            <a:pPr algn="ctr">
              <a:buClr>
                <a:schemeClr val="dk1"/>
              </a:buClr>
              <a:buSzPct val="25000"/>
            </a:pPr>
            <a:r>
              <a:rPr lang="en-US" sz="2800">
                <a:solidFill>
                  <a:schemeClr val="bg1"/>
                </a:solidFill>
                <a:sym typeface="Calibri"/>
              </a:rPr>
              <a:t>Is Behavior Functional?</a:t>
            </a:r>
          </a:p>
        </p:txBody>
      </p:sp>
      <p:sp>
        <p:nvSpPr>
          <p:cNvPr id="499" name="Shape 499"/>
          <p:cNvSpPr txBox="1">
            <a:spLocks noGrp="1"/>
          </p:cNvSpPr>
          <p:nvPr>
            <p:ph type="body" idx="1"/>
          </p:nvPr>
        </p:nvSpPr>
        <p:spPr>
          <a:xfrm>
            <a:off x="643468" y="2638044"/>
            <a:ext cx="3363974" cy="3415622"/>
          </a:xfrm>
          <a:prstGeom prst="rect">
            <a:avLst/>
          </a:prstGeom>
        </p:spPr>
        <p:txBody>
          <a:bodyPr vert="horz" lIns="91440" tIns="45720" rIns="91440" bIns="45720" rtlCol="0" anchorCtr="0">
            <a:normAutofit/>
          </a:bodyPr>
          <a:lstStyle/>
          <a:p>
            <a:pPr>
              <a:spcBef>
                <a:spcPts val="0"/>
              </a:spcBef>
              <a:buClr>
                <a:schemeClr val="dk1"/>
              </a:buClr>
              <a:buSzPct val="25000"/>
            </a:pPr>
            <a:endParaRPr lang="en-US" sz="2000">
              <a:solidFill>
                <a:schemeClr val="bg1"/>
              </a:solidFill>
              <a:sym typeface="Calibri"/>
            </a:endParaRPr>
          </a:p>
          <a:p>
            <a:pPr>
              <a:buClr>
                <a:schemeClr val="dk1"/>
              </a:buClr>
              <a:buSzPct val="25000"/>
            </a:pPr>
            <a:endParaRPr lang="en-US" sz="2000">
              <a:solidFill>
                <a:schemeClr val="bg1"/>
              </a:solidFill>
              <a:sym typeface="Calibri"/>
            </a:endParaRPr>
          </a:p>
        </p:txBody>
      </p:sp>
      <p:pic>
        <p:nvPicPr>
          <p:cNvPr id="500" name="Shape 500" descr="A close up of a logo&#10;&#10;Description automatically generated">
            <a:hlinkClick r:id="rId3"/>
          </p:cNvPr>
          <p:cNvPicPr preferRelativeResize="0"/>
          <p:nvPr/>
        </p:nvPicPr>
        <p:blipFill rotWithShape="1">
          <a:blip r:embed="rId4"/>
          <a:srcRect r="1" b="2076"/>
          <a:stretch/>
        </p:blipFill>
        <p:spPr>
          <a:xfrm>
            <a:off x="5297763" y="1206195"/>
            <a:ext cx="6250769" cy="4284742"/>
          </a:xfrm>
          <a:prstGeom prst="rect">
            <a:avLst/>
          </a:prstGeom>
          <a:noFill/>
        </p:spPr>
      </p:pic>
    </p:spTree>
    <p:extLst>
      <p:ext uri="{BB962C8B-B14F-4D97-AF65-F5344CB8AC3E}">
        <p14:creationId xmlns:p14="http://schemas.microsoft.com/office/powerpoint/2010/main" val="219024077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C7E93D-0338-3E4D-95A3-565C7A7A2C82}"/>
              </a:ext>
            </a:extLst>
          </p:cNvPr>
          <p:cNvSpPr>
            <a:spLocks noGrp="1"/>
          </p:cNvSpPr>
          <p:nvPr>
            <p:ph type="title"/>
          </p:nvPr>
        </p:nvSpPr>
        <p:spPr>
          <a:xfrm>
            <a:off x="838200" y="963877"/>
            <a:ext cx="3494362" cy="4930246"/>
          </a:xfrm>
        </p:spPr>
        <p:txBody>
          <a:bodyPr>
            <a:normAutofit/>
          </a:bodyPr>
          <a:lstStyle/>
          <a:p>
            <a:pPr algn="r"/>
            <a:r>
              <a:rPr lang="en-US">
                <a:solidFill>
                  <a:schemeClr val="accent1"/>
                </a:solidFill>
              </a:rPr>
              <a:t>How Do We Determine Function?</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F9E40F7-46A6-C147-89D7-1327B9B29778}"/>
              </a:ext>
            </a:extLst>
          </p:cNvPr>
          <p:cNvSpPr>
            <a:spLocks noGrp="1"/>
          </p:cNvSpPr>
          <p:nvPr>
            <p:ph idx="1"/>
          </p:nvPr>
        </p:nvSpPr>
        <p:spPr>
          <a:xfrm>
            <a:off x="4976031" y="963877"/>
            <a:ext cx="6377769" cy="4930246"/>
          </a:xfrm>
        </p:spPr>
        <p:txBody>
          <a:bodyPr anchor="ctr">
            <a:normAutofit/>
          </a:bodyPr>
          <a:lstStyle/>
          <a:p>
            <a:r>
              <a:rPr lang="en-US" sz="2400"/>
              <a:t>We look at the ABCs!</a:t>
            </a:r>
          </a:p>
          <a:p>
            <a:r>
              <a:rPr lang="en-US" sz="2400"/>
              <a:t>A-Antecedent (what happens before the behavior)</a:t>
            </a:r>
          </a:p>
          <a:p>
            <a:r>
              <a:rPr lang="en-US" sz="2400"/>
              <a:t>B-Behavior (What the individual does)</a:t>
            </a:r>
          </a:p>
          <a:p>
            <a:r>
              <a:rPr lang="en-US" sz="2400"/>
              <a:t>C-Consequence (What happens directly after the behavior)</a:t>
            </a:r>
          </a:p>
        </p:txBody>
      </p:sp>
    </p:spTree>
    <p:extLst>
      <p:ext uri="{BB962C8B-B14F-4D97-AF65-F5344CB8AC3E}">
        <p14:creationId xmlns:p14="http://schemas.microsoft.com/office/powerpoint/2010/main" val="14958100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F9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1C3B12BB-96DF-447F-9792-CD94C7E84FDC}"/>
              </a:ext>
            </a:extLst>
          </p:cNvPr>
          <p:cNvPicPr>
            <a:picLocks noGrp="1" noChangeAspect="1"/>
          </p:cNvPicPr>
          <p:nvPr>
            <p:ph idx="1"/>
          </p:nvPr>
        </p:nvPicPr>
        <p:blipFill>
          <a:blip r:embed="rId2"/>
          <a:stretch>
            <a:fillRect/>
          </a:stretch>
        </p:blipFill>
        <p:spPr>
          <a:xfrm>
            <a:off x="643467" y="866310"/>
            <a:ext cx="10905066" cy="5125379"/>
          </a:xfrm>
          <a:prstGeom prst="rect">
            <a:avLst/>
          </a:prstGeom>
        </p:spPr>
      </p:pic>
    </p:spTree>
    <p:extLst>
      <p:ext uri="{BB962C8B-B14F-4D97-AF65-F5344CB8AC3E}">
        <p14:creationId xmlns:p14="http://schemas.microsoft.com/office/powerpoint/2010/main" val="1247721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p:cNvPicPr>
            <a:picLocks noChangeAspect="1" noChangeArrowheads="1"/>
          </p:cNvPicPr>
          <p:nvPr/>
        </p:nvPicPr>
        <p:blipFill>
          <a:blip r:embed="rId3"/>
          <a:srcRect/>
          <a:stretch>
            <a:fillRect/>
          </a:stretch>
        </p:blipFill>
        <p:spPr bwMode="auto">
          <a:xfrm>
            <a:off x="1709738" y="180975"/>
            <a:ext cx="8775700" cy="6502400"/>
          </a:xfrm>
          <a:prstGeom prst="rect">
            <a:avLst/>
          </a:prstGeom>
          <a:noFill/>
          <a:ln w="9525">
            <a:noFill/>
            <a:miter lim="800000"/>
            <a:headEnd/>
            <a:tailEnd/>
          </a:ln>
        </p:spPr>
      </p:pic>
      <p:sp>
        <p:nvSpPr>
          <p:cNvPr id="3" name="TextBox 2"/>
          <p:cNvSpPr txBox="1"/>
          <p:nvPr/>
        </p:nvSpPr>
        <p:spPr>
          <a:xfrm>
            <a:off x="2069259" y="6314043"/>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0901950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35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D7AD19CF-BB69-4E59-A384-10B3EA0FC305}"/>
              </a:ext>
            </a:extLst>
          </p:cNvPr>
          <p:cNvPicPr>
            <a:picLocks noGrp="1" noChangeAspect="1"/>
          </p:cNvPicPr>
          <p:nvPr>
            <p:ph idx="1"/>
          </p:nvPr>
        </p:nvPicPr>
        <p:blipFill>
          <a:blip r:embed="rId2"/>
          <a:stretch>
            <a:fillRect/>
          </a:stretch>
        </p:blipFill>
        <p:spPr>
          <a:xfrm>
            <a:off x="643467" y="893572"/>
            <a:ext cx="10905066" cy="5070856"/>
          </a:xfrm>
          <a:prstGeom prst="rect">
            <a:avLst/>
          </a:prstGeom>
        </p:spPr>
      </p:pic>
    </p:spTree>
    <p:extLst>
      <p:ext uri="{BB962C8B-B14F-4D97-AF65-F5344CB8AC3E}">
        <p14:creationId xmlns:p14="http://schemas.microsoft.com/office/powerpoint/2010/main" val="10735897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965708272"/>
              </p:ext>
            </p:extLst>
          </p:nvPr>
        </p:nvGraphicFramePr>
        <p:xfrm>
          <a:off x="477981" y="228600"/>
          <a:ext cx="11362459" cy="63763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ounded Rectangle 5"/>
          <p:cNvSpPr/>
          <p:nvPr/>
        </p:nvSpPr>
        <p:spPr>
          <a:xfrm>
            <a:off x="7086600" y="121920"/>
            <a:ext cx="3278332" cy="1779616"/>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400" dirty="0">
                <a:solidFill>
                  <a:schemeClr val="bg1"/>
                </a:solidFill>
              </a:rPr>
              <a:t>Sometimes obvious – runs out of the classroom</a:t>
            </a:r>
          </a:p>
          <a:p>
            <a:pPr marL="285750" indent="-285750">
              <a:buFont typeface="Arial" panose="020B0604020202020204" pitchFamily="34" charset="0"/>
              <a:buChar char="•"/>
            </a:pPr>
            <a:r>
              <a:rPr lang="en-US" sz="1400" dirty="0">
                <a:solidFill>
                  <a:schemeClr val="bg1"/>
                </a:solidFill>
              </a:rPr>
              <a:t>Less obvious – argues or talk outs </a:t>
            </a:r>
            <a:r>
              <a:rPr lang="en-US" sz="1400" dirty="0" err="1">
                <a:solidFill>
                  <a:schemeClr val="bg1"/>
                </a:solidFill>
              </a:rPr>
              <a:t>aboutassignments</a:t>
            </a:r>
            <a:endParaRPr lang="en-US" sz="1400" dirty="0">
              <a:solidFill>
                <a:schemeClr val="bg1"/>
              </a:solidFill>
            </a:endParaRPr>
          </a:p>
          <a:p>
            <a:pPr marL="285750" indent="-285750">
              <a:buFont typeface="Arial" panose="020B0604020202020204" pitchFamily="34" charset="0"/>
              <a:buChar char="•"/>
            </a:pPr>
            <a:r>
              <a:rPr lang="en-US" sz="1400" dirty="0">
                <a:solidFill>
                  <a:schemeClr val="bg1"/>
                </a:solidFill>
              </a:rPr>
              <a:t>Often accessing time-outs or ISS or OSS</a:t>
            </a:r>
          </a:p>
        </p:txBody>
      </p:sp>
      <p:sp>
        <p:nvSpPr>
          <p:cNvPr id="9" name="Rounded Rectangle 8"/>
          <p:cNvSpPr/>
          <p:nvPr/>
        </p:nvSpPr>
        <p:spPr>
          <a:xfrm>
            <a:off x="8264089" y="4001024"/>
            <a:ext cx="3479223" cy="1842655"/>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400" dirty="0">
                <a:solidFill>
                  <a:schemeClr val="bg1"/>
                </a:solidFill>
              </a:rPr>
              <a:t>Wants what he wants when he wants it</a:t>
            </a:r>
          </a:p>
          <a:p>
            <a:pPr marL="285750" indent="-285750">
              <a:buFont typeface="Arial" panose="020B0604020202020204" pitchFamily="34" charset="0"/>
              <a:buChar char="•"/>
            </a:pPr>
            <a:r>
              <a:rPr lang="en-US" sz="1400" dirty="0">
                <a:solidFill>
                  <a:schemeClr val="bg1"/>
                </a:solidFill>
              </a:rPr>
              <a:t>Inflexible, self-centered</a:t>
            </a:r>
          </a:p>
          <a:p>
            <a:pPr marL="285750" indent="-285750">
              <a:buFont typeface="Arial" panose="020B0604020202020204" pitchFamily="34" charset="0"/>
              <a:buChar char="•"/>
            </a:pPr>
            <a:r>
              <a:rPr lang="en-US" sz="1400" dirty="0">
                <a:solidFill>
                  <a:schemeClr val="bg1"/>
                </a:solidFill>
              </a:rPr>
              <a:t>Some history of abuse and neglect</a:t>
            </a:r>
          </a:p>
          <a:p>
            <a:pPr marL="285750" indent="-285750">
              <a:buFont typeface="Arial" panose="020B0604020202020204" pitchFamily="34" charset="0"/>
              <a:buChar char="•"/>
            </a:pPr>
            <a:r>
              <a:rPr lang="en-US" sz="1400" dirty="0">
                <a:solidFill>
                  <a:schemeClr val="bg1"/>
                </a:solidFill>
              </a:rPr>
              <a:t>Low frustration tolerance</a:t>
            </a:r>
          </a:p>
          <a:p>
            <a:pPr marL="285750" indent="-285750">
              <a:buFont typeface="Arial" panose="020B0604020202020204" pitchFamily="34" charset="0"/>
              <a:buChar char="•"/>
            </a:pPr>
            <a:r>
              <a:rPr lang="en-US" sz="1400" dirty="0">
                <a:solidFill>
                  <a:schemeClr val="bg1"/>
                </a:solidFill>
              </a:rPr>
              <a:t>Operates with the assumption that must take to get needs met</a:t>
            </a:r>
          </a:p>
        </p:txBody>
      </p:sp>
      <p:sp>
        <p:nvSpPr>
          <p:cNvPr id="10" name="Rounded Rectangle 9"/>
          <p:cNvSpPr/>
          <p:nvPr/>
        </p:nvSpPr>
        <p:spPr>
          <a:xfrm>
            <a:off x="1011752" y="4644908"/>
            <a:ext cx="3751118" cy="1851314"/>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400" dirty="0">
                <a:solidFill>
                  <a:schemeClr val="bg1"/>
                </a:solidFill>
              </a:rPr>
              <a:t>Humming loudly</a:t>
            </a:r>
          </a:p>
          <a:p>
            <a:pPr marL="285750" indent="-285750">
              <a:buFont typeface="Arial" panose="020B0604020202020204" pitchFamily="34" charset="0"/>
              <a:buChar char="•"/>
            </a:pPr>
            <a:r>
              <a:rPr lang="en-US" sz="1400" dirty="0">
                <a:solidFill>
                  <a:schemeClr val="bg1"/>
                </a:solidFill>
              </a:rPr>
              <a:t>Must stand up and walk around</a:t>
            </a:r>
          </a:p>
          <a:p>
            <a:pPr marL="285750" indent="-285750">
              <a:buFont typeface="Arial" panose="020B0604020202020204" pitchFamily="34" charset="0"/>
              <a:buChar char="•"/>
            </a:pPr>
            <a:r>
              <a:rPr lang="en-US" sz="1400" dirty="0">
                <a:solidFill>
                  <a:schemeClr val="bg1"/>
                </a:solidFill>
              </a:rPr>
              <a:t>Chewing on things</a:t>
            </a:r>
          </a:p>
          <a:p>
            <a:pPr marL="285750" indent="-285750">
              <a:buFont typeface="Arial" panose="020B0604020202020204" pitchFamily="34" charset="0"/>
              <a:buChar char="•"/>
            </a:pPr>
            <a:r>
              <a:rPr lang="en-US" sz="1400" dirty="0">
                <a:solidFill>
                  <a:schemeClr val="bg1"/>
                </a:solidFill>
              </a:rPr>
              <a:t>Sensory behaviors often become disruptive</a:t>
            </a:r>
          </a:p>
          <a:p>
            <a:pPr marL="285750" indent="-285750">
              <a:buFont typeface="Arial" panose="020B0604020202020204" pitchFamily="34" charset="0"/>
              <a:buChar char="•"/>
            </a:pPr>
            <a:r>
              <a:rPr lang="en-US" sz="1400" dirty="0">
                <a:solidFill>
                  <a:schemeClr val="bg1"/>
                </a:solidFill>
              </a:rPr>
              <a:t>Peers occasionally see these behaviors as weird</a:t>
            </a:r>
          </a:p>
        </p:txBody>
      </p:sp>
      <p:sp>
        <p:nvSpPr>
          <p:cNvPr id="11" name="Rounded Rectangle 10"/>
          <p:cNvSpPr/>
          <p:nvPr/>
        </p:nvSpPr>
        <p:spPr>
          <a:xfrm>
            <a:off x="846860" y="639041"/>
            <a:ext cx="3323359" cy="1856509"/>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400" dirty="0">
                <a:solidFill>
                  <a:schemeClr val="bg1"/>
                </a:solidFill>
              </a:rPr>
              <a:t>Often belligerent</a:t>
            </a:r>
          </a:p>
          <a:p>
            <a:pPr marL="285750" indent="-285750">
              <a:buFont typeface="Arial" panose="020B0604020202020204" pitchFamily="34" charset="0"/>
              <a:buChar char="•"/>
            </a:pPr>
            <a:r>
              <a:rPr lang="en-US" sz="1400" dirty="0">
                <a:solidFill>
                  <a:schemeClr val="bg1"/>
                </a:solidFill>
              </a:rPr>
              <a:t>Loud</a:t>
            </a:r>
          </a:p>
          <a:p>
            <a:pPr marL="285750" indent="-285750">
              <a:buFont typeface="Arial" panose="020B0604020202020204" pitchFamily="34" charset="0"/>
              <a:buChar char="•"/>
            </a:pPr>
            <a:r>
              <a:rPr lang="en-US" sz="1400" dirty="0">
                <a:solidFill>
                  <a:schemeClr val="bg1"/>
                </a:solidFill>
              </a:rPr>
              <a:t>Interrupts adults</a:t>
            </a:r>
          </a:p>
          <a:p>
            <a:pPr marL="285750" indent="-285750">
              <a:buFont typeface="Arial" panose="020B0604020202020204" pitchFamily="34" charset="0"/>
              <a:buChar char="•"/>
            </a:pPr>
            <a:r>
              <a:rPr lang="en-US" sz="1400" dirty="0">
                <a:solidFill>
                  <a:schemeClr val="bg1"/>
                </a:solidFill>
              </a:rPr>
              <a:t>Also can be a positive – being a teacher helper</a:t>
            </a:r>
          </a:p>
        </p:txBody>
      </p:sp>
      <p:sp>
        <p:nvSpPr>
          <p:cNvPr id="7" name="TextBox 6"/>
          <p:cNvSpPr txBox="1"/>
          <p:nvPr/>
        </p:nvSpPr>
        <p:spPr>
          <a:xfrm>
            <a:off x="7871535" y="6280779"/>
            <a:ext cx="2940116" cy="430887"/>
          </a:xfrm>
          <a:prstGeom prst="rect">
            <a:avLst/>
          </a:prstGeom>
          <a:noFill/>
        </p:spPr>
        <p:txBody>
          <a:bodyPr wrap="square" rtlCol="0">
            <a:spAutoFit/>
          </a:bodyPr>
          <a:lstStyle/>
          <a:p>
            <a:r>
              <a:rPr lang="en-US" sz="1100" dirty="0"/>
              <a:t>Rappaport, N. &amp; Minahan, J. (2013)</a:t>
            </a:r>
          </a:p>
          <a:p>
            <a:r>
              <a:rPr lang="en-US" sz="1100" dirty="0"/>
              <a:t>Durand, V.M. (1990)</a:t>
            </a:r>
          </a:p>
        </p:txBody>
      </p:sp>
      <p:sp>
        <p:nvSpPr>
          <p:cNvPr id="2" name="Footer Placeholder 1">
            <a:extLst>
              <a:ext uri="{FF2B5EF4-FFF2-40B4-BE49-F238E27FC236}">
                <a16:creationId xmlns:a16="http://schemas.microsoft.com/office/drawing/2014/main" id="{4BF40368-3E47-41D8-BE38-6275B39B72C0}"/>
              </a:ext>
            </a:extLst>
          </p:cNvPr>
          <p:cNvSpPr>
            <a:spLocks noGrp="1"/>
          </p:cNvSpPr>
          <p:nvPr>
            <p:ph type="ftr" sz="quarter" idx="11"/>
          </p:nvPr>
        </p:nvSpPr>
        <p:spPr>
          <a:xfrm>
            <a:off x="134911" y="6356350"/>
            <a:ext cx="7052554" cy="365125"/>
          </a:xfrm>
        </p:spPr>
        <p:txBody>
          <a:bodyPr/>
          <a:lstStyle/>
          <a:p>
            <a:r>
              <a:rPr lang="en-US" dirty="0">
                <a:solidFill>
                  <a:schemeClr val="tx1"/>
                </a:solidFill>
              </a:rPr>
              <a:t>Hoyt, 2017</a:t>
            </a:r>
          </a:p>
        </p:txBody>
      </p:sp>
    </p:spTree>
    <p:extLst>
      <p:ext uri="{BB962C8B-B14F-4D97-AF65-F5344CB8AC3E}">
        <p14:creationId xmlns:p14="http://schemas.microsoft.com/office/powerpoint/2010/main" val="7363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a:t>Functions of Behavior</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400686812"/>
              </p:ext>
            </p:extLst>
          </p:nvPr>
        </p:nvGraphicFramePr>
        <p:xfrm>
          <a:off x="1681844" y="2228850"/>
          <a:ext cx="6448699" cy="3469823"/>
        </p:xfrm>
        <a:graphic>
          <a:graphicData uri="http://schemas.openxmlformats.org/drawingml/2006/table">
            <a:tbl>
              <a:tblPr firstRow="1" bandRow="1">
                <a:tableStyleId>{5C22544A-7EE6-4342-B048-85BDC9FD1C3A}</a:tableStyleId>
              </a:tblPr>
              <a:tblGrid>
                <a:gridCol w="2172703">
                  <a:extLst>
                    <a:ext uri="{9D8B030D-6E8A-4147-A177-3AD203B41FA5}">
                      <a16:colId xmlns:a16="http://schemas.microsoft.com/office/drawing/2014/main" val="20000"/>
                    </a:ext>
                  </a:extLst>
                </a:gridCol>
                <a:gridCol w="1881065">
                  <a:extLst>
                    <a:ext uri="{9D8B030D-6E8A-4147-A177-3AD203B41FA5}">
                      <a16:colId xmlns:a16="http://schemas.microsoft.com/office/drawing/2014/main" val="20001"/>
                    </a:ext>
                  </a:extLst>
                </a:gridCol>
                <a:gridCol w="2394931">
                  <a:extLst>
                    <a:ext uri="{9D8B030D-6E8A-4147-A177-3AD203B41FA5}">
                      <a16:colId xmlns:a16="http://schemas.microsoft.com/office/drawing/2014/main" val="20002"/>
                    </a:ext>
                  </a:extLst>
                </a:gridCol>
              </a:tblGrid>
              <a:tr h="240212">
                <a:tc>
                  <a:txBody>
                    <a:bodyPr/>
                    <a:lstStyle/>
                    <a:p>
                      <a:pPr marL="0" marR="0">
                        <a:lnSpc>
                          <a:spcPct val="107000"/>
                        </a:lnSpc>
                        <a:spcBef>
                          <a:spcPts val="0"/>
                        </a:spcBef>
                        <a:spcAft>
                          <a:spcPts val="800"/>
                        </a:spcAft>
                      </a:pPr>
                      <a:r>
                        <a:rPr lang="en-US" sz="800" dirty="0">
                          <a:effectLst/>
                        </a:rPr>
                        <a:t>Antecedent</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4385" marR="64385" marT="32192" marB="32192"/>
                </a:tc>
                <a:tc>
                  <a:txBody>
                    <a:bodyPr/>
                    <a:lstStyle/>
                    <a:p>
                      <a:pPr marL="0" marR="0">
                        <a:lnSpc>
                          <a:spcPct val="107000"/>
                        </a:lnSpc>
                        <a:spcBef>
                          <a:spcPts val="0"/>
                        </a:spcBef>
                        <a:spcAft>
                          <a:spcPts val="800"/>
                        </a:spcAft>
                      </a:pPr>
                      <a:r>
                        <a:rPr lang="en-US" sz="800">
                          <a:effectLst/>
                        </a:rPr>
                        <a:t>Behavior</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64385" marR="64385" marT="32192" marB="32192"/>
                </a:tc>
                <a:tc>
                  <a:txBody>
                    <a:bodyPr/>
                    <a:lstStyle/>
                    <a:p>
                      <a:pPr marL="0" marR="0">
                        <a:lnSpc>
                          <a:spcPct val="107000"/>
                        </a:lnSpc>
                        <a:spcBef>
                          <a:spcPts val="0"/>
                        </a:spcBef>
                        <a:spcAft>
                          <a:spcPts val="800"/>
                        </a:spcAft>
                      </a:pPr>
                      <a:r>
                        <a:rPr lang="en-US" sz="800" dirty="0">
                          <a:effectLst/>
                        </a:rPr>
                        <a:t>Consequence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4385" marR="64385" marT="32192" marB="32192"/>
                </a:tc>
                <a:extLst>
                  <a:ext uri="{0D108BD9-81ED-4DB2-BD59-A6C34878D82A}">
                    <a16:rowId xmlns:a16="http://schemas.microsoft.com/office/drawing/2014/main" val="10000"/>
                  </a:ext>
                </a:extLst>
              </a:tr>
              <a:tr h="600763">
                <a:tc>
                  <a:txBody>
                    <a:bodyPr/>
                    <a:lstStyle/>
                    <a:p>
                      <a:pPr marL="0" marR="0">
                        <a:lnSpc>
                          <a:spcPct val="107000"/>
                        </a:lnSpc>
                        <a:spcBef>
                          <a:spcPts val="0"/>
                        </a:spcBef>
                        <a:spcAft>
                          <a:spcPts val="800"/>
                        </a:spcAft>
                      </a:pPr>
                      <a:r>
                        <a:rPr lang="en-US" sz="1100">
                          <a:effectLst/>
                        </a:rPr>
                        <a:t>1. Teacher asks student to complete the assignment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4385" marR="64385" marT="32192" marB="32192"/>
                </a:tc>
                <a:tc>
                  <a:txBody>
                    <a:bodyPr/>
                    <a:lstStyle/>
                    <a:p>
                      <a:pPr marL="0" marR="0">
                        <a:lnSpc>
                          <a:spcPct val="107000"/>
                        </a:lnSpc>
                        <a:spcBef>
                          <a:spcPts val="0"/>
                        </a:spcBef>
                        <a:spcAft>
                          <a:spcPts val="800"/>
                        </a:spcAft>
                      </a:pPr>
                      <a:r>
                        <a:rPr lang="en-US" sz="1100" dirty="0">
                          <a:effectLst/>
                        </a:rPr>
                        <a:t>1. Student rips up paper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4385" marR="64385" marT="32192" marB="32192"/>
                </a:tc>
                <a:tc>
                  <a:txBody>
                    <a:bodyPr/>
                    <a:lstStyle/>
                    <a:p>
                      <a:pPr marL="0" marR="0">
                        <a:lnSpc>
                          <a:spcPct val="107000"/>
                        </a:lnSpc>
                        <a:spcBef>
                          <a:spcPts val="0"/>
                        </a:spcBef>
                        <a:spcAft>
                          <a:spcPts val="800"/>
                        </a:spcAft>
                      </a:pPr>
                      <a:r>
                        <a:rPr lang="en-US" sz="1100">
                          <a:effectLst/>
                        </a:rPr>
                        <a:t>1. Teacher sends student to “Time Out”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4385" marR="64385" marT="32192" marB="32192"/>
                </a:tc>
                <a:extLst>
                  <a:ext uri="{0D108BD9-81ED-4DB2-BD59-A6C34878D82A}">
                    <a16:rowId xmlns:a16="http://schemas.microsoft.com/office/drawing/2014/main" val="10001"/>
                  </a:ext>
                </a:extLst>
              </a:tr>
              <a:tr h="620114">
                <a:tc>
                  <a:txBody>
                    <a:bodyPr/>
                    <a:lstStyle/>
                    <a:p>
                      <a:pPr marL="0" marR="0">
                        <a:lnSpc>
                          <a:spcPct val="107000"/>
                        </a:lnSpc>
                        <a:spcBef>
                          <a:spcPts val="0"/>
                        </a:spcBef>
                        <a:spcAft>
                          <a:spcPts val="800"/>
                        </a:spcAft>
                      </a:pPr>
                      <a:r>
                        <a:rPr lang="en-US" sz="1100">
                          <a:effectLst/>
                        </a:rPr>
                        <a:t>2. Phone rings, parent puts child down to answer the phone.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4385" marR="64385" marT="32192" marB="32192"/>
                </a:tc>
                <a:tc>
                  <a:txBody>
                    <a:bodyPr/>
                    <a:lstStyle/>
                    <a:p>
                      <a:pPr marL="0" marR="0">
                        <a:lnSpc>
                          <a:spcPct val="107000"/>
                        </a:lnSpc>
                        <a:spcBef>
                          <a:spcPts val="0"/>
                        </a:spcBef>
                        <a:spcAft>
                          <a:spcPts val="800"/>
                        </a:spcAft>
                      </a:pPr>
                      <a:r>
                        <a:rPr lang="en-US" sz="1100" dirty="0">
                          <a:effectLst/>
                        </a:rPr>
                        <a:t>2.  Child starts crying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4385" marR="64385" marT="32192" marB="32192"/>
                </a:tc>
                <a:tc>
                  <a:txBody>
                    <a:bodyPr/>
                    <a:lstStyle/>
                    <a:p>
                      <a:pPr marL="0" marR="0">
                        <a:lnSpc>
                          <a:spcPct val="107000"/>
                        </a:lnSpc>
                        <a:spcBef>
                          <a:spcPts val="0"/>
                        </a:spcBef>
                        <a:spcAft>
                          <a:spcPts val="800"/>
                        </a:spcAft>
                      </a:pPr>
                      <a:r>
                        <a:rPr lang="en-US" sz="1100">
                          <a:effectLst/>
                        </a:rPr>
                        <a:t>2. Parent puts phone down, and cradles child saying, “shhhh”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4385" marR="64385" marT="32192" marB="32192"/>
                </a:tc>
                <a:extLst>
                  <a:ext uri="{0D108BD9-81ED-4DB2-BD59-A6C34878D82A}">
                    <a16:rowId xmlns:a16="http://schemas.microsoft.com/office/drawing/2014/main" val="10002"/>
                  </a:ext>
                </a:extLst>
              </a:tr>
              <a:tr h="694310">
                <a:tc>
                  <a:txBody>
                    <a:bodyPr/>
                    <a:lstStyle/>
                    <a:p>
                      <a:pPr marL="0" marR="0">
                        <a:lnSpc>
                          <a:spcPct val="107000"/>
                        </a:lnSpc>
                        <a:spcBef>
                          <a:spcPts val="0"/>
                        </a:spcBef>
                        <a:spcAft>
                          <a:spcPts val="800"/>
                        </a:spcAft>
                      </a:pPr>
                      <a:r>
                        <a:rPr lang="en-US" sz="1100">
                          <a:effectLst/>
                        </a:rPr>
                        <a:t>3. Teacher tells student he/she has to wait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4385" marR="64385" marT="32192" marB="32192"/>
                </a:tc>
                <a:tc>
                  <a:txBody>
                    <a:bodyPr/>
                    <a:lstStyle/>
                    <a:p>
                      <a:pPr marL="0" marR="0">
                        <a:lnSpc>
                          <a:spcPct val="107000"/>
                        </a:lnSpc>
                        <a:spcBef>
                          <a:spcPts val="0"/>
                        </a:spcBef>
                        <a:spcAft>
                          <a:spcPts val="800"/>
                        </a:spcAft>
                      </a:pPr>
                      <a:r>
                        <a:rPr lang="en-US" sz="1100">
                          <a:effectLst/>
                        </a:rPr>
                        <a:t>3.  Student hits his/her teacher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4385" marR="64385" marT="32192" marB="32192"/>
                </a:tc>
                <a:tc>
                  <a:txBody>
                    <a:bodyPr/>
                    <a:lstStyle/>
                    <a:p>
                      <a:pPr marL="0" marR="0">
                        <a:lnSpc>
                          <a:spcPct val="107000"/>
                        </a:lnSpc>
                        <a:spcBef>
                          <a:spcPts val="0"/>
                        </a:spcBef>
                        <a:spcAft>
                          <a:spcPts val="800"/>
                        </a:spcAft>
                      </a:pPr>
                      <a:r>
                        <a:rPr lang="en-US" sz="1100">
                          <a:effectLst/>
                        </a:rPr>
                        <a:t>3.  Teacher brings student outside classroom and explains hitting is wrong.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4385" marR="64385" marT="32192" marB="32192"/>
                </a:tc>
                <a:extLst>
                  <a:ext uri="{0D108BD9-81ED-4DB2-BD59-A6C34878D82A}">
                    <a16:rowId xmlns:a16="http://schemas.microsoft.com/office/drawing/2014/main" val="10003"/>
                  </a:ext>
                </a:extLst>
              </a:tr>
              <a:tr h="694310">
                <a:tc>
                  <a:txBody>
                    <a:bodyPr/>
                    <a:lstStyle/>
                    <a:p>
                      <a:pPr marL="0" marR="0">
                        <a:lnSpc>
                          <a:spcPct val="107000"/>
                        </a:lnSpc>
                        <a:spcBef>
                          <a:spcPts val="0"/>
                        </a:spcBef>
                        <a:spcAft>
                          <a:spcPts val="800"/>
                        </a:spcAft>
                      </a:pPr>
                      <a:r>
                        <a:rPr lang="en-US" sz="1100">
                          <a:effectLst/>
                        </a:rPr>
                        <a:t>4.  Teacher walks away from one student to help another.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4385" marR="64385" marT="32192" marB="32192"/>
                </a:tc>
                <a:tc>
                  <a:txBody>
                    <a:bodyPr/>
                    <a:lstStyle/>
                    <a:p>
                      <a:pPr marL="0" marR="0">
                        <a:lnSpc>
                          <a:spcPct val="107000"/>
                        </a:lnSpc>
                        <a:spcBef>
                          <a:spcPts val="0"/>
                        </a:spcBef>
                        <a:spcAft>
                          <a:spcPts val="800"/>
                        </a:spcAft>
                      </a:pPr>
                      <a:r>
                        <a:rPr lang="en-US" sz="1100" dirty="0">
                          <a:effectLst/>
                        </a:rPr>
                        <a:t>4.  Student makes disruptive noises.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4385" marR="64385" marT="32192" marB="32192"/>
                </a:tc>
                <a:tc>
                  <a:txBody>
                    <a:bodyPr/>
                    <a:lstStyle/>
                    <a:p>
                      <a:pPr marL="0" marR="0">
                        <a:lnSpc>
                          <a:spcPct val="107000"/>
                        </a:lnSpc>
                        <a:spcBef>
                          <a:spcPts val="0"/>
                        </a:spcBef>
                        <a:spcAft>
                          <a:spcPts val="800"/>
                        </a:spcAft>
                      </a:pPr>
                      <a:r>
                        <a:rPr lang="en-US" sz="1100" dirty="0">
                          <a:effectLst/>
                        </a:rPr>
                        <a:t>4.  Teacher returns to student to reprimand him.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4385" marR="64385" marT="32192" marB="32192"/>
                </a:tc>
                <a:extLst>
                  <a:ext uri="{0D108BD9-81ED-4DB2-BD59-A6C34878D82A}">
                    <a16:rowId xmlns:a16="http://schemas.microsoft.com/office/drawing/2014/main" val="10004"/>
                  </a:ext>
                </a:extLst>
              </a:tr>
              <a:tr h="620114">
                <a:tc>
                  <a:txBody>
                    <a:bodyPr/>
                    <a:lstStyle/>
                    <a:p>
                      <a:pPr marL="0" marR="0">
                        <a:lnSpc>
                          <a:spcPct val="107000"/>
                        </a:lnSpc>
                        <a:spcBef>
                          <a:spcPts val="0"/>
                        </a:spcBef>
                        <a:spcAft>
                          <a:spcPts val="800"/>
                        </a:spcAft>
                      </a:pPr>
                      <a:r>
                        <a:rPr lang="en-US" sz="1100" dirty="0">
                          <a:effectLst/>
                        </a:rPr>
                        <a:t>5.  Parent tells child that they can’t have the item he/she requested.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4385" marR="64385" marT="32192" marB="32192"/>
                </a:tc>
                <a:tc>
                  <a:txBody>
                    <a:bodyPr/>
                    <a:lstStyle/>
                    <a:p>
                      <a:pPr marL="0" marR="0">
                        <a:lnSpc>
                          <a:spcPct val="107000"/>
                        </a:lnSpc>
                        <a:spcBef>
                          <a:spcPts val="0"/>
                        </a:spcBef>
                        <a:spcAft>
                          <a:spcPts val="800"/>
                        </a:spcAft>
                      </a:pPr>
                      <a:r>
                        <a:rPr lang="en-US" sz="1100">
                          <a:effectLst/>
                        </a:rPr>
                        <a:t>5.  Child screams and jumps up and down.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4385" marR="64385" marT="32192" marB="32192"/>
                </a:tc>
                <a:tc>
                  <a:txBody>
                    <a:bodyPr/>
                    <a:lstStyle/>
                    <a:p>
                      <a:pPr marL="0" marR="0">
                        <a:lnSpc>
                          <a:spcPct val="107000"/>
                        </a:lnSpc>
                        <a:spcBef>
                          <a:spcPts val="0"/>
                        </a:spcBef>
                        <a:spcAft>
                          <a:spcPts val="800"/>
                        </a:spcAft>
                      </a:pPr>
                      <a:r>
                        <a:rPr lang="en-US" sz="1100" dirty="0">
                          <a:effectLst/>
                        </a:rPr>
                        <a:t>5.  Parent gives the item to calm them down.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4385" marR="64385" marT="32192" marB="32192"/>
                </a:tc>
                <a:extLst>
                  <a:ext uri="{0D108BD9-81ED-4DB2-BD59-A6C34878D82A}">
                    <a16:rowId xmlns:a16="http://schemas.microsoft.com/office/drawing/2014/main" val="10005"/>
                  </a:ext>
                </a:extLst>
              </a:tr>
            </a:tbl>
          </a:graphicData>
        </a:graphic>
      </p:graphicFrame>
      <p:sp>
        <p:nvSpPr>
          <p:cNvPr id="6" name="TextBox 5"/>
          <p:cNvSpPr txBox="1"/>
          <p:nvPr/>
        </p:nvSpPr>
        <p:spPr>
          <a:xfrm>
            <a:off x="8130543" y="2463350"/>
            <a:ext cx="800100" cy="3000821"/>
          </a:xfrm>
          <a:prstGeom prst="rect">
            <a:avLst/>
          </a:prstGeom>
          <a:noFill/>
        </p:spPr>
        <p:txBody>
          <a:bodyPr wrap="square" rtlCol="0">
            <a:spAutoFit/>
          </a:bodyPr>
          <a:lstStyle/>
          <a:p>
            <a:r>
              <a:rPr lang="en-US" sz="1050" dirty="0"/>
              <a:t>Escape:</a:t>
            </a:r>
          </a:p>
          <a:p>
            <a:r>
              <a:rPr lang="en-US" sz="1050" dirty="0"/>
              <a:t>Task or activity</a:t>
            </a:r>
          </a:p>
          <a:p>
            <a:endParaRPr lang="en-US" sz="1050" dirty="0"/>
          </a:p>
          <a:p>
            <a:r>
              <a:rPr lang="en-US" sz="1050" dirty="0"/>
              <a:t> Obtain:</a:t>
            </a:r>
          </a:p>
          <a:p>
            <a:r>
              <a:rPr lang="en-US" sz="1050" dirty="0"/>
              <a:t>Attention</a:t>
            </a:r>
          </a:p>
          <a:p>
            <a:endParaRPr lang="en-US" sz="1050" dirty="0"/>
          </a:p>
          <a:p>
            <a:endParaRPr lang="en-US" sz="1050" dirty="0"/>
          </a:p>
          <a:p>
            <a:r>
              <a:rPr lang="en-US" sz="1050" dirty="0"/>
              <a:t>Obtain:</a:t>
            </a:r>
          </a:p>
          <a:p>
            <a:r>
              <a:rPr lang="en-US" sz="1050" dirty="0"/>
              <a:t>Attention</a:t>
            </a:r>
          </a:p>
          <a:p>
            <a:endParaRPr lang="en-US" sz="1050" dirty="0"/>
          </a:p>
          <a:p>
            <a:endParaRPr lang="en-US" sz="1050" dirty="0"/>
          </a:p>
          <a:p>
            <a:r>
              <a:rPr lang="en-US" sz="1050" dirty="0"/>
              <a:t>Obtain:</a:t>
            </a:r>
          </a:p>
          <a:p>
            <a:r>
              <a:rPr lang="en-US" sz="1050" dirty="0"/>
              <a:t>Attention</a:t>
            </a:r>
          </a:p>
          <a:p>
            <a:endParaRPr lang="en-US" sz="1050" dirty="0"/>
          </a:p>
          <a:p>
            <a:endParaRPr lang="en-US" sz="1050" dirty="0"/>
          </a:p>
          <a:p>
            <a:r>
              <a:rPr lang="en-US" sz="1050" dirty="0"/>
              <a:t>Obtain: tangible</a:t>
            </a:r>
          </a:p>
        </p:txBody>
      </p:sp>
    </p:spTree>
    <p:extLst>
      <p:ext uri="{BB962C8B-B14F-4D97-AF65-F5344CB8AC3E}">
        <p14:creationId xmlns:p14="http://schemas.microsoft.com/office/powerpoint/2010/main" val="134531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4B039C-4E7C-3A40-AB05-41416D39AC59}"/>
              </a:ext>
            </a:extLst>
          </p:cNvPr>
          <p:cNvSpPr>
            <a:spLocks noGrp="1"/>
          </p:cNvSpPr>
          <p:nvPr>
            <p:ph type="title"/>
          </p:nvPr>
        </p:nvSpPr>
        <p:spPr>
          <a:xfrm>
            <a:off x="838200" y="963877"/>
            <a:ext cx="3494362" cy="4930246"/>
          </a:xfrm>
        </p:spPr>
        <p:txBody>
          <a:bodyPr vert="horz" lIns="91440" tIns="45720" rIns="91440" bIns="45720" rtlCol="0">
            <a:normAutofit/>
          </a:bodyPr>
          <a:lstStyle/>
          <a:p>
            <a:pPr algn="r"/>
            <a:r>
              <a:rPr lang="en-US" kern="1200">
                <a:solidFill>
                  <a:schemeClr val="accent1"/>
                </a:solidFill>
                <a:latin typeface="+mj-lt"/>
                <a:ea typeface="+mj-ea"/>
                <a:cs typeface="+mj-cs"/>
              </a:rPr>
              <a:t>Why Do We Care About Functions of Behavior?</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21C4F6D-7FCE-C240-A63D-D4FB2311B7FA}"/>
              </a:ext>
            </a:extLst>
          </p:cNvPr>
          <p:cNvSpPr>
            <a:spLocks noGrp="1"/>
          </p:cNvSpPr>
          <p:nvPr>
            <p:ph idx="1"/>
          </p:nvPr>
        </p:nvSpPr>
        <p:spPr>
          <a:xfrm>
            <a:off x="4976031" y="963877"/>
            <a:ext cx="6377769" cy="4930246"/>
          </a:xfrm>
        </p:spPr>
        <p:txBody>
          <a:bodyPr vert="horz" lIns="91440" tIns="45720" rIns="91440" bIns="45720" rtlCol="0" anchor="ctr">
            <a:normAutofit/>
          </a:bodyPr>
          <a:lstStyle/>
          <a:p>
            <a:r>
              <a:rPr lang="en-US" sz="2400" dirty="0"/>
              <a:t>Helps us understand the behavior (the WHY behind it)</a:t>
            </a:r>
          </a:p>
          <a:p>
            <a:r>
              <a:rPr lang="en-US" sz="2400" dirty="0"/>
              <a:t>Helps us collect data on the behavior for students who are approaching Tiers 2 and 3</a:t>
            </a:r>
          </a:p>
          <a:p>
            <a:r>
              <a:rPr lang="en-US" sz="2400" dirty="0"/>
              <a:t>Helps us respond to the behavior more effectively</a:t>
            </a:r>
          </a:p>
          <a:p>
            <a:r>
              <a:rPr lang="en-US" sz="2400" dirty="0"/>
              <a:t>Helps us avoid taking the behavior personally</a:t>
            </a:r>
          </a:p>
          <a:p>
            <a:pPr marL="385763"/>
            <a:r>
              <a:rPr lang="en-US" sz="2400" b="1" i="1" u="sng" dirty="0"/>
              <a:t>Become curious rather than furious!</a:t>
            </a:r>
          </a:p>
        </p:txBody>
      </p:sp>
    </p:spTree>
    <p:extLst>
      <p:ext uri="{BB962C8B-B14F-4D97-AF65-F5344CB8AC3E}">
        <p14:creationId xmlns:p14="http://schemas.microsoft.com/office/powerpoint/2010/main" val="27081351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43A95-97C1-DA4F-901F-EB3A7CF49498}"/>
              </a:ext>
            </a:extLst>
          </p:cNvPr>
          <p:cNvSpPr>
            <a:spLocks noGrp="1"/>
          </p:cNvSpPr>
          <p:nvPr>
            <p:ph type="title"/>
          </p:nvPr>
        </p:nvSpPr>
        <p:spPr>
          <a:xfrm>
            <a:off x="838200" y="365125"/>
            <a:ext cx="10515600" cy="1325563"/>
          </a:xfrm>
        </p:spPr>
        <p:txBody>
          <a:bodyPr vert="horz" lIns="91440" tIns="45720" rIns="91440" bIns="45720" rtlCol="0">
            <a:normAutofit/>
          </a:bodyPr>
          <a:lstStyle/>
          <a:p>
            <a:r>
              <a:rPr lang="en-US" kern="1200" dirty="0">
                <a:latin typeface="+mj-lt"/>
                <a:ea typeface="+mj-ea"/>
                <a:cs typeface="+mj-cs"/>
              </a:rPr>
              <a:t>Strategies For Addressing Functions Of Behavior: Attention Seeking</a:t>
            </a:r>
          </a:p>
        </p:txBody>
      </p:sp>
      <p:graphicFrame>
        <p:nvGraphicFramePr>
          <p:cNvPr id="25" name="Content Placeholder 2">
            <a:extLst>
              <a:ext uri="{FF2B5EF4-FFF2-40B4-BE49-F238E27FC236}">
                <a16:creationId xmlns:a16="http://schemas.microsoft.com/office/drawing/2014/main" id="{36369D2A-0C4F-4F07-8607-CF60B07B3CF1}"/>
              </a:ext>
            </a:extLst>
          </p:cNvPr>
          <p:cNvGraphicFramePr>
            <a:graphicFrameLocks noGrp="1"/>
          </p:cNvGraphicFramePr>
          <p:nvPr>
            <p:ph idx="1"/>
            <p:extLst>
              <p:ext uri="{D42A27DB-BD31-4B8C-83A1-F6EECF244321}">
                <p14:modId xmlns:p14="http://schemas.microsoft.com/office/powerpoint/2010/main" val="10202355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507959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43A95-97C1-DA4F-901F-EB3A7CF49498}"/>
              </a:ext>
            </a:extLst>
          </p:cNvPr>
          <p:cNvSpPr>
            <a:spLocks noGrp="1"/>
          </p:cNvSpPr>
          <p:nvPr>
            <p:ph type="title"/>
          </p:nvPr>
        </p:nvSpPr>
        <p:spPr>
          <a:xfrm>
            <a:off x="838200" y="365125"/>
            <a:ext cx="10515600" cy="1325563"/>
          </a:xfrm>
        </p:spPr>
        <p:txBody>
          <a:bodyPr vert="horz" lIns="91440" tIns="45720" rIns="91440" bIns="45720" rtlCol="0">
            <a:normAutofit/>
          </a:bodyPr>
          <a:lstStyle/>
          <a:p>
            <a:r>
              <a:rPr lang="en-US" kern="1200" dirty="0">
                <a:latin typeface="+mj-lt"/>
                <a:ea typeface="+mj-ea"/>
                <a:cs typeface="+mj-cs"/>
              </a:rPr>
              <a:t>Strategies For Addressing Functions Of Behavior: Escape</a:t>
            </a:r>
          </a:p>
        </p:txBody>
      </p:sp>
      <p:graphicFrame>
        <p:nvGraphicFramePr>
          <p:cNvPr id="25" name="Content Placeholder 2">
            <a:extLst>
              <a:ext uri="{FF2B5EF4-FFF2-40B4-BE49-F238E27FC236}">
                <a16:creationId xmlns:a16="http://schemas.microsoft.com/office/drawing/2014/main" id="{9DA1D53D-01AC-4930-92B4-0280276B1C55}"/>
              </a:ext>
            </a:extLst>
          </p:cNvPr>
          <p:cNvGraphicFramePr>
            <a:graphicFrameLocks noGrp="1"/>
          </p:cNvGraphicFramePr>
          <p:nvPr>
            <p:ph idx="1"/>
            <p:extLst>
              <p:ext uri="{D42A27DB-BD31-4B8C-83A1-F6EECF244321}">
                <p14:modId xmlns:p14="http://schemas.microsoft.com/office/powerpoint/2010/main" val="62871281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237177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43A95-97C1-DA4F-901F-EB3A7CF49498}"/>
              </a:ext>
            </a:extLst>
          </p:cNvPr>
          <p:cNvSpPr>
            <a:spLocks noGrp="1"/>
          </p:cNvSpPr>
          <p:nvPr>
            <p:ph type="title"/>
          </p:nvPr>
        </p:nvSpPr>
        <p:spPr>
          <a:xfrm>
            <a:off x="838200" y="365125"/>
            <a:ext cx="10515600" cy="1325563"/>
          </a:xfrm>
        </p:spPr>
        <p:txBody>
          <a:bodyPr vert="horz" lIns="91440" tIns="45720" rIns="91440" bIns="45720" rtlCol="0">
            <a:normAutofit/>
          </a:bodyPr>
          <a:lstStyle/>
          <a:p>
            <a:r>
              <a:rPr lang="en-US" kern="1200" dirty="0">
                <a:latin typeface="+mj-lt"/>
                <a:ea typeface="+mj-ea"/>
                <a:cs typeface="+mj-cs"/>
              </a:rPr>
              <a:t>Strategies For Addressing Functions Of Behavior: Obtain own Agenda</a:t>
            </a:r>
          </a:p>
        </p:txBody>
      </p:sp>
      <p:graphicFrame>
        <p:nvGraphicFramePr>
          <p:cNvPr id="25" name="Content Placeholder 2">
            <a:extLst>
              <a:ext uri="{FF2B5EF4-FFF2-40B4-BE49-F238E27FC236}">
                <a16:creationId xmlns:a16="http://schemas.microsoft.com/office/drawing/2014/main" id="{0C2183B3-D098-4975-B0F8-C938164DC39D}"/>
              </a:ext>
            </a:extLst>
          </p:cNvPr>
          <p:cNvGraphicFramePr>
            <a:graphicFrameLocks noGrp="1"/>
          </p:cNvGraphicFramePr>
          <p:nvPr>
            <p:ph idx="1"/>
            <p:extLst>
              <p:ext uri="{D42A27DB-BD31-4B8C-83A1-F6EECF244321}">
                <p14:modId xmlns:p14="http://schemas.microsoft.com/office/powerpoint/2010/main" val="262328216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035169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EF8E6-EAD7-CC4E-866E-FD5E0F6B6FCB}"/>
              </a:ext>
            </a:extLst>
          </p:cNvPr>
          <p:cNvSpPr>
            <a:spLocks noGrp="1"/>
          </p:cNvSpPr>
          <p:nvPr>
            <p:ph type="title"/>
          </p:nvPr>
        </p:nvSpPr>
        <p:spPr>
          <a:xfrm>
            <a:off x="1571811" y="1573586"/>
            <a:ext cx="9122584" cy="1325563"/>
          </a:xfrm>
        </p:spPr>
        <p:txBody>
          <a:bodyPr vert="horz" lIns="91440" tIns="45720" rIns="91440" bIns="45720" rtlCol="0">
            <a:normAutofit/>
          </a:bodyPr>
          <a:lstStyle/>
          <a:p>
            <a:r>
              <a:rPr lang="en-US" dirty="0"/>
              <a:t>Strategies for Addressing Functions of Behavior: Sensory</a:t>
            </a:r>
          </a:p>
        </p:txBody>
      </p:sp>
      <p:sp>
        <p:nvSpPr>
          <p:cNvPr id="7" name="Content Placeholder 6">
            <a:extLst>
              <a:ext uri="{FF2B5EF4-FFF2-40B4-BE49-F238E27FC236}">
                <a16:creationId xmlns:a16="http://schemas.microsoft.com/office/drawing/2014/main" id="{CA23E6C5-31C5-D345-BBD8-5F30D53D9FFD}"/>
              </a:ext>
            </a:extLst>
          </p:cNvPr>
          <p:cNvSpPr>
            <a:spLocks noGrp="1"/>
          </p:cNvSpPr>
          <p:nvPr>
            <p:ph idx="1"/>
          </p:nvPr>
        </p:nvSpPr>
        <p:spPr>
          <a:xfrm>
            <a:off x="1571811" y="3060017"/>
            <a:ext cx="6066118" cy="2438546"/>
          </a:xfrm>
        </p:spPr>
        <p:txBody>
          <a:bodyPr vert="horz" lIns="91440" tIns="45720" rIns="91440" bIns="45720" rtlCol="0">
            <a:normAutofit fontScale="77500" lnSpcReduction="20000"/>
          </a:bodyPr>
          <a:lstStyle/>
          <a:p>
            <a:r>
              <a:rPr lang="en-US" sz="2400" dirty="0"/>
              <a:t>For students </a:t>
            </a:r>
            <a:r>
              <a:rPr lang="en-US" sz="2400" b="1" dirty="0"/>
              <a:t>seeking sensory</a:t>
            </a:r>
          </a:p>
          <a:p>
            <a:pPr lvl="1">
              <a:buFont typeface="Arial" panose="020B0604020202020204" pitchFamily="34" charset="0"/>
              <a:buChar char="•"/>
            </a:pPr>
            <a:r>
              <a:rPr lang="en-US" dirty="0"/>
              <a:t>Provide short movement breaks</a:t>
            </a:r>
          </a:p>
          <a:p>
            <a:pPr lvl="2"/>
            <a:r>
              <a:rPr lang="en-US" sz="2400" dirty="0"/>
              <a:t>Delivering something to the office</a:t>
            </a:r>
          </a:p>
          <a:p>
            <a:pPr lvl="2"/>
            <a:r>
              <a:rPr lang="en-US" sz="2400" dirty="0"/>
              <a:t>Getting a drink of water</a:t>
            </a:r>
          </a:p>
          <a:p>
            <a:pPr lvl="2"/>
            <a:r>
              <a:rPr lang="en-US" sz="2400" dirty="0"/>
              <a:t>Moving supplies</a:t>
            </a:r>
          </a:p>
          <a:p>
            <a:pPr lvl="2"/>
            <a:r>
              <a:rPr lang="en-US" sz="2400" dirty="0"/>
              <a:t>Cleaning the classroom</a:t>
            </a:r>
          </a:p>
          <a:p>
            <a:pPr lvl="1">
              <a:buFont typeface="Arial" panose="020B0604020202020204" pitchFamily="34" charset="0"/>
              <a:buChar char="•"/>
            </a:pPr>
            <a:r>
              <a:rPr lang="en-US" dirty="0"/>
              <a:t>Seating supports</a:t>
            </a:r>
          </a:p>
          <a:p>
            <a:pPr lvl="2"/>
            <a:r>
              <a:rPr lang="en-US" sz="2400" dirty="0"/>
              <a:t>Wiggle seats</a:t>
            </a:r>
          </a:p>
          <a:p>
            <a:pPr lvl="2"/>
            <a:r>
              <a:rPr lang="en-US" sz="2400" dirty="0"/>
              <a:t>Stools</a:t>
            </a:r>
          </a:p>
          <a:p>
            <a:endParaRPr lang="en-US" sz="2400" dirty="0"/>
          </a:p>
        </p:txBody>
      </p:sp>
      <p:sp>
        <p:nvSpPr>
          <p:cNvPr id="12" name="Freeform 6">
            <a:extLst>
              <a:ext uri="{FF2B5EF4-FFF2-40B4-BE49-F238E27FC236}">
                <a16:creationId xmlns:a16="http://schemas.microsoft.com/office/drawing/2014/main" id="{A9616D99-AEFB-4C95-84EF-5DEC698D9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sp>
        <p:nvSpPr>
          <p:cNvPr id="14" name="Freeform 6">
            <a:extLst>
              <a:ext uri="{FF2B5EF4-FFF2-40B4-BE49-F238E27FC236}">
                <a16:creationId xmlns:a16="http://schemas.microsoft.com/office/drawing/2014/main" id="{D0F97023-F626-4FC5-8C2D-753B5C7F4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sp>
      <p:pic>
        <p:nvPicPr>
          <p:cNvPr id="6" name="Picture 5">
            <a:extLst>
              <a:ext uri="{FF2B5EF4-FFF2-40B4-BE49-F238E27FC236}">
                <a16:creationId xmlns:a16="http://schemas.microsoft.com/office/drawing/2014/main" id="{1FED42E8-DCFB-B64E-B1FD-80A7C4351054}"/>
              </a:ext>
            </a:extLst>
          </p:cNvPr>
          <p:cNvPicPr>
            <a:picLocks noChangeAspect="1"/>
          </p:cNvPicPr>
          <p:nvPr/>
        </p:nvPicPr>
        <p:blipFill>
          <a:blip r:embed="rId2"/>
          <a:stretch>
            <a:fillRect/>
          </a:stretch>
        </p:blipFill>
        <p:spPr>
          <a:xfrm>
            <a:off x="8151962" y="3293965"/>
            <a:ext cx="2542433" cy="1989730"/>
          </a:xfrm>
          <a:prstGeom prst="rect">
            <a:avLst/>
          </a:prstGeom>
        </p:spPr>
      </p:pic>
    </p:spTree>
    <p:extLst>
      <p:ext uri="{BB962C8B-B14F-4D97-AF65-F5344CB8AC3E}">
        <p14:creationId xmlns:p14="http://schemas.microsoft.com/office/powerpoint/2010/main" val="26120708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BD5EE1-AD94-3643-8F80-17ED4520269E}"/>
              </a:ext>
            </a:extLst>
          </p:cNvPr>
          <p:cNvSpPr>
            <a:spLocks noGrp="1"/>
          </p:cNvSpPr>
          <p:nvPr>
            <p:ph type="title"/>
          </p:nvPr>
        </p:nvSpPr>
        <p:spPr>
          <a:xfrm>
            <a:off x="838200" y="963877"/>
            <a:ext cx="3494362" cy="4930246"/>
          </a:xfrm>
        </p:spPr>
        <p:txBody>
          <a:bodyPr>
            <a:normAutofit/>
          </a:bodyPr>
          <a:lstStyle/>
          <a:p>
            <a:pPr algn="r"/>
            <a:r>
              <a:rPr lang="en-US">
                <a:solidFill>
                  <a:schemeClr val="accent1"/>
                </a:solidFill>
              </a:rPr>
              <a:t>Related, Respectful, Logical Consequences</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ACB7B76-747A-AB4B-AF13-A65186D540D3}"/>
              </a:ext>
            </a:extLst>
          </p:cNvPr>
          <p:cNvSpPr>
            <a:spLocks noGrp="1"/>
          </p:cNvSpPr>
          <p:nvPr>
            <p:ph idx="1"/>
          </p:nvPr>
        </p:nvSpPr>
        <p:spPr>
          <a:xfrm>
            <a:off x="4976031" y="963877"/>
            <a:ext cx="6377769" cy="4930246"/>
          </a:xfrm>
        </p:spPr>
        <p:txBody>
          <a:bodyPr anchor="ctr">
            <a:normAutofit/>
          </a:bodyPr>
          <a:lstStyle/>
          <a:p>
            <a:r>
              <a:rPr lang="en-US" sz="1700" b="1"/>
              <a:t>Name-calling:</a:t>
            </a:r>
            <a:r>
              <a:rPr lang="en-US" sz="1700"/>
              <a:t> Have the student create a book of positive affirmations for the class, or have them create a list of “kind words” and teach them to a younger class.</a:t>
            </a:r>
          </a:p>
          <a:p>
            <a:r>
              <a:rPr lang="en-US" sz="1700" b="1"/>
              <a:t>Low-level physical aggression (pushing, kicking, hitting):</a:t>
            </a:r>
            <a:r>
              <a:rPr lang="en-US" sz="1700"/>
              <a:t> Some consequences could include giving the student a new learning space in the room or a new spot in line, or they could be tasked with performing an act of kindness or service for the hurt person.</a:t>
            </a:r>
          </a:p>
          <a:p>
            <a:r>
              <a:rPr lang="en-US" sz="1700" b="1"/>
              <a:t>Inappropriate language:</a:t>
            </a:r>
            <a:r>
              <a:rPr lang="en-US" sz="1700"/>
              <a:t> An older student could research the words they used and report to you on why they’re not school words; younger students could try to write out what they were trying to convey using school-friendly language or drawings. </a:t>
            </a:r>
          </a:p>
          <a:p>
            <a:r>
              <a:rPr lang="en-US" sz="1700" b="1"/>
              <a:t>Incomplete assignments:</a:t>
            </a:r>
            <a:r>
              <a:rPr lang="en-US" sz="1700"/>
              <a:t> Have a one-on-one discussion to convey what this behavior communicates to you. Ask if something has changed at home or school, or if the student doesn’t understand what is required. Make a plan with the student and possibly a parent for making up the work that has been missed. And consider assigning a student mentor to help the student.</a:t>
            </a:r>
          </a:p>
        </p:txBody>
      </p:sp>
      <p:sp>
        <p:nvSpPr>
          <p:cNvPr id="14" name="Rectangle 13">
            <a:extLst>
              <a:ext uri="{FF2B5EF4-FFF2-40B4-BE49-F238E27FC236}">
                <a16:creationId xmlns:a16="http://schemas.microsoft.com/office/drawing/2014/main" id="{C5BF3A0D-8912-5D49-83A2-89BE276266FD}"/>
              </a:ext>
            </a:extLst>
          </p:cNvPr>
          <p:cNvSpPr/>
          <p:nvPr/>
        </p:nvSpPr>
        <p:spPr>
          <a:xfrm>
            <a:off x="3871604" y="6557918"/>
            <a:ext cx="7217228" cy="300082"/>
          </a:xfrm>
          <a:prstGeom prst="rect">
            <a:avLst/>
          </a:prstGeom>
        </p:spPr>
        <p:txBody>
          <a:bodyPr wrap="square">
            <a:spAutoFit/>
          </a:bodyPr>
          <a:lstStyle/>
          <a:p>
            <a:r>
              <a:rPr lang="en-US" sz="1350" dirty="0"/>
              <a:t>From: Aiming for Discipline Instead of Punishment by </a:t>
            </a:r>
            <a:r>
              <a:rPr lang="en-US" sz="1350" b="1" dirty="0">
                <a:hlinkClick r:id="rId2"/>
              </a:rPr>
              <a:t>Lori Desautels</a:t>
            </a:r>
            <a:r>
              <a:rPr lang="en-US" sz="1350" dirty="0"/>
              <a:t> </a:t>
            </a:r>
          </a:p>
        </p:txBody>
      </p:sp>
    </p:spTree>
    <p:extLst>
      <p:ext uri="{BB962C8B-B14F-4D97-AF65-F5344CB8AC3E}">
        <p14:creationId xmlns:p14="http://schemas.microsoft.com/office/powerpoint/2010/main" val="23726725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74C9A-E31C-4143-92F6-F6414081118D}"/>
              </a:ext>
            </a:extLst>
          </p:cNvPr>
          <p:cNvSpPr>
            <a:spLocks noGrp="1"/>
          </p:cNvSpPr>
          <p:nvPr>
            <p:ph type="title"/>
          </p:nvPr>
        </p:nvSpPr>
        <p:spPr>
          <a:xfrm>
            <a:off x="648929" y="629266"/>
            <a:ext cx="6422849" cy="1676603"/>
          </a:xfrm>
        </p:spPr>
        <p:txBody>
          <a:bodyPr vert="horz" lIns="91440" tIns="45720" rIns="91440" bIns="45720" rtlCol="0">
            <a:normAutofit/>
          </a:bodyPr>
          <a:lstStyle/>
          <a:p>
            <a:r>
              <a:rPr lang="en-US" kern="1200">
                <a:latin typeface="+mj-lt"/>
                <a:ea typeface="+mj-ea"/>
                <a:cs typeface="+mj-cs"/>
              </a:rPr>
              <a:t>Turn and Talk</a:t>
            </a:r>
          </a:p>
        </p:txBody>
      </p:sp>
      <p:sp>
        <p:nvSpPr>
          <p:cNvPr id="3" name="Content Placeholder 2">
            <a:extLst>
              <a:ext uri="{FF2B5EF4-FFF2-40B4-BE49-F238E27FC236}">
                <a16:creationId xmlns:a16="http://schemas.microsoft.com/office/drawing/2014/main" id="{2226F1A3-8BDE-3546-973C-1168C6398781}"/>
              </a:ext>
            </a:extLst>
          </p:cNvPr>
          <p:cNvSpPr>
            <a:spLocks noGrp="1"/>
          </p:cNvSpPr>
          <p:nvPr>
            <p:ph idx="1"/>
          </p:nvPr>
        </p:nvSpPr>
        <p:spPr>
          <a:xfrm>
            <a:off x="648931" y="2438400"/>
            <a:ext cx="6422848" cy="3785419"/>
          </a:xfrm>
        </p:spPr>
        <p:txBody>
          <a:bodyPr vert="horz" lIns="91440" tIns="45720" rIns="91440" bIns="45720" rtlCol="0">
            <a:normAutofit/>
          </a:bodyPr>
          <a:lstStyle/>
          <a:p>
            <a:r>
              <a:rPr lang="en-US" sz="2000"/>
              <a:t>Think about the challenging behaviors you encounter consistently</a:t>
            </a:r>
          </a:p>
          <a:p>
            <a:r>
              <a:rPr lang="en-US" sz="2000"/>
              <a:t>Consider if they are “Can’t Do” or “Won’t Do”</a:t>
            </a:r>
          </a:p>
          <a:p>
            <a:r>
              <a:rPr lang="en-US" sz="2000"/>
              <a:t>Consider functions of behavior</a:t>
            </a:r>
          </a:p>
          <a:p>
            <a:r>
              <a:rPr lang="en-US" sz="2000"/>
              <a:t>How can you address these behaviors?</a:t>
            </a:r>
          </a:p>
          <a:p>
            <a:r>
              <a:rPr lang="en-US" sz="2000"/>
              <a:t>How might you set up logical consequences in your classroom to address challenging behavior?</a:t>
            </a:r>
          </a:p>
        </p:txBody>
      </p:sp>
      <p:sp>
        <p:nvSpPr>
          <p:cNvPr id="19" name="Rectangle 18">
            <a:extLst>
              <a:ext uri="{FF2B5EF4-FFF2-40B4-BE49-F238E27FC236}">
                <a16:creationId xmlns:a16="http://schemas.microsoft.com/office/drawing/2014/main" id="{11C59EDF-5A1E-404D-B55D-8AEA5D8D6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410"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9">
            <a:extLst>
              <a:ext uri="{FF2B5EF4-FFF2-40B4-BE49-F238E27FC236}">
                <a16:creationId xmlns:a16="http://schemas.microsoft.com/office/drawing/2014/main" id="{FEE0385D-4151-43AA-9C6B-0365E1031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104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Head with Gears">
            <a:extLst>
              <a:ext uri="{FF2B5EF4-FFF2-40B4-BE49-F238E27FC236}">
                <a16:creationId xmlns:a16="http://schemas.microsoft.com/office/drawing/2014/main" id="{011AF91E-4D6D-425D-BF60-C5FFAB3132E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61082" y="1840893"/>
            <a:ext cx="3026664" cy="3026664"/>
          </a:xfrm>
          <a:prstGeom prst="rect">
            <a:avLst/>
          </a:prstGeom>
          <a:effectLst/>
        </p:spPr>
      </p:pic>
    </p:spTree>
    <p:extLst>
      <p:ext uri="{BB962C8B-B14F-4D97-AF65-F5344CB8AC3E}">
        <p14:creationId xmlns:p14="http://schemas.microsoft.com/office/powerpoint/2010/main" val="3869940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ctagon 1"/>
          <p:cNvSpPr/>
          <p:nvPr/>
        </p:nvSpPr>
        <p:spPr>
          <a:xfrm>
            <a:off x="3181350" y="2514600"/>
            <a:ext cx="2343150" cy="2286000"/>
          </a:xfrm>
          <a:prstGeom prst="octagon">
            <a:avLst/>
          </a:prstGeom>
          <a:solidFill>
            <a:srgbClr val="DC5A38"/>
          </a:solidFill>
          <a:ln>
            <a:solidFill>
              <a:srgbClr val="DC5A38"/>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100" dirty="0">
                <a:solidFill>
                  <a:prstClr val="white"/>
                </a:solidFill>
              </a:rPr>
              <a:t>What about the student is causing a problem?</a:t>
            </a:r>
          </a:p>
        </p:txBody>
      </p:sp>
      <p:sp>
        <p:nvSpPr>
          <p:cNvPr id="5" name="Flowchart: Alternate Process 4"/>
          <p:cNvSpPr/>
          <p:nvPr/>
        </p:nvSpPr>
        <p:spPr>
          <a:xfrm>
            <a:off x="6896100" y="1885950"/>
            <a:ext cx="2343150" cy="3600450"/>
          </a:xfrm>
          <a:prstGeom prst="flowChartAlternateProcess">
            <a:avLst/>
          </a:prstGeom>
          <a:solidFill>
            <a:srgbClr val="003876"/>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sz="2000" dirty="0">
                <a:solidFill>
                  <a:prstClr val="white"/>
                </a:solidFill>
              </a:rPr>
              <a:t>What about the interaction of the </a:t>
            </a:r>
            <a:r>
              <a:rPr lang="en-US" sz="2000" b="1" i="1" dirty="0">
                <a:solidFill>
                  <a:srgbClr val="FFFF00"/>
                </a:solidFill>
              </a:rPr>
              <a:t>curriculum</a:t>
            </a:r>
            <a:r>
              <a:rPr lang="en-US" sz="2000" dirty="0">
                <a:solidFill>
                  <a:srgbClr val="FFFF00"/>
                </a:solidFill>
              </a:rPr>
              <a:t>, </a:t>
            </a:r>
            <a:r>
              <a:rPr lang="en-US" sz="2000" b="1" i="1" dirty="0">
                <a:solidFill>
                  <a:srgbClr val="FFFF00"/>
                </a:solidFill>
              </a:rPr>
              <a:t>instruction</a:t>
            </a:r>
            <a:r>
              <a:rPr lang="en-US" sz="2000" dirty="0">
                <a:solidFill>
                  <a:srgbClr val="FFFF00"/>
                </a:solidFill>
              </a:rPr>
              <a:t>, </a:t>
            </a:r>
            <a:r>
              <a:rPr lang="en-US" sz="2000" b="1" i="1" dirty="0">
                <a:solidFill>
                  <a:srgbClr val="FFFF00"/>
                </a:solidFill>
              </a:rPr>
              <a:t>learners,</a:t>
            </a:r>
            <a:r>
              <a:rPr lang="en-US" sz="2000" dirty="0">
                <a:solidFill>
                  <a:srgbClr val="FFFF00"/>
                </a:solidFill>
              </a:rPr>
              <a:t> and </a:t>
            </a:r>
            <a:r>
              <a:rPr lang="en-US" sz="2000" b="1" i="1" dirty="0">
                <a:solidFill>
                  <a:srgbClr val="FFFF00"/>
                </a:solidFill>
              </a:rPr>
              <a:t>learning environment </a:t>
            </a:r>
            <a:r>
              <a:rPr lang="en-US" sz="2000" dirty="0">
                <a:solidFill>
                  <a:prstClr val="white"/>
                </a:solidFill>
              </a:rPr>
              <a:t>should be</a:t>
            </a:r>
            <a:r>
              <a:rPr lang="en-US" sz="2000" dirty="0">
                <a:solidFill>
                  <a:srgbClr val="FFFF00"/>
                </a:solidFill>
              </a:rPr>
              <a:t> </a:t>
            </a:r>
            <a:r>
              <a:rPr lang="en-US" sz="2000" dirty="0">
                <a:solidFill>
                  <a:prstClr val="white"/>
                </a:solidFill>
              </a:rPr>
              <a:t>altered so that the student(s) will learn?</a:t>
            </a:r>
          </a:p>
        </p:txBody>
      </p:sp>
      <p:sp>
        <p:nvSpPr>
          <p:cNvPr id="6" name="TextBox 5"/>
          <p:cNvSpPr txBox="1"/>
          <p:nvPr/>
        </p:nvSpPr>
        <p:spPr>
          <a:xfrm>
            <a:off x="3009900" y="5029201"/>
            <a:ext cx="3771900" cy="369332"/>
          </a:xfrm>
          <a:prstGeom prst="rect">
            <a:avLst/>
          </a:prstGeom>
          <a:ln>
            <a:solidFill>
              <a:schemeClr val="accent5">
                <a:lumMod val="75000"/>
              </a:schemeClr>
            </a:solidFill>
          </a:ln>
        </p:spPr>
        <p:style>
          <a:lnRef idx="2">
            <a:schemeClr val="dk1"/>
          </a:lnRef>
          <a:fillRef idx="1">
            <a:schemeClr val="lt1"/>
          </a:fillRef>
          <a:effectRef idx="0">
            <a:schemeClr val="dk1"/>
          </a:effectRef>
          <a:fontRef idx="minor">
            <a:schemeClr val="dk1"/>
          </a:fontRef>
        </p:style>
        <p:txBody>
          <a:bodyPr>
            <a:spAutoFit/>
          </a:bodyPr>
          <a:lstStyle>
            <a:lvl1pPr eaLnBrk="0" hangingPunct="0">
              <a:defRPr sz="2400">
                <a:solidFill>
                  <a:schemeClr val="tx1"/>
                </a:solidFill>
                <a:latin typeface="Arial" charset="0"/>
                <a:ea typeface="ＭＳ Ｐゴシック" pitchFamily="-1" charset="-128"/>
              </a:defRPr>
            </a:lvl1pPr>
            <a:lvl2pPr marL="37931725" indent="-37474525" eaLnBrk="0" hangingPunct="0">
              <a:defRPr sz="2400">
                <a:solidFill>
                  <a:schemeClr val="tx1"/>
                </a:solidFill>
                <a:latin typeface="Arial" charset="0"/>
                <a:ea typeface="ＭＳ Ｐゴシック" pitchFamily="-1" charset="-128"/>
              </a:defRPr>
            </a:lvl2pPr>
            <a:lvl3pPr eaLnBrk="0" hangingPunct="0">
              <a:defRPr sz="2400">
                <a:solidFill>
                  <a:schemeClr val="tx1"/>
                </a:solidFill>
                <a:latin typeface="Arial" charset="0"/>
                <a:ea typeface="ＭＳ Ｐゴシック" pitchFamily="-1" charset="-128"/>
              </a:defRPr>
            </a:lvl3pPr>
            <a:lvl4pPr eaLnBrk="0" hangingPunct="0">
              <a:defRPr sz="2400">
                <a:solidFill>
                  <a:schemeClr val="tx1"/>
                </a:solidFill>
                <a:latin typeface="Arial" charset="0"/>
                <a:ea typeface="ＭＳ Ｐゴシック" pitchFamily="-1" charset="-128"/>
              </a:defRPr>
            </a:lvl4pPr>
            <a:lvl5pPr eaLnBrk="0" hangingPunct="0">
              <a:defRPr sz="2400">
                <a:solidFill>
                  <a:schemeClr val="tx1"/>
                </a:solidFill>
                <a:latin typeface="Arial" charset="0"/>
                <a:ea typeface="ＭＳ Ｐゴシック" pitchFamily="-1" charset="-128"/>
              </a:defRPr>
            </a:lvl5pPr>
            <a:lvl6pPr marL="457200" eaLnBrk="0" fontAlgn="base" hangingPunct="0">
              <a:spcBef>
                <a:spcPct val="0"/>
              </a:spcBef>
              <a:spcAft>
                <a:spcPct val="0"/>
              </a:spcAft>
              <a:defRPr sz="2400">
                <a:solidFill>
                  <a:schemeClr val="tx1"/>
                </a:solidFill>
                <a:latin typeface="Arial" charset="0"/>
                <a:ea typeface="ＭＳ Ｐゴシック" pitchFamily="-1" charset="-128"/>
              </a:defRPr>
            </a:lvl6pPr>
            <a:lvl7pPr marL="914400" eaLnBrk="0" fontAlgn="base" hangingPunct="0">
              <a:spcBef>
                <a:spcPct val="0"/>
              </a:spcBef>
              <a:spcAft>
                <a:spcPct val="0"/>
              </a:spcAft>
              <a:defRPr sz="2400">
                <a:solidFill>
                  <a:schemeClr val="tx1"/>
                </a:solidFill>
                <a:latin typeface="Arial" charset="0"/>
                <a:ea typeface="ＭＳ Ｐゴシック" pitchFamily="-1" charset="-128"/>
              </a:defRPr>
            </a:lvl7pPr>
            <a:lvl8pPr marL="1371600" eaLnBrk="0" fontAlgn="base" hangingPunct="0">
              <a:spcBef>
                <a:spcPct val="0"/>
              </a:spcBef>
              <a:spcAft>
                <a:spcPct val="0"/>
              </a:spcAft>
              <a:defRPr sz="2400">
                <a:solidFill>
                  <a:schemeClr val="tx1"/>
                </a:solidFill>
                <a:latin typeface="Arial" charset="0"/>
                <a:ea typeface="ＭＳ Ｐゴシック" pitchFamily="-1" charset="-128"/>
              </a:defRPr>
            </a:lvl8pPr>
            <a:lvl9pPr marL="1828800" eaLnBrk="0" fontAlgn="base" hangingPunct="0">
              <a:spcBef>
                <a:spcPct val="0"/>
              </a:spcBef>
              <a:spcAft>
                <a:spcPct val="0"/>
              </a:spcAft>
              <a:defRPr sz="2400">
                <a:solidFill>
                  <a:schemeClr val="tx1"/>
                </a:solidFill>
                <a:latin typeface="Arial" charset="0"/>
                <a:ea typeface="ＭＳ Ｐゴシック" pitchFamily="-1" charset="-128"/>
              </a:defRPr>
            </a:lvl9pPr>
          </a:lstStyle>
          <a:p>
            <a:pPr algn="ctr" eaLnBrk="1" hangingPunct="1">
              <a:defRPr/>
            </a:pPr>
            <a:r>
              <a:rPr lang="en-US" sz="1800" dirty="0">
                <a:solidFill>
                  <a:srgbClr val="000000"/>
                </a:solidFill>
                <a:latin typeface="Calibri"/>
              </a:rPr>
              <a:t>This shift alters everything else!</a:t>
            </a:r>
            <a:endParaRPr lang="en-US" sz="1200" dirty="0">
              <a:solidFill>
                <a:srgbClr val="000000"/>
              </a:solidFill>
              <a:latin typeface="Calibri"/>
            </a:endParaRPr>
          </a:p>
        </p:txBody>
      </p:sp>
      <p:sp>
        <p:nvSpPr>
          <p:cNvPr id="7" name="Rectangle 8"/>
          <p:cNvSpPr>
            <a:spLocks noChangeArrowheads="1"/>
          </p:cNvSpPr>
          <p:nvPr/>
        </p:nvSpPr>
        <p:spPr bwMode="auto">
          <a:xfrm rot="10800000" flipV="1">
            <a:off x="4238469" y="6198254"/>
            <a:ext cx="6014802" cy="307777"/>
          </a:xfrm>
          <a:prstGeom prst="rect">
            <a:avLst/>
          </a:prstGeom>
          <a:noFill/>
          <a:ln w="9525">
            <a:noFill/>
            <a:miter lim="800000"/>
            <a:headEnd/>
            <a:tailEnd/>
          </a:ln>
        </p:spPr>
        <p:txBody>
          <a:bodyPr wrap="square">
            <a:spAutoFit/>
          </a:bodyPr>
          <a:lstStyle/>
          <a:p>
            <a:r>
              <a:rPr lang="en-US" sz="1400" dirty="0">
                <a:cs typeface="Arial" pitchFamily="34" charset="0"/>
              </a:rPr>
              <a:t>Adapted from </a:t>
            </a:r>
            <a:r>
              <a:rPr lang="en-US" sz="1400" dirty="0" err="1">
                <a:cs typeface="Arial" pitchFamily="34" charset="0"/>
              </a:rPr>
              <a:t>Batsche</a:t>
            </a:r>
            <a:r>
              <a:rPr lang="en-US" sz="1400" dirty="0">
                <a:cs typeface="Arial" pitchFamily="34" charset="0"/>
              </a:rPr>
              <a:t> and Elliott materials (citing Ken Howell)</a:t>
            </a:r>
          </a:p>
        </p:txBody>
      </p:sp>
      <p:grpSp>
        <p:nvGrpSpPr>
          <p:cNvPr id="8" name="Group 10"/>
          <p:cNvGrpSpPr>
            <a:grpSpLocks/>
          </p:cNvGrpSpPr>
          <p:nvPr/>
        </p:nvGrpSpPr>
        <p:grpSpPr bwMode="auto">
          <a:xfrm>
            <a:off x="5695950" y="3086100"/>
            <a:ext cx="1085850" cy="914400"/>
            <a:chOff x="4038600" y="2971800"/>
            <a:chExt cx="1447800" cy="1219200"/>
          </a:xfrm>
        </p:grpSpPr>
        <p:sp>
          <p:nvSpPr>
            <p:cNvPr id="9" name="Right Arrow 8"/>
            <p:cNvSpPr/>
            <p:nvPr/>
          </p:nvSpPr>
          <p:spPr>
            <a:xfrm>
              <a:off x="4038600" y="2971800"/>
              <a:ext cx="1447800" cy="1219200"/>
            </a:xfrm>
            <a:prstGeom prst="rightArrow">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en-US" sz="1350">
                <a:solidFill>
                  <a:prstClr val="white"/>
                </a:solidFill>
              </a:endParaRPr>
            </a:p>
          </p:txBody>
        </p:sp>
        <p:sp>
          <p:nvSpPr>
            <p:cNvPr id="10" name="TextBox 9"/>
            <p:cNvSpPr txBox="1">
              <a:spLocks noChangeArrowheads="1"/>
            </p:cNvSpPr>
            <p:nvPr/>
          </p:nvSpPr>
          <p:spPr bwMode="auto">
            <a:xfrm>
              <a:off x="4114800" y="3352800"/>
              <a:ext cx="1371600" cy="430887"/>
            </a:xfrm>
            <a:prstGeom prst="rect">
              <a:avLst/>
            </a:prstGeom>
            <a:noFill/>
            <a:ln w="9525">
              <a:noFill/>
              <a:miter lim="800000"/>
              <a:headEnd/>
              <a:tailEnd/>
            </a:ln>
          </p:spPr>
          <p:txBody>
            <a:bodyPr wrap="square">
              <a:spAutoFit/>
            </a:bodyPr>
            <a:lstStyle/>
            <a:p>
              <a:pPr algn="ctr"/>
              <a:r>
                <a:rPr lang="en-US" sz="1500" dirty="0">
                  <a:solidFill>
                    <a:prstClr val="white"/>
                  </a:solidFill>
                </a:rPr>
                <a:t>Instead</a:t>
              </a:r>
            </a:p>
          </p:txBody>
        </p:sp>
      </p:grpSp>
      <p:sp>
        <p:nvSpPr>
          <p:cNvPr id="3" name="Footer Placeholder 2"/>
          <p:cNvSpPr>
            <a:spLocks noGrp="1"/>
          </p:cNvSpPr>
          <p:nvPr>
            <p:ph type="ftr" sz="quarter" idx="11"/>
          </p:nvPr>
        </p:nvSpPr>
        <p:spPr>
          <a:xfrm>
            <a:off x="104932" y="6090532"/>
            <a:ext cx="3076418" cy="630943"/>
          </a:xfrm>
        </p:spPr>
        <p:txBody>
          <a:bodyPr/>
          <a:lstStyle/>
          <a:p>
            <a:r>
              <a:rPr lang="en-US" dirty="0">
                <a:solidFill>
                  <a:schemeClr val="tx1"/>
                </a:solidFill>
              </a:rPr>
              <a:t>(Hoyt &amp; Walker, 2017)</a:t>
            </a:r>
          </a:p>
        </p:txBody>
      </p:sp>
      <p:sp>
        <p:nvSpPr>
          <p:cNvPr id="11" name="Title 10"/>
          <p:cNvSpPr>
            <a:spLocks noGrp="1"/>
          </p:cNvSpPr>
          <p:nvPr>
            <p:ph type="title"/>
          </p:nvPr>
        </p:nvSpPr>
        <p:spPr>
          <a:xfrm>
            <a:off x="3009900" y="123093"/>
            <a:ext cx="6172200" cy="1648559"/>
          </a:xfrm>
        </p:spPr>
        <p:txBody>
          <a:bodyPr/>
          <a:lstStyle/>
          <a:p>
            <a:r>
              <a:rPr lang="en-US" sz="3000" dirty="0"/>
              <a:t>PBIS Prompts A Shift in Thinking</a:t>
            </a:r>
          </a:p>
        </p:txBody>
      </p:sp>
    </p:spTree>
    <p:extLst>
      <p:ext uri="{BB962C8B-B14F-4D97-AF65-F5344CB8AC3E}">
        <p14:creationId xmlns:p14="http://schemas.microsoft.com/office/powerpoint/2010/main" val="165145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37"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anim calcmode="lin" valueType="num">
                                      <p:cBhvr>
                                        <p:cTn id="18" dur="2000" fill="hold"/>
                                        <p:tgtEl>
                                          <p:spTgt spid="5"/>
                                        </p:tgtEl>
                                        <p:attrNameLst>
                                          <p:attrName>ppt_x</p:attrName>
                                        </p:attrNameLst>
                                      </p:cBhvr>
                                      <p:tavLst>
                                        <p:tav tm="0">
                                          <p:val>
                                            <p:strVal val="#ppt_x"/>
                                          </p:val>
                                        </p:tav>
                                        <p:tav tm="100000">
                                          <p:val>
                                            <p:strVal val="#ppt_x"/>
                                          </p:val>
                                        </p:tav>
                                      </p:tavLst>
                                    </p:anim>
                                    <p:anim calcmode="lin" valueType="num">
                                      <p:cBhvr>
                                        <p:cTn id="19" dur="1800" decel="100000" fill="hold"/>
                                        <p:tgtEl>
                                          <p:spTgt spid="5"/>
                                        </p:tgtEl>
                                        <p:attrNameLst>
                                          <p:attrName>ppt_y</p:attrName>
                                        </p:attrNameLst>
                                      </p:cBhvr>
                                      <p:tavLst>
                                        <p:tav tm="0">
                                          <p:val>
                                            <p:strVal val="#ppt_y+1"/>
                                          </p:val>
                                        </p:tav>
                                        <p:tav tm="100000">
                                          <p:val>
                                            <p:strVal val="#ppt_y-.03"/>
                                          </p:val>
                                        </p:tav>
                                      </p:tavLst>
                                    </p:anim>
                                    <p:anim calcmode="lin" valueType="num">
                                      <p:cBhvr>
                                        <p:cTn id="20" dur="200" accel="100000" fill="hold">
                                          <p:stCondLst>
                                            <p:cond delay="1800"/>
                                          </p:stCondLst>
                                        </p:cTn>
                                        <p:tgtEl>
                                          <p:spTgt spid="5"/>
                                        </p:tgtEl>
                                        <p:attrNameLst>
                                          <p:attrName>ppt_y</p:attrName>
                                        </p:attrNameLst>
                                      </p:cBhvr>
                                      <p:tavLst>
                                        <p:tav tm="0">
                                          <p:val>
                                            <p:strVal val="#ppt_y-.03"/>
                                          </p:val>
                                        </p:tav>
                                        <p:tav tm="100000">
                                          <p:val>
                                            <p:strVal val="#ppt_y"/>
                                          </p:val>
                                        </p:tav>
                                      </p:tavLst>
                                    </p:anim>
                                  </p:childTnLst>
                                </p:cTn>
                              </p:par>
                            </p:childTnLst>
                          </p:cTn>
                        </p:par>
                        <p:par>
                          <p:cTn id="21" fill="hold">
                            <p:stCondLst>
                              <p:cond delay="3000"/>
                            </p:stCondLst>
                            <p:childTnLst>
                              <p:par>
                                <p:cTn id="22" presetID="1" presetClass="entr" presetSubtype="0" fill="hold" grpId="0" nodeType="afterEffect">
                                  <p:stCondLst>
                                    <p:cond delay="50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1D9C2-653C-A945-96C1-D07FD0E71BA0}"/>
              </a:ext>
            </a:extLst>
          </p:cNvPr>
          <p:cNvSpPr>
            <a:spLocks noGrp="1"/>
          </p:cNvSpPr>
          <p:nvPr>
            <p:ph type="title"/>
          </p:nvPr>
        </p:nvSpPr>
        <p:spPr>
          <a:xfrm>
            <a:off x="1571811" y="1573586"/>
            <a:ext cx="9122584" cy="1325563"/>
          </a:xfrm>
        </p:spPr>
        <p:txBody>
          <a:bodyPr vert="horz" lIns="91440" tIns="45720" rIns="91440" bIns="45720" rtlCol="0">
            <a:normAutofit/>
          </a:bodyPr>
          <a:lstStyle/>
          <a:p>
            <a:r>
              <a:rPr lang="en-US" kern="1200">
                <a:latin typeface="+mj-lt"/>
                <a:ea typeface="+mj-ea"/>
                <a:cs typeface="+mj-cs"/>
              </a:rPr>
              <a:t>Final Thoughts</a:t>
            </a:r>
          </a:p>
        </p:txBody>
      </p:sp>
      <p:sp>
        <p:nvSpPr>
          <p:cNvPr id="3" name="Content Placeholder 2">
            <a:extLst>
              <a:ext uri="{FF2B5EF4-FFF2-40B4-BE49-F238E27FC236}">
                <a16:creationId xmlns:a16="http://schemas.microsoft.com/office/drawing/2014/main" id="{B8A78979-DED4-A844-ACC4-30E10D65E4E1}"/>
              </a:ext>
            </a:extLst>
          </p:cNvPr>
          <p:cNvSpPr>
            <a:spLocks noGrp="1"/>
          </p:cNvSpPr>
          <p:nvPr>
            <p:ph idx="1"/>
          </p:nvPr>
        </p:nvSpPr>
        <p:spPr>
          <a:xfrm>
            <a:off x="1571811" y="3060017"/>
            <a:ext cx="6066118" cy="2438546"/>
          </a:xfrm>
        </p:spPr>
        <p:txBody>
          <a:bodyPr vert="horz" lIns="91440" tIns="45720" rIns="91440" bIns="45720" rtlCol="0">
            <a:normAutofit/>
          </a:bodyPr>
          <a:lstStyle/>
          <a:p>
            <a:r>
              <a:rPr lang="en-US" sz="1700" dirty="0"/>
              <a:t>When a child misbehaves there is a reason for it!</a:t>
            </a:r>
          </a:p>
          <a:p>
            <a:r>
              <a:rPr lang="en-US" sz="1700" dirty="0"/>
              <a:t>We can help students by:</a:t>
            </a:r>
          </a:p>
          <a:p>
            <a:pPr lvl="1">
              <a:buFont typeface="Arial" panose="020B0604020202020204" pitchFamily="34" charset="0"/>
              <a:buChar char="•"/>
            </a:pPr>
            <a:r>
              <a:rPr lang="en-US" sz="1700" dirty="0"/>
              <a:t>Focusing on prevention</a:t>
            </a:r>
          </a:p>
          <a:p>
            <a:pPr lvl="1">
              <a:buFont typeface="Arial" panose="020B0604020202020204" pitchFamily="34" charset="0"/>
              <a:buChar char="•"/>
            </a:pPr>
            <a:r>
              <a:rPr lang="en-US" sz="1700" dirty="0"/>
              <a:t>Building solid relationships</a:t>
            </a:r>
          </a:p>
          <a:p>
            <a:pPr lvl="1">
              <a:buFont typeface="Arial" panose="020B0604020202020204" pitchFamily="34" charset="0"/>
              <a:buChar char="•"/>
            </a:pPr>
            <a:r>
              <a:rPr lang="en-US" sz="1700" dirty="0"/>
              <a:t>Taking time to figure out the “why” behind the behavior</a:t>
            </a:r>
          </a:p>
          <a:p>
            <a:pPr lvl="1">
              <a:buFont typeface="Arial" panose="020B0604020202020204" pitchFamily="34" charset="0"/>
              <a:buChar char="•"/>
            </a:pPr>
            <a:r>
              <a:rPr lang="en-US" sz="1700" dirty="0"/>
              <a:t>Teaching (and </a:t>
            </a:r>
            <a:r>
              <a:rPr lang="en-US" sz="1700"/>
              <a:t>re-teaching)</a:t>
            </a:r>
            <a:endParaRPr lang="en-US" sz="1700" dirty="0"/>
          </a:p>
        </p:txBody>
      </p:sp>
      <p:sp>
        <p:nvSpPr>
          <p:cNvPr id="16" name="Freeform 6">
            <a:extLst>
              <a:ext uri="{FF2B5EF4-FFF2-40B4-BE49-F238E27FC236}">
                <a16:creationId xmlns:a16="http://schemas.microsoft.com/office/drawing/2014/main" id="{A9616D99-AEFB-4C95-84EF-5DEC698D9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sp>
        <p:nvSpPr>
          <p:cNvPr id="17" name="Freeform 6">
            <a:extLst>
              <a:ext uri="{FF2B5EF4-FFF2-40B4-BE49-F238E27FC236}">
                <a16:creationId xmlns:a16="http://schemas.microsoft.com/office/drawing/2014/main" id="{D0F97023-F626-4FC5-8C2D-753B5C7F4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sp>
      <p:pic>
        <p:nvPicPr>
          <p:cNvPr id="7" name="Graphic 6" descr="Head with Gears">
            <a:extLst>
              <a:ext uri="{FF2B5EF4-FFF2-40B4-BE49-F238E27FC236}">
                <a16:creationId xmlns:a16="http://schemas.microsoft.com/office/drawing/2014/main" id="{1066DFE6-0CAD-4DC1-AF1B-DC1E803561E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25899" y="3191551"/>
            <a:ext cx="2194559" cy="2194559"/>
          </a:xfrm>
          <a:prstGeom prst="rect">
            <a:avLst/>
          </a:prstGeom>
        </p:spPr>
      </p:pic>
    </p:spTree>
    <p:extLst>
      <p:ext uri="{BB962C8B-B14F-4D97-AF65-F5344CB8AC3E}">
        <p14:creationId xmlns:p14="http://schemas.microsoft.com/office/powerpoint/2010/main" val="7359432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EDD31C-52F4-EE4A-ABD4-2E8B1AF31422}"/>
              </a:ext>
            </a:extLst>
          </p:cNvPr>
          <p:cNvSpPr>
            <a:spLocks noGrp="1"/>
          </p:cNvSpPr>
          <p:nvPr>
            <p:ph type="title"/>
          </p:nvPr>
        </p:nvSpPr>
        <p:spPr>
          <a:xfrm>
            <a:off x="838200" y="963877"/>
            <a:ext cx="3494362" cy="4930246"/>
          </a:xfrm>
        </p:spPr>
        <p:txBody>
          <a:bodyPr>
            <a:normAutofit/>
          </a:bodyPr>
          <a:lstStyle/>
          <a:p>
            <a:pPr algn="r"/>
            <a:r>
              <a:rPr lang="en-US">
                <a:solidFill>
                  <a:schemeClr val="accent1"/>
                </a:solidFill>
              </a:rPr>
              <a:t>Thank you!</a:t>
            </a:r>
          </a:p>
        </p:txBody>
      </p:sp>
      <p:cxnSp>
        <p:nvCxnSpPr>
          <p:cNvPr id="12"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D3D2A342-25F9-5B48-A829-4B60988601F2}"/>
              </a:ext>
            </a:extLst>
          </p:cNvPr>
          <p:cNvSpPr>
            <a:spLocks noGrp="1"/>
          </p:cNvSpPr>
          <p:nvPr>
            <p:ph idx="1"/>
          </p:nvPr>
        </p:nvSpPr>
        <p:spPr>
          <a:xfrm>
            <a:off x="4976031" y="963877"/>
            <a:ext cx="6377769" cy="4930246"/>
          </a:xfrm>
        </p:spPr>
        <p:txBody>
          <a:bodyPr anchor="ctr">
            <a:normAutofit/>
          </a:bodyPr>
          <a:lstStyle/>
          <a:p>
            <a:r>
              <a:rPr lang="en-US" sz="2400"/>
              <a:t>Maggie Schulze</a:t>
            </a:r>
          </a:p>
          <a:p>
            <a:r>
              <a:rPr lang="en-US" sz="2400"/>
              <a:t>Maggie.Schulze@gmail.com</a:t>
            </a:r>
          </a:p>
        </p:txBody>
      </p:sp>
    </p:spTree>
    <p:extLst>
      <p:ext uri="{BB962C8B-B14F-4D97-AF65-F5344CB8AC3E}">
        <p14:creationId xmlns:p14="http://schemas.microsoft.com/office/powerpoint/2010/main" val="1233698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838200" y="963877"/>
            <a:ext cx="3494362" cy="4930246"/>
          </a:xfrm>
        </p:spPr>
        <p:txBody>
          <a:bodyPr vert="horz" lIns="91440" tIns="45720" rIns="91440" bIns="45720" rtlCol="0">
            <a:normAutofit/>
          </a:bodyPr>
          <a:lstStyle/>
          <a:p>
            <a:pPr algn="r"/>
            <a:r>
              <a:rPr lang="en-US" kern="1200">
                <a:solidFill>
                  <a:schemeClr val="accent1"/>
                </a:solidFill>
                <a:latin typeface="+mj-lt"/>
                <a:ea typeface="+mj-ea"/>
                <a:cs typeface="+mj-cs"/>
              </a:rPr>
              <a:t>In PBIS We Strive to:</a:t>
            </a:r>
          </a:p>
        </p:txBody>
      </p:sp>
      <p:cxnSp>
        <p:nvCxnSpPr>
          <p:cNvPr id="12" name="Straight Connector 11">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 name="Content Placeholder 4"/>
          <p:cNvSpPr>
            <a:spLocks noGrp="1"/>
          </p:cNvSpPr>
          <p:nvPr>
            <p:ph idx="1"/>
          </p:nvPr>
        </p:nvSpPr>
        <p:spPr>
          <a:xfrm>
            <a:off x="4976031" y="963877"/>
            <a:ext cx="6377769" cy="4930246"/>
          </a:xfrm>
        </p:spPr>
        <p:txBody>
          <a:bodyPr vert="horz" lIns="91440" tIns="45720" rIns="91440" bIns="45720" rtlCol="0" anchor="ctr">
            <a:normAutofit/>
          </a:bodyPr>
          <a:lstStyle/>
          <a:p>
            <a:r>
              <a:rPr lang="en-US" sz="2400"/>
              <a:t>Make Behaviors Ineffective and Inefficient by:</a:t>
            </a:r>
          </a:p>
          <a:p>
            <a:pPr lvl="1">
              <a:buFont typeface="Arial" panose="020B0604020202020204" pitchFamily="34" charset="0"/>
              <a:buChar char="•"/>
            </a:pPr>
            <a:r>
              <a:rPr lang="en-US"/>
              <a:t> Restructuring the Environment</a:t>
            </a:r>
          </a:p>
          <a:p>
            <a:pPr lvl="1">
              <a:buFont typeface="Arial" panose="020B0604020202020204" pitchFamily="34" charset="0"/>
              <a:buChar char="•"/>
            </a:pPr>
            <a:r>
              <a:rPr lang="en-US"/>
              <a:t> Our Procedures</a:t>
            </a:r>
          </a:p>
          <a:p>
            <a:pPr lvl="1">
              <a:buFont typeface="Arial" panose="020B0604020202020204" pitchFamily="34" charset="0"/>
              <a:buChar char="•"/>
            </a:pPr>
            <a:r>
              <a:rPr lang="en-US"/>
              <a:t> Our Responses</a:t>
            </a:r>
          </a:p>
          <a:p>
            <a:pPr lvl="1">
              <a:buFont typeface="Arial" panose="020B0604020202020204" pitchFamily="34" charset="0"/>
              <a:buChar char="•"/>
            </a:pPr>
            <a:endParaRPr lang="en-US"/>
          </a:p>
          <a:p>
            <a:r>
              <a:rPr lang="en-US" sz="2400"/>
              <a:t>It is generally about environmental and adult behavior change and making small changes for big gains.</a:t>
            </a:r>
          </a:p>
        </p:txBody>
      </p:sp>
    </p:spTree>
    <p:extLst>
      <p:ext uri="{BB962C8B-B14F-4D97-AF65-F5344CB8AC3E}">
        <p14:creationId xmlns:p14="http://schemas.microsoft.com/office/powerpoint/2010/main" val="324257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1E2E0AFE-704B-4CB8-AB9D-D447278759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575911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8207B2E-4112-1C47-87BB-253AB98CB3A5}"/>
              </a:ext>
            </a:extLst>
          </p:cNvPr>
          <p:cNvSpPr>
            <a:spLocks noGrp="1"/>
          </p:cNvSpPr>
          <p:nvPr>
            <p:ph type="title"/>
          </p:nvPr>
        </p:nvSpPr>
        <p:spPr>
          <a:xfrm>
            <a:off x="821516" y="640263"/>
            <a:ext cx="4911826" cy="1344975"/>
          </a:xfrm>
        </p:spPr>
        <p:txBody>
          <a:bodyPr vert="horz" lIns="91440" tIns="45720" rIns="91440" bIns="45720" rtlCol="0">
            <a:normAutofit/>
          </a:bodyPr>
          <a:lstStyle/>
          <a:p>
            <a:r>
              <a:rPr lang="en-US" sz="4000"/>
              <a:t>Prevention is Critical</a:t>
            </a:r>
          </a:p>
        </p:txBody>
      </p:sp>
      <p:sp>
        <p:nvSpPr>
          <p:cNvPr id="2" name="Content Placeholder 1">
            <a:extLst>
              <a:ext uri="{FF2B5EF4-FFF2-40B4-BE49-F238E27FC236}">
                <a16:creationId xmlns:a16="http://schemas.microsoft.com/office/drawing/2014/main" id="{6CA9CC66-F096-A14B-BD68-2E57C325583C}"/>
              </a:ext>
            </a:extLst>
          </p:cNvPr>
          <p:cNvSpPr>
            <a:spLocks noGrp="1"/>
          </p:cNvSpPr>
          <p:nvPr>
            <p:ph idx="1"/>
          </p:nvPr>
        </p:nvSpPr>
        <p:spPr>
          <a:xfrm>
            <a:off x="821515" y="2121762"/>
            <a:ext cx="4911827" cy="3626917"/>
          </a:xfrm>
        </p:spPr>
        <p:txBody>
          <a:bodyPr vert="horz" lIns="91440" tIns="45720" rIns="91440" bIns="45720" rtlCol="0">
            <a:normAutofit/>
          </a:bodyPr>
          <a:lstStyle/>
          <a:p>
            <a:r>
              <a:rPr lang="en-US" sz="1900" dirty="0"/>
              <a:t>Expectations are clearly defined</a:t>
            </a:r>
          </a:p>
          <a:p>
            <a:pPr lvl="1">
              <a:buFont typeface="Arial" panose="020B0604020202020204" pitchFamily="34" charset="0"/>
              <a:buChar char="•"/>
            </a:pPr>
            <a:r>
              <a:rPr lang="en-US" sz="1900" dirty="0"/>
              <a:t>Taught and re-taught</a:t>
            </a:r>
          </a:p>
          <a:p>
            <a:pPr lvl="1">
              <a:buFont typeface="Arial" panose="020B0604020202020204" pitchFamily="34" charset="0"/>
              <a:buChar char="•"/>
            </a:pPr>
            <a:r>
              <a:rPr lang="en-US" sz="1900" dirty="0"/>
              <a:t>Visual cues to support</a:t>
            </a:r>
          </a:p>
          <a:p>
            <a:pPr lvl="1">
              <a:buFont typeface="Arial" panose="020B0604020202020204" pitchFamily="34" charset="0"/>
              <a:buChar char="•"/>
            </a:pPr>
            <a:r>
              <a:rPr lang="en-US" sz="1900" dirty="0"/>
              <a:t>Pre-correction used</a:t>
            </a:r>
          </a:p>
          <a:p>
            <a:r>
              <a:rPr lang="en-US" sz="1900" dirty="0"/>
              <a:t>Environment is predictable and consistent</a:t>
            </a:r>
          </a:p>
          <a:p>
            <a:r>
              <a:rPr lang="en-US" sz="1900" dirty="0"/>
              <a:t>Rules, routines, procedures established</a:t>
            </a:r>
          </a:p>
          <a:p>
            <a:r>
              <a:rPr lang="en-US" sz="1900" dirty="0"/>
              <a:t>Environment is positive </a:t>
            </a:r>
          </a:p>
          <a:p>
            <a:pPr lvl="1">
              <a:buFont typeface="Arial" panose="020B0604020202020204" pitchFamily="34" charset="0"/>
              <a:buChar char="•"/>
            </a:pPr>
            <a:r>
              <a:rPr lang="en-US" sz="1900" dirty="0"/>
              <a:t>Positive reinforcement is used</a:t>
            </a:r>
          </a:p>
          <a:p>
            <a:pPr lvl="1">
              <a:buFont typeface="Arial" panose="020B0604020202020204" pitchFamily="34" charset="0"/>
              <a:buChar char="•"/>
            </a:pPr>
            <a:r>
              <a:rPr lang="en-US" sz="1900" dirty="0"/>
              <a:t>5:1 ratio</a:t>
            </a:r>
          </a:p>
          <a:p>
            <a:endParaRPr lang="en-US" sz="1900" dirty="0"/>
          </a:p>
        </p:txBody>
      </p:sp>
      <p:pic>
        <p:nvPicPr>
          <p:cNvPr id="32" name="Picture 31" descr="A close up of a sign&#10;&#10;Description automatically generated">
            <a:extLst>
              <a:ext uri="{FF2B5EF4-FFF2-40B4-BE49-F238E27FC236}">
                <a16:creationId xmlns:a16="http://schemas.microsoft.com/office/drawing/2014/main" id="{225DFCEE-11E7-5943-AA62-67FC8DBBABE6}"/>
              </a:ext>
            </a:extLst>
          </p:cNvPr>
          <p:cNvPicPr>
            <a:picLocks noChangeAspect="1"/>
          </p:cNvPicPr>
          <p:nvPr/>
        </p:nvPicPr>
        <p:blipFill>
          <a:blip r:embed="rId2"/>
          <a:stretch>
            <a:fillRect/>
          </a:stretch>
        </p:blipFill>
        <p:spPr>
          <a:xfrm>
            <a:off x="7292237" y="321176"/>
            <a:ext cx="848736" cy="2190287"/>
          </a:xfrm>
          <a:prstGeom prst="rect">
            <a:avLst/>
          </a:prstGeom>
        </p:spPr>
      </p:pic>
      <p:pic>
        <p:nvPicPr>
          <p:cNvPr id="26" name="Picture 25" descr="A close up of a sign&#10;&#10;Description automatically generated">
            <a:extLst>
              <a:ext uri="{FF2B5EF4-FFF2-40B4-BE49-F238E27FC236}">
                <a16:creationId xmlns:a16="http://schemas.microsoft.com/office/drawing/2014/main" id="{E9E477C2-9BEA-BD4A-B4AA-4D5D123295D8}"/>
              </a:ext>
            </a:extLst>
          </p:cNvPr>
          <p:cNvPicPr>
            <a:picLocks noChangeAspect="1"/>
          </p:cNvPicPr>
          <p:nvPr/>
        </p:nvPicPr>
        <p:blipFill>
          <a:blip r:embed="rId3"/>
          <a:stretch>
            <a:fillRect/>
          </a:stretch>
        </p:blipFill>
        <p:spPr>
          <a:xfrm>
            <a:off x="9930910" y="321733"/>
            <a:ext cx="1326350" cy="2189730"/>
          </a:xfrm>
          <a:prstGeom prst="rect">
            <a:avLst/>
          </a:prstGeom>
        </p:spPr>
      </p:pic>
      <p:pic>
        <p:nvPicPr>
          <p:cNvPr id="4" name="Picture 3" descr="Screen shot 2011-12-04 at 7.51.04 AM.png">
            <a:extLst>
              <a:ext uri="{FF2B5EF4-FFF2-40B4-BE49-F238E27FC236}">
                <a16:creationId xmlns:a16="http://schemas.microsoft.com/office/drawing/2014/main" id="{CC6337CD-746C-EA44-A5AB-94C2A7C0489F}"/>
              </a:ext>
            </a:extLst>
          </p:cNvPr>
          <p:cNvPicPr>
            <a:picLocks noChangeAspect="1"/>
          </p:cNvPicPr>
          <p:nvPr/>
        </p:nvPicPr>
        <p:blipFill rotWithShape="1">
          <a:blip r:embed="rId4"/>
          <a:srcRect r="1" b="23041"/>
          <a:stretch/>
        </p:blipFill>
        <p:spPr>
          <a:xfrm>
            <a:off x="6438732" y="2956768"/>
            <a:ext cx="5433229" cy="3115143"/>
          </a:xfrm>
          <a:prstGeom prst="rect">
            <a:avLst/>
          </a:prstGeom>
        </p:spPr>
      </p:pic>
    </p:spTree>
    <p:extLst>
      <p:ext uri="{BB962C8B-B14F-4D97-AF65-F5344CB8AC3E}">
        <p14:creationId xmlns:p14="http://schemas.microsoft.com/office/powerpoint/2010/main" val="1789817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40CCF1-CBDB-2A44-89B7-AB81A967546D}"/>
              </a:ext>
            </a:extLst>
          </p:cNvPr>
          <p:cNvPicPr>
            <a:picLocks noChangeAspect="1"/>
          </p:cNvPicPr>
          <p:nvPr/>
        </p:nvPicPr>
        <p:blipFill rotWithShape="1">
          <a:blip r:embed="rId2"/>
          <a:srcRect t="144" b="1496"/>
          <a:stretch/>
        </p:blipFill>
        <p:spPr>
          <a:xfrm>
            <a:off x="1524020" y="10"/>
            <a:ext cx="9143980" cy="6857990"/>
          </a:xfrm>
          <a:prstGeom prst="rect">
            <a:avLst/>
          </a:prstGeom>
        </p:spPr>
      </p:pic>
      <p:sp>
        <p:nvSpPr>
          <p:cNvPr id="2" name="Footer Placeholder 1">
            <a:extLst>
              <a:ext uri="{FF2B5EF4-FFF2-40B4-BE49-F238E27FC236}">
                <a16:creationId xmlns:a16="http://schemas.microsoft.com/office/drawing/2014/main" id="{5D32EF51-2E57-9A45-9D79-91F4E9F51E44}"/>
              </a:ext>
            </a:extLst>
          </p:cNvPr>
          <p:cNvSpPr>
            <a:spLocks noGrp="1"/>
          </p:cNvSpPr>
          <p:nvPr>
            <p:ph type="ftr" sz="quarter" idx="11"/>
          </p:nvPr>
        </p:nvSpPr>
        <p:spPr>
          <a:xfrm>
            <a:off x="1944833" y="6391839"/>
            <a:ext cx="4274881" cy="304801"/>
          </a:xfrm>
        </p:spPr>
        <p:txBody>
          <a:bodyPr>
            <a:normAutofit/>
          </a:bodyPr>
          <a:lstStyle/>
          <a:p>
            <a:pPr>
              <a:spcAft>
                <a:spcPts val="600"/>
              </a:spcAft>
            </a:pPr>
            <a:r>
              <a:rPr lang="en-US">
                <a:solidFill>
                  <a:srgbClr val="FFFFFF"/>
                </a:solidFill>
              </a:rPr>
              <a:t>(B. Walker, 2017)</a:t>
            </a:r>
          </a:p>
        </p:txBody>
      </p:sp>
    </p:spTree>
    <p:extLst>
      <p:ext uri="{BB962C8B-B14F-4D97-AF65-F5344CB8AC3E}">
        <p14:creationId xmlns:p14="http://schemas.microsoft.com/office/powerpoint/2010/main" val="3515666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779744" y="321734"/>
            <a:ext cx="2244386" cy="2905170"/>
          </a:xfrm>
          <a:prstGeom prst="rect">
            <a:avLst/>
          </a:prstGeom>
        </p:spPr>
      </p:pic>
      <p:pic>
        <p:nvPicPr>
          <p:cNvPr id="4" name="Picture 3"/>
          <p:cNvPicPr>
            <a:picLocks noChangeAspect="1"/>
          </p:cNvPicPr>
          <p:nvPr/>
        </p:nvPicPr>
        <p:blipFill>
          <a:blip r:embed="rId3"/>
          <a:stretch>
            <a:fillRect/>
          </a:stretch>
        </p:blipFill>
        <p:spPr>
          <a:xfrm>
            <a:off x="1866901" y="3953158"/>
            <a:ext cx="4070073" cy="2116437"/>
          </a:xfrm>
          <a:prstGeom prst="rect">
            <a:avLst/>
          </a:prstGeom>
        </p:spPr>
      </p:pic>
      <p:pic>
        <p:nvPicPr>
          <p:cNvPr id="6" name="Picture 5"/>
          <p:cNvPicPr>
            <a:picLocks noChangeAspect="1"/>
          </p:cNvPicPr>
          <p:nvPr/>
        </p:nvPicPr>
        <p:blipFill>
          <a:blip r:embed="rId4"/>
          <a:stretch>
            <a:fillRect/>
          </a:stretch>
        </p:blipFill>
        <p:spPr>
          <a:xfrm>
            <a:off x="6255026" y="652328"/>
            <a:ext cx="4070073" cy="5408734"/>
          </a:xfrm>
          <a:prstGeom prst="rect">
            <a:avLst/>
          </a:prstGeom>
        </p:spPr>
      </p:pic>
    </p:spTree>
    <p:extLst>
      <p:ext uri="{BB962C8B-B14F-4D97-AF65-F5344CB8AC3E}">
        <p14:creationId xmlns:p14="http://schemas.microsoft.com/office/powerpoint/2010/main" val="2126445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35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70F0DD2-9299-944D-AF0C-B363B7B2FB06}"/>
              </a:ext>
            </a:extLst>
          </p:cNvPr>
          <p:cNvSpPr txBox="1"/>
          <p:nvPr/>
        </p:nvSpPr>
        <p:spPr>
          <a:xfrm>
            <a:off x="524256" y="4767072"/>
            <a:ext cx="6594189" cy="1625210"/>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4400" dirty="0">
                <a:solidFill>
                  <a:srgbClr val="FFFFFF"/>
                </a:solidFill>
                <a:latin typeface="+mj-lt"/>
                <a:ea typeface="+mj-ea"/>
                <a:cs typeface="+mj-cs"/>
              </a:rPr>
              <a:t>Positive Reinforcement and Relationships</a:t>
            </a:r>
          </a:p>
        </p:txBody>
      </p:sp>
      <p:pic>
        <p:nvPicPr>
          <p:cNvPr id="3" name="Picture 2">
            <a:extLst>
              <a:ext uri="{FF2B5EF4-FFF2-40B4-BE49-F238E27FC236}">
                <a16:creationId xmlns:a16="http://schemas.microsoft.com/office/drawing/2014/main" id="{0D43BACA-A2D1-894B-AFD2-D39D2604FC90}"/>
              </a:ext>
            </a:extLst>
          </p:cNvPr>
          <p:cNvPicPr>
            <a:picLocks noChangeAspect="1"/>
          </p:cNvPicPr>
          <p:nvPr/>
        </p:nvPicPr>
        <p:blipFill rotWithShape="1">
          <a:blip r:embed="rId3"/>
          <a:srcRect l="9313" r="9490" b="-1"/>
          <a:stretch/>
        </p:blipFill>
        <p:spPr>
          <a:xfrm>
            <a:off x="327547" y="321733"/>
            <a:ext cx="7058306" cy="4107392"/>
          </a:xfrm>
          <a:prstGeom prst="rect">
            <a:avLst/>
          </a:prstGeom>
        </p:spPr>
      </p:pic>
      <p:sp>
        <p:nvSpPr>
          <p:cNvPr id="15"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64A6ED2F-79E2-404F-B836-FE7F917A0DA8}"/>
              </a:ext>
            </a:extLst>
          </p:cNvPr>
          <p:cNvSpPr>
            <a:spLocks noGrp="1"/>
          </p:cNvSpPr>
          <p:nvPr>
            <p:ph idx="1"/>
          </p:nvPr>
        </p:nvSpPr>
        <p:spPr>
          <a:xfrm>
            <a:off x="8029319" y="917725"/>
            <a:ext cx="3424739" cy="4852362"/>
          </a:xfrm>
        </p:spPr>
        <p:txBody>
          <a:bodyPr vert="horz" lIns="91440" tIns="45720" rIns="91440" bIns="45720" rtlCol="0" anchor="ctr">
            <a:normAutofit/>
          </a:bodyPr>
          <a:lstStyle/>
          <a:p>
            <a:r>
              <a:rPr lang="en-US" sz="2000">
                <a:solidFill>
                  <a:srgbClr val="FFFFFF"/>
                </a:solidFill>
              </a:rPr>
              <a:t>Fosters positive connections and a positive environment</a:t>
            </a:r>
          </a:p>
          <a:p>
            <a:r>
              <a:rPr lang="en-US" altLang="en-US" sz="2000">
                <a:solidFill>
                  <a:srgbClr val="FFFFFF"/>
                </a:solidFill>
              </a:rPr>
              <a:t>Focuses attention on positive behaviors and effort</a:t>
            </a:r>
          </a:p>
          <a:p>
            <a:r>
              <a:rPr lang="en-US" altLang="en-US" sz="2000">
                <a:solidFill>
                  <a:srgbClr val="FFFFFF"/>
                </a:solidFill>
              </a:rPr>
              <a:t>Fosters a positive school/classroom climate</a:t>
            </a:r>
            <a:endParaRPr lang="en-US" sz="2000">
              <a:solidFill>
                <a:srgbClr val="FFFFFF"/>
              </a:solidFill>
            </a:endParaRPr>
          </a:p>
          <a:p>
            <a:r>
              <a:rPr lang="en-US" sz="2000">
                <a:solidFill>
                  <a:srgbClr val="FFFFFF"/>
                </a:solidFill>
              </a:rPr>
              <a:t>Positive reinforcement increases the occurrence of desired behaviors</a:t>
            </a:r>
          </a:p>
          <a:p>
            <a:r>
              <a:rPr lang="en-US" sz="2000">
                <a:solidFill>
                  <a:srgbClr val="FFFFFF"/>
                </a:solidFill>
              </a:rPr>
              <a:t>It’s not about the “stuff,” it’s about the connection</a:t>
            </a:r>
          </a:p>
          <a:p>
            <a:pPr marL="457200" lvl="1"/>
            <a:endParaRPr lang="en-US" sz="2000">
              <a:solidFill>
                <a:srgbClr val="FFFFFF"/>
              </a:solidFill>
            </a:endParaRPr>
          </a:p>
        </p:txBody>
      </p:sp>
      <p:sp>
        <p:nvSpPr>
          <p:cNvPr id="11" name="TextBox 10">
            <a:extLst>
              <a:ext uri="{FF2B5EF4-FFF2-40B4-BE49-F238E27FC236}">
                <a16:creationId xmlns:a16="http://schemas.microsoft.com/office/drawing/2014/main" id="{3C8D2DF5-DA98-1C42-9B82-3C7B97E77252}"/>
              </a:ext>
            </a:extLst>
          </p:cNvPr>
          <p:cNvSpPr txBox="1">
            <a:spLocks noChangeArrowheads="1"/>
          </p:cNvSpPr>
          <p:nvPr/>
        </p:nvSpPr>
        <p:spPr bwMode="auto">
          <a:xfrm>
            <a:off x="8642923" y="5446921"/>
            <a:ext cx="281113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US" altLang="en-US" sz="1800" b="1" dirty="0">
                <a:solidFill>
                  <a:srgbClr val="00B050"/>
                </a:solidFill>
              </a:rPr>
              <a:t>You get more of what you pay attention to!!!!</a:t>
            </a:r>
          </a:p>
        </p:txBody>
      </p:sp>
    </p:spTree>
    <p:extLst>
      <p:ext uri="{BB962C8B-B14F-4D97-AF65-F5344CB8AC3E}">
        <p14:creationId xmlns:p14="http://schemas.microsoft.com/office/powerpoint/2010/main" val="3988231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25A2F56-A30E-874C-BEB4-EFA2E784A062}"/>
              </a:ext>
            </a:extLst>
          </p:cNvPr>
          <p:cNvSpPr>
            <a:spLocks noGrp="1"/>
          </p:cNvSpPr>
          <p:nvPr>
            <p:ph type="title"/>
          </p:nvPr>
        </p:nvSpPr>
        <p:spPr>
          <a:xfrm>
            <a:off x="6094105" y="802955"/>
            <a:ext cx="4977976" cy="1454051"/>
          </a:xfrm>
        </p:spPr>
        <p:txBody>
          <a:bodyPr vert="horz" lIns="91440" tIns="45720" rIns="91440" bIns="45720" rtlCol="0">
            <a:normAutofit/>
          </a:bodyPr>
          <a:lstStyle/>
          <a:p>
            <a:r>
              <a:rPr lang="en-US" kern="1200">
                <a:solidFill>
                  <a:srgbClr val="000000"/>
                </a:solidFill>
                <a:latin typeface="+mj-lt"/>
                <a:ea typeface="+mj-ea"/>
                <a:cs typeface="+mj-cs"/>
              </a:rPr>
              <a:t>How Do We Deliver Reinforcement?</a:t>
            </a:r>
          </a:p>
        </p:txBody>
      </p:sp>
      <p:sp>
        <p:nvSpPr>
          <p:cNvPr id="25"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Graphic 15" descr="Head with Gears">
            <a:extLst>
              <a:ext uri="{FF2B5EF4-FFF2-40B4-BE49-F238E27FC236}">
                <a16:creationId xmlns:a16="http://schemas.microsoft.com/office/drawing/2014/main" id="{46AD06DA-3DF2-441C-BD01-65F00B7C9E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254" y="1629089"/>
            <a:ext cx="3620021" cy="3620021"/>
          </a:xfrm>
          <a:prstGeom prst="rect">
            <a:avLst/>
          </a:prstGeom>
        </p:spPr>
      </p:pic>
      <p:sp>
        <p:nvSpPr>
          <p:cNvPr id="3" name="Content Placeholder 2">
            <a:extLst>
              <a:ext uri="{FF2B5EF4-FFF2-40B4-BE49-F238E27FC236}">
                <a16:creationId xmlns:a16="http://schemas.microsoft.com/office/drawing/2014/main" id="{CB8CA59E-8D8A-2D43-BEBF-4E00AF78F2E9}"/>
              </a:ext>
            </a:extLst>
          </p:cNvPr>
          <p:cNvSpPr>
            <a:spLocks noGrp="1"/>
          </p:cNvSpPr>
          <p:nvPr>
            <p:ph idx="1"/>
          </p:nvPr>
        </p:nvSpPr>
        <p:spPr>
          <a:xfrm>
            <a:off x="6090574" y="2421682"/>
            <a:ext cx="4977578" cy="3639289"/>
          </a:xfrm>
        </p:spPr>
        <p:txBody>
          <a:bodyPr vert="horz" lIns="91440" tIns="45720" rIns="91440" bIns="45720" rtlCol="0" anchor="ctr">
            <a:normAutofit/>
          </a:bodyPr>
          <a:lstStyle/>
          <a:p>
            <a:r>
              <a:rPr lang="en-US" sz="2000">
                <a:solidFill>
                  <a:srgbClr val="000000"/>
                </a:solidFill>
              </a:rPr>
              <a:t>Always pair with behavior specific praise</a:t>
            </a:r>
          </a:p>
          <a:p>
            <a:pPr lvl="1">
              <a:buFont typeface="Arial" panose="020B0604020202020204" pitchFamily="34" charset="0"/>
              <a:buChar char="•"/>
            </a:pPr>
            <a:r>
              <a:rPr lang="en-US" sz="2000">
                <a:solidFill>
                  <a:srgbClr val="000000"/>
                </a:solidFill>
              </a:rPr>
              <a:t>Gives specific feedback to the student about why he/she is receiving the reinforcer</a:t>
            </a:r>
          </a:p>
          <a:p>
            <a:r>
              <a:rPr lang="en-US" sz="2000">
                <a:solidFill>
                  <a:srgbClr val="000000"/>
                </a:solidFill>
              </a:rPr>
              <a:t>Ensure all kids receive positive reinforcement</a:t>
            </a:r>
          </a:p>
          <a:p>
            <a:pPr lvl="1">
              <a:buFont typeface="Arial" panose="020B0604020202020204" pitchFamily="34" charset="0"/>
              <a:buChar char="•"/>
            </a:pPr>
            <a:r>
              <a:rPr lang="en-US" sz="2000">
                <a:solidFill>
                  <a:srgbClr val="000000"/>
                </a:solidFill>
              </a:rPr>
              <a:t>This might mean rewarding approximations of behavior for some students</a:t>
            </a:r>
          </a:p>
          <a:p>
            <a:pPr lvl="2"/>
            <a:r>
              <a:rPr lang="en-US">
                <a:solidFill>
                  <a:srgbClr val="000000"/>
                </a:solidFill>
              </a:rPr>
              <a:t>We are SHAPING behavior for these kids!</a:t>
            </a:r>
          </a:p>
        </p:txBody>
      </p:sp>
    </p:spTree>
    <p:extLst>
      <p:ext uri="{BB962C8B-B14F-4D97-AF65-F5344CB8AC3E}">
        <p14:creationId xmlns:p14="http://schemas.microsoft.com/office/powerpoint/2010/main" val="12986180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1840</Words>
  <Application>Microsoft Office PowerPoint</Application>
  <PresentationFormat>Widescreen</PresentationFormat>
  <Paragraphs>258</Paragraphs>
  <Slides>31</Slides>
  <Notes>11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8" baseType="lpstr">
      <vt:lpstr>Arial</vt:lpstr>
      <vt:lpstr>Calibri</vt:lpstr>
      <vt:lpstr>Calibri Light</vt:lpstr>
      <vt:lpstr>Franklin Gothic Book</vt:lpstr>
      <vt:lpstr>Times New Roman</vt:lpstr>
      <vt:lpstr>Office Theme</vt:lpstr>
      <vt:lpstr>Visio</vt:lpstr>
      <vt:lpstr>Preventing and Responding to Challenging Behavior in a PBIS framework</vt:lpstr>
      <vt:lpstr>PowerPoint Presentation</vt:lpstr>
      <vt:lpstr>PBIS Prompts A Shift in Thinking</vt:lpstr>
      <vt:lpstr>In PBIS We Strive to:</vt:lpstr>
      <vt:lpstr>Prevention is Critical</vt:lpstr>
      <vt:lpstr>PowerPoint Presentation</vt:lpstr>
      <vt:lpstr>PowerPoint Presentation</vt:lpstr>
      <vt:lpstr>PowerPoint Presentation</vt:lpstr>
      <vt:lpstr>How Do We Deliver Reinforcement?</vt:lpstr>
      <vt:lpstr>Turn and Talk</vt:lpstr>
      <vt:lpstr>Understanding Student (Mis)Behavior</vt:lpstr>
      <vt:lpstr>The Secret About Problem Behavior… </vt:lpstr>
      <vt:lpstr>Quick Error Corrections</vt:lpstr>
      <vt:lpstr> Basic Intervention Steps For  Minor Problem Behaviors</vt:lpstr>
      <vt:lpstr>For Repeated Challenging Behaviors, Ask Yourself…</vt:lpstr>
      <vt:lpstr>Functions of Behavior (Won’t Do)</vt:lpstr>
      <vt:lpstr>Is Behavior Functional?</vt:lpstr>
      <vt:lpstr>How Do We Determine Function?</vt:lpstr>
      <vt:lpstr>PowerPoint Presentation</vt:lpstr>
      <vt:lpstr>PowerPoint Presentation</vt:lpstr>
      <vt:lpstr>PowerPoint Presentation</vt:lpstr>
      <vt:lpstr>Functions of Behavior</vt:lpstr>
      <vt:lpstr>Why Do We Care About Functions of Behavior?</vt:lpstr>
      <vt:lpstr>Strategies For Addressing Functions Of Behavior: Attention Seeking</vt:lpstr>
      <vt:lpstr>Strategies For Addressing Functions Of Behavior: Escape</vt:lpstr>
      <vt:lpstr>Strategies For Addressing Functions Of Behavior: Obtain own Agenda</vt:lpstr>
      <vt:lpstr>Strategies for Addressing Functions of Behavior: Sensory</vt:lpstr>
      <vt:lpstr>Related, Respectful, Logical Consequences</vt:lpstr>
      <vt:lpstr>Turn and Talk</vt:lpstr>
      <vt:lpstr>Final Thoughts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Preventing and Responding to Challenging Behavior in a PBIS framework</dc:title>
  <dc:creator>Maggie Schulze</dc:creator>
  <cp:lastModifiedBy>Phillips, Laura S.</cp:lastModifiedBy>
  <cp:revision>2</cp:revision>
  <dcterms:created xsi:type="dcterms:W3CDTF">2019-04-09T20:52:45Z</dcterms:created>
  <dcterms:modified xsi:type="dcterms:W3CDTF">2020-02-18T21:00:21Z</dcterms:modified>
</cp:coreProperties>
</file>