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6"/>
  </p:notesMasterIdLst>
  <p:sldIdLst>
    <p:sldId id="256" r:id="rId5"/>
    <p:sldId id="281" r:id="rId6"/>
    <p:sldId id="500" r:id="rId7"/>
    <p:sldId id="266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4" r:id="rId22"/>
    <p:sldId id="296" r:id="rId23"/>
    <p:sldId id="297" r:id="rId24"/>
    <p:sldId id="298" r:id="rId25"/>
  </p:sldIdLst>
  <p:sldSz cx="9144000" cy="6858000" type="screen4x3"/>
  <p:notesSz cx="6946900" cy="9271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attrocento" panose="020B0604020202020204" charset="0"/>
      <p:regular r:id="rId31"/>
      <p:bold r:id="rId32"/>
    </p:embeddedFont>
    <p:embeddedFont>
      <p:font typeface="Questrial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EF0EF"/>
    <a:srgbClr val="4E79A7"/>
    <a:srgbClr val="F28E2B"/>
    <a:srgbClr val="BCBDC0"/>
    <a:srgbClr val="005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7F0EB7-3951-4384-9212-2CF976EA6304}">
  <a:tblStyle styleId="{687F0EB7-3951-4384-9212-2CF976EA630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EF0EF"/>
          </a:solidFill>
        </a:fill>
      </a:tcStyle>
    </a:wholeTbl>
    <a:band1H>
      <a:tcStyle>
        <a:tcBdr/>
        <a:fill>
          <a:solidFill>
            <a:srgbClr val="DBDFDD"/>
          </a:solidFill>
        </a:fill>
      </a:tcStyle>
    </a:band1H>
    <a:band1V>
      <a:tcStyle>
        <a:tcBdr/>
        <a:fill>
          <a:solidFill>
            <a:srgbClr val="DBDFDD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EDB37D8-F94A-4FB2-8C85-201E09C958DA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EAEB"/>
          </a:solidFill>
        </a:fill>
      </a:tcStyle>
    </a:wholeTbl>
    <a:band1H>
      <a:tcStyle>
        <a:tcBdr/>
        <a:fill>
          <a:solidFill>
            <a:srgbClr val="D5D3D4"/>
          </a:solidFill>
        </a:fill>
      </a:tcStyle>
    </a:band1H>
    <a:band1V>
      <a:tcStyle>
        <a:tcBdr/>
        <a:fill>
          <a:solidFill>
            <a:srgbClr val="D5D3D4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3" autoAdjust="0"/>
  </p:normalViewPr>
  <p:slideViewPr>
    <p:cSldViewPr snapToGrid="0">
      <p:cViewPr varScale="1">
        <p:scale>
          <a:sx n="75" d="100"/>
          <a:sy n="75" d="100"/>
        </p:scale>
        <p:origin x="10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0922" tIns="90922" rIns="90922" bIns="90922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685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9371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4056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8742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3427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8112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2798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7483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4969" y="1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0922" tIns="90922" rIns="90922" bIns="90922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685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9371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4056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8742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3427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8112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2798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7483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  <a:noFill/>
          <a:ln>
            <a:noFill/>
          </a:ln>
        </p:spPr>
        <p:txBody>
          <a:bodyPr lIns="90922" tIns="90922" rIns="90922" bIns="90922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0922" tIns="90922" rIns="90922" bIns="90922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685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9371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4056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8742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3427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8112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2798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7483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4969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364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</p:spPr>
        <p:txBody>
          <a:bodyPr lIns="90922" tIns="90922" rIns="90922" bIns="90922" anchor="t" anchorCtr="0">
            <a:noAutofit/>
          </a:bodyPr>
          <a:lstStyle/>
          <a:p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6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t" anchorCtr="0">
            <a:noAutofit/>
          </a:bodyPr>
          <a:lstStyle/>
          <a:p>
            <a:pPr marL="170507" indent="-170507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This is an introductory slide which serves as a “table of contents” for subsequent areas of analysis</a:t>
            </a:r>
          </a:p>
          <a:p>
            <a:pPr>
              <a:buSzPct val="25000"/>
            </a:pPr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934969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24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This concludes the school’s presentation. 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934969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45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This concludes the school’s presentation. 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934969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60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4690" y="4403725"/>
            <a:ext cx="5557519" cy="41719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This concludes the school’s presentation. 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934969" y="8805842"/>
            <a:ext cx="3010322" cy="463549"/>
          </a:xfrm>
          <a:prstGeom prst="rect">
            <a:avLst/>
          </a:prstGeom>
          <a:noFill/>
          <a:ln>
            <a:noFill/>
          </a:ln>
        </p:spPr>
        <p:txBody>
          <a:bodyPr lIns="92663" tIns="46319" rIns="92663" bIns="4631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97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345439" y="2942601"/>
            <a:ext cx="7147931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572652" y="2944633"/>
            <a:ext cx="1190347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712714" y="3136658"/>
            <a:ext cx="910223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45483" y="3055621"/>
            <a:ext cx="6947844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786825" y="4625267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dirty="0">
              <a:solidFill>
                <a:srgbClr val="4753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541822" y="4559276"/>
            <a:ext cx="6755166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38970" y="3139440"/>
            <a:ext cx="6760868" cy="2077719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42804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47534C"/>
              </a:buClr>
              <a:buFont typeface="Quattrocento"/>
              <a:buNone/>
              <a:defRPr sz="4000" b="0" i="0" u="none" strike="noStrike" cap="none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861702" y="228600"/>
            <a:ext cx="1859279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896851" y="2547151"/>
            <a:ext cx="5788980" cy="1485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6B7C72"/>
              </a:buClr>
              <a:buFont typeface="Quattrocento"/>
              <a:buNone/>
              <a:defRPr sz="3500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647699" y="190499"/>
            <a:ext cx="5791201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7620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4300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80160" lvl="3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480" lvl="4" indent="-132080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lvl="5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lvl="6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lvl="7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lvl="8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6B7C72"/>
              </a:buClr>
              <a:buFont typeface="Quattrocento"/>
              <a:buNone/>
              <a:defRPr sz="3500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7620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4300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80160" lvl="3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480" lvl="4" indent="-132080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lvl="5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lvl="6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lvl="7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lvl="8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451975" y="2946400"/>
            <a:ext cx="8265159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67656" y="3048000"/>
            <a:ext cx="8033799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199" cy="1295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7534C"/>
              </a:buClr>
              <a:buFont typeface="Quattrocento"/>
              <a:buNone/>
              <a:defRPr sz="4000" cap="none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75495" y="4541519"/>
            <a:ext cx="7818120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199" cy="523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000" cap="none">
                <a:solidFill>
                  <a:srgbClr val="FFFFF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675756" y="3124200"/>
            <a:ext cx="7817599" cy="2077719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6B7C72"/>
              </a:buClr>
              <a:buFont typeface="Quattrocento"/>
              <a:buNone/>
              <a:defRPr sz="3500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26127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26127" y="172243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Font typeface="Questrial"/>
              <a:buNone/>
              <a:defRPr sz="2200" b="1"/>
            </a:lvl1pPr>
            <a:lvl2pPr marL="457200" lvl="1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26127" y="2438400"/>
            <a:ext cx="4040187" cy="368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Font typeface="Questrial"/>
              <a:buNone/>
              <a:defRPr sz="2200" b="1"/>
            </a:lvl1pPr>
            <a:lvl2pPr marL="457200" lvl="1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4" cy="368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60033" y="1505712"/>
            <a:ext cx="2716565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76689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400"/>
              </a:spcBef>
              <a:buClr>
                <a:srgbClr val="47534C"/>
              </a:buClr>
              <a:buFont typeface="Questrial"/>
              <a:buNone/>
              <a:defRPr sz="1400">
                <a:solidFill>
                  <a:srgbClr val="47534C"/>
                </a:solidFill>
              </a:defRPr>
            </a:lvl1pPr>
            <a:lvl2pPr marL="457200" lvl="1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69000" y="1734311"/>
            <a:ext cx="2298633" cy="1191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0">
                <a:solidFill>
                  <a:srgbClr val="6B7C7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85800" y="4953000"/>
            <a:ext cx="7772400" cy="13715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61999" y="5029200"/>
            <a:ext cx="7600765" cy="12029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98" name="Shape 98"/>
          <p:cNvSpPr/>
          <p:nvPr/>
        </p:nvSpPr>
        <p:spPr>
          <a:xfrm>
            <a:off x="914400" y="5638800"/>
            <a:ext cx="7328513" cy="45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05589" y="5074919"/>
            <a:ext cx="7946135" cy="1097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56288" y="5656555"/>
            <a:ext cx="7244735" cy="401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1500" cap="none">
                <a:solidFill>
                  <a:srgbClr val="FFFFFF"/>
                </a:solidFill>
              </a:defRPr>
            </a:lvl1pPr>
            <a:lvl2pPr marL="457200" lvl="1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3" cy="5230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2000" b="0">
                <a:solidFill>
                  <a:srgbClr val="6B7C7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6B7C72"/>
              </a:buClr>
              <a:buFont typeface="Quattrocento"/>
              <a:buNone/>
              <a:defRPr sz="3500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2385218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7620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4300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80160" lvl="3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480" lvl="4" indent="-132080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lvl="5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lvl="6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lvl="7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lvl="8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name="adj" fmla="val 1735"/>
            </a:avLst>
          </a:prstGeom>
          <a:blipFill rotWithShape="1">
            <a:blip r:embed="rId1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4300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11679" marR="0" lvl="6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94560" marR="0" lvl="7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74319" y="278165"/>
            <a:ext cx="8595359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2862" y="372862"/>
            <a:ext cx="8380519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6B7C72"/>
              </a:buClr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642804" y="4648200"/>
            <a:ext cx="6553200" cy="457200"/>
          </a:xfrm>
          <a:prstGeom prst="rect">
            <a:avLst/>
          </a:prstGeom>
          <a:solidFill>
            <a:srgbClr val="00585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b="1" dirty="0"/>
              <a:t>Debrief from December 11, 2019</a:t>
            </a:r>
            <a:endParaRPr lang="en-US" sz="1800" b="1" i="0" u="none" strike="noStrike" cap="non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609600" y="3124200"/>
            <a:ext cx="6629400" cy="685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7534C"/>
              </a:buClr>
              <a:buSzPct val="25000"/>
              <a:buFont typeface="Quattrocento"/>
              <a:buNone/>
            </a:pPr>
            <a:r>
              <a:rPr lang="en-US" b="0" i="0" u="none" strike="noStrike" cap="none" dirty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INSTRUCTIONAL REVIEW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9600" y="3886198"/>
            <a:ext cx="6629400" cy="685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Quattrocento"/>
              <a:buNone/>
            </a:pPr>
            <a:r>
              <a:rPr lang="en-US" sz="4000" b="1" i="1" u="none" strike="noStrike" cap="none" dirty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H.M. Jackson H</a:t>
            </a:r>
            <a:r>
              <a:rPr lang="en-US" sz="4000" b="1" i="1" dirty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igh School</a:t>
            </a:r>
            <a:endParaRPr lang="en-US" sz="4000" b="1" i="1" u="none" strike="noStrike" cap="none" dirty="0">
              <a:solidFill>
                <a:schemeClr val="tx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4FE31-1912-4213-823E-A9B4B5DC8F39}"/>
              </a:ext>
            </a:extLst>
          </p:cNvPr>
          <p:cNvSpPr txBox="1"/>
          <p:nvPr/>
        </p:nvSpPr>
        <p:spPr>
          <a:xfrm>
            <a:off x="7710616" y="3124200"/>
            <a:ext cx="914400" cy="2102708"/>
          </a:xfrm>
          <a:prstGeom prst="rect">
            <a:avLst/>
          </a:prstGeom>
          <a:solidFill>
            <a:srgbClr val="BCBD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D3AC3-E25C-4272-AEF1-F4F0653C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64" y="332692"/>
            <a:ext cx="4441472" cy="2294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Practice 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6066"/>
            <a:ext cx="8229600" cy="4373563"/>
          </a:xfrm>
        </p:spPr>
        <p:txBody>
          <a:bodyPr/>
          <a:lstStyle/>
          <a:p>
            <a:pPr marL="266700" indent="0" algn="ctr">
              <a:buNone/>
            </a:pPr>
            <a:endParaRPr lang="en-US" sz="4000" dirty="0"/>
          </a:p>
          <a:p>
            <a:pPr marL="266700" indent="0" algn="ctr">
              <a:buNone/>
            </a:pPr>
            <a:r>
              <a:rPr lang="en-US" sz="4000" dirty="0"/>
              <a:t>Student Discourse to increase Student Understanding and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A5528-9790-4917-B4CF-D81C10B1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636" y="4387086"/>
            <a:ext cx="1712163" cy="20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627" y="2587062"/>
            <a:ext cx="7012745" cy="3100845"/>
          </a:xfrm>
        </p:spPr>
        <p:txBody>
          <a:bodyPr/>
          <a:lstStyle/>
          <a:p>
            <a:r>
              <a:rPr lang="en-US" sz="4000" dirty="0"/>
              <a:t> JLC</a:t>
            </a:r>
          </a:p>
          <a:p>
            <a:r>
              <a:rPr lang="en-US" sz="4000" dirty="0"/>
              <a:t> PLC’s</a:t>
            </a:r>
          </a:p>
          <a:p>
            <a:r>
              <a:rPr lang="en-US" sz="4000" dirty="0"/>
              <a:t> Professional Development</a:t>
            </a:r>
          </a:p>
          <a:p>
            <a:r>
              <a:rPr lang="en-US" sz="4000" dirty="0"/>
              <a:t> District Support</a:t>
            </a:r>
          </a:p>
        </p:txBody>
      </p:sp>
    </p:spTree>
    <p:extLst>
      <p:ext uri="{BB962C8B-B14F-4D97-AF65-F5344CB8AC3E}">
        <p14:creationId xmlns:p14="http://schemas.microsoft.com/office/powerpoint/2010/main" val="176124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#1</a:t>
            </a:r>
            <a:br>
              <a:rPr lang="en-US" sz="3200" dirty="0"/>
            </a:br>
            <a:r>
              <a:rPr lang="en-US" sz="2800" dirty="0"/>
              <a:t>Students able to articulate Learning Outcomes and Success Criteria (Clarity)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JLC will:</a:t>
            </a:r>
          </a:p>
          <a:p>
            <a:pPr marL="266700" indent="0">
              <a:buNone/>
            </a:pPr>
            <a:endParaRPr lang="en-US" sz="1000" dirty="0"/>
          </a:p>
          <a:p>
            <a:r>
              <a:rPr lang="en-US" dirty="0"/>
              <a:t> Develop shared understanding of effective methods for communicating instructional purpose and success criteria to students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 Collect and analyze examples of strategies used across school in all content areas to help students self-assess progress toward learning outcomes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 Develop a learning walk tool that will measure student understanding of Learning Outcomes and respective Success Criteria.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B06EA-0EC3-4DD3-9D0B-29EF8E97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9" y="1248712"/>
            <a:ext cx="936323" cy="10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#1</a:t>
            </a:r>
            <a:br>
              <a:rPr lang="en-US" sz="3200" dirty="0"/>
            </a:br>
            <a:r>
              <a:rPr lang="en-US" sz="2800" dirty="0"/>
              <a:t>Students able to articulate Learning Outcomes and Success Criteria (Clarity)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PLC’s will:</a:t>
            </a:r>
            <a:br>
              <a:rPr lang="en-US" sz="4000" dirty="0"/>
            </a:br>
            <a:endParaRPr lang="en-US" sz="1000" dirty="0"/>
          </a:p>
          <a:p>
            <a:r>
              <a:rPr lang="en-US" dirty="0"/>
              <a:t> Visit classrooms using the learning walk tool to measure frequency and depth of student understanding of Learning Outcomes and Success Criteria (teachers, coaches, administrators)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9DDAB-8E01-402E-9EA5-8F119187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9" y="1248712"/>
            <a:ext cx="936323" cy="10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#1</a:t>
            </a:r>
            <a:br>
              <a:rPr lang="en-US" sz="3200" dirty="0"/>
            </a:br>
            <a:r>
              <a:rPr lang="en-US" sz="2800" dirty="0"/>
              <a:t>Students able to articulate Learning Outcomes and Success Criteria (Clarity)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District Support:</a:t>
            </a:r>
          </a:p>
          <a:p>
            <a:pPr marL="266700" indent="0">
              <a:buNone/>
            </a:pPr>
            <a:endParaRPr lang="en-US" sz="1000" dirty="0"/>
          </a:p>
          <a:p>
            <a:r>
              <a:rPr lang="en-US" dirty="0"/>
              <a:t> Funding provided by T &amp; L for learning walks in classrooms to measure progress using the tool developed by JLC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 BEST Team to support with observational walk resources</a:t>
            </a:r>
          </a:p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A6801-4838-49FE-81EE-612A6871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9" y="1248712"/>
            <a:ext cx="936323" cy="10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7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#2</a:t>
            </a:r>
            <a:br>
              <a:rPr lang="en-US" sz="3200" dirty="0"/>
            </a:br>
            <a:r>
              <a:rPr lang="en-US" sz="2800" dirty="0"/>
              <a:t>Advancing Technology as a tool for</a:t>
            </a:r>
            <a:br>
              <a:rPr lang="en-US" sz="2800" dirty="0"/>
            </a:br>
            <a:r>
              <a:rPr lang="en-US" sz="2800" dirty="0"/>
              <a:t>Learning &amp; Assessment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Professional Development:</a:t>
            </a:r>
          </a:p>
          <a:p>
            <a:pPr marL="266700" indent="0">
              <a:buNone/>
            </a:pPr>
            <a:endParaRPr lang="en-US" sz="1000" dirty="0"/>
          </a:p>
          <a:p>
            <a:pPr lvl="0"/>
            <a:r>
              <a:rPr lang="en-US" dirty="0"/>
              <a:t> Up to 10 teachers will be allowed to attend the NCCE conference on March 4-6.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They will develop PD choice sessions to share their learning during the staff meeting on 4/29 and the Admin- LIF on 5/1.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LITS or Kari E. to provide specific site P.D. that is a follow up to previous staff P.D. sessions available during Individual-LIF days 3x between Jan.- May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CD7F0-77F7-4377-86F8-DC0B2B36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06912" y="949569"/>
            <a:ext cx="151096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JLC will:</a:t>
            </a:r>
            <a:br>
              <a:rPr lang="en-US" sz="4000" dirty="0"/>
            </a:br>
            <a:endParaRPr lang="en-US" sz="1000" dirty="0"/>
          </a:p>
          <a:p>
            <a:pPr lvl="0"/>
            <a:r>
              <a:rPr lang="en-US" dirty="0"/>
              <a:t> Determine specific P.D. needs for advancing technology as a tool for learning and assessment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JLC leaders to model tech tools or strategy for peers in PLC team/dept. meetings 3x Jan.- May</a:t>
            </a:r>
          </a:p>
          <a:p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E620A5-6FAA-4B3D-BBA3-34C7103B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#2</a:t>
            </a:r>
            <a:br>
              <a:rPr lang="en-US" sz="3200" dirty="0"/>
            </a:br>
            <a:r>
              <a:rPr lang="en-US" sz="2800" dirty="0"/>
              <a:t>Advancing Technology as a tool for</a:t>
            </a:r>
            <a:br>
              <a:rPr lang="en-US" sz="2800" dirty="0"/>
            </a:br>
            <a:r>
              <a:rPr lang="en-US" sz="2800" dirty="0"/>
              <a:t>Learning &amp; Assessment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30AFA-4001-4A81-BB47-94F825A9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06912" y="949569"/>
            <a:ext cx="151096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PLC’s will:</a:t>
            </a:r>
            <a:br>
              <a:rPr lang="en-US" sz="4000" dirty="0"/>
            </a:br>
            <a:endParaRPr lang="en-US" sz="1000" dirty="0"/>
          </a:p>
          <a:p>
            <a:pPr lvl="0"/>
            <a:r>
              <a:rPr lang="en-US" dirty="0"/>
              <a:t> Lesson plan to implement a shared tech strategy /tool as a team 3x Jan. – May 2000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E620A5-6FAA-4B3D-BBA3-34C7103B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#2</a:t>
            </a:r>
            <a:br>
              <a:rPr lang="en-US" sz="3200" dirty="0"/>
            </a:br>
            <a:r>
              <a:rPr lang="en-US" sz="2800" dirty="0"/>
              <a:t>Advancing Technology as a tool for</a:t>
            </a:r>
            <a:br>
              <a:rPr lang="en-US" sz="2800" dirty="0"/>
            </a:br>
            <a:r>
              <a:rPr lang="en-US" sz="2800" dirty="0"/>
              <a:t>Learning &amp; Assessment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52091-80F1-495B-8F8D-C7CD600E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06912" y="949569"/>
            <a:ext cx="151096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District Support:</a:t>
            </a:r>
          </a:p>
          <a:p>
            <a:pPr marL="266700" indent="0">
              <a:buNone/>
            </a:pPr>
            <a:endParaRPr lang="en-US" sz="1000" dirty="0"/>
          </a:p>
          <a:p>
            <a:r>
              <a:rPr lang="en-US" dirty="0"/>
              <a:t> Peter Scott to fund the NCCE attendees from JHS.  LITS to provide teacher LIF PD as appropriate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712BDA-FCF7-4C6D-B9F7-76BE8D8B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#2</a:t>
            </a:r>
            <a:br>
              <a:rPr lang="en-US" sz="3200" dirty="0"/>
            </a:br>
            <a:r>
              <a:rPr lang="en-US" sz="2800" dirty="0"/>
              <a:t>Advancing Technology as a tool for</a:t>
            </a:r>
            <a:br>
              <a:rPr lang="en-US" sz="2800" dirty="0"/>
            </a:br>
            <a:r>
              <a:rPr lang="en-US" sz="2800" dirty="0"/>
              <a:t>Learning &amp; Assessment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20619-0121-4052-AE99-BC2A89347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06912" y="949569"/>
            <a:ext cx="151096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#3</a:t>
            </a:r>
            <a:br>
              <a:rPr lang="en-US" sz="3200" dirty="0"/>
            </a:br>
            <a:r>
              <a:rPr lang="en-US" sz="2800" dirty="0"/>
              <a:t>Student discourse to increase student understanding and engagement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JLC will:</a:t>
            </a:r>
          </a:p>
          <a:p>
            <a:pPr marL="266700" indent="0">
              <a:buNone/>
            </a:pPr>
            <a:endParaRPr lang="en-US" sz="1000" dirty="0"/>
          </a:p>
          <a:p>
            <a:pPr lvl="0"/>
            <a:r>
              <a:rPr lang="en-US" dirty="0"/>
              <a:t> Identify a series of high leverage discourse strategies that increase student understanding and engagement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Explore </a:t>
            </a:r>
            <a:r>
              <a:rPr lang="en-US" i="1" dirty="0"/>
              <a:t>Academic Conversations</a:t>
            </a:r>
            <a:r>
              <a:rPr lang="en-US" dirty="0"/>
              <a:t> by J. Zwiers (2011) as a resource for staff P.D.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5C9AD-D740-47A2-A7A0-5AB043AD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51" y="1131029"/>
            <a:ext cx="1065048" cy="12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B7C72"/>
              </a:buClr>
              <a:buSzPct val="25000"/>
              <a:buFont typeface="Quattrocento"/>
              <a:buNone/>
            </a:pPr>
            <a:r>
              <a:rPr lang="en-US" b="1" dirty="0"/>
              <a:t>Instructional review o</a:t>
            </a:r>
            <a:r>
              <a:rPr lang="en-US" sz="3500" b="1" i="0" u="none" strike="noStrike" cap="none" dirty="0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utline</a:t>
            </a:r>
          </a:p>
        </p:txBody>
      </p:sp>
      <p:sp>
        <p:nvSpPr>
          <p:cNvPr id="6" name="Shape 135">
            <a:extLst>
              <a:ext uri="{FF2B5EF4-FFF2-40B4-BE49-F238E27FC236}">
                <a16:creationId xmlns:a16="http://schemas.microsoft.com/office/drawing/2014/main" id="{FBE08485-8560-4124-BDA4-01FEA77226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0677" y="1756882"/>
            <a:ext cx="5079158" cy="4826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12:15-12:20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Welcome and Introductions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12:20-12:45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School background, demographics </a:t>
            </a:r>
            <a:endParaRPr lang="en-US" sz="1600" b="0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Data analysis:  Strengths &amp; Challenges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Attendance &amp; discipline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12:50-2:05 -- </a:t>
            </a:r>
            <a:r>
              <a:rPr lang="en-US" sz="1600" b="1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Classroom Visits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2:15-3:00</a:t>
            </a:r>
            <a:endParaRPr sz="1600" b="1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School improvement planning </a:t>
            </a:r>
          </a:p>
          <a:p>
            <a:pPr indent="-342900"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G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Quattrocento" panose="020B0604020202020204" charset="0"/>
                <a:ea typeface="Tahoma"/>
                <a:cs typeface="Tahoma"/>
                <a:sym typeface="Tahoma"/>
              </a:rPr>
              <a:t>oals, barriers, strategies, rationale &amp; needs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1800" b="0" i="0" u="none" strike="noStrike" cap="none" dirty="0">
              <a:solidFill>
                <a:srgbClr val="000000"/>
              </a:solidFill>
              <a:latin typeface="Quattrocento" panose="020B0604020202020204" charset="0"/>
              <a:ea typeface="Tahoma"/>
              <a:cs typeface="Tahoma"/>
              <a:sym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BAA5C-F8B1-4E22-A287-2449DE942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44" y="5211594"/>
            <a:ext cx="1013157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PLC’s will:</a:t>
            </a:r>
            <a:br>
              <a:rPr lang="en-US" sz="4000" dirty="0"/>
            </a:br>
            <a:endParaRPr lang="en-US" sz="1000" dirty="0"/>
          </a:p>
          <a:p>
            <a:pPr lvl="0"/>
            <a:r>
              <a:rPr lang="en-US" dirty="0"/>
              <a:t> Share high leverage discourse strategies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Lesson plan to implement a shared student discourse strategy as a team 3x Jan. – May 2000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8CD224-6AE5-4454-98DC-5D9F3C13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#3</a:t>
            </a:r>
            <a:br>
              <a:rPr lang="en-US" sz="3200" dirty="0"/>
            </a:br>
            <a:r>
              <a:rPr lang="en-US" sz="2800" dirty="0"/>
              <a:t>Student discourse to increase student understanding and engagement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A7642-16B9-47F5-8244-EDD0061F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51" y="1131029"/>
            <a:ext cx="1065048" cy="12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8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772530"/>
            <a:ext cx="8260672" cy="4712676"/>
          </a:xfrm>
        </p:spPr>
        <p:txBody>
          <a:bodyPr/>
          <a:lstStyle/>
          <a:p>
            <a:pPr marL="266700" indent="0">
              <a:buNone/>
            </a:pPr>
            <a:r>
              <a:rPr lang="en-US" sz="4000" dirty="0"/>
              <a:t>District Support:</a:t>
            </a:r>
          </a:p>
          <a:p>
            <a:pPr marL="266700" indent="0">
              <a:buNone/>
            </a:pPr>
            <a:endParaRPr lang="en-US" sz="1000" dirty="0"/>
          </a:p>
          <a:p>
            <a:pPr lvl="0"/>
            <a:r>
              <a:rPr lang="en-US" dirty="0"/>
              <a:t> BEST Team will provide learning resources, training, and feedback for the development and implementation of student discourse strategies</a:t>
            </a:r>
            <a:br>
              <a:rPr lang="en-US" dirty="0"/>
            </a:br>
            <a:endParaRPr lang="en-US" sz="1000" dirty="0"/>
          </a:p>
          <a:p>
            <a:pPr lvl="0"/>
            <a:r>
              <a:rPr lang="en-US" dirty="0"/>
              <a:t>Funding will be provided to facilitate teachers observing other teachers implementing effective student discourse strategies in the classroom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7085A-A0FC-4BB6-8785-6FFB04F7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267286"/>
            <a:ext cx="8260672" cy="1364566"/>
          </a:xfrm>
        </p:spPr>
        <p:txBody>
          <a:bodyPr/>
          <a:lstStyle/>
          <a:p>
            <a:r>
              <a:rPr lang="en-US" sz="3200" dirty="0"/>
              <a:t>Problem of Practice #3</a:t>
            </a:r>
            <a:br>
              <a:rPr lang="en-US" sz="3200" dirty="0"/>
            </a:br>
            <a:r>
              <a:rPr lang="en-US" sz="2800" dirty="0"/>
              <a:t>Student discourse to increase student understanding and engagement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37624-9274-4B52-9DA8-21F273DF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51" y="1131029"/>
            <a:ext cx="1065048" cy="12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386E87-B95E-4E84-9F59-3ECDAC9854AA}"/>
              </a:ext>
            </a:extLst>
          </p:cNvPr>
          <p:cNvSpPr/>
          <p:nvPr/>
        </p:nvSpPr>
        <p:spPr>
          <a:xfrm>
            <a:off x="948988" y="3518894"/>
            <a:ext cx="72460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WHY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 We have identified demographic groups of students at our school who are struggling at disproportional rates.</a:t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 We will break through barriers for our Low-SES students to increase achievement, engagement, and connection at JHS!</a:t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 We will accomplish this through 1) improving student-teacher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relationships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2) increasing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clarity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within academics and behaviors, and 3) leveraging our PLC’s to improve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instruction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for ALL students.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855FE8-BE86-49AC-84C8-23013150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24831"/>
            <a:ext cx="9143999" cy="8414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Articulating our work for the year</a:t>
            </a:r>
            <a:br>
              <a:rPr lang="en-US" dirty="0"/>
            </a:br>
            <a:r>
              <a:rPr lang="en-US" sz="1500" i="1" dirty="0"/>
              <a:t>GOAL: we will be able to be able to communicate our focus simply and clearly to others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DC92B-F0B1-4B57-97DB-04133DD31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1" b="10884"/>
          <a:stretch/>
        </p:blipFill>
        <p:spPr>
          <a:xfrm>
            <a:off x="2587544" y="1771266"/>
            <a:ext cx="3968911" cy="1567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B7C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Part II</a:t>
            </a:r>
          </a:p>
        </p:txBody>
      </p:sp>
      <p:sp>
        <p:nvSpPr>
          <p:cNvPr id="206" name="Shape 206"/>
          <p:cNvSpPr/>
          <p:nvPr/>
        </p:nvSpPr>
        <p:spPr>
          <a:xfrm>
            <a:off x="228600" y="1752600"/>
            <a:ext cx="8686800" cy="449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B76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000" b="1" dirty="0">
                <a:solidFill>
                  <a:schemeClr val="lt1"/>
                </a:solidFill>
                <a:latin typeface="Quattrocento" panose="020B0604020202020204" charset="0"/>
                <a:ea typeface="Questrial"/>
                <a:cs typeface="Questrial"/>
                <a:sym typeface="Questrial"/>
              </a:rPr>
              <a:t>Classroom Walkthroughs</a:t>
            </a:r>
            <a:endParaRPr lang="en-US" sz="4000" b="1" i="0" u="none" strike="noStrike" cap="none" dirty="0">
              <a:solidFill>
                <a:schemeClr val="lt1"/>
              </a:solidFill>
              <a:latin typeface="Quattrocento" panose="020B0604020202020204" charset="0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B7C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Part III</a:t>
            </a:r>
          </a:p>
        </p:txBody>
      </p:sp>
      <p:sp>
        <p:nvSpPr>
          <p:cNvPr id="206" name="Shape 206"/>
          <p:cNvSpPr/>
          <p:nvPr/>
        </p:nvSpPr>
        <p:spPr>
          <a:xfrm>
            <a:off x="228600" y="1752600"/>
            <a:ext cx="8686800" cy="449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B76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000" b="1">
                <a:solidFill>
                  <a:schemeClr val="lt1"/>
                </a:solidFill>
                <a:latin typeface="Quattrocento" panose="020B0604020202020204" charset="0"/>
                <a:ea typeface="Questrial"/>
                <a:cs typeface="Questrial"/>
                <a:sym typeface="Questrial"/>
              </a:rPr>
              <a:t>Glows &amp; Grows</a:t>
            </a:r>
            <a:endParaRPr lang="en-US" sz="4000" b="1" i="0" u="none" strike="noStrike" cap="none" dirty="0">
              <a:solidFill>
                <a:schemeClr val="lt1"/>
              </a:solidFill>
              <a:latin typeface="Quattrocento" panose="020B0604020202020204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00885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B7C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Action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09BE3-C900-4ED1-A2E3-01EC2079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88" y="0"/>
            <a:ext cx="48960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88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&amp; Routines to Continue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43BF-C80F-4C12-9E16-7C8BBED3E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218" y="1752600"/>
            <a:ext cx="8637564" cy="4373563"/>
          </a:xfrm>
        </p:spPr>
        <p:txBody>
          <a:bodyPr/>
          <a:lstStyle/>
          <a:p>
            <a:pPr lvl="0"/>
            <a:r>
              <a:rPr lang="en-US" dirty="0"/>
              <a:t> Use of AVID strategies in classrooms school-wide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 Lessons connected to life experiences outside of school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 Learning tasks where students are doing the thinking &amp;        deliberation of thought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 Collaborative classrooms set up for student collaboration and discourse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 Engaging learning tasks, not just an activity</a:t>
            </a:r>
          </a:p>
        </p:txBody>
      </p:sp>
    </p:spTree>
    <p:extLst>
      <p:ext uri="{BB962C8B-B14F-4D97-AF65-F5344CB8AC3E}">
        <p14:creationId xmlns:p14="http://schemas.microsoft.com/office/powerpoint/2010/main" val="12609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Practice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6066"/>
            <a:ext cx="8229600" cy="4373563"/>
          </a:xfrm>
        </p:spPr>
        <p:txBody>
          <a:bodyPr/>
          <a:lstStyle/>
          <a:p>
            <a:pPr marL="266700" indent="0" algn="ctr">
              <a:buNone/>
            </a:pPr>
            <a:endParaRPr lang="en-US" sz="4000" dirty="0"/>
          </a:p>
          <a:p>
            <a:pPr marL="266700" indent="0" algn="ctr">
              <a:buNone/>
            </a:pPr>
            <a:r>
              <a:rPr lang="en-US" sz="4000" dirty="0"/>
              <a:t>Students able to articulate Learning Outcomes and </a:t>
            </a:r>
            <a:br>
              <a:rPr lang="en-US" sz="4000" dirty="0"/>
            </a:br>
            <a:r>
              <a:rPr lang="en-US" sz="4000" dirty="0"/>
              <a:t>Success Criteria (Clarity)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9998F7-AB39-4A4F-B693-9A6DFE24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28" y="4741577"/>
            <a:ext cx="1526571" cy="17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AC9B-5578-4ABA-A114-C42B809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Practice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3382D-6BAF-43CC-8103-755BEF472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0" algn="ctr">
              <a:buNone/>
            </a:pPr>
            <a:endParaRPr lang="en-US" sz="4000" dirty="0"/>
          </a:p>
          <a:p>
            <a:pPr marL="266700" indent="0" algn="ctr">
              <a:buNone/>
            </a:pPr>
            <a:endParaRPr lang="en-US" sz="4000" dirty="0"/>
          </a:p>
          <a:p>
            <a:pPr marL="266700" indent="0" algn="ctr">
              <a:buNone/>
            </a:pPr>
            <a:r>
              <a:rPr lang="en-US" sz="4000" dirty="0"/>
              <a:t>Advancing Technology as a tool for Learning &amp;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32671-B988-449D-94CC-446A6E2B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56475" y="4627887"/>
            <a:ext cx="2187525" cy="19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6789"/>
      </p:ext>
    </p:extLst>
  </p:cSld>
  <p:clrMapOvr>
    <a:masterClrMapping/>
  </p:clrMapOvr>
</p:sld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1DD5A5A7A0D4C8102A460D52D782C" ma:contentTypeVersion="32" ma:contentTypeDescription="Create a new document." ma:contentTypeScope="" ma:versionID="28d7e2cc4d6d3df3ca22864f24b72c65">
  <xsd:schema xmlns:xsd="http://www.w3.org/2001/XMLSchema" xmlns:xs="http://www.w3.org/2001/XMLSchema" xmlns:p="http://schemas.microsoft.com/office/2006/metadata/properties" xmlns:ns3="c44eec5a-0a0a-4f50-bb18-159a6f4a578f" xmlns:ns4="00efa2a0-6822-448f-ae71-f0299b99b76e" targetNamespace="http://schemas.microsoft.com/office/2006/metadata/properties" ma:root="true" ma:fieldsID="43386efd8fac9931bc82682b2eebe592" ns3:_="" ns4:_="">
    <xsd:import namespace="c44eec5a-0a0a-4f50-bb18-159a6f4a578f"/>
    <xsd:import namespace="00efa2a0-6822-448f-ae71-f0299b99b7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eec5a-0a0a-4f50-bb18-159a6f4a57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fa2a0-6822-448f-ae71-f0299b99b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00efa2a0-6822-448f-ae71-f0299b99b76e" xsi:nil="true"/>
    <DefaultSectionNames xmlns="00efa2a0-6822-448f-ae71-f0299b99b76e" xsi:nil="true"/>
    <NotebookType xmlns="00efa2a0-6822-448f-ae71-f0299b99b76e" xsi:nil="true"/>
    <Teachers xmlns="00efa2a0-6822-448f-ae71-f0299b99b76e">
      <UserInfo>
        <DisplayName/>
        <AccountId xsi:nil="true"/>
        <AccountType/>
      </UserInfo>
    </Teachers>
    <Student_Groups xmlns="00efa2a0-6822-448f-ae71-f0299b99b76e">
      <UserInfo>
        <DisplayName/>
        <AccountId xsi:nil="true"/>
        <AccountType/>
      </UserInfo>
    </Student_Groups>
    <TeamsChannelId xmlns="00efa2a0-6822-448f-ae71-f0299b99b76e" xsi:nil="true"/>
    <Invited_Students xmlns="00efa2a0-6822-448f-ae71-f0299b99b76e" xsi:nil="true"/>
    <Students xmlns="00efa2a0-6822-448f-ae71-f0299b99b76e">
      <UserInfo>
        <DisplayName/>
        <AccountId xsi:nil="true"/>
        <AccountType/>
      </UserInfo>
    </Students>
    <AppVersion xmlns="00efa2a0-6822-448f-ae71-f0299b99b76e" xsi:nil="true"/>
    <IsNotebookLocked xmlns="00efa2a0-6822-448f-ae71-f0299b99b76e" xsi:nil="true"/>
    <Templates xmlns="00efa2a0-6822-448f-ae71-f0299b99b76e" xsi:nil="true"/>
    <Self_Registration_Enabled xmlns="00efa2a0-6822-448f-ae71-f0299b99b76e" xsi:nil="true"/>
    <Has_Teacher_Only_SectionGroup xmlns="00efa2a0-6822-448f-ae71-f0299b99b76e" xsi:nil="true"/>
    <FolderType xmlns="00efa2a0-6822-448f-ae71-f0299b99b76e" xsi:nil="true"/>
    <CultureName xmlns="00efa2a0-6822-448f-ae71-f0299b99b76e" xsi:nil="true"/>
    <Is_Collaboration_Space_Locked xmlns="00efa2a0-6822-448f-ae71-f0299b99b76e" xsi:nil="true"/>
    <Owner xmlns="00efa2a0-6822-448f-ae71-f0299b99b76e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1FA586-28CA-4948-A038-5C01F7CA6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eec5a-0a0a-4f50-bb18-159a6f4a578f"/>
    <ds:schemaRef ds:uri="00efa2a0-6822-448f-ae71-f0299b99b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612DC-D2F9-45BC-A70C-CE6A0C4C72ED}">
  <ds:schemaRefs>
    <ds:schemaRef ds:uri="http://purl.org/dc/dcmitype/"/>
    <ds:schemaRef ds:uri="http://schemas.microsoft.com/office/2006/documentManagement/types"/>
    <ds:schemaRef ds:uri="http://purl.org/dc/elements/1.1/"/>
    <ds:schemaRef ds:uri="00efa2a0-6822-448f-ae71-f0299b99b76e"/>
    <ds:schemaRef ds:uri="http://schemas.microsoft.com/office/infopath/2007/PartnerControls"/>
    <ds:schemaRef ds:uri="http://purl.org/dc/terms/"/>
    <ds:schemaRef ds:uri="c44eec5a-0a0a-4f50-bb18-159a6f4a578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09D8D7-53C8-4308-8BDA-07AE184F0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383</Words>
  <Application>Microsoft Office PowerPoint</Application>
  <PresentationFormat>On-screen Show (4:3)</PresentationFormat>
  <Paragraphs>104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Questrial</vt:lpstr>
      <vt:lpstr>Arial</vt:lpstr>
      <vt:lpstr>Quattrocento</vt:lpstr>
      <vt:lpstr>Calibri</vt:lpstr>
      <vt:lpstr>Symbol</vt:lpstr>
      <vt:lpstr>Apothecary</vt:lpstr>
      <vt:lpstr>INSTRUCTIONAL REVIEW</vt:lpstr>
      <vt:lpstr>Instructional review outline</vt:lpstr>
      <vt:lpstr>Articulating our work for the year GOAL: we will be able to be able to communicate our focus simply and clearly to others</vt:lpstr>
      <vt:lpstr>Part II</vt:lpstr>
      <vt:lpstr>Part III</vt:lpstr>
      <vt:lpstr>Action Plan</vt:lpstr>
      <vt:lpstr>Systems &amp; Routines to Continue</vt:lpstr>
      <vt:lpstr>Problem of Practice #1</vt:lpstr>
      <vt:lpstr>Problem of Practice #2</vt:lpstr>
      <vt:lpstr>Problem of Practice #3</vt:lpstr>
      <vt:lpstr>Stakeholders</vt:lpstr>
      <vt:lpstr>Problem of Practice #1 Students able to articulate Learning Outcomes and Success Criteria (Clarity)</vt:lpstr>
      <vt:lpstr>Problem of Practice #1 Students able to articulate Learning Outcomes and Success Criteria (Clarity)</vt:lpstr>
      <vt:lpstr>Problem of Practice #1 Students able to articulate Learning Outcomes and Success Criteria (Clarity)</vt:lpstr>
      <vt:lpstr>Problem of Practice #2 Advancing Technology as a tool for Learning &amp; Assessment</vt:lpstr>
      <vt:lpstr>Problem of Practice #2 Advancing Technology as a tool for Learning &amp; Assessment</vt:lpstr>
      <vt:lpstr>Problem of Practice #2 Advancing Technology as a tool for Learning &amp; Assessment</vt:lpstr>
      <vt:lpstr>Problem of Practice #2 Advancing Technology as a tool for Learning &amp; Assessment</vt:lpstr>
      <vt:lpstr>Problem of Practice #3 Student discourse to increase student understanding and engagement</vt:lpstr>
      <vt:lpstr>Problem of Practice #3 Student discourse to increase student understanding and engagement</vt:lpstr>
      <vt:lpstr>Problem of Practice #3 Student discourse to increase student understanding and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REVIEW</dc:title>
  <dc:creator>Barbara Terembes</dc:creator>
  <cp:lastModifiedBy>Peters, David S.</cp:lastModifiedBy>
  <cp:revision>92</cp:revision>
  <cp:lastPrinted>2016-09-08T12:36:43Z</cp:lastPrinted>
  <dcterms:modified xsi:type="dcterms:W3CDTF">2020-01-10T02:19:33Z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0x010100A641DD5A5A7A0D4C8102A460D52D782C</vt:lpwstr>
  </property>
</Properties>
</file>