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4"/>
  </p:sldMasterIdLst>
  <p:notesMasterIdLst>
    <p:notesMasterId r:id="rId23"/>
  </p:notesMasterIdLst>
  <p:handoutMasterIdLst>
    <p:handoutMasterId r:id="rId24"/>
  </p:handoutMasterIdLst>
  <p:sldIdLst>
    <p:sldId id="521" r:id="rId5"/>
    <p:sldId id="594" r:id="rId6"/>
    <p:sldId id="595" r:id="rId7"/>
    <p:sldId id="610" r:id="rId8"/>
    <p:sldId id="609" r:id="rId9"/>
    <p:sldId id="608" r:id="rId10"/>
    <p:sldId id="596" r:id="rId11"/>
    <p:sldId id="597" r:id="rId12"/>
    <p:sldId id="598" r:id="rId13"/>
    <p:sldId id="599" r:id="rId14"/>
    <p:sldId id="600" r:id="rId15"/>
    <p:sldId id="601" r:id="rId16"/>
    <p:sldId id="602" r:id="rId17"/>
    <p:sldId id="603" r:id="rId18"/>
    <p:sldId id="604" r:id="rId19"/>
    <p:sldId id="605" r:id="rId20"/>
    <p:sldId id="606" r:id="rId21"/>
    <p:sldId id="607"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hy" initials="RK" lastIdx="2" clrIdx="0">
    <p:extLst>
      <p:ext uri="{19B8F6BF-5375-455C-9EA6-DF929625EA0E}">
        <p15:presenceInfo xmlns:p15="http://schemas.microsoft.com/office/powerpoint/2012/main" userId="S-1-5-21-976001810-1285049968-148364962-459146" providerId="AD"/>
      </p:ext>
    </p:extLst>
  </p:cmAuthor>
  <p:cmAuthor id="2" name="Reeves,  Kathy" initials="RK [2]" lastIdx="1" clrIdx="1">
    <p:extLst>
      <p:ext uri="{19B8F6BF-5375-455C-9EA6-DF929625EA0E}">
        <p15:presenceInfo xmlns:p15="http://schemas.microsoft.com/office/powerpoint/2012/main" userId="S::12882@apps.everettsd.org::91c987e8-2a23-4cf2-b34a-e205c0197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769"/>
    <a:srgbClr val="0E3D6D"/>
    <a:srgbClr val="4B296C"/>
    <a:srgbClr val="CD4628"/>
    <a:srgbClr val="6EB333"/>
    <a:srgbClr val="E87827"/>
    <a:srgbClr val="FF8000"/>
    <a:srgbClr val="FFFFCC"/>
    <a:srgbClr val="FD8522"/>
    <a:srgbClr val="8525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243" autoAdjust="0"/>
  </p:normalViewPr>
  <p:slideViewPr>
    <p:cSldViewPr snapToGrid="0">
      <p:cViewPr varScale="1">
        <p:scale>
          <a:sx n="49" d="100"/>
          <a:sy n="49" d="100"/>
        </p:scale>
        <p:origin x="33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C6310D87-62DF-5D49-BDC9-E6CB2AFB4311}" type="datetimeFigureOut">
              <a:rPr lang="en-US" smtClean="0"/>
              <a:t>8/27/2020</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288F7EDB-C421-824C-B61B-4918CA274967}" type="slidenum">
              <a:rPr lang="en-US" smtClean="0"/>
              <a:t>‹#›</a:t>
            </a:fld>
            <a:endParaRPr lang="en-US"/>
          </a:p>
        </p:txBody>
      </p:sp>
    </p:spTree>
    <p:extLst>
      <p:ext uri="{BB962C8B-B14F-4D97-AF65-F5344CB8AC3E}">
        <p14:creationId xmlns:p14="http://schemas.microsoft.com/office/powerpoint/2010/main" val="251268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B70DE41B-D784-BA4F-A062-70A7D1BFE910}" type="datetimeFigureOut">
              <a:rPr lang="en-US" smtClean="0"/>
              <a:t>8/27/2020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5D278A8B-08C7-9F46-93BF-5A384DF5C06C}" type="slidenum">
              <a:rPr lang="en-US" smtClean="0"/>
              <a:t>‹#›</a:t>
            </a:fld>
            <a:endParaRPr lang="en-US"/>
          </a:p>
        </p:txBody>
      </p:sp>
    </p:spTree>
    <p:extLst>
      <p:ext uri="{BB962C8B-B14F-4D97-AF65-F5344CB8AC3E}">
        <p14:creationId xmlns:p14="http://schemas.microsoft.com/office/powerpoint/2010/main" val="1878676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10"/>
          </p:nvPr>
        </p:nvSpPr>
        <p:spPr/>
        <p:txBody>
          <a:bodyPr/>
          <a:lstStyle/>
          <a:p>
            <a:fld id="{5D278A8B-08C7-9F46-93BF-5A384DF5C06C}" type="slidenum">
              <a:rPr lang="en-US" smtClean="0"/>
              <a:t>1</a:t>
            </a:fld>
            <a:endParaRPr lang="en-US"/>
          </a:p>
        </p:txBody>
      </p:sp>
    </p:spTree>
    <p:extLst>
      <p:ext uri="{BB962C8B-B14F-4D97-AF65-F5344CB8AC3E}">
        <p14:creationId xmlns:p14="http://schemas.microsoft.com/office/powerpoint/2010/main" val="139421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10</a:t>
            </a:fld>
            <a:endParaRPr lang="en-US"/>
          </a:p>
        </p:txBody>
      </p:sp>
    </p:spTree>
    <p:extLst>
      <p:ext uri="{BB962C8B-B14F-4D97-AF65-F5344CB8AC3E}">
        <p14:creationId xmlns:p14="http://schemas.microsoft.com/office/powerpoint/2010/main" val="163543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11</a:t>
            </a:fld>
            <a:endParaRPr lang="en-US"/>
          </a:p>
        </p:txBody>
      </p:sp>
    </p:spTree>
    <p:extLst>
      <p:ext uri="{BB962C8B-B14F-4D97-AF65-F5344CB8AC3E}">
        <p14:creationId xmlns:p14="http://schemas.microsoft.com/office/powerpoint/2010/main" val="311539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12</a:t>
            </a:fld>
            <a:endParaRPr lang="en-US"/>
          </a:p>
        </p:txBody>
      </p:sp>
    </p:spTree>
    <p:extLst>
      <p:ext uri="{BB962C8B-B14F-4D97-AF65-F5344CB8AC3E}">
        <p14:creationId xmlns:p14="http://schemas.microsoft.com/office/powerpoint/2010/main" val="104793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13</a:t>
            </a:fld>
            <a:endParaRPr lang="en-US"/>
          </a:p>
        </p:txBody>
      </p:sp>
    </p:spTree>
    <p:extLst>
      <p:ext uri="{BB962C8B-B14F-4D97-AF65-F5344CB8AC3E}">
        <p14:creationId xmlns:p14="http://schemas.microsoft.com/office/powerpoint/2010/main" val="199814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14</a:t>
            </a:fld>
            <a:endParaRPr lang="en-US"/>
          </a:p>
        </p:txBody>
      </p:sp>
    </p:spTree>
    <p:extLst>
      <p:ext uri="{BB962C8B-B14F-4D97-AF65-F5344CB8AC3E}">
        <p14:creationId xmlns:p14="http://schemas.microsoft.com/office/powerpoint/2010/main" val="281303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15</a:t>
            </a:fld>
            <a:endParaRPr lang="en-US"/>
          </a:p>
        </p:txBody>
      </p:sp>
    </p:spTree>
    <p:extLst>
      <p:ext uri="{BB962C8B-B14F-4D97-AF65-F5344CB8AC3E}">
        <p14:creationId xmlns:p14="http://schemas.microsoft.com/office/powerpoint/2010/main" val="309582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16</a:t>
            </a:fld>
            <a:endParaRPr lang="en-US"/>
          </a:p>
        </p:txBody>
      </p:sp>
    </p:spTree>
    <p:extLst>
      <p:ext uri="{BB962C8B-B14F-4D97-AF65-F5344CB8AC3E}">
        <p14:creationId xmlns:p14="http://schemas.microsoft.com/office/powerpoint/2010/main" val="36412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17</a:t>
            </a:fld>
            <a:endParaRPr lang="en-US"/>
          </a:p>
        </p:txBody>
      </p:sp>
    </p:spTree>
    <p:extLst>
      <p:ext uri="{BB962C8B-B14F-4D97-AF65-F5344CB8AC3E}">
        <p14:creationId xmlns:p14="http://schemas.microsoft.com/office/powerpoint/2010/main" val="4175808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18</a:t>
            </a:fld>
            <a:endParaRPr lang="en-US"/>
          </a:p>
        </p:txBody>
      </p:sp>
    </p:spTree>
    <p:extLst>
      <p:ext uri="{BB962C8B-B14F-4D97-AF65-F5344CB8AC3E}">
        <p14:creationId xmlns:p14="http://schemas.microsoft.com/office/powerpoint/2010/main" val="199348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2</a:t>
            </a:fld>
            <a:endParaRPr lang="en-US"/>
          </a:p>
        </p:txBody>
      </p:sp>
    </p:spTree>
    <p:extLst>
      <p:ext uri="{BB962C8B-B14F-4D97-AF65-F5344CB8AC3E}">
        <p14:creationId xmlns:p14="http://schemas.microsoft.com/office/powerpoint/2010/main" val="136619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5D278A8B-08C7-9F46-93BF-5A384DF5C06C}" type="slidenum">
              <a:rPr lang="en-US" smtClean="0"/>
              <a:t>3</a:t>
            </a:fld>
            <a:endParaRPr lang="en-US"/>
          </a:p>
        </p:txBody>
      </p:sp>
    </p:spTree>
    <p:extLst>
      <p:ext uri="{BB962C8B-B14F-4D97-AF65-F5344CB8AC3E}">
        <p14:creationId xmlns:p14="http://schemas.microsoft.com/office/powerpoint/2010/main" val="420034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5D278A8B-08C7-9F46-93BF-5A384DF5C06C}" type="slidenum">
              <a:rPr lang="en-US" smtClean="0"/>
              <a:t>4</a:t>
            </a:fld>
            <a:endParaRPr lang="en-US"/>
          </a:p>
        </p:txBody>
      </p:sp>
    </p:spTree>
    <p:extLst>
      <p:ext uri="{BB962C8B-B14F-4D97-AF65-F5344CB8AC3E}">
        <p14:creationId xmlns:p14="http://schemas.microsoft.com/office/powerpoint/2010/main" val="359244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5D278A8B-08C7-9F46-93BF-5A384DF5C06C}" type="slidenum">
              <a:rPr lang="en-US" smtClean="0"/>
              <a:t>5</a:t>
            </a:fld>
            <a:endParaRPr lang="en-US"/>
          </a:p>
        </p:txBody>
      </p:sp>
    </p:spTree>
    <p:extLst>
      <p:ext uri="{BB962C8B-B14F-4D97-AF65-F5344CB8AC3E}">
        <p14:creationId xmlns:p14="http://schemas.microsoft.com/office/powerpoint/2010/main" val="234269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5D278A8B-08C7-9F46-93BF-5A384DF5C06C}" type="slidenum">
              <a:rPr lang="en-US" smtClean="0"/>
              <a:t>6</a:t>
            </a:fld>
            <a:endParaRPr lang="en-US"/>
          </a:p>
        </p:txBody>
      </p:sp>
    </p:spTree>
    <p:extLst>
      <p:ext uri="{BB962C8B-B14F-4D97-AF65-F5344CB8AC3E}">
        <p14:creationId xmlns:p14="http://schemas.microsoft.com/office/powerpoint/2010/main" val="240554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7</a:t>
            </a:fld>
            <a:endParaRPr lang="en-US"/>
          </a:p>
        </p:txBody>
      </p:sp>
    </p:spTree>
    <p:extLst>
      <p:ext uri="{BB962C8B-B14F-4D97-AF65-F5344CB8AC3E}">
        <p14:creationId xmlns:p14="http://schemas.microsoft.com/office/powerpoint/2010/main" val="383367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8</a:t>
            </a:fld>
            <a:endParaRPr lang="en-US"/>
          </a:p>
        </p:txBody>
      </p:sp>
    </p:spTree>
    <p:extLst>
      <p:ext uri="{BB962C8B-B14F-4D97-AF65-F5344CB8AC3E}">
        <p14:creationId xmlns:p14="http://schemas.microsoft.com/office/powerpoint/2010/main" val="4226183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78A8B-08C7-9F46-93BF-5A384DF5C06C}" type="slidenum">
              <a:rPr lang="en-US" smtClean="0"/>
              <a:t>9</a:t>
            </a:fld>
            <a:endParaRPr lang="en-US"/>
          </a:p>
        </p:txBody>
      </p:sp>
    </p:spTree>
    <p:extLst>
      <p:ext uri="{BB962C8B-B14F-4D97-AF65-F5344CB8AC3E}">
        <p14:creationId xmlns:p14="http://schemas.microsoft.com/office/powerpoint/2010/main" val="3145946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emplate-background-arch.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4434668"/>
          </a:xfrm>
          <a:prstGeom prst="rect">
            <a:avLst/>
          </a:prstGeom>
        </p:spPr>
      </p:pic>
      <p:sp>
        <p:nvSpPr>
          <p:cNvPr id="5" name="Rectangle 4"/>
          <p:cNvSpPr/>
          <p:nvPr userDrawn="1"/>
        </p:nvSpPr>
        <p:spPr>
          <a:xfrm>
            <a:off x="450003" y="898151"/>
            <a:ext cx="8296064" cy="550265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accent4">
                    <a:lumMod val="50000"/>
                  </a:schemeClr>
                </a:solidFill>
              </a:rPr>
              <a:t> </a:t>
            </a:r>
          </a:p>
        </p:txBody>
      </p:sp>
      <p:pic>
        <p:nvPicPr>
          <p:cNvPr id="7" name="Picture 6" descr="eps-icon-log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4669" y="23285"/>
            <a:ext cx="831398" cy="790172"/>
          </a:xfrm>
          <a:prstGeom prst="rect">
            <a:avLst/>
          </a:prstGeom>
        </p:spPr>
      </p:pic>
    </p:spTree>
    <p:extLst>
      <p:ext uri="{BB962C8B-B14F-4D97-AF65-F5344CB8AC3E}">
        <p14:creationId xmlns:p14="http://schemas.microsoft.com/office/powerpoint/2010/main" val="161872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Content and Objec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emplate-background-arch.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4434668"/>
          </a:xfrm>
          <a:prstGeom prst="rect">
            <a:avLst/>
          </a:prstGeom>
        </p:spPr>
      </p:pic>
      <p:sp>
        <p:nvSpPr>
          <p:cNvPr id="5" name="Rectangle 4"/>
          <p:cNvSpPr/>
          <p:nvPr userDrawn="1"/>
        </p:nvSpPr>
        <p:spPr>
          <a:xfrm>
            <a:off x="450003" y="898151"/>
            <a:ext cx="8296064" cy="550265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accent4">
                    <a:lumMod val="50000"/>
                  </a:schemeClr>
                </a:solidFill>
              </a:rPr>
              <a:t> </a:t>
            </a:r>
          </a:p>
        </p:txBody>
      </p:sp>
      <p:pic>
        <p:nvPicPr>
          <p:cNvPr id="7" name="Picture 6" descr="eps-icon-log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14669" y="23285"/>
            <a:ext cx="831398" cy="790172"/>
          </a:xfrm>
          <a:prstGeom prst="rect">
            <a:avLst/>
          </a:prstGeom>
        </p:spPr>
      </p:pic>
      <p:sp>
        <p:nvSpPr>
          <p:cNvPr id="9" name="Title 14"/>
          <p:cNvSpPr>
            <a:spLocks noGrp="1"/>
          </p:cNvSpPr>
          <p:nvPr>
            <p:ph type="title"/>
          </p:nvPr>
        </p:nvSpPr>
        <p:spPr>
          <a:xfrm>
            <a:off x="602285" y="1085909"/>
            <a:ext cx="2744206" cy="1755525"/>
          </a:xfrm>
          <a:prstGeom prst="rect">
            <a:avLst/>
          </a:prstGeom>
        </p:spPr>
        <p:txBody>
          <a:bodyPr/>
          <a:lstStyle>
            <a:lvl1pPr>
              <a:defRPr>
                <a:latin typeface="Myriad Pro" panose="020B0503030403020204" pitchFamily="34" charset="0"/>
              </a:defRPr>
            </a:lvl1pPr>
          </a:lstStyle>
          <a:p>
            <a:endParaRPr lang="en-US"/>
          </a:p>
        </p:txBody>
      </p:sp>
      <p:sp>
        <p:nvSpPr>
          <p:cNvPr id="10" name="Content Placeholder 15"/>
          <p:cNvSpPr>
            <a:spLocks noGrp="1"/>
          </p:cNvSpPr>
          <p:nvPr>
            <p:ph idx="1"/>
          </p:nvPr>
        </p:nvSpPr>
        <p:spPr>
          <a:xfrm>
            <a:off x="3498774" y="1085910"/>
            <a:ext cx="5089750" cy="5075192"/>
          </a:xfrm>
          <a:prstGeom prst="rect">
            <a:avLst/>
          </a:prstGeom>
        </p:spPr>
        <p:txBody>
          <a:bodyPr/>
          <a:lstStyle>
            <a:lvl1pPr>
              <a:defRPr>
                <a:latin typeface="Myriad Pro" panose="020B0503030403020204" pitchFamily="34" charset="0"/>
              </a:defRPr>
            </a:lvl1pPr>
          </a:lstStyle>
          <a:p>
            <a:endParaRPr lang="en-US"/>
          </a:p>
        </p:txBody>
      </p:sp>
      <p:sp>
        <p:nvSpPr>
          <p:cNvPr id="11" name="Text Placeholder 16"/>
          <p:cNvSpPr>
            <a:spLocks noGrp="1"/>
          </p:cNvSpPr>
          <p:nvPr>
            <p:ph type="body" sz="half" idx="2"/>
          </p:nvPr>
        </p:nvSpPr>
        <p:spPr>
          <a:xfrm>
            <a:off x="602285" y="3029192"/>
            <a:ext cx="2744206" cy="3123498"/>
          </a:xfrm>
          <a:prstGeom prst="rect">
            <a:avLst/>
          </a:prstGeom>
        </p:spPr>
        <p:txBody>
          <a:bodyPr/>
          <a:lstStyle>
            <a:lvl1pPr>
              <a:defRPr>
                <a:latin typeface="Myriad Pro" panose="020B0503030403020204" pitchFamily="34" charset="0"/>
              </a:defRPr>
            </a:lvl1pPr>
          </a:lstStyle>
          <a:p>
            <a:endParaRPr lang="en-US"/>
          </a:p>
        </p:txBody>
      </p:sp>
    </p:spTree>
    <p:extLst>
      <p:ext uri="{BB962C8B-B14F-4D97-AF65-F5344CB8AC3E}">
        <p14:creationId xmlns:p14="http://schemas.microsoft.com/office/powerpoint/2010/main" val="1320038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844383"/>
      </p:ext>
    </p:extLst>
  </p:cSld>
  <p:clrMap bg1="lt1" tx1="dk1" bg2="lt2" tx2="dk2" accent1="accent1" accent2="accent2" accent3="accent3" accent4="accent4" accent5="accent5" accent6="accent6" hlink="hlink" folHlink="folHlink"/>
  <p:sldLayoutIdLst>
    <p:sldLayoutId id="2147483787" r:id="rId1"/>
    <p:sldLayoutId id="214748378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ook, shelf, indoor, sitting&#10;&#10;Description automatically generated">
            <a:extLst>
              <a:ext uri="{FF2B5EF4-FFF2-40B4-BE49-F238E27FC236}">
                <a16:creationId xmlns:a16="http://schemas.microsoft.com/office/drawing/2014/main" id="{AACA0447-B6A1-42C7-8617-28EC27D7EB4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2199"/>
          <a:stretch/>
        </p:blipFill>
        <p:spPr>
          <a:xfrm>
            <a:off x="0" y="762000"/>
            <a:ext cx="9144000" cy="5352361"/>
          </a:xfrm>
          <a:prstGeom prst="rect">
            <a:avLst/>
          </a:prstGeom>
        </p:spPr>
      </p:pic>
      <p:pic>
        <p:nvPicPr>
          <p:cNvPr id="6" name="Picture 5" descr="bottom-arch.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344808"/>
            <a:ext cx="9144000" cy="2109216"/>
          </a:xfrm>
          <a:prstGeom prst="rect">
            <a:avLst/>
          </a:prstGeom>
        </p:spPr>
      </p:pic>
      <p:pic>
        <p:nvPicPr>
          <p:cNvPr id="3" name="Picture 2" descr="top-arch.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3082"/>
            <a:ext cx="9144000" cy="2517747"/>
          </a:xfrm>
          <a:prstGeom prst="rect">
            <a:avLst/>
          </a:prstGeom>
        </p:spPr>
      </p:pic>
      <p:sp>
        <p:nvSpPr>
          <p:cNvPr id="7" name="TextBox 6"/>
          <p:cNvSpPr txBox="1"/>
          <p:nvPr/>
        </p:nvSpPr>
        <p:spPr>
          <a:xfrm>
            <a:off x="471713" y="4980128"/>
            <a:ext cx="7617210" cy="1228028"/>
          </a:xfrm>
          <a:prstGeom prst="rect">
            <a:avLst/>
          </a:prstGeom>
          <a:noFill/>
        </p:spPr>
        <p:txBody>
          <a:bodyPr wrap="square" lIns="91440" tIns="45720" rIns="91440" bIns="45720" rtlCol="0" anchor="t">
            <a:spAutoFit/>
          </a:bodyPr>
          <a:lstStyle/>
          <a:p>
            <a:pPr>
              <a:lnSpc>
                <a:spcPct val="90000"/>
              </a:lnSpc>
            </a:pPr>
            <a:r>
              <a:rPr lang="en-US" sz="3600" b="1">
                <a:solidFill>
                  <a:schemeClr val="bg1"/>
                </a:solidFill>
                <a:latin typeface="Arial"/>
                <a:cs typeface="Arial"/>
              </a:rPr>
              <a:t>Negotiations Update</a:t>
            </a:r>
            <a:endParaRPr lang="en-US">
              <a:solidFill>
                <a:schemeClr val="bg1"/>
              </a:solidFill>
              <a:cs typeface="Calibri"/>
            </a:endParaRPr>
          </a:p>
          <a:p>
            <a:pPr>
              <a:lnSpc>
                <a:spcPct val="90000"/>
              </a:lnSpc>
            </a:pPr>
            <a:r>
              <a:rPr lang="en-US" sz="2200">
                <a:solidFill>
                  <a:schemeClr val="bg1"/>
                </a:solidFill>
                <a:latin typeface="Arial"/>
                <a:cs typeface="Arial"/>
              </a:rPr>
              <a:t>August 27, 2020</a:t>
            </a:r>
            <a:endParaRPr lang="en-US">
              <a:solidFill>
                <a:schemeClr val="bg1"/>
              </a:solidFill>
              <a:latin typeface="Arial"/>
              <a:cs typeface="Arial"/>
            </a:endParaRPr>
          </a:p>
          <a:p>
            <a:pPr>
              <a:lnSpc>
                <a:spcPct val="90000"/>
              </a:lnSpc>
            </a:pPr>
            <a:endParaRPr lang="en-US" sz="2400">
              <a:solidFill>
                <a:schemeClr val="bg1"/>
              </a:solidFill>
              <a:latin typeface="Myriad Pro"/>
              <a:cs typeface="Myriad Pro"/>
            </a:endParaRPr>
          </a:p>
        </p:txBody>
      </p:sp>
      <p:pic>
        <p:nvPicPr>
          <p:cNvPr id="4" name="Picture 3" descr="EPS-Horizontal-Log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5445" y="244627"/>
            <a:ext cx="3430902" cy="830640"/>
          </a:xfrm>
          <a:prstGeom prst="rect">
            <a:avLst/>
          </a:prstGeom>
        </p:spPr>
      </p:pic>
    </p:spTree>
    <p:extLst>
      <p:ext uri="{BB962C8B-B14F-4D97-AF65-F5344CB8AC3E}">
        <p14:creationId xmlns:p14="http://schemas.microsoft.com/office/powerpoint/2010/main" val="139209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076" y="1036092"/>
            <a:ext cx="8071299" cy="5016758"/>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Elementary:  Standards-based grading</a:t>
            </a:r>
          </a:p>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Secondary:  A-F scale; plus/minus continues</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Considerations:  </a:t>
            </a:r>
          </a:p>
          <a:p>
            <a:pPr marL="1257300" lvl="2"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The grading floor of “zero” will be eliminated and replaced with a floor of fifty percent (50%).  This includes missing assignments.  </a:t>
            </a:r>
          </a:p>
          <a:p>
            <a:pPr marL="1257300" lvl="2"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To support a system focused on the evaluation of student learning and one of providing meaningful feedback to students and families, grades as an assessment of learning will not include students’ attendance or behaviors.  </a:t>
            </a:r>
          </a:p>
          <a:p>
            <a:pPr marL="1257300" lvl="2"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With specific criteria designed by teachers, students will be allowed to retake exams and revise assignments. </a:t>
            </a:r>
          </a:p>
          <a:p>
            <a:pPr marL="342900" indent="-342900">
              <a:buFont typeface="Arial" panose="020B0604020202020204" pitchFamily="34" charset="0"/>
              <a:buChar char="•"/>
            </a:pPr>
            <a:endParaRPr lang="en-US" sz="200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With input from the Association, the District shall appoint a “Grading Committee” to determine the most appropriate grading policy for distance teaching</a:t>
            </a:r>
          </a:p>
        </p:txBody>
      </p:sp>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Grading</a:t>
            </a:r>
          </a:p>
        </p:txBody>
      </p:sp>
    </p:spTree>
    <p:extLst>
      <p:ext uri="{BB962C8B-B14F-4D97-AF65-F5344CB8AC3E}">
        <p14:creationId xmlns:p14="http://schemas.microsoft.com/office/powerpoint/2010/main" val="328233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076" y="1036092"/>
            <a:ext cx="8071299" cy="4708981"/>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Teachers scheduled for Focused evaluation</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Scored at prior comprehensive score, or better</a:t>
            </a:r>
          </a:p>
          <a:p>
            <a:pPr lvl="1"/>
            <a:endParaRPr lang="en-US" sz="200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For teachers in years two and beyond who are scheduled for a Comprehensive evaluation, and for teachers with two or more years of successful performance in another Washington state district who are in their first year of teaching in a new district, </a:t>
            </a:r>
            <a:r>
              <a:rPr lang="en-US" sz="2000" b="1" i="1">
                <a:solidFill>
                  <a:schemeClr val="accent6">
                    <a:lumMod val="75000"/>
                  </a:schemeClr>
                </a:solidFill>
                <a:latin typeface="Arial" panose="020B0604020202020204" pitchFamily="34" charset="0"/>
                <a:cs typeface="Arial" panose="020B0604020202020204" pitchFamily="34" charset="0"/>
              </a:rPr>
              <a:t>the teacher and evaluator will decide on two criteria to be formally scored using evidence provided during the 2020–21 school year</a:t>
            </a:r>
            <a:r>
              <a:rPr lang="en-US" sz="2000" b="1">
                <a:solidFill>
                  <a:schemeClr val="accent6">
                    <a:lumMod val="75000"/>
                  </a:schemeClr>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The remaining six criteria will be scored by assigning the score received in the most recent Comprehensive evaluation. </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The teacher can be moved to a regular Comprehensive cycle (all 8 criteria) if the evaluator or teacher provides notice in writing by December 15. </a:t>
            </a:r>
          </a:p>
        </p:txBody>
      </p:sp>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Teacher Evaluation</a:t>
            </a:r>
          </a:p>
        </p:txBody>
      </p:sp>
    </p:spTree>
    <p:extLst>
      <p:ext uri="{BB962C8B-B14F-4D97-AF65-F5344CB8AC3E}">
        <p14:creationId xmlns:p14="http://schemas.microsoft.com/office/powerpoint/2010/main" val="101832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904" y="1086892"/>
            <a:ext cx="8178191" cy="5632311"/>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For teachers in their first year of teaching in the District on a Comprehensive evaluation, the teacher and evaluator shall </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(a) use the traditional Comprehensive process (all 8 criteria); or </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(b) determine at least two criteria to be formally scored using evidence provided during the 2020–21 school year, and the remaining criteria will be scored “Basic” as default scores. </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Evaluators will use the language “default scores due to the circumstances of the COVID-19 pandemic” where applicable.</a:t>
            </a:r>
          </a:p>
          <a:p>
            <a:pPr marL="800100" lvl="1" indent="-342900">
              <a:buFont typeface="Arial" panose="020B0604020202020204" pitchFamily="34" charset="0"/>
              <a:buChar char="•"/>
            </a:pPr>
            <a:endParaRPr lang="en-US" sz="200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Those employees who received an Unsatisfactory or below Proficient score in the 2019-20 school year shall be mutually addressed with the District and Association to determine an appropriate, fair, and supportive evaluation process.  </a:t>
            </a:r>
          </a:p>
          <a:p>
            <a:pPr marL="342900" indent="-342900">
              <a:buFont typeface="Arial" panose="020B0604020202020204" pitchFamily="34" charset="0"/>
              <a:buChar char="•"/>
            </a:pPr>
            <a:endParaRPr lang="en-US" sz="200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For teachers on a plan of improvement, the District and Association shall determine modifications, if any, to the evaluation process on a case-by-case basis.</a:t>
            </a:r>
          </a:p>
          <a:p>
            <a:endParaRPr lang="en-US" sz="2000">
              <a:solidFill>
                <a:schemeClr val="tx2"/>
              </a:solidFill>
              <a:latin typeface="Arial" panose="020B0604020202020204" pitchFamily="34" charset="0"/>
              <a:cs typeface="Arial" panose="020B0604020202020204" pitchFamily="34" charset="0"/>
            </a:endParaRPr>
          </a:p>
        </p:txBody>
      </p:sp>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Teacher Evaluation</a:t>
            </a:r>
          </a:p>
        </p:txBody>
      </p:sp>
    </p:spTree>
    <p:extLst>
      <p:ext uri="{BB962C8B-B14F-4D97-AF65-F5344CB8AC3E}">
        <p14:creationId xmlns:p14="http://schemas.microsoft.com/office/powerpoint/2010/main" val="896882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076" y="1036092"/>
            <a:ext cx="8071299" cy="2862322"/>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For certificated employees not eligible for the TPEP evaluation, employees on the long-form model shall be evaluated in accordance with Section 10.02</a:t>
            </a:r>
          </a:p>
          <a:p>
            <a:pPr marL="342900" indent="-342900">
              <a:buFont typeface="Arial" panose="020B0604020202020204" pitchFamily="34" charset="0"/>
              <a:buChar char="•"/>
            </a:pPr>
            <a:endParaRPr lang="en-US" sz="200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Employees on short-form or PGO shall be given the same summative rating as their last completed evaluation. </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The employee can be moved to a regular long-form cycle (all 6 criteria) if the evaluator or employee provides notice in writing by December 15.</a:t>
            </a:r>
          </a:p>
        </p:txBody>
      </p:sp>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Teacher Evaluation</a:t>
            </a:r>
          </a:p>
        </p:txBody>
      </p:sp>
    </p:spTree>
    <p:extLst>
      <p:ext uri="{BB962C8B-B14F-4D97-AF65-F5344CB8AC3E}">
        <p14:creationId xmlns:p14="http://schemas.microsoft.com/office/powerpoint/2010/main" val="285896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076" y="1036092"/>
            <a:ext cx="8071299" cy="507831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b="1">
                <a:solidFill>
                  <a:schemeClr val="tx2"/>
                </a:solidFill>
                <a:latin typeface="Arial"/>
                <a:cs typeface="Arial"/>
              </a:rPr>
              <a:t>During Stage One:</a:t>
            </a:r>
            <a:r>
              <a:rPr lang="en-US">
                <a:solidFill>
                  <a:schemeClr val="tx2"/>
                </a:solidFill>
                <a:latin typeface="Arial"/>
                <a:cs typeface="Arial"/>
              </a:rPr>
              <a:t>  Special education staff whose duties may include in-person evaluations (OT/ PT/ SLP/ Psychologist/Vision) will schedule those individual services at their discretion at any of three centralized schools.  </a:t>
            </a:r>
            <a:endParaRPr lang="en-US">
              <a:solidFill>
                <a:schemeClr val="tx2"/>
              </a:solidFill>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endParaRPr lang="en-US">
              <a:solidFill>
                <a:schemeClr val="tx2"/>
              </a:solidFill>
              <a:latin typeface="Arial"/>
              <a:cs typeface="Arial"/>
            </a:endParaRPr>
          </a:p>
          <a:p>
            <a:pPr marL="342900" indent="-342900">
              <a:buFont typeface="Arial,Sans-Serif" panose="020B0604020202020204" pitchFamily="34" charset="0"/>
              <a:buChar char="•"/>
            </a:pPr>
            <a:r>
              <a:rPr lang="en-US">
                <a:solidFill>
                  <a:schemeClr val="tx2"/>
                </a:solidFill>
                <a:latin typeface="Arial"/>
                <a:cs typeface="Arial"/>
              </a:rPr>
              <a:t>If remote evaluations are not possible because staff are in a  high risk group  as defined by the governor’s proclamation, have family members who are high risk, have a documented medical condition preventing them from wearing appropriate PPE/mask, or have child care challenges due to the COVID-19 pandemic shall not be required to provide services in person while this MOU is in effect. </a:t>
            </a:r>
            <a:r>
              <a:rPr lang="en-US" b="1">
                <a:solidFill>
                  <a:schemeClr val="tx2"/>
                </a:solidFill>
                <a:latin typeface="Arial"/>
                <a:cs typeface="Arial"/>
              </a:rPr>
              <a:t>Job assignments will  be adjusted to allow for those in the above criteria.</a:t>
            </a:r>
            <a:endParaRPr lang="en-US">
              <a:solidFill>
                <a:schemeClr val="tx2"/>
              </a:solidFill>
              <a:ea typeface="+mn-lt"/>
              <a:cs typeface="+mn-lt"/>
            </a:endParaRPr>
          </a:p>
          <a:p>
            <a:pPr marL="342900" indent="-342900">
              <a:buFont typeface="Arial,Sans-Serif" panose="020B0604020202020204" pitchFamily="34" charset="0"/>
              <a:buChar char="•"/>
            </a:pPr>
            <a:endParaRPr lang="en-US">
              <a:ea typeface="+mn-lt"/>
              <a:cs typeface="+mn-lt"/>
            </a:endParaRPr>
          </a:p>
          <a:p>
            <a:pPr marL="342900" indent="-342900">
              <a:buFont typeface="Arial" panose="020B0604020202020204" pitchFamily="34" charset="0"/>
              <a:buChar char="•"/>
            </a:pPr>
            <a:r>
              <a:rPr lang="en-US">
                <a:solidFill>
                  <a:schemeClr val="tx2"/>
                </a:solidFill>
                <a:latin typeface="Arial"/>
                <a:cs typeface="Arial"/>
              </a:rPr>
              <a:t>Staff shall have the option to schedule all conferences, meetings and service online via Zoom.  The expectation is to serve the IEP. </a:t>
            </a:r>
            <a:endParaRPr lang="en-US">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solidFill>
                <a:schemeClr val="tx2"/>
              </a:solidFill>
              <a:latin typeface="Arial"/>
              <a:cs typeface="Arial"/>
            </a:endParaRPr>
          </a:p>
          <a:p>
            <a:pPr marL="342900" indent="-342900">
              <a:buFont typeface="Arial" panose="020B0604020202020204" pitchFamily="34" charset="0"/>
              <a:buChar char="•"/>
            </a:pPr>
            <a:r>
              <a:rPr lang="en-US">
                <a:solidFill>
                  <a:schemeClr val="tx2"/>
                </a:solidFill>
                <a:latin typeface="Arial"/>
                <a:cs typeface="Arial"/>
              </a:rPr>
              <a:t>Schedules shall be designed to include adequate time for special education staff to support students and families, hold IEP meetings, evaluations, and coordinate with staff members.</a:t>
            </a:r>
            <a:endParaRPr lang="en-US">
              <a:solidFill>
                <a:schemeClr val="tx2"/>
              </a:solidFill>
            </a:endParaRPr>
          </a:p>
        </p:txBody>
      </p:sp>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Special Education</a:t>
            </a:r>
          </a:p>
        </p:txBody>
      </p:sp>
    </p:spTree>
    <p:extLst>
      <p:ext uri="{BB962C8B-B14F-4D97-AF65-F5344CB8AC3E}">
        <p14:creationId xmlns:p14="http://schemas.microsoft.com/office/powerpoint/2010/main" val="286724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076" y="1036092"/>
            <a:ext cx="8071299" cy="5016758"/>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K-2 Developmental Reading Assessment (DRA)</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Release time to administer</a:t>
            </a:r>
          </a:p>
          <a:p>
            <a:pPr marL="1257300" lvl="2"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Kindergarten: one day</a:t>
            </a:r>
          </a:p>
          <a:p>
            <a:pPr marL="1257300" lvl="2"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Grades 1-2: 	 four days</a:t>
            </a:r>
          </a:p>
          <a:p>
            <a:pPr marL="1257300" lvl="2" indent="-342900">
              <a:buFont typeface="Arial" panose="020B0604020202020204" pitchFamily="34" charset="0"/>
              <a:buChar char="•"/>
            </a:pPr>
            <a:endParaRPr lang="en-US" sz="200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i-Ready diagnostic</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Grades 1-5 math</a:t>
            </a:r>
          </a:p>
          <a:p>
            <a:pPr marL="800100" lvl="1"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Grades 3-5 reading</a:t>
            </a:r>
          </a:p>
          <a:p>
            <a:pPr marL="1257300" lvl="2"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Administer using instructional time, monitored by classroom teachers; Fall, Winter</a:t>
            </a:r>
          </a:p>
          <a:p>
            <a:pPr marL="1257300" lvl="2"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Data analysis meetings</a:t>
            </a:r>
          </a:p>
          <a:p>
            <a:pPr marL="1714500" lvl="3"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One half-day release after first diagnostic assessment window</a:t>
            </a:r>
          </a:p>
          <a:p>
            <a:pPr marL="2171700" lvl="4" indent="-342900">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Team choice of one half-day release or per diem after second diagnostic assessment </a:t>
            </a:r>
          </a:p>
          <a:p>
            <a:pPr marL="800100" lvl="1" indent="-342900">
              <a:buFont typeface="Arial" panose="020B0604020202020204" pitchFamily="34" charset="0"/>
              <a:buChar char="•"/>
            </a:pPr>
            <a:endParaRPr lang="en-US" sz="2000">
              <a:solidFill>
                <a:schemeClr val="tx2"/>
              </a:solidFill>
              <a:latin typeface="Arial" panose="020B0604020202020204" pitchFamily="34" charset="0"/>
              <a:cs typeface="Arial" panose="020B0604020202020204" pitchFamily="34" charset="0"/>
            </a:endParaRPr>
          </a:p>
        </p:txBody>
      </p:sp>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Assessments</a:t>
            </a:r>
          </a:p>
        </p:txBody>
      </p:sp>
    </p:spTree>
    <p:extLst>
      <p:ext uri="{BB962C8B-B14F-4D97-AF65-F5344CB8AC3E}">
        <p14:creationId xmlns:p14="http://schemas.microsoft.com/office/powerpoint/2010/main" val="164452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Schedules – Elementary School</a:t>
            </a:r>
          </a:p>
        </p:txBody>
      </p:sp>
      <p:sp>
        <p:nvSpPr>
          <p:cNvPr id="2" name="TextBox 1"/>
          <p:cNvSpPr txBox="1"/>
          <p:nvPr/>
        </p:nvSpPr>
        <p:spPr>
          <a:xfrm>
            <a:off x="8399491" y="6382389"/>
            <a:ext cx="773084" cy="369332"/>
          </a:xfrm>
          <a:prstGeom prst="rect">
            <a:avLst/>
          </a:prstGeom>
          <a:noFill/>
        </p:spPr>
        <p:txBody>
          <a:bodyPr wrap="square" rtlCol="0">
            <a:spAutoFit/>
          </a:bodyPr>
          <a:lstStyle/>
          <a:p>
            <a:r>
              <a:rPr lang="en-US">
                <a:solidFill>
                  <a:schemeClr val="bg1"/>
                </a:solidFill>
              </a:rPr>
              <a:t>[2]</a:t>
            </a:r>
          </a:p>
        </p:txBody>
      </p:sp>
      <p:pic>
        <p:nvPicPr>
          <p:cNvPr id="3" name="Picture 2">
            <a:extLst>
              <a:ext uri="{FF2B5EF4-FFF2-40B4-BE49-F238E27FC236}">
                <a16:creationId xmlns:a16="http://schemas.microsoft.com/office/drawing/2014/main" id="{E8B4BB1E-AE1E-41B8-9F4F-ECFF1A7E336C}"/>
              </a:ext>
            </a:extLst>
          </p:cNvPr>
          <p:cNvPicPr>
            <a:picLocks noChangeAspect="1"/>
          </p:cNvPicPr>
          <p:nvPr/>
        </p:nvPicPr>
        <p:blipFill>
          <a:blip r:embed="rId3"/>
          <a:stretch>
            <a:fillRect/>
          </a:stretch>
        </p:blipFill>
        <p:spPr>
          <a:xfrm>
            <a:off x="0" y="783321"/>
            <a:ext cx="5486876" cy="5371042"/>
          </a:xfrm>
          <a:prstGeom prst="rect">
            <a:avLst/>
          </a:prstGeom>
        </p:spPr>
      </p:pic>
      <p:pic>
        <p:nvPicPr>
          <p:cNvPr id="4" name="Picture 3">
            <a:extLst>
              <a:ext uri="{FF2B5EF4-FFF2-40B4-BE49-F238E27FC236}">
                <a16:creationId xmlns:a16="http://schemas.microsoft.com/office/drawing/2014/main" id="{14C0595E-9710-41DA-AD9A-DD29358B380A}"/>
              </a:ext>
            </a:extLst>
          </p:cNvPr>
          <p:cNvPicPr>
            <a:picLocks noChangeAspect="1"/>
          </p:cNvPicPr>
          <p:nvPr/>
        </p:nvPicPr>
        <p:blipFill>
          <a:blip r:embed="rId4"/>
          <a:stretch>
            <a:fillRect/>
          </a:stretch>
        </p:blipFill>
        <p:spPr>
          <a:xfrm>
            <a:off x="3673506" y="1711727"/>
            <a:ext cx="5499069" cy="5364945"/>
          </a:xfrm>
          <a:prstGeom prst="rect">
            <a:avLst/>
          </a:prstGeom>
        </p:spPr>
      </p:pic>
    </p:spTree>
    <p:extLst>
      <p:ext uri="{BB962C8B-B14F-4D97-AF65-F5344CB8AC3E}">
        <p14:creationId xmlns:p14="http://schemas.microsoft.com/office/powerpoint/2010/main" val="872239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Schedules – Middle School</a:t>
            </a:r>
          </a:p>
        </p:txBody>
      </p:sp>
      <p:pic>
        <p:nvPicPr>
          <p:cNvPr id="5" name="Picture 4">
            <a:extLst>
              <a:ext uri="{FF2B5EF4-FFF2-40B4-BE49-F238E27FC236}">
                <a16:creationId xmlns:a16="http://schemas.microsoft.com/office/drawing/2014/main" id="{294C154A-E6EF-4C31-85DF-DD4EB8AD0770}"/>
              </a:ext>
            </a:extLst>
          </p:cNvPr>
          <p:cNvPicPr>
            <a:picLocks noChangeAspect="1"/>
          </p:cNvPicPr>
          <p:nvPr/>
        </p:nvPicPr>
        <p:blipFill>
          <a:blip r:embed="rId3"/>
          <a:stretch>
            <a:fillRect/>
          </a:stretch>
        </p:blipFill>
        <p:spPr>
          <a:xfrm>
            <a:off x="1776948" y="679159"/>
            <a:ext cx="5758385" cy="6364846"/>
          </a:xfrm>
          <a:prstGeom prst="rect">
            <a:avLst/>
          </a:prstGeom>
        </p:spPr>
      </p:pic>
    </p:spTree>
    <p:extLst>
      <p:ext uri="{BB962C8B-B14F-4D97-AF65-F5344CB8AC3E}">
        <p14:creationId xmlns:p14="http://schemas.microsoft.com/office/powerpoint/2010/main" val="2788628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Schedules – High School</a:t>
            </a:r>
          </a:p>
        </p:txBody>
      </p:sp>
      <p:pic>
        <p:nvPicPr>
          <p:cNvPr id="3" name="Picture 2">
            <a:extLst>
              <a:ext uri="{FF2B5EF4-FFF2-40B4-BE49-F238E27FC236}">
                <a16:creationId xmlns:a16="http://schemas.microsoft.com/office/drawing/2014/main" id="{5CE34599-0CAA-4317-808A-273021EF0C2C}"/>
              </a:ext>
            </a:extLst>
          </p:cNvPr>
          <p:cNvPicPr>
            <a:picLocks noChangeAspect="1"/>
          </p:cNvPicPr>
          <p:nvPr/>
        </p:nvPicPr>
        <p:blipFill>
          <a:blip r:embed="rId3"/>
          <a:stretch>
            <a:fillRect/>
          </a:stretch>
        </p:blipFill>
        <p:spPr>
          <a:xfrm>
            <a:off x="1857428" y="730205"/>
            <a:ext cx="5842149" cy="6314062"/>
          </a:xfrm>
          <a:prstGeom prst="rect">
            <a:avLst/>
          </a:prstGeom>
        </p:spPr>
      </p:pic>
    </p:spTree>
    <p:extLst>
      <p:ext uri="{BB962C8B-B14F-4D97-AF65-F5344CB8AC3E}">
        <p14:creationId xmlns:p14="http://schemas.microsoft.com/office/powerpoint/2010/main" val="74043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9020" y="849186"/>
            <a:ext cx="8071299" cy="6001643"/>
          </a:xfrm>
          <a:prstGeom prst="rect">
            <a:avLst/>
          </a:prstGeom>
          <a:noFill/>
        </p:spPr>
        <p:txBody>
          <a:bodyPr wrap="square" lIns="91440" tIns="45720" rIns="91440" bIns="45720" rtlCol="0" anchor="t">
            <a:spAutoFit/>
          </a:bodyPr>
          <a:lstStyle/>
          <a:p>
            <a:pPr lvl="1" indent="-342900">
              <a:lnSpc>
                <a:spcPct val="150000"/>
              </a:lnSpc>
              <a:buFont typeface="Arial" panose="020B0604020202020204" pitchFamily="34" charset="0"/>
              <a:buChar char="•"/>
              <a:tabLst>
                <a:tab pos="1376363" algn="l"/>
                <a:tab pos="5148263" algn="l"/>
              </a:tabLst>
            </a:pPr>
            <a:r>
              <a:rPr lang="en-US" sz="2400" b="1">
                <a:solidFill>
                  <a:srgbClr val="E87827"/>
                </a:solidFill>
                <a:latin typeface="Arial"/>
                <a:cs typeface="Arial"/>
              </a:rPr>
              <a:t>Classified Furloughs</a:t>
            </a:r>
            <a:endParaRPr lang="en-US" sz="2400" b="1">
              <a:solidFill>
                <a:srgbClr val="E87827"/>
              </a:solidFill>
              <a:latin typeface="Arial" panose="020B0604020202020204" pitchFamily="34" charset="0"/>
              <a:cs typeface="Arial" panose="020B0604020202020204" pitchFamily="34" charset="0"/>
            </a:endParaRPr>
          </a:p>
          <a:p>
            <a:pPr lvl="1" indent="-342900">
              <a:lnSpc>
                <a:spcPct val="150000"/>
              </a:lnSpc>
              <a:buFont typeface="Arial" panose="020B0604020202020204" pitchFamily="34" charset="0"/>
              <a:buChar char="•"/>
              <a:tabLst>
                <a:tab pos="1376363" algn="l"/>
                <a:tab pos="5148263" algn="l"/>
              </a:tabLst>
            </a:pPr>
            <a:r>
              <a:rPr lang="en-US" sz="2400" b="1">
                <a:solidFill>
                  <a:srgbClr val="E87827"/>
                </a:solidFill>
                <a:latin typeface="Arial"/>
                <a:cs typeface="Arial"/>
              </a:rPr>
              <a:t>EPS EEA MOU</a:t>
            </a:r>
            <a:endParaRPr lang="en-US" sz="2400" b="1">
              <a:solidFill>
                <a:srgbClr val="E87827"/>
              </a:solidFill>
              <a:latin typeface="Arial" panose="020B0604020202020204" pitchFamily="34" charset="0"/>
              <a:cs typeface="Arial" panose="020B0604020202020204" pitchFamily="34" charset="0"/>
            </a:endParaRPr>
          </a:p>
          <a:p>
            <a:pPr lvl="2" indent="-342900">
              <a:lnSpc>
                <a:spcPct val="150000"/>
              </a:lnSpc>
              <a:buFont typeface="Arial" panose="020B0604020202020204" pitchFamily="34" charset="0"/>
              <a:buChar char="•"/>
              <a:tabLst>
                <a:tab pos="1376363" algn="l"/>
                <a:tab pos="5148263" algn="l"/>
              </a:tabLst>
            </a:pPr>
            <a:r>
              <a:rPr lang="en-US" sz="2400" b="1">
                <a:solidFill>
                  <a:srgbClr val="E87827"/>
                </a:solidFill>
                <a:latin typeface="Arial"/>
                <a:cs typeface="Arial"/>
              </a:rPr>
              <a:t>Health and Safety </a:t>
            </a:r>
            <a:endParaRPr lang="en-US" sz="2400" b="1">
              <a:solidFill>
                <a:srgbClr val="E87827"/>
              </a:solidFill>
              <a:latin typeface="Arial" panose="020B0604020202020204" pitchFamily="34" charset="0"/>
              <a:cs typeface="Arial" panose="020B0604020202020204" pitchFamily="34" charset="0"/>
            </a:endParaRPr>
          </a:p>
          <a:p>
            <a:pPr lvl="2" indent="-342900">
              <a:lnSpc>
                <a:spcPct val="150000"/>
              </a:lnSpc>
              <a:buFont typeface="Arial" panose="020B0604020202020204" pitchFamily="34" charset="0"/>
              <a:buChar char="•"/>
              <a:tabLst>
                <a:tab pos="1376363" algn="l"/>
                <a:tab pos="5148263" algn="l"/>
              </a:tabLst>
            </a:pPr>
            <a:r>
              <a:rPr lang="en-US" sz="2400" b="1">
                <a:solidFill>
                  <a:srgbClr val="E87827"/>
                </a:solidFill>
                <a:latin typeface="Arial"/>
                <a:cs typeface="Arial"/>
              </a:rPr>
              <a:t>Conference Days</a:t>
            </a:r>
          </a:p>
          <a:p>
            <a:pPr lvl="2" indent="-342900">
              <a:lnSpc>
                <a:spcPct val="150000"/>
              </a:lnSpc>
              <a:buFont typeface="Arial" panose="020B0604020202020204" pitchFamily="34" charset="0"/>
              <a:buChar char="•"/>
              <a:tabLst>
                <a:tab pos="1376363" algn="l"/>
                <a:tab pos="5148263" algn="l"/>
              </a:tabLst>
            </a:pPr>
            <a:r>
              <a:rPr lang="en-US" sz="2400" b="1">
                <a:solidFill>
                  <a:srgbClr val="E87827"/>
                </a:solidFill>
                <a:latin typeface="Arial"/>
                <a:cs typeface="Arial"/>
              </a:rPr>
              <a:t>Attendance</a:t>
            </a:r>
          </a:p>
          <a:p>
            <a:pPr lvl="2" indent="-342900">
              <a:lnSpc>
                <a:spcPct val="150000"/>
              </a:lnSpc>
              <a:buFont typeface="Arial" panose="020B0604020202020204" pitchFamily="34" charset="0"/>
              <a:buChar char="•"/>
              <a:tabLst>
                <a:tab pos="1376363" algn="l"/>
                <a:tab pos="5148263" algn="l"/>
              </a:tabLst>
            </a:pPr>
            <a:r>
              <a:rPr lang="en-US" sz="2400" b="1">
                <a:solidFill>
                  <a:srgbClr val="E87827"/>
                </a:solidFill>
                <a:latin typeface="Arial"/>
                <a:cs typeface="Arial"/>
              </a:rPr>
              <a:t>Grading</a:t>
            </a:r>
          </a:p>
          <a:p>
            <a:pPr lvl="2" indent="-342900">
              <a:lnSpc>
                <a:spcPct val="150000"/>
              </a:lnSpc>
              <a:buFont typeface="Arial" panose="020B0604020202020204" pitchFamily="34" charset="0"/>
              <a:buChar char="•"/>
              <a:tabLst>
                <a:tab pos="1376363" algn="l"/>
                <a:tab pos="5148263" algn="l"/>
              </a:tabLst>
            </a:pPr>
            <a:r>
              <a:rPr lang="en-US" sz="2400" b="1">
                <a:solidFill>
                  <a:srgbClr val="E87827"/>
                </a:solidFill>
                <a:latin typeface="Arial"/>
                <a:cs typeface="Arial"/>
              </a:rPr>
              <a:t>Teacher evaluation</a:t>
            </a:r>
          </a:p>
          <a:p>
            <a:pPr lvl="2" indent="-342900">
              <a:lnSpc>
                <a:spcPct val="150000"/>
              </a:lnSpc>
              <a:buFont typeface="Arial" panose="020B0604020202020204" pitchFamily="34" charset="0"/>
              <a:buChar char="•"/>
              <a:tabLst>
                <a:tab pos="1376363" algn="l"/>
                <a:tab pos="5148263" algn="l"/>
              </a:tabLst>
            </a:pPr>
            <a:r>
              <a:rPr lang="en-US" sz="2400" b="1">
                <a:solidFill>
                  <a:srgbClr val="E87827"/>
                </a:solidFill>
                <a:latin typeface="Arial"/>
                <a:cs typeface="Arial"/>
              </a:rPr>
              <a:t>Special Education</a:t>
            </a:r>
          </a:p>
          <a:p>
            <a:pPr lvl="2" indent="-342900">
              <a:lnSpc>
                <a:spcPct val="150000"/>
              </a:lnSpc>
              <a:buFont typeface="Arial" panose="020B0604020202020204" pitchFamily="34" charset="0"/>
              <a:buChar char="•"/>
              <a:tabLst>
                <a:tab pos="1376363" algn="l"/>
                <a:tab pos="5148263" algn="l"/>
              </a:tabLst>
            </a:pPr>
            <a:r>
              <a:rPr lang="en-US" sz="2400" b="1">
                <a:solidFill>
                  <a:srgbClr val="E87827"/>
                </a:solidFill>
                <a:latin typeface="Arial"/>
                <a:cs typeface="Arial"/>
              </a:rPr>
              <a:t>Assessments</a:t>
            </a:r>
          </a:p>
          <a:p>
            <a:pPr lvl="2" indent="-342900">
              <a:lnSpc>
                <a:spcPct val="150000"/>
              </a:lnSpc>
              <a:buFont typeface="Arial" panose="020B0604020202020204" pitchFamily="34" charset="0"/>
              <a:buChar char="•"/>
              <a:tabLst>
                <a:tab pos="1376363" algn="l"/>
                <a:tab pos="5148263" algn="l"/>
              </a:tabLst>
            </a:pPr>
            <a:r>
              <a:rPr lang="en-US" sz="2400" b="1">
                <a:solidFill>
                  <a:srgbClr val="E87827"/>
                </a:solidFill>
                <a:latin typeface="Arial"/>
                <a:cs typeface="Arial"/>
              </a:rPr>
              <a:t>Schedules </a:t>
            </a:r>
            <a:endParaRPr lang="en-US" sz="2400" b="1">
              <a:solidFill>
                <a:srgbClr val="E87827"/>
              </a:solidFill>
              <a:latin typeface="Arial" panose="020B0604020202020204" pitchFamily="34" charset="0"/>
              <a:cs typeface="Arial" panose="020B0604020202020204" pitchFamily="34" charset="0"/>
            </a:endParaRPr>
          </a:p>
          <a:p>
            <a:pPr marL="114300" lvl="1">
              <a:tabLst>
                <a:tab pos="1376363" algn="l"/>
                <a:tab pos="4343400" algn="l"/>
              </a:tabLst>
            </a:pPr>
            <a:r>
              <a:rPr lang="en-US" sz="2400" b="1">
                <a:solidFill>
                  <a:srgbClr val="002060"/>
                </a:solidFill>
                <a:latin typeface="Arial"/>
                <a:cs typeface="Arial"/>
              </a:rPr>
              <a:t>	</a:t>
            </a:r>
            <a:endParaRPr lang="en-US" sz="2400">
              <a:solidFill>
                <a:srgbClr val="002060"/>
              </a:solidFill>
              <a:latin typeface="Arial"/>
              <a:cs typeface="Arial"/>
            </a:endParaRPr>
          </a:p>
        </p:txBody>
      </p:sp>
      <p:sp>
        <p:nvSpPr>
          <p:cNvPr id="12" name="TextBox 11"/>
          <p:cNvSpPr txBox="1"/>
          <p:nvPr/>
        </p:nvSpPr>
        <p:spPr>
          <a:xfrm>
            <a:off x="433314" y="288856"/>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75723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9578" y="855915"/>
            <a:ext cx="8071299"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a:solidFill>
                  <a:schemeClr val="tx2"/>
                </a:solidFill>
                <a:latin typeface="Arial"/>
                <a:cs typeface="Arial"/>
              </a:rPr>
              <a:t>Discussion with all classified associations are underway regarding impacts of 100% remote learning</a:t>
            </a:r>
          </a:p>
          <a:p>
            <a:pPr marL="342900" indent="-342900">
              <a:buFont typeface="Arial" panose="020B0604020202020204" pitchFamily="34" charset="0"/>
              <a:buChar char="•"/>
            </a:pPr>
            <a:endParaRPr lang="en-US" sz="2400">
              <a:solidFill>
                <a:schemeClr val="tx2"/>
              </a:solidFill>
              <a:latin typeface="Arial"/>
              <a:cs typeface="Arial"/>
            </a:endParaRPr>
          </a:p>
          <a:p>
            <a:pPr marL="342900" indent="-342900">
              <a:buFont typeface="Arial" panose="020B0604020202020204" pitchFamily="34" charset="0"/>
              <a:buChar char="•"/>
            </a:pPr>
            <a:r>
              <a:rPr lang="en-US" sz="2400">
                <a:solidFill>
                  <a:schemeClr val="tx2"/>
                </a:solidFill>
                <a:latin typeface="Arial"/>
                <a:cs typeface="Arial"/>
              </a:rPr>
              <a:t>Immediately impacted groups</a:t>
            </a:r>
          </a:p>
          <a:p>
            <a:pPr marL="800100" lvl="1" indent="-342900">
              <a:buFont typeface="Arial" panose="020B0604020202020204" pitchFamily="34" charset="0"/>
              <a:buChar char="•"/>
            </a:pPr>
            <a:r>
              <a:rPr lang="en-US" sz="2400">
                <a:solidFill>
                  <a:schemeClr val="tx2"/>
                </a:solidFill>
                <a:latin typeface="Arial"/>
                <a:cs typeface="Arial"/>
              </a:rPr>
              <a:t>Paraeducators – HRA, MS supervision, crossing guards</a:t>
            </a:r>
          </a:p>
          <a:p>
            <a:pPr marL="800100" lvl="1" indent="-342900">
              <a:buFont typeface="Arial" panose="020B0604020202020204" pitchFamily="34" charset="0"/>
              <a:buChar char="•"/>
            </a:pPr>
            <a:r>
              <a:rPr lang="en-US" sz="2400">
                <a:solidFill>
                  <a:schemeClr val="tx2"/>
                </a:solidFill>
                <a:latin typeface="Arial"/>
                <a:cs typeface="Arial"/>
              </a:rPr>
              <a:t>SEIU – swing custodians, movers and floaters</a:t>
            </a:r>
          </a:p>
          <a:p>
            <a:pPr marL="800100" lvl="1" indent="-342900">
              <a:buFont typeface="Arial" panose="020B0604020202020204" pitchFamily="34" charset="0"/>
              <a:buChar char="•"/>
            </a:pPr>
            <a:r>
              <a:rPr lang="en-US" sz="2400">
                <a:solidFill>
                  <a:schemeClr val="tx2"/>
                </a:solidFill>
                <a:latin typeface="Arial"/>
                <a:cs typeface="Arial"/>
              </a:rPr>
              <a:t>Teamsters – Bus/Van Drivers</a:t>
            </a:r>
          </a:p>
          <a:p>
            <a:pPr marL="800100" lvl="1" indent="-342900">
              <a:buFont typeface="Arial" panose="020B0604020202020204" pitchFamily="34" charset="0"/>
              <a:buChar char="•"/>
            </a:pPr>
            <a:r>
              <a:rPr lang="en-US" sz="2400">
                <a:solidFill>
                  <a:schemeClr val="tx2"/>
                </a:solidFill>
                <a:latin typeface="Arial"/>
                <a:cs typeface="Arial"/>
              </a:rPr>
              <a:t>Non-rep – Elementary Music Program Assistants, AV Tech </a:t>
            </a:r>
          </a:p>
          <a:p>
            <a:pPr marL="342900" indent="-342900">
              <a:buFont typeface="Arial" panose="020B0604020202020204" pitchFamily="34" charset="0"/>
              <a:buChar char="•"/>
            </a:pPr>
            <a:endParaRPr lang="en-US" sz="2400">
              <a:solidFill>
                <a:schemeClr val="tx2"/>
              </a:solidFill>
              <a:latin typeface="Arial"/>
              <a:cs typeface="Arial"/>
            </a:endParaRPr>
          </a:p>
          <a:p>
            <a:pPr marL="342900" indent="-342900">
              <a:buFont typeface="Arial" panose="020B0604020202020204" pitchFamily="34" charset="0"/>
              <a:buChar char="•"/>
            </a:pPr>
            <a:r>
              <a:rPr lang="en-US" sz="2400">
                <a:solidFill>
                  <a:schemeClr val="tx2"/>
                </a:solidFill>
                <a:latin typeface="Arial"/>
                <a:ea typeface="+mn-lt"/>
                <a:cs typeface="Arial"/>
              </a:rPr>
              <a:t>Ongoing communication and monitoring of staffing needs based on enrollment</a:t>
            </a:r>
          </a:p>
          <a:p>
            <a:pPr marL="342900" indent="-342900">
              <a:buFont typeface="Arial" panose="020B0604020202020204" pitchFamily="34" charset="0"/>
              <a:buChar char="•"/>
            </a:pPr>
            <a:endParaRPr lang="en-US" sz="2400">
              <a:solidFill>
                <a:schemeClr val="tx2"/>
              </a:solidFill>
              <a:latin typeface="Arial"/>
              <a:cs typeface="Arial"/>
            </a:endParaRPr>
          </a:p>
          <a:p>
            <a:pPr marL="342900" indent="-342900">
              <a:buFont typeface="Arial" panose="020B0604020202020204" pitchFamily="34" charset="0"/>
              <a:buChar char="•"/>
            </a:pPr>
            <a:endParaRPr lang="en-US" sz="2400">
              <a:solidFill>
                <a:schemeClr val="tx2"/>
              </a:solidFill>
              <a:latin typeface="Arial"/>
              <a:cs typeface="Arial"/>
            </a:endParaRPr>
          </a:p>
        </p:txBody>
      </p:sp>
      <p:sp>
        <p:nvSpPr>
          <p:cNvPr id="12" name="TextBox 11"/>
          <p:cNvSpPr txBox="1"/>
          <p:nvPr/>
        </p:nvSpPr>
        <p:spPr>
          <a:xfrm>
            <a:off x="462069" y="260101"/>
            <a:ext cx="7287697" cy="523220"/>
          </a:xfrm>
          <a:prstGeom prst="rect">
            <a:avLst/>
          </a:prstGeom>
          <a:noFill/>
        </p:spPr>
        <p:txBody>
          <a:bodyPr wrap="square" lIns="91440" tIns="45720" rIns="91440" bIns="45720" rtlCol="0" anchor="t">
            <a:spAutoFit/>
          </a:bodyPr>
          <a:lstStyle/>
          <a:p>
            <a:r>
              <a:rPr lang="en-US" sz="2800" b="1">
                <a:solidFill>
                  <a:schemeClr val="tx2"/>
                </a:solidFill>
                <a:latin typeface="Arial"/>
                <a:cs typeface="Arial"/>
              </a:rPr>
              <a:t>Classified Furloughs </a:t>
            </a:r>
          </a:p>
        </p:txBody>
      </p:sp>
    </p:spTree>
    <p:extLst>
      <p:ext uri="{BB962C8B-B14F-4D97-AF65-F5344CB8AC3E}">
        <p14:creationId xmlns:p14="http://schemas.microsoft.com/office/powerpoint/2010/main" val="173985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9578" y="855915"/>
            <a:ext cx="8071299" cy="7386638"/>
          </a:xfrm>
          <a:prstGeom prst="rect">
            <a:avLst/>
          </a:prstGeom>
          <a:noFill/>
        </p:spPr>
        <p:txBody>
          <a:bodyPr wrap="square" lIns="91440" tIns="45720" rIns="91440" bIns="45720" rtlCol="0" anchor="t">
            <a:spAutoFit/>
          </a:bodyPr>
          <a:lstStyle/>
          <a:p>
            <a:endParaRPr lang="en-US" sz="2400">
              <a:solidFill>
                <a:schemeClr val="tx2"/>
              </a:solidFill>
              <a:latin typeface="Arial"/>
              <a:cs typeface="Arial"/>
            </a:endParaRPr>
          </a:p>
          <a:p>
            <a:pPr marL="342900" indent="-342900">
              <a:buFont typeface="Arial"/>
              <a:buChar char="•"/>
            </a:pPr>
            <a:r>
              <a:rPr lang="en-US" sz="2400">
                <a:solidFill>
                  <a:schemeClr val="tx2"/>
                </a:solidFill>
                <a:latin typeface="Arial"/>
                <a:cs typeface="Arial"/>
              </a:rPr>
              <a:t>9/8 - 12/31/20 – Furlough period </a:t>
            </a:r>
          </a:p>
          <a:p>
            <a:endParaRPr lang="en-US" sz="2400">
              <a:solidFill>
                <a:schemeClr val="tx2"/>
              </a:solidFill>
              <a:latin typeface="Arial"/>
              <a:cs typeface="Arial"/>
            </a:endParaRPr>
          </a:p>
          <a:p>
            <a:pPr marL="342900" indent="-342900">
              <a:buFont typeface="Arial"/>
              <a:buChar char="•"/>
            </a:pPr>
            <a:r>
              <a:rPr lang="en-US" sz="2400">
                <a:solidFill>
                  <a:schemeClr val="tx2"/>
                </a:solidFill>
                <a:latin typeface="Arial"/>
                <a:cs typeface="Arial"/>
              </a:rPr>
              <a:t>8/27/20 – Joint communication from Superintendent and classified association leaders </a:t>
            </a:r>
          </a:p>
          <a:p>
            <a:endParaRPr lang="en-US">
              <a:solidFill>
                <a:schemeClr val="tx2"/>
              </a:solidFill>
              <a:cs typeface="Calibri"/>
            </a:endParaRPr>
          </a:p>
          <a:p>
            <a:pPr marL="342900" indent="-342900">
              <a:buFont typeface="Arial"/>
              <a:buChar char="•"/>
            </a:pPr>
            <a:r>
              <a:rPr lang="en-US" sz="2400">
                <a:solidFill>
                  <a:schemeClr val="tx2"/>
                </a:solidFill>
                <a:latin typeface="Arial"/>
                <a:cs typeface="Arial"/>
              </a:rPr>
              <a:t>8/28 - 31/20 – personal notifications with impacted employees</a:t>
            </a:r>
          </a:p>
          <a:p>
            <a:pPr marL="342900" indent="-342900">
              <a:buFont typeface="Arial"/>
              <a:buChar char="•"/>
            </a:pPr>
            <a:endParaRPr lang="en-US" sz="2400">
              <a:solidFill>
                <a:schemeClr val="tx2"/>
              </a:solidFill>
              <a:latin typeface="Arial"/>
              <a:cs typeface="Arial"/>
            </a:endParaRPr>
          </a:p>
          <a:p>
            <a:pPr marL="342900" indent="-342900">
              <a:buFont typeface="Arial"/>
              <a:buChar char="•"/>
            </a:pPr>
            <a:r>
              <a:rPr lang="en-US" sz="2400">
                <a:solidFill>
                  <a:schemeClr val="tx2"/>
                </a:solidFill>
                <a:latin typeface="Arial"/>
                <a:cs typeface="Arial"/>
              </a:rPr>
              <a:t>9/2-3/20 – written notice to impacted employees </a:t>
            </a:r>
          </a:p>
          <a:p>
            <a:pPr marL="342900" indent="-342900">
              <a:buFont typeface="Arial"/>
              <a:buChar char="•"/>
            </a:pPr>
            <a:endParaRPr lang="en-US" sz="2400">
              <a:solidFill>
                <a:schemeClr val="tx2"/>
              </a:solidFill>
              <a:latin typeface="Arial"/>
              <a:cs typeface="Arial"/>
            </a:endParaRPr>
          </a:p>
          <a:p>
            <a:pPr marL="342900" indent="-342900">
              <a:buFont typeface="Arial"/>
              <a:buChar char="•"/>
            </a:pPr>
            <a:r>
              <a:rPr lang="en-US" sz="2400">
                <a:solidFill>
                  <a:schemeClr val="tx2"/>
                </a:solidFill>
                <a:latin typeface="Arial"/>
                <a:cs typeface="Arial"/>
              </a:rPr>
              <a:t>Human resources will be partnering with association on supports available to those furloughed </a:t>
            </a:r>
          </a:p>
          <a:p>
            <a:pPr marL="342900" indent="-342900">
              <a:buFont typeface="Arial"/>
              <a:buChar char="•"/>
            </a:pPr>
            <a:endParaRPr lang="en-US" sz="2400">
              <a:solidFill>
                <a:schemeClr val="tx2"/>
              </a:solidFill>
              <a:latin typeface="Arial"/>
              <a:cs typeface="Arial"/>
            </a:endParaRPr>
          </a:p>
          <a:p>
            <a:pPr marL="342900" indent="-342900">
              <a:buFont typeface="Arial"/>
              <a:buChar char="•"/>
            </a:pPr>
            <a:endParaRPr lang="en-US" sz="2400">
              <a:solidFill>
                <a:schemeClr val="tx2"/>
              </a:solidFill>
              <a:latin typeface="Arial"/>
              <a:cs typeface="Arial"/>
            </a:endParaRPr>
          </a:p>
          <a:p>
            <a:pPr marL="342900" indent="-342900">
              <a:buFont typeface="Arial"/>
              <a:buChar char="•"/>
            </a:pPr>
            <a:endParaRPr lang="en-US" sz="2400">
              <a:solidFill>
                <a:schemeClr val="tx2"/>
              </a:solidFill>
              <a:latin typeface="Arial"/>
              <a:cs typeface="Arial"/>
            </a:endParaRPr>
          </a:p>
          <a:p>
            <a:pPr marL="342900" indent="-342900">
              <a:buFont typeface="Arial"/>
              <a:buChar char="•"/>
            </a:pPr>
            <a:endParaRPr lang="en-US" sz="2400">
              <a:solidFill>
                <a:schemeClr val="tx2"/>
              </a:solidFill>
              <a:latin typeface="Arial"/>
              <a:cs typeface="Arial"/>
            </a:endParaRPr>
          </a:p>
          <a:p>
            <a:pPr marL="342900" indent="-342900">
              <a:buFont typeface="Arial"/>
              <a:buChar char="•"/>
            </a:pPr>
            <a:endParaRPr lang="en-US" sz="2400">
              <a:solidFill>
                <a:schemeClr val="tx2"/>
              </a:solidFill>
              <a:latin typeface="Arial"/>
              <a:cs typeface="Arial"/>
            </a:endParaRPr>
          </a:p>
          <a:p>
            <a:pPr marL="342900" indent="-342900">
              <a:buFont typeface="Arial"/>
              <a:buChar char="•"/>
            </a:pPr>
            <a:endParaRPr lang="en-US" sz="2400">
              <a:solidFill>
                <a:schemeClr val="tx2"/>
              </a:solidFill>
              <a:latin typeface="Arial"/>
              <a:cs typeface="Arial"/>
            </a:endParaRPr>
          </a:p>
          <a:p>
            <a:pPr marL="342900" indent="-342900">
              <a:buFont typeface="Arial"/>
              <a:buChar char="•"/>
            </a:pPr>
            <a:endParaRPr lang="en-US" sz="2400">
              <a:solidFill>
                <a:schemeClr val="tx2"/>
              </a:solidFill>
              <a:latin typeface="Arial"/>
              <a:cs typeface="Arial"/>
            </a:endParaRPr>
          </a:p>
        </p:txBody>
      </p:sp>
      <p:sp>
        <p:nvSpPr>
          <p:cNvPr id="12" name="TextBox 11"/>
          <p:cNvSpPr txBox="1"/>
          <p:nvPr/>
        </p:nvSpPr>
        <p:spPr>
          <a:xfrm>
            <a:off x="462069" y="260101"/>
            <a:ext cx="7287697" cy="523220"/>
          </a:xfrm>
          <a:prstGeom prst="rect">
            <a:avLst/>
          </a:prstGeom>
          <a:noFill/>
        </p:spPr>
        <p:txBody>
          <a:bodyPr wrap="square" lIns="91440" tIns="45720" rIns="91440" bIns="45720" rtlCol="0" anchor="t">
            <a:spAutoFit/>
          </a:bodyPr>
          <a:lstStyle/>
          <a:p>
            <a:r>
              <a:rPr lang="en-US" sz="2800" b="1">
                <a:solidFill>
                  <a:schemeClr val="tx2"/>
                </a:solidFill>
                <a:latin typeface="Arial"/>
                <a:cs typeface="Arial"/>
              </a:rPr>
              <a:t>Communications and Timelines </a:t>
            </a:r>
          </a:p>
        </p:txBody>
      </p:sp>
    </p:spTree>
    <p:extLst>
      <p:ext uri="{BB962C8B-B14F-4D97-AF65-F5344CB8AC3E}">
        <p14:creationId xmlns:p14="http://schemas.microsoft.com/office/powerpoint/2010/main" val="268649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1465" y="855915"/>
            <a:ext cx="8071299" cy="600164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a:solidFill>
                  <a:schemeClr val="tx2"/>
                </a:solidFill>
                <a:latin typeface="Arial"/>
                <a:cs typeface="Arial"/>
              </a:rPr>
              <a:t>Everyone, including students, parents, and staff will be treated with patience, grace and flexibility.</a:t>
            </a:r>
            <a:endParaRPr lang="en-US">
              <a:solidFill>
                <a:schemeClr val="tx2"/>
              </a:solidFill>
              <a:latin typeface="Calibri"/>
              <a:cs typeface="Calibri"/>
            </a:endParaRPr>
          </a:p>
          <a:p>
            <a:pPr marL="342900" indent="-342900">
              <a:buFont typeface="Arial" panose="020B0604020202020204" pitchFamily="34" charset="0"/>
              <a:buChar char="•"/>
            </a:pPr>
            <a:endParaRPr lang="en-US" sz="2400">
              <a:solidFill>
                <a:schemeClr val="tx2"/>
              </a:solidFill>
              <a:latin typeface="Arial"/>
              <a:cs typeface="Arial"/>
            </a:endParaRPr>
          </a:p>
          <a:p>
            <a:pPr marL="342900" indent="-342900">
              <a:buFont typeface="Arial" panose="020B0604020202020204" pitchFamily="34" charset="0"/>
              <a:buChar char="•"/>
            </a:pPr>
            <a:r>
              <a:rPr lang="en-US" sz="2400">
                <a:solidFill>
                  <a:schemeClr val="tx2"/>
                </a:solidFill>
                <a:latin typeface="Arial"/>
                <a:cs typeface="Arial"/>
              </a:rPr>
              <a:t>Provide a physically and emotionally safe environment for staff and students.</a:t>
            </a:r>
          </a:p>
          <a:p>
            <a:pPr marL="342900" indent="-342900">
              <a:buFont typeface="Arial" panose="020B0604020202020204" pitchFamily="34" charset="0"/>
              <a:buChar char="•"/>
            </a:pPr>
            <a:endParaRPr lang="en-US" sz="2400">
              <a:solidFill>
                <a:schemeClr val="tx2"/>
              </a:solidFill>
              <a:latin typeface="Arial"/>
              <a:cs typeface="Arial"/>
            </a:endParaRPr>
          </a:p>
          <a:p>
            <a:pPr marL="342900" indent="-342900">
              <a:buFont typeface="Arial" panose="020B0604020202020204" pitchFamily="34" charset="0"/>
              <a:buChar char="•"/>
            </a:pPr>
            <a:r>
              <a:rPr lang="en-US" sz="2400">
                <a:solidFill>
                  <a:schemeClr val="tx2"/>
                </a:solidFill>
                <a:latin typeface="Arial"/>
                <a:cs typeface="Arial"/>
              </a:rPr>
              <a:t>Strict compliance with all relevant District safety and health rules will be an essential function of each employee's job. </a:t>
            </a:r>
          </a:p>
          <a:p>
            <a:pPr marL="342900" indent="-342900">
              <a:buFont typeface="Arial" panose="020B0604020202020204" pitchFamily="34" charset="0"/>
              <a:buChar char="•"/>
            </a:pPr>
            <a:endParaRPr lang="en-US" sz="2400">
              <a:solidFill>
                <a:schemeClr val="tx2"/>
              </a:solidFill>
              <a:latin typeface="Arial"/>
              <a:cs typeface="Arial"/>
            </a:endParaRPr>
          </a:p>
          <a:p>
            <a:pPr marL="342900" indent="-342900">
              <a:buFont typeface="Arial" panose="020B0604020202020204" pitchFamily="34" charset="0"/>
              <a:buChar char="•"/>
            </a:pPr>
            <a:r>
              <a:rPr lang="en-US" sz="2400">
                <a:solidFill>
                  <a:schemeClr val="tx2"/>
                </a:solidFill>
                <a:latin typeface="Arial"/>
                <a:cs typeface="Arial"/>
              </a:rPr>
              <a:t>Employee's family members will not be allowed on school campus during work hours but will be allowed after hours and on weekends as long as the family member remains under the director supervision of the staff member.  </a:t>
            </a:r>
          </a:p>
          <a:p>
            <a:pPr marL="342900" indent="-342900">
              <a:buFont typeface="Arial" panose="020B0604020202020204" pitchFamily="34" charset="0"/>
              <a:buChar char="•"/>
            </a:pPr>
            <a:endParaRPr lang="en-US" sz="2400">
              <a:solidFill>
                <a:schemeClr val="tx2"/>
              </a:solidFill>
              <a:latin typeface="Arial"/>
              <a:cs typeface="Arial"/>
            </a:endParaRPr>
          </a:p>
        </p:txBody>
      </p:sp>
      <p:sp>
        <p:nvSpPr>
          <p:cNvPr id="12" name="TextBox 11"/>
          <p:cNvSpPr txBox="1"/>
          <p:nvPr/>
        </p:nvSpPr>
        <p:spPr>
          <a:xfrm>
            <a:off x="462069" y="260101"/>
            <a:ext cx="7287697" cy="523220"/>
          </a:xfrm>
          <a:prstGeom prst="rect">
            <a:avLst/>
          </a:prstGeom>
          <a:noFill/>
        </p:spPr>
        <p:txBody>
          <a:bodyPr wrap="square" lIns="91440" tIns="45720" rIns="91440" bIns="45720" rtlCol="0" anchor="t">
            <a:spAutoFit/>
          </a:bodyPr>
          <a:lstStyle/>
          <a:p>
            <a:r>
              <a:rPr lang="en-US" sz="2800" b="1">
                <a:solidFill>
                  <a:schemeClr val="tx2"/>
                </a:solidFill>
                <a:latin typeface="Arial"/>
                <a:cs typeface="Arial"/>
              </a:rPr>
              <a:t>Health and Safety</a:t>
            </a:r>
            <a:endParaRPr lang="en-US" sz="2800"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05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076" y="1036092"/>
            <a:ext cx="8071299" cy="5447645"/>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chemeClr val="tx2"/>
                </a:solidFill>
                <a:latin typeface="Arial" panose="020B0604020202020204" pitchFamily="34" charset="0"/>
                <a:cs typeface="Arial" panose="020B0604020202020204" pitchFamily="34" charset="0"/>
              </a:rPr>
              <a:t>During remote instruction, staff may choose to work either on- or off-site. </a:t>
            </a:r>
          </a:p>
          <a:p>
            <a:pPr marL="342900" indent="-342900">
              <a:buFont typeface="Arial" panose="020B0604020202020204" pitchFamily="34" charset="0"/>
              <a:buChar char="•"/>
            </a:pPr>
            <a:endParaRPr lang="en-US" sz="240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chemeClr val="tx2"/>
                </a:solidFill>
                <a:latin typeface="Arial" panose="020B0604020202020204" pitchFamily="34" charset="0"/>
                <a:cs typeface="Arial" panose="020B0604020202020204" pitchFamily="34" charset="0"/>
              </a:rPr>
              <a:t>In making this decision staff should consider such factors as safety, access to materials, internet availability, childcare, and health. </a:t>
            </a:r>
          </a:p>
          <a:p>
            <a:pPr marL="342900" indent="-342900">
              <a:buFont typeface="Arial" panose="020B0604020202020204" pitchFamily="34" charset="0"/>
              <a:buChar char="•"/>
            </a:pPr>
            <a:endParaRPr lang="en-US" sz="240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chemeClr val="tx2"/>
                </a:solidFill>
                <a:latin typeface="Arial" panose="020B0604020202020204" pitchFamily="34" charset="0"/>
                <a:cs typeface="Arial" panose="020B0604020202020204" pitchFamily="34" charset="0"/>
              </a:rPr>
              <a:t>It is expected staff will maintain an effective level of instruction in their chosen work location. </a:t>
            </a:r>
          </a:p>
          <a:p>
            <a:pPr marL="342900" indent="-342900">
              <a:buFont typeface="Arial" panose="020B0604020202020204" pitchFamily="34" charset="0"/>
              <a:buChar char="•"/>
            </a:pPr>
            <a:endParaRPr lang="en-US" sz="240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chemeClr val="tx2"/>
                </a:solidFill>
                <a:latin typeface="Arial" panose="020B0604020202020204" pitchFamily="34" charset="0"/>
                <a:cs typeface="Arial" panose="020B0604020202020204" pitchFamily="34" charset="0"/>
              </a:rPr>
              <a:t>If a staff member works off-site, they will work with their principal or supervisor so they can communicate and serve the needs of students.</a:t>
            </a:r>
          </a:p>
          <a:p>
            <a:pPr marL="114300" lvl="1">
              <a:tabLst>
                <a:tab pos="1376363" algn="l"/>
                <a:tab pos="4343400" algn="l"/>
              </a:tabLst>
            </a:pPr>
            <a:r>
              <a:rPr lang="en-US" sz="3600" b="1">
                <a:solidFill>
                  <a:schemeClr val="tx2"/>
                </a:solidFill>
                <a:latin typeface="Arial" panose="020B0604020202020204" pitchFamily="34" charset="0"/>
                <a:cs typeface="Arial" panose="020B0604020202020204" pitchFamily="34" charset="0"/>
              </a:rPr>
              <a:t>	</a:t>
            </a:r>
            <a:endParaRPr lang="en-US" sz="2400">
              <a:solidFill>
                <a:schemeClr val="tx2"/>
              </a:solidFill>
              <a:latin typeface="Arial" panose="020B0604020202020204" pitchFamily="34" charset="0"/>
              <a:cs typeface="Arial" panose="020B0604020202020204" pitchFamily="34" charset="0"/>
            </a:endParaRPr>
          </a:p>
        </p:txBody>
      </p:sp>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Work location</a:t>
            </a:r>
          </a:p>
        </p:txBody>
      </p:sp>
    </p:spTree>
    <p:extLst>
      <p:ext uri="{BB962C8B-B14F-4D97-AF65-F5344CB8AC3E}">
        <p14:creationId xmlns:p14="http://schemas.microsoft.com/office/powerpoint/2010/main" val="39060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076" y="934494"/>
            <a:ext cx="8071299" cy="5509200"/>
          </a:xfrm>
          <a:prstGeom prst="rect">
            <a:avLst/>
          </a:prstGeom>
          <a:noFill/>
        </p:spPr>
        <p:txBody>
          <a:bodyPr wrap="square" rtlCol="0">
            <a:spAutoFit/>
          </a:bodyPr>
          <a:lstStyle/>
          <a:p>
            <a:r>
              <a:rPr lang="en-US" sz="2200">
                <a:solidFill>
                  <a:schemeClr val="tx2"/>
                </a:solidFill>
                <a:latin typeface="Arial" panose="020B0604020202020204" pitchFamily="34" charset="0"/>
                <a:cs typeface="Arial" panose="020B0604020202020204" pitchFamily="34" charset="0"/>
              </a:rPr>
              <a:t>There will be five (5) days of elementary conferencing during the first five (5) days of school to connect with students and families to prepare for distance learning. With respect to these parent-teacher conferences, the following shall apply:</a:t>
            </a:r>
          </a:p>
          <a:p>
            <a:pPr marL="457200" indent="-457200">
              <a:buFont typeface="+mj-lt"/>
              <a:buAutoNum type="alphaLcParenR"/>
            </a:pPr>
            <a:r>
              <a:rPr lang="en-US" sz="2200">
                <a:solidFill>
                  <a:schemeClr val="tx2"/>
                </a:solidFill>
                <a:latin typeface="Arial" panose="020B0604020202020204" pitchFamily="34" charset="0"/>
                <a:cs typeface="Arial" panose="020B0604020202020204" pitchFamily="34" charset="0"/>
              </a:rPr>
              <a:t>The conferences shall serve as time to connect and engage with students/families to prepare and support them for distance learning. </a:t>
            </a:r>
          </a:p>
          <a:p>
            <a:pPr marL="457200" indent="-457200">
              <a:buFont typeface="+mj-lt"/>
              <a:buAutoNum type="alphaLcParenR"/>
            </a:pPr>
            <a:r>
              <a:rPr lang="en-US" sz="2200">
                <a:solidFill>
                  <a:schemeClr val="tx2"/>
                </a:solidFill>
                <a:latin typeface="Arial" panose="020B0604020202020204" pitchFamily="34" charset="0"/>
                <a:cs typeface="Arial" panose="020B0604020202020204" pitchFamily="34" charset="0"/>
              </a:rPr>
              <a:t>Such conferences shall be held after lunch and scheduled at the classroom teacher’s discretion. </a:t>
            </a:r>
          </a:p>
          <a:p>
            <a:pPr marL="457200" indent="-457200">
              <a:buFont typeface="+mj-lt"/>
              <a:buAutoNum type="alphaLcParenR"/>
            </a:pPr>
            <a:r>
              <a:rPr lang="en-US" sz="2200">
                <a:solidFill>
                  <a:schemeClr val="tx2"/>
                </a:solidFill>
                <a:latin typeface="Arial" panose="020B0604020202020204" pitchFamily="34" charset="0"/>
                <a:cs typeface="Arial" panose="020B0604020202020204" pitchFamily="34" charset="0"/>
              </a:rPr>
              <a:t>Such conferences shall not be held outside of the workday without the consent of the teacher, and if held, shall be traded for employee release time during the non-instructional portion of another reduced student day during the same conference week.</a:t>
            </a:r>
          </a:p>
          <a:p>
            <a:pPr marL="457200" indent="-457200">
              <a:buFont typeface="+mj-lt"/>
              <a:buAutoNum type="alphaLcParenR"/>
            </a:pPr>
            <a:endParaRPr lang="en-US" sz="2200">
              <a:solidFill>
                <a:schemeClr val="tx2"/>
              </a:solidFill>
              <a:latin typeface="Arial" panose="020B0604020202020204" pitchFamily="34" charset="0"/>
              <a:cs typeface="Arial" panose="020B0604020202020204" pitchFamily="34" charset="0"/>
            </a:endParaRPr>
          </a:p>
          <a:p>
            <a:r>
              <a:rPr lang="en-US" sz="2000">
                <a:solidFill>
                  <a:schemeClr val="accent6">
                    <a:lumMod val="75000"/>
                  </a:schemeClr>
                </a:solidFill>
                <a:latin typeface="Arial" panose="020B0604020202020204" pitchFamily="34" charset="0"/>
                <a:cs typeface="Arial" panose="020B0604020202020204" pitchFamily="34" charset="0"/>
              </a:rPr>
              <a:t>No modified student day schedule necessary</a:t>
            </a:r>
          </a:p>
        </p:txBody>
      </p:sp>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Conference Days - Elementary</a:t>
            </a:r>
          </a:p>
        </p:txBody>
      </p:sp>
    </p:spTree>
    <p:extLst>
      <p:ext uri="{BB962C8B-B14F-4D97-AF65-F5344CB8AC3E}">
        <p14:creationId xmlns:p14="http://schemas.microsoft.com/office/powerpoint/2010/main" val="55526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076" y="917561"/>
            <a:ext cx="8071299" cy="5478423"/>
          </a:xfrm>
          <a:prstGeom prst="rect">
            <a:avLst/>
          </a:prstGeom>
          <a:noFill/>
        </p:spPr>
        <p:txBody>
          <a:bodyPr wrap="square" rtlCol="0">
            <a:spAutoFit/>
          </a:bodyPr>
          <a:lstStyle/>
          <a:p>
            <a:r>
              <a:rPr lang="en-US" sz="2200">
                <a:solidFill>
                  <a:schemeClr val="tx2"/>
                </a:solidFill>
                <a:latin typeface="Arial" panose="020B0604020202020204" pitchFamily="34" charset="0"/>
                <a:cs typeface="Arial" panose="020B0604020202020204" pitchFamily="34" charset="0"/>
              </a:rPr>
              <a:t>For the first three (3) days of secondary instruction, periods in the Appendix C schedule shall be reduced to provide two and one-half (2½) hours of non-instructional time to conduct opportunities for teachers to connect with students and parents regarding distance learning. </a:t>
            </a:r>
          </a:p>
          <a:p>
            <a:endParaRPr lang="en-US" sz="2200">
              <a:solidFill>
                <a:schemeClr val="tx2"/>
              </a:solidFill>
              <a:latin typeface="Arial" panose="020B0604020202020204" pitchFamily="34" charset="0"/>
              <a:cs typeface="Arial" panose="020B0604020202020204" pitchFamily="34" charset="0"/>
            </a:endParaRPr>
          </a:p>
          <a:p>
            <a:pPr marL="457200" indent="-457200">
              <a:buFont typeface="+mj-lt"/>
              <a:buAutoNum type="alphaLcParenR"/>
            </a:pPr>
            <a:r>
              <a:rPr lang="en-US" sz="2200">
                <a:solidFill>
                  <a:schemeClr val="tx2"/>
                </a:solidFill>
                <a:latin typeface="Arial" panose="020B0604020202020204" pitchFamily="34" charset="0"/>
                <a:cs typeface="Arial" panose="020B0604020202020204" pitchFamily="34" charset="0"/>
              </a:rPr>
              <a:t>Such opportunities shall not be held outside of the workday without the consent of the teacher, and if held, shall be traded for employee release time during the non-instructional portion of another reduced student day during the same conference week.</a:t>
            </a:r>
          </a:p>
          <a:p>
            <a:pPr marL="457200" indent="-457200">
              <a:buFont typeface="+mj-lt"/>
              <a:buAutoNum type="alphaLcParenR"/>
            </a:pPr>
            <a:endParaRPr lang="en-US" sz="2200">
              <a:solidFill>
                <a:schemeClr val="tx2"/>
              </a:solidFill>
              <a:latin typeface="Arial" panose="020B0604020202020204" pitchFamily="34" charset="0"/>
              <a:cs typeface="Arial" panose="020B0604020202020204" pitchFamily="34" charset="0"/>
            </a:endParaRPr>
          </a:p>
          <a:p>
            <a:pPr marL="457200" indent="-457200">
              <a:buFont typeface="+mj-lt"/>
              <a:buAutoNum type="alphaLcParenR"/>
            </a:pPr>
            <a:r>
              <a:rPr lang="en-US" sz="2200">
                <a:solidFill>
                  <a:schemeClr val="tx2"/>
                </a:solidFill>
                <a:latin typeface="Arial" panose="020B0604020202020204" pitchFamily="34" charset="0"/>
                <a:cs typeface="Arial" panose="020B0604020202020204" pitchFamily="34" charset="0"/>
              </a:rPr>
              <a:t>School leadership teams will provide suggested opportunities for conferences.</a:t>
            </a:r>
          </a:p>
          <a:p>
            <a:pPr marL="457200" indent="-457200">
              <a:buFont typeface="+mj-lt"/>
              <a:buAutoNum type="alphaLcParenR"/>
            </a:pPr>
            <a:endParaRPr lang="en-US" sz="2200">
              <a:solidFill>
                <a:schemeClr val="tx2"/>
              </a:solidFill>
              <a:latin typeface="Arial" panose="020B0604020202020204" pitchFamily="34" charset="0"/>
              <a:cs typeface="Arial" panose="020B0604020202020204" pitchFamily="34" charset="0"/>
            </a:endParaRPr>
          </a:p>
          <a:p>
            <a:r>
              <a:rPr lang="en-US" sz="2000">
                <a:solidFill>
                  <a:schemeClr val="accent6">
                    <a:lumMod val="75000"/>
                  </a:schemeClr>
                </a:solidFill>
                <a:latin typeface="Arial" panose="020B0604020202020204" pitchFamily="34" charset="0"/>
                <a:cs typeface="Arial" panose="020B0604020202020204" pitchFamily="34" charset="0"/>
              </a:rPr>
              <a:t>Modified student day schedule is necessary</a:t>
            </a:r>
          </a:p>
        </p:txBody>
      </p:sp>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Conference Days – Secondary</a:t>
            </a:r>
          </a:p>
        </p:txBody>
      </p:sp>
    </p:spTree>
    <p:extLst>
      <p:ext uri="{BB962C8B-B14F-4D97-AF65-F5344CB8AC3E}">
        <p14:creationId xmlns:p14="http://schemas.microsoft.com/office/powerpoint/2010/main" val="74600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076" y="1036092"/>
            <a:ext cx="8071299" cy="5663089"/>
          </a:xfrm>
          <a:prstGeom prst="rect">
            <a:avLst/>
          </a:prstGeom>
          <a:noFill/>
        </p:spPr>
        <p:txBody>
          <a:bodyPr wrap="square" lIns="91440" tIns="45720" rIns="91440" bIns="45720" rtlCol="0" anchor="t">
            <a:spAutoFit/>
          </a:bodyPr>
          <a:lstStyle/>
          <a:p>
            <a:r>
              <a:rPr lang="en-US" dirty="0">
                <a:solidFill>
                  <a:schemeClr val="accent6">
                    <a:lumMod val="75000"/>
                  </a:schemeClr>
                </a:solidFill>
                <a:latin typeface="Arial"/>
                <a:cs typeface="Arial"/>
              </a:rPr>
              <a:t>OSPI defines an absence as a student not participating in planned instructional activities on a scheduled remote learning day.   </a:t>
            </a:r>
            <a:endParaRPr lang="en-US" dirty="0">
              <a:solidFill>
                <a:schemeClr val="accent6">
                  <a:lumMod val="75000"/>
                </a:schemeClr>
              </a:solidFill>
              <a:latin typeface="Arial" panose="020B0604020202020204" pitchFamily="34" charset="0"/>
              <a:cs typeface="Arial" panose="020B0604020202020204" pitchFamily="34" charset="0"/>
            </a:endParaRP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a:cs typeface="Arial"/>
              </a:rPr>
              <a:t>Evidence of student participation in remote learning may include, but is not limited to: </a:t>
            </a:r>
            <a:endParaRPr lang="en-US" dirty="0">
              <a:solidFill>
                <a:schemeClr val="tx2"/>
              </a:solidFill>
              <a:latin typeface="Arial" panose="020B0604020202020204" pitchFamily="34" charset="0"/>
              <a:cs typeface="Arial" panose="020B0604020202020204" pitchFamily="34" charset="0"/>
            </a:endParaRPr>
          </a:p>
          <a:p>
            <a:endParaRPr lang="en-US" dirty="0">
              <a:solidFill>
                <a:schemeClr val="tx2"/>
              </a:solidFill>
              <a:latin typeface="Arial" panose="020B0604020202020204" pitchFamily="34" charset="0"/>
              <a:cs typeface="Arial" panose="020B0604020202020204" pitchFamily="34" charset="0"/>
            </a:endParaRPr>
          </a:p>
          <a:p>
            <a:pPr marL="457200" indent="-457200">
              <a:buFont typeface="+mj-lt"/>
              <a:buAutoNum type="alphaLcParenR"/>
            </a:pPr>
            <a:r>
              <a:rPr lang="en-US" dirty="0">
                <a:solidFill>
                  <a:schemeClr val="tx2"/>
                </a:solidFill>
                <a:latin typeface="Arial"/>
                <a:cs typeface="Arial"/>
              </a:rPr>
              <a:t>Daily logins to the learning management system (e.g., Canvas), </a:t>
            </a:r>
            <a:r>
              <a:rPr lang="en-US" u="sng" dirty="0">
                <a:solidFill>
                  <a:schemeClr val="tx2"/>
                </a:solidFill>
                <a:latin typeface="Arial"/>
                <a:cs typeface="Arial"/>
              </a:rPr>
              <a:t>or</a:t>
            </a:r>
            <a:endParaRPr lang="en-US" u="sng" dirty="0">
              <a:solidFill>
                <a:schemeClr val="tx2"/>
              </a:solidFill>
              <a:latin typeface="Arial" panose="020B0604020202020204" pitchFamily="34" charset="0"/>
              <a:cs typeface="Arial" panose="020B0604020202020204" pitchFamily="34" charset="0"/>
            </a:endParaRPr>
          </a:p>
          <a:p>
            <a:pPr marL="457200" indent="-457200">
              <a:buFont typeface="+mj-lt"/>
              <a:buAutoNum type="alphaLcParenR"/>
            </a:pPr>
            <a:r>
              <a:rPr lang="en-US" dirty="0">
                <a:solidFill>
                  <a:schemeClr val="tx2"/>
                </a:solidFill>
                <a:latin typeface="Arial"/>
                <a:cs typeface="Arial"/>
              </a:rPr>
              <a:t>Daily interaction with the teacher, </a:t>
            </a:r>
            <a:r>
              <a:rPr lang="en-US" u="sng" dirty="0">
                <a:solidFill>
                  <a:schemeClr val="tx2"/>
                </a:solidFill>
                <a:latin typeface="Arial"/>
                <a:cs typeface="Arial"/>
              </a:rPr>
              <a:t>or</a:t>
            </a:r>
            <a:endParaRPr lang="en-US" u="sng" dirty="0">
              <a:solidFill>
                <a:schemeClr val="tx2"/>
              </a:solidFill>
              <a:latin typeface="Arial" panose="020B0604020202020204" pitchFamily="34" charset="0"/>
              <a:cs typeface="Arial" panose="020B0604020202020204" pitchFamily="34" charset="0"/>
            </a:endParaRPr>
          </a:p>
          <a:p>
            <a:pPr marL="457200" indent="-457200">
              <a:buFont typeface="+mj-lt"/>
              <a:buAutoNum type="alphaLcParenR"/>
            </a:pPr>
            <a:r>
              <a:rPr lang="en-US" dirty="0">
                <a:solidFill>
                  <a:schemeClr val="tx2"/>
                </a:solidFill>
                <a:latin typeface="Arial"/>
                <a:cs typeface="Arial"/>
              </a:rPr>
              <a:t>Evidence of participation in a task or assignment </a:t>
            </a:r>
          </a:p>
          <a:p>
            <a:pPr marL="457200" indent="-457200">
              <a:buAutoNum type="alphaLcParenR"/>
            </a:pPr>
            <a:endParaRPr lang="en-US" dirty="0">
              <a:solidFill>
                <a:schemeClr val="tx2"/>
              </a:solidFill>
              <a:latin typeface="Arial" panose="020B0604020202020204" pitchFamily="34" charset="0"/>
              <a:cs typeface="Arial" panose="020B0604020202020204" pitchFamily="34" charset="0"/>
            </a:endParaRPr>
          </a:p>
          <a:p>
            <a:r>
              <a:rPr lang="en-US" dirty="0">
                <a:solidFill>
                  <a:schemeClr val="accent6">
                    <a:lumMod val="75000"/>
                  </a:schemeClr>
                </a:solidFill>
                <a:latin typeface="Arial"/>
                <a:cs typeface="Arial"/>
              </a:rPr>
              <a:t>New WAC language: Tiered Response System</a:t>
            </a:r>
          </a:p>
          <a:p>
            <a:pPr marL="342900" indent="-342900">
              <a:buFont typeface="Arial"/>
              <a:buChar char="•"/>
            </a:pPr>
            <a:r>
              <a:rPr lang="en-US" dirty="0">
                <a:solidFill>
                  <a:schemeClr val="tx2"/>
                </a:solidFill>
                <a:latin typeface="Arial"/>
                <a:cs typeface="Arial"/>
              </a:rPr>
              <a:t>Monitoring daily attendance data</a:t>
            </a:r>
          </a:p>
          <a:p>
            <a:pPr marL="342900" indent="-342900">
              <a:buFont typeface="Arial"/>
              <a:buChar char="•"/>
            </a:pPr>
            <a:r>
              <a:rPr lang="en-US" dirty="0">
                <a:solidFill>
                  <a:schemeClr val="tx2"/>
                </a:solidFill>
                <a:latin typeface="Arial"/>
                <a:cs typeface="Calibri"/>
              </a:rPr>
              <a:t>Process to contact families and log multiple attempts in parent's home language</a:t>
            </a:r>
          </a:p>
          <a:p>
            <a:pPr marL="342900" indent="-342900">
              <a:buFont typeface="Arial"/>
              <a:buChar char="•"/>
            </a:pPr>
            <a:r>
              <a:rPr lang="en-US" dirty="0">
                <a:solidFill>
                  <a:schemeClr val="tx2"/>
                </a:solidFill>
                <a:latin typeface="Arial"/>
                <a:cs typeface="Calibri"/>
              </a:rPr>
              <a:t>Daily notification of absences</a:t>
            </a:r>
          </a:p>
          <a:p>
            <a:pPr marL="342900" indent="-342900">
              <a:buFont typeface="Arial"/>
              <a:buChar char="•"/>
            </a:pPr>
            <a:r>
              <a:rPr lang="en-US" dirty="0">
                <a:solidFill>
                  <a:schemeClr val="tx2"/>
                </a:solidFill>
                <a:latin typeface="Arial"/>
                <a:cs typeface="Calibri"/>
              </a:rPr>
              <a:t>Absences from Sept. 9 - Oct. 4 called "</a:t>
            </a:r>
            <a:r>
              <a:rPr lang="en-US" dirty="0" err="1">
                <a:solidFill>
                  <a:schemeClr val="tx2"/>
                </a:solidFill>
                <a:latin typeface="Arial"/>
                <a:cs typeface="Calibri"/>
              </a:rPr>
              <a:t>nontruancy</a:t>
            </a:r>
            <a:r>
              <a:rPr lang="en-US" dirty="0">
                <a:solidFill>
                  <a:schemeClr val="tx2"/>
                </a:solidFill>
                <a:latin typeface="Arial"/>
                <a:cs typeface="Calibri"/>
              </a:rPr>
              <a:t> remote learning absence."  It's neither excused nor unexcused</a:t>
            </a:r>
          </a:p>
          <a:p>
            <a:pPr marL="800100" lvl="1" indent="-342900">
              <a:buFont typeface="Arial"/>
              <a:buChar char="•"/>
            </a:pPr>
            <a:r>
              <a:rPr lang="en-US" dirty="0">
                <a:solidFill>
                  <a:schemeClr val="tx2"/>
                </a:solidFill>
                <a:latin typeface="Arial"/>
                <a:cs typeface="Calibri"/>
              </a:rPr>
              <a:t>No unexcused absences until October 5 </a:t>
            </a:r>
          </a:p>
          <a:p>
            <a:pPr marL="800100" lvl="1" indent="-342900">
              <a:buFont typeface="Arial"/>
              <a:buChar char="•"/>
            </a:pPr>
            <a:r>
              <a:rPr lang="en-US" dirty="0">
                <a:solidFill>
                  <a:schemeClr val="tx2"/>
                </a:solidFill>
                <a:latin typeface="Arial"/>
                <a:cs typeface="Calibri"/>
              </a:rPr>
              <a:t>New reasons for excusing absences due to COVID circumstances </a:t>
            </a:r>
          </a:p>
          <a:p>
            <a:pPr marL="285750" indent="-285750">
              <a:buFont typeface="Arial"/>
              <a:buChar char="•"/>
            </a:pPr>
            <a:endParaRPr lang="en-US" sz="2000" dirty="0">
              <a:solidFill>
                <a:schemeClr val="tx2"/>
              </a:solidFill>
              <a:latin typeface="Arial"/>
              <a:cs typeface="Calibri"/>
            </a:endParaRPr>
          </a:p>
        </p:txBody>
      </p:sp>
      <p:sp>
        <p:nvSpPr>
          <p:cNvPr id="12" name="TextBox 11"/>
          <p:cNvSpPr txBox="1"/>
          <p:nvPr/>
        </p:nvSpPr>
        <p:spPr>
          <a:xfrm>
            <a:off x="462069" y="260101"/>
            <a:ext cx="7287697" cy="523220"/>
          </a:xfrm>
          <a:prstGeom prst="rect">
            <a:avLst/>
          </a:prstGeom>
          <a:noFill/>
        </p:spPr>
        <p:txBody>
          <a:bodyPr wrap="square" rtlCol="0">
            <a:spAutoFit/>
          </a:bodyPr>
          <a:lstStyle/>
          <a:p>
            <a:r>
              <a:rPr lang="en-US" sz="2800" b="1">
                <a:solidFill>
                  <a:schemeClr val="tx2"/>
                </a:solidFill>
                <a:latin typeface="Arial" panose="020B0604020202020204" pitchFamily="34" charset="0"/>
                <a:cs typeface="Arial" panose="020B0604020202020204" pitchFamily="34" charset="0"/>
              </a:rPr>
              <a:t>Attendance</a:t>
            </a:r>
          </a:p>
        </p:txBody>
      </p:sp>
    </p:spTree>
    <p:extLst>
      <p:ext uri="{BB962C8B-B14F-4D97-AF65-F5344CB8AC3E}">
        <p14:creationId xmlns:p14="http://schemas.microsoft.com/office/powerpoint/2010/main" val="2217078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B80DC686E1C445B5413CE6299F5D31" ma:contentTypeVersion="12" ma:contentTypeDescription="Create a new document." ma:contentTypeScope="" ma:versionID="cf627a5008bb6d0a782adf4b937f34b5">
  <xsd:schema xmlns:xsd="http://www.w3.org/2001/XMLSchema" xmlns:xs="http://www.w3.org/2001/XMLSchema" xmlns:p="http://schemas.microsoft.com/office/2006/metadata/properties" xmlns:ns3="7df8c8bc-f7fe-498b-9891-d7bd734fd6de" xmlns:ns4="f10189c7-df8c-4961-aff8-4034043549e7" targetNamespace="http://schemas.microsoft.com/office/2006/metadata/properties" ma:root="true" ma:fieldsID="ff19781e4ab0d9fd5aed2c8927530637" ns3:_="" ns4:_="">
    <xsd:import namespace="7df8c8bc-f7fe-498b-9891-d7bd734fd6de"/>
    <xsd:import namespace="f10189c7-df8c-4961-aff8-4034043549e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8c8bc-f7fe-498b-9891-d7bd734fd6d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0189c7-df8c-4961-aff8-4034043549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9E8F5B-DDEA-4E4B-B4BF-74577ABBBB4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2C328E4-E151-4EFA-A1BA-99D96A4B2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f8c8bc-f7fe-498b-9891-d7bd734fd6de"/>
    <ds:schemaRef ds:uri="f10189c7-df8c-4961-aff8-40340435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58AE7E-8E3B-40A6-8D12-E41D6E70F4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Expo.thmx</Template>
  <TotalTime>16</TotalTime>
  <Words>1446</Words>
  <Application>Microsoft Office PowerPoint</Application>
  <PresentationFormat>On-screen Show (4:3)</PresentationFormat>
  <Paragraphs>162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Arial,Sans-Serif</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Dykeman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Thompson</dc:creator>
  <cp:lastModifiedBy>Scott, Peter D.</cp:lastModifiedBy>
  <cp:revision>3</cp:revision>
  <cp:lastPrinted>2020-08-26T01:02:52Z</cp:lastPrinted>
  <dcterms:created xsi:type="dcterms:W3CDTF">2016-08-25T16:48:33Z</dcterms:created>
  <dcterms:modified xsi:type="dcterms:W3CDTF">2020-08-27T23:03:38Z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0x01010033B80DC686E1C445B5413CE6299F5D31</vt:lpwstr>
  </property>
</Properties>
</file>