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327" r:id="rId3"/>
    <p:sldId id="310" r:id="rId4"/>
    <p:sldId id="313" r:id="rId5"/>
    <p:sldId id="311" r:id="rId6"/>
    <p:sldId id="304" r:id="rId7"/>
    <p:sldId id="307" r:id="rId8"/>
    <p:sldId id="326" r:id="rId9"/>
    <p:sldId id="283" r:id="rId10"/>
    <p:sldId id="309" r:id="rId11"/>
    <p:sldId id="284" r:id="rId12"/>
    <p:sldId id="312" r:id="rId13"/>
    <p:sldId id="323" r:id="rId14"/>
    <p:sldId id="290" r:id="rId15"/>
    <p:sldId id="319" r:id="rId16"/>
    <p:sldId id="316" r:id="rId17"/>
    <p:sldId id="317" r:id="rId18"/>
    <p:sldId id="318" r:id="rId19"/>
    <p:sldId id="300" r:id="rId2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3C9A32-4871-4631-A791-316F09173B08}">
          <p14:sldIdLst>
            <p14:sldId id="280"/>
            <p14:sldId id="327"/>
            <p14:sldId id="310"/>
            <p14:sldId id="313"/>
            <p14:sldId id="311"/>
            <p14:sldId id="304"/>
            <p14:sldId id="307"/>
            <p14:sldId id="326"/>
            <p14:sldId id="283"/>
            <p14:sldId id="309"/>
            <p14:sldId id="284"/>
            <p14:sldId id="312"/>
            <p14:sldId id="323"/>
            <p14:sldId id="290"/>
            <p14:sldId id="319"/>
            <p14:sldId id="316"/>
            <p14:sldId id="317"/>
            <p14:sldId id="318"/>
            <p14:sldId id="300"/>
          </p14:sldIdLst>
        </p14:section>
        <p14:section name="Untitled Section" id="{926A1F47-3F9C-4B99-9813-5750F184CE9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0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0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658B4867-750C-4EA8-8E06-EFCD614E62F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74750"/>
            <a:ext cx="42291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3AE8CED-0064-4DC6-8C57-3E993DB5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 the colors based on the</a:t>
            </a:r>
            <a:r>
              <a:rPr lang="en-US" baseline="0" dirty="0"/>
              <a:t> colored graphic organizer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endParaRPr lang="en-US" dirty="0"/>
          </a:p>
          <a:p>
            <a:r>
              <a:rPr lang="en-US" dirty="0"/>
              <a:t>Left Column – any student can have this</a:t>
            </a:r>
          </a:p>
          <a:p>
            <a:r>
              <a:rPr lang="en-US" dirty="0"/>
              <a:t>Right column – only for IEP/504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B3: Read-Aloud (Oral)</a:t>
            </a:r>
            <a:r>
              <a:rPr lang="en-US" sz="16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Non-Embedded </a:t>
            </a:r>
            <a:r>
              <a:rPr lang="en-US" u="sng" dirty="0">
                <a:solidFill>
                  <a:srgbClr val="FF0000"/>
                </a:solidFill>
              </a:rPr>
              <a:t>Designated Support = </a:t>
            </a:r>
            <a:r>
              <a:rPr lang="en-US" dirty="0">
                <a:solidFill>
                  <a:srgbClr val="FF0000"/>
                </a:solidFill>
              </a:rPr>
              <a:t> Reading skill is not being assessed.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D9: Read-Aloud (Oral) </a:t>
            </a:r>
            <a:r>
              <a:rPr lang="en-US" dirty="0">
                <a:solidFill>
                  <a:srgbClr val="FF0000"/>
                </a:solidFill>
              </a:rPr>
              <a:t>ELA CAT Passages/Stimuli -Non-Embedded </a:t>
            </a:r>
            <a:r>
              <a:rPr lang="en-US" u="sng" dirty="0">
                <a:solidFill>
                  <a:srgbClr val="FF0000"/>
                </a:solidFill>
              </a:rPr>
              <a:t>Accommodation</a:t>
            </a:r>
            <a:r>
              <a:rPr lang="en-US" dirty="0">
                <a:solidFill>
                  <a:srgbClr val="FF0000"/>
                </a:solidFill>
              </a:rPr>
              <a:t> = Reading skill is being assessed. The student has no means of reading the text because of his/her impairment i.e. blind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A4: Text-to-Speech</a:t>
            </a:r>
            <a:r>
              <a:rPr lang="en-US" sz="16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Embedded </a:t>
            </a:r>
            <a:r>
              <a:rPr lang="en-US" u="sng" dirty="0">
                <a:solidFill>
                  <a:srgbClr val="FF0000"/>
                </a:solidFill>
              </a:rPr>
              <a:t>Designated Support = </a:t>
            </a:r>
            <a:r>
              <a:rPr lang="en-US" dirty="0">
                <a:solidFill>
                  <a:srgbClr val="FF0000"/>
                </a:solidFill>
              </a:rPr>
              <a:t> Reading skill is not being assessed.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defTabSz="937443">
              <a:defRPr/>
            </a:pPr>
            <a:r>
              <a:rPr lang="en-US" sz="1400" b="1" dirty="0">
                <a:solidFill>
                  <a:srgbClr val="FF0000"/>
                </a:solidFill>
              </a:rPr>
              <a:t>C4: Text-to-Speech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ELA CAT Passages/Stimuli - Embedded </a:t>
            </a:r>
            <a:r>
              <a:rPr lang="en-US" u="sng" dirty="0">
                <a:solidFill>
                  <a:srgbClr val="FF0000"/>
                </a:solidFill>
              </a:rPr>
              <a:t>Accommodation</a:t>
            </a:r>
            <a:r>
              <a:rPr lang="en-US" dirty="0">
                <a:solidFill>
                  <a:srgbClr val="FF0000"/>
                </a:solidFill>
              </a:rPr>
              <a:t> = Reading skill is being assessed. The student has no means of reading the text because of his/her impairment i.e. blind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B4: Scribe - </a:t>
            </a:r>
            <a:r>
              <a:rPr lang="en-US" sz="1600" dirty="0">
                <a:solidFill>
                  <a:srgbClr val="FF0000"/>
                </a:solidFill>
              </a:rPr>
              <a:t>Non-Embedded </a:t>
            </a:r>
            <a:r>
              <a:rPr lang="en-US" sz="1600" u="sng" dirty="0">
                <a:solidFill>
                  <a:srgbClr val="FF0000"/>
                </a:solidFill>
              </a:rPr>
              <a:t>Designated Support: </a:t>
            </a:r>
            <a:r>
              <a:rPr lang="en-US" sz="1600" dirty="0">
                <a:solidFill>
                  <a:srgbClr val="FF0000"/>
                </a:solidFill>
              </a:rPr>
              <a:t> Student has difficulty writing responses and in this assessment  he is not being tested/assessed for his writing skill for example for composing an essay.</a:t>
            </a:r>
            <a:endParaRPr lang="en-US" sz="1600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u="sng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D10: Scribe</a:t>
            </a:r>
            <a:r>
              <a:rPr lang="en-US" sz="2100" b="1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ELA PT Segment 2 (Full Write) - Non-Embedded </a:t>
            </a:r>
            <a:r>
              <a:rPr lang="en-US" u="sng" dirty="0">
                <a:solidFill>
                  <a:srgbClr val="FF0000"/>
                </a:solidFill>
              </a:rPr>
              <a:t>Accommodation: </a:t>
            </a:r>
            <a:r>
              <a:rPr lang="en-US" dirty="0">
                <a:solidFill>
                  <a:srgbClr val="FF0000"/>
                </a:solidFill>
              </a:rPr>
              <a:t> = The student is being assessed for his writing skills. It is impossible for student  to write or compose an essay.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endParaRPr lang="en-US" dirty="0"/>
          </a:p>
          <a:p>
            <a:r>
              <a:rPr lang="en-US" dirty="0"/>
              <a:t>Left Column – any student can have this</a:t>
            </a:r>
          </a:p>
          <a:p>
            <a:r>
              <a:rPr lang="en-US" dirty="0"/>
              <a:t>Right column – only for IEP/504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dirty="0"/>
              <a:t>Staff member must sit with student to select desired color contrast before the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3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A5: Zoom – This is embedded support . The images and font size is magnified but not the other button.</a:t>
            </a:r>
          </a:p>
          <a:p>
            <a:pPr defTabSz="937443">
              <a:defRPr/>
            </a:pPr>
            <a:r>
              <a:rPr lang="en-US" b="1" dirty="0">
                <a:solidFill>
                  <a:srgbClr val="FF0000"/>
                </a:solidFill>
              </a:rPr>
              <a:t>B1: Magnification Assistive Tech – Non-embedded support. The entire screen can be magnified.</a:t>
            </a:r>
          </a:p>
          <a:p>
            <a:pPr defTabSz="937443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37443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8CED-0064-4DC6-8C57-3E993DB512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F155-1B73-442B-9935-4EFB96B1ECD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4F05-ED59-4A88-856B-7D14324A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1.pn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hyperlink" Target="http://www.caaspp.org/rsc/videos/archived-training_mouse-pointer.2018.html" TargetMode="External"/><Relationship Id="rId4" Type="http://schemas.openxmlformats.org/officeDocument/2006/relationships/hyperlink" Target="http://www.caaspp.org/rsc/videos/archived-training_masking.2018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aspp.org/rsc/videos/archived-training_streamline.201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streamline.201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closed-captioning.2018.html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spp.org/rsc/videos/archived-training_color-contrast.2018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0053"/>
            <a:ext cx="7886700" cy="9335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State Testing Tools, Supports, and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8713"/>
            <a:ext cx="7886700" cy="48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446509"/>
            <a:ext cx="78867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Universal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Automatically available to every student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5281432"/>
            <a:ext cx="78867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Accommodations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in materials or procedures that increase equitable access to state assessments for Special Education/504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Legally required to be documented in an IEP or 504 plan.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221875"/>
            <a:ext cx="78867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Designated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to any student for whom the need has been identified by an educator.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in IEP if you want them uploaded by Special Services.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1234491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Tools, supports, and accommodations are provided to students to help them show what they know and are able to do.</a:t>
            </a:r>
          </a:p>
          <a:p>
            <a:endParaRPr lang="en-US" dirty="0"/>
          </a:p>
          <a:p>
            <a:r>
              <a:rPr lang="en-US" dirty="0"/>
              <a:t>Some tools, supports, and accommodations can be coded to show up embedded in the SBA Secure Browser, we call these </a:t>
            </a:r>
            <a:r>
              <a:rPr lang="en-US" b="1" dirty="0"/>
              <a:t>Embedded</a:t>
            </a:r>
            <a:r>
              <a:rPr lang="en-US" dirty="0"/>
              <a:t>. Some cannot be embedded in the Secure Browser (i.e. abacus, Read Aloud), they still must be coded. We call them </a:t>
            </a:r>
            <a:r>
              <a:rPr lang="en-US" b="1" dirty="0"/>
              <a:t>Non-Embedded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1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788489" y="210430"/>
            <a:ext cx="3957177" cy="6437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Magnification Assistive Tech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EPLA21;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 Non-embedded magnification software, or physical magnifier.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Special Services will also code for Permissive Mode, which is required for outside software to work when the Secure Browser is open.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visual impairments or other print disabilities (including learning disabilities)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1E871-944B-4406-9649-BF2808436F2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852240-36B7-4CAA-9A86-300DD5DE5013}"/>
              </a:ext>
            </a:extLst>
          </p:cNvPr>
          <p:cNvSpPr txBox="1">
            <a:spLocks/>
          </p:cNvSpPr>
          <p:nvPr/>
        </p:nvSpPr>
        <p:spPr>
          <a:xfrm>
            <a:off x="4943452" y="210430"/>
            <a:ext cx="3957177" cy="6438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Print on Demand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ELA CAT 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Embedded Accommodation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Students can push the print on demand button to request to print everything on their screen at any given time.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Students must have a specific need for viewing part of the test in print.</a:t>
            </a:r>
          </a:p>
          <a:p>
            <a:r>
              <a:rPr lang="en-US" sz="1800" dirty="0"/>
              <a:t>Only students coded with this accommodation have a print on demand button.</a:t>
            </a:r>
          </a:p>
          <a:p>
            <a:r>
              <a:rPr lang="en-US" sz="1800" dirty="0"/>
              <a:t>Teacher must approve request and have access to a printer in the room.</a:t>
            </a:r>
          </a:p>
          <a:p>
            <a:r>
              <a:rPr lang="en-US" sz="1800" b="1" dirty="0"/>
              <a:t>A very small percentage </a:t>
            </a:r>
            <a:r>
              <a:rPr lang="en-US" sz="1800" dirty="0"/>
              <a:t>of students should need this accommodation. 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visual impairments</a:t>
            </a:r>
          </a:p>
        </p:txBody>
      </p:sp>
    </p:spTree>
    <p:extLst>
      <p:ext uri="{BB962C8B-B14F-4D97-AF65-F5344CB8AC3E}">
        <p14:creationId xmlns:p14="http://schemas.microsoft.com/office/powerpoint/2010/main" val="288929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3E6AFC5-9861-4421-8852-4F1A18FC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r="31754"/>
          <a:stretch/>
        </p:blipFill>
        <p:spPr>
          <a:xfrm rot="5400000">
            <a:off x="5724227" y="5232617"/>
            <a:ext cx="998412" cy="1386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57" y="214504"/>
            <a:ext cx="3974566" cy="64371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Masking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WCAS; ELPA21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Masking allows students to draw boxes over the screen to cover an reveal content as needed. </a:t>
            </a:r>
            <a:r>
              <a:rPr lang="en-US" sz="1800" dirty="0">
                <a:hlinkClick r:id="rId4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 attention difficulties</a:t>
            </a:r>
          </a:p>
          <a:p>
            <a:r>
              <a:rPr lang="en-US" sz="1800" dirty="0"/>
              <a:t> print disabilities (including learning disabilities)</a:t>
            </a:r>
          </a:p>
          <a:p>
            <a:r>
              <a:rPr lang="en-US" sz="1800" dirty="0"/>
              <a:t>visual impairments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4846" y="212651"/>
            <a:ext cx="3974565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Mouse Pointer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WCAS; ELPA21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Staff can change the mouse pointer size or color based on student need. </a:t>
            </a:r>
            <a:r>
              <a:rPr lang="en-US" sz="1800" dirty="0">
                <a:hlinkClick r:id="rId5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Note:  </a:t>
            </a:r>
          </a:p>
          <a:p>
            <a:r>
              <a:rPr lang="en-US" sz="1800" dirty="0"/>
              <a:t>Staff member must sit with student to select desired color scheme.</a:t>
            </a:r>
          </a:p>
          <a:p>
            <a:r>
              <a:rPr lang="en-US" sz="1800" dirty="0"/>
              <a:t>When box is checked in IEP, the moue will be extra large black. If the student needs a different color scheme you must have a school coordinator code it manually.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endParaRPr lang="en-US" sz="1800" dirty="0"/>
          </a:p>
          <a:p>
            <a:r>
              <a:rPr lang="en-US" sz="1800" dirty="0"/>
              <a:t>visual impairments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02CB4D4-1077-4274-8D11-FB6F3CAB7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/>
          <a:stretch/>
        </p:blipFill>
        <p:spPr>
          <a:xfrm>
            <a:off x="2579276" y="3877175"/>
            <a:ext cx="1774792" cy="785737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2C4BC77-78EE-4E2D-8D61-BF950AFAB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7" y="4659868"/>
            <a:ext cx="3498264" cy="1822145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DF64F25-D5B9-46F9-999F-A6CB858BD4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3915" r="19214" b="25660"/>
          <a:stretch/>
        </p:blipFill>
        <p:spPr>
          <a:xfrm>
            <a:off x="7219269" y="4700022"/>
            <a:ext cx="1120974" cy="1802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2DEEB2-C7C6-44C5-A7D2-0C687976017D}"/>
              </a:ext>
            </a:extLst>
          </p:cNvPr>
          <p:cNvSpPr/>
          <p:nvPr/>
        </p:nvSpPr>
        <p:spPr>
          <a:xfrm>
            <a:off x="7278721" y="6134100"/>
            <a:ext cx="1061536" cy="2907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CE4A03-8CE8-47B1-B070-A90770500D4C}"/>
              </a:ext>
            </a:extLst>
          </p:cNvPr>
          <p:cNvSpPr/>
          <p:nvPr/>
        </p:nvSpPr>
        <p:spPr>
          <a:xfrm>
            <a:off x="2541513" y="4145997"/>
            <a:ext cx="499055" cy="5169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3FE7C-C208-45A8-ABF9-F9901755F68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</p:spTree>
    <p:extLst>
      <p:ext uri="{BB962C8B-B14F-4D97-AF65-F5344CB8AC3E}">
        <p14:creationId xmlns:p14="http://schemas.microsoft.com/office/powerpoint/2010/main" val="231172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93" y="243332"/>
            <a:ext cx="4001388" cy="64371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100s Table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SBA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/>
              <a:t>Description: </a:t>
            </a:r>
            <a:r>
              <a:rPr lang="en-US" sz="1800" dirty="0"/>
              <a:t>A table listing numbers from 1–100 from WCAP Portal.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Must be the Smarter Balanced provided table.</a:t>
            </a:r>
          </a:p>
          <a:p>
            <a:r>
              <a:rPr lang="en-US" sz="1800" dirty="0"/>
              <a:t>Not available for Grade 3/Off-Grade at Grade 3 level.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visual processing difficulties</a:t>
            </a:r>
          </a:p>
          <a:p>
            <a:r>
              <a:rPr lang="en-US" sz="1800" dirty="0"/>
              <a:t>spatial perception difficulties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4140" y="243332"/>
            <a:ext cx="4001387" cy="64092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Multiplication table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SBA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 single digit (1</a:t>
            </a:r>
            <a:r>
              <a:rPr lang="en-US" sz="1800" i="1" dirty="0"/>
              <a:t>–</a:t>
            </a:r>
            <a:r>
              <a:rPr lang="en-US" sz="1800" dirty="0"/>
              <a:t>9) multiplication table from WCAP Portal.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Must be the Smarter Balanced provided table.</a:t>
            </a:r>
          </a:p>
          <a:p>
            <a:r>
              <a:rPr lang="en-US" sz="1800" dirty="0"/>
              <a:t>Not available for Grade 3/Off-Grade at Grade 3 level.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documented and persistent calculation disability (i.e., dyscalculia).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F8A0AD2-8578-4F17-BFE6-6330B1A9C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4180" r="1521" b="1043"/>
          <a:stretch/>
        </p:blipFill>
        <p:spPr>
          <a:xfrm>
            <a:off x="6056862" y="5069840"/>
            <a:ext cx="1441855" cy="147320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6BB63C8-1E3F-4D23-B873-85D3F49E0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724"/>
          <a:stretch/>
        </p:blipFill>
        <p:spPr>
          <a:xfrm>
            <a:off x="1605280" y="4920985"/>
            <a:ext cx="1586852" cy="162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C8DDB5-1963-4E99-AECF-206883FADF01}"/>
              </a:ext>
            </a:extLst>
          </p:cNvPr>
          <p:cNvSpPr txBox="1"/>
          <p:nvPr/>
        </p:nvSpPr>
        <p:spPr>
          <a:xfrm>
            <a:off x="123824" y="243332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99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1" y="665707"/>
            <a:ext cx="7886700" cy="4565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Word Prediction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ELPA21; SBA; WCAS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Non-Embedded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89" y="1564640"/>
            <a:ext cx="7886700" cy="495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uses separate software to allow students to begin writing a word and choose from a list of words that have been predicted from word frequency and syntax rules.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Examples: </a:t>
            </a:r>
            <a:r>
              <a:rPr lang="en-US" sz="1800" dirty="0" err="1"/>
              <a:t>CoWriter</a:t>
            </a:r>
            <a:r>
              <a:rPr lang="en-US" sz="1800" dirty="0"/>
              <a:t> or Clicker 7</a:t>
            </a:r>
          </a:p>
          <a:p>
            <a:r>
              <a:rPr lang="en-US" sz="1800" dirty="0"/>
              <a:t>Special Services will also code for Permissive Mode, which is required for outside software to work when the Secure Browser is open.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u="sng" dirty="0"/>
              <a:t>significant</a:t>
            </a:r>
            <a:r>
              <a:rPr lang="en-US" sz="1800" dirty="0"/>
              <a:t> </a:t>
            </a:r>
            <a:r>
              <a:rPr lang="en-US" sz="1800" u="sng" dirty="0"/>
              <a:t>documented</a:t>
            </a:r>
            <a:r>
              <a:rPr lang="en-US" sz="1800" dirty="0"/>
              <a:t> motor or orthopedic impairments </a:t>
            </a:r>
          </a:p>
          <a:p>
            <a:r>
              <a:rPr lang="en-US" sz="1800" dirty="0"/>
              <a:t>moderate to severe learning disabilities that prevent students from recalling, processing, or expressing written language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C4E26-8B9D-4EEB-9366-B0B4075E3A51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600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64" y="365127"/>
            <a:ext cx="7886700" cy="562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Simplified Test Directions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SBA; WCAS; ELPA21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Non-Embedded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64" y="1133291"/>
            <a:ext cx="7886700" cy="548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A student’s normal 1:1 support ( must be proctor trained and Simplified Test Direction trained) paraphrases the </a:t>
            </a:r>
            <a:r>
              <a:rPr lang="en-US" sz="1800" u="sng" dirty="0"/>
              <a:t>test directions</a:t>
            </a:r>
            <a:r>
              <a:rPr lang="en-US" sz="1800" dirty="0"/>
              <a:t> read from the Test Administrator Script.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students may receive Technical Assistance from their proctors on how to use the Secure Browser– including logging in. 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special permission.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Simplified Test Directions:</a:t>
            </a:r>
          </a:p>
          <a:p>
            <a:pPr lvl="1"/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Applies only to the “say” instructions in the TA Script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Teachers must be trained on State Guidelines </a:t>
            </a:r>
          </a:p>
          <a:p>
            <a:pPr lvl="1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1:1 only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-- a single proctor with a single student for the duration of the test.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include defining words or concepts.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include anything from the student screen.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prompt or influence student responses.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be made up at the moment; proctors must be familiar with and practiced in reading and simplifying the “say” instructions. Writing down the simplified directions ahead of time is encouraged.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regular classroom accommodation: read aloud test instructions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7FA9B-5087-4142-84FC-CD80790C2977}"/>
              </a:ext>
            </a:extLst>
          </p:cNvPr>
          <p:cNvSpPr txBox="1"/>
          <p:nvPr/>
        </p:nvSpPr>
        <p:spPr>
          <a:xfrm>
            <a:off x="123825" y="170122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28117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EBB2-9BFC-4571-8360-04AFB9E0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375920"/>
            <a:ext cx="8431618" cy="761999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What is covered by Text-to-Speech and </a:t>
            </a:r>
            <a:b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Read Aloud (Human Reader)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CEA2-7FC7-4B76-9835-93590744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85" y="4834180"/>
            <a:ext cx="7611365" cy="18218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500" i="1" dirty="0"/>
              <a:t>Passages &amp; Stimuli = reading passages, charts, diagrams.</a:t>
            </a:r>
          </a:p>
          <a:p>
            <a:pPr marL="0" indent="0" algn="r">
              <a:buNone/>
            </a:pPr>
            <a:r>
              <a:rPr lang="en-US" sz="1500" i="1" dirty="0"/>
              <a:t>Items = Questions and response options.</a:t>
            </a:r>
          </a:p>
          <a:p>
            <a:endParaRPr lang="en-US" sz="200" dirty="0"/>
          </a:p>
          <a:p>
            <a:r>
              <a:rPr lang="en-US" sz="2200" dirty="0"/>
              <a:t>Can the student understand computer speech? If yes, select TTS. </a:t>
            </a:r>
          </a:p>
          <a:p>
            <a:r>
              <a:rPr lang="en-US" sz="2200" dirty="0"/>
              <a:t>Remember Read Aloud is a 1:1 support.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8C54EF-56C5-4401-85A8-78EE83394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51423"/>
              </p:ext>
            </p:extLst>
          </p:nvPr>
        </p:nvGraphicFramePr>
        <p:xfrm>
          <a:off x="1015386" y="1348199"/>
          <a:ext cx="7611365" cy="327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768">
                  <a:extLst>
                    <a:ext uri="{9D8B030D-6E8A-4147-A177-3AD203B41FA5}">
                      <a16:colId xmlns:a16="http://schemas.microsoft.com/office/drawing/2014/main" val="1834656125"/>
                    </a:ext>
                  </a:extLst>
                </a:gridCol>
                <a:gridCol w="3184358">
                  <a:extLst>
                    <a:ext uri="{9D8B030D-6E8A-4147-A177-3AD203B41FA5}">
                      <a16:colId xmlns:a16="http://schemas.microsoft.com/office/drawing/2014/main" val="3584338519"/>
                    </a:ext>
                  </a:extLst>
                </a:gridCol>
                <a:gridCol w="3060239">
                  <a:extLst>
                    <a:ext uri="{9D8B030D-6E8A-4147-A177-3AD203B41FA5}">
                      <a16:colId xmlns:a16="http://schemas.microsoft.com/office/drawing/2014/main" val="3832606485"/>
                    </a:ext>
                  </a:extLst>
                </a:gridCol>
              </a:tblGrid>
              <a:tr h="27049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Sections Covered by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Text-to-Speech</a:t>
                      </a:r>
                      <a:r>
                        <a:rPr lang="en-US" sz="1600" baseline="0" dirty="0">
                          <a:effectLst/>
                        </a:rPr>
                        <a:t> (TTS)</a:t>
                      </a:r>
                      <a:r>
                        <a:rPr lang="en-US" sz="1600" dirty="0">
                          <a:effectLst/>
                        </a:rPr>
                        <a:t> or Read-Aloud (Oral)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160836"/>
                  </a:ext>
                </a:extLst>
              </a:tr>
              <a:tr h="667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</a:rPr>
                        <a:t>Any coded student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(Designated Support)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Only if written in IEP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(Accommodation)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442"/>
                  </a:ext>
                </a:extLst>
              </a:tr>
              <a:tr h="270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 and/or Stimuli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009186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ELPA21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 and/or Stimuli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(Read-Aloud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="1" baseline="0" dirty="0">
                          <a:effectLst/>
                        </a:rPr>
                        <a:t>Only</a:t>
                      </a:r>
                      <a:r>
                        <a:rPr lang="en-US" sz="1600" baseline="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187290"/>
                  </a:ext>
                </a:extLst>
              </a:tr>
              <a:tr h="459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WCAS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Items and/or Stimuli, and/or Scenarios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562697"/>
                  </a:ext>
                </a:extLst>
              </a:tr>
              <a:tr h="277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 CAT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 only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Passages and/or Stimuli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486289"/>
                  </a:ext>
                </a:extLst>
              </a:tr>
              <a:tr h="459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ELA PT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 and/or Stimuli, and/or Passages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297477"/>
                  </a:ext>
                </a:extLst>
              </a:tr>
            </a:tbl>
          </a:graphicData>
        </a:graphic>
      </p:graphicFrame>
      <p:sp>
        <p:nvSpPr>
          <p:cNvPr id="5" name="Lightning Bolt 4">
            <a:extLst>
              <a:ext uri="{FF2B5EF4-FFF2-40B4-BE49-F238E27FC236}">
                <a16:creationId xmlns:a16="http://schemas.microsoft.com/office/drawing/2014/main" id="{B5BD7D44-5079-4BE9-BAD4-3FCE78921A85}"/>
              </a:ext>
            </a:extLst>
          </p:cNvPr>
          <p:cNvSpPr/>
          <p:nvPr/>
        </p:nvSpPr>
        <p:spPr>
          <a:xfrm>
            <a:off x="7568024" y="3662024"/>
            <a:ext cx="560590" cy="637021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1E7E2-90EA-4B74-B2BE-5FA656D37016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23278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60" y="714043"/>
            <a:ext cx="3937592" cy="59385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Read-Aloud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reading</a:t>
            </a:r>
          </a:p>
          <a:p>
            <a:pPr marL="0" indent="0">
              <a:buNone/>
            </a:pPr>
            <a:r>
              <a:rPr lang="en-US" sz="2100" b="1" dirty="0"/>
              <a:t>Description</a:t>
            </a:r>
            <a:r>
              <a:rPr lang="en-US" sz="2100" dirty="0"/>
              <a:t>: Trained and qualified human reader reads aloud appropriate sections of the assessment to the student.</a:t>
            </a:r>
          </a:p>
          <a:p>
            <a:pPr marL="0" indent="0">
              <a:buNone/>
            </a:pPr>
            <a:r>
              <a:rPr lang="en-US" sz="2100" b="1" dirty="0"/>
              <a:t>Note:</a:t>
            </a:r>
          </a:p>
          <a:p>
            <a:r>
              <a:rPr lang="en-US" sz="2100" dirty="0"/>
              <a:t>Does </a:t>
            </a:r>
            <a:r>
              <a:rPr lang="en-US" sz="2100" b="1" dirty="0"/>
              <a:t>not </a:t>
            </a:r>
            <a:r>
              <a:rPr lang="en-US" sz="2100" dirty="0"/>
              <a:t>include ELA CAT reading passages/stimuli.</a:t>
            </a:r>
          </a:p>
          <a:p>
            <a:r>
              <a:rPr lang="en-US" sz="2100" dirty="0"/>
              <a:t>Must be provided in 1:1 setting.</a:t>
            </a:r>
          </a:p>
          <a:p>
            <a:pPr marL="0" indent="0">
              <a:buNone/>
            </a:pPr>
            <a:r>
              <a:rPr lang="en-US" sz="2100" b="1" dirty="0"/>
              <a:t>Recommended for Students with:</a:t>
            </a:r>
          </a:p>
          <a:p>
            <a:r>
              <a:rPr lang="en-US" sz="2100" dirty="0"/>
              <a:t>visual impairments</a:t>
            </a:r>
          </a:p>
          <a:p>
            <a:r>
              <a:rPr lang="en-US" sz="2100" dirty="0"/>
              <a:t>reading struggles that impact accessing the assessment</a:t>
            </a:r>
          </a:p>
          <a:p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01609" y="714042"/>
            <a:ext cx="3937592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Read-Aloud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reading</a:t>
            </a:r>
          </a:p>
          <a:p>
            <a:pPr marL="0" indent="0">
              <a:buNone/>
            </a:pPr>
            <a:r>
              <a:rPr lang="en-US" sz="1900" b="1" dirty="0"/>
              <a:t>Description</a:t>
            </a:r>
            <a:r>
              <a:rPr lang="en-US" sz="1900" dirty="0"/>
              <a:t>:</a:t>
            </a:r>
            <a:r>
              <a:rPr lang="en-US" sz="1900" b="1" dirty="0"/>
              <a:t> </a:t>
            </a:r>
            <a:r>
              <a:rPr lang="en-US" sz="2000" dirty="0"/>
              <a:t>Trained and qualified human reader reads aloud all sections of the assessment to the student.</a:t>
            </a:r>
          </a:p>
          <a:p>
            <a:pPr marL="0" indent="0">
              <a:buNone/>
            </a:pPr>
            <a:r>
              <a:rPr lang="en-US" sz="1900" b="1" dirty="0"/>
              <a:t>Note: </a:t>
            </a:r>
          </a:p>
          <a:p>
            <a:r>
              <a:rPr lang="en-US" sz="2000" dirty="0"/>
              <a:t>Must be provided in 1:1 setting.</a:t>
            </a:r>
          </a:p>
          <a:p>
            <a:r>
              <a:rPr lang="en-US" sz="1900" dirty="0"/>
              <a:t>Requires an IEP.</a:t>
            </a:r>
          </a:p>
          <a:p>
            <a:r>
              <a:rPr lang="en-US" sz="1900" dirty="0"/>
              <a:t>Only 1-2% of IEP/504 students should be using this accommodation.</a:t>
            </a:r>
          </a:p>
          <a:p>
            <a:pPr marL="0" indent="0">
              <a:buNone/>
            </a:pPr>
            <a:r>
              <a:rPr lang="en-US" sz="1900" b="1" dirty="0"/>
              <a:t>Recommended for Students with:</a:t>
            </a:r>
          </a:p>
          <a:p>
            <a:r>
              <a:rPr lang="en-US" sz="1900" dirty="0"/>
              <a:t>Physical or visual impairments that prevent students from being able to access reading passages in any other way (i.e. a blind student who does not read braille)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51AAE7-BA8E-47E7-9817-7DF731AC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09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Read Aloud at Two Levels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3956B6A0-854F-4EE5-BEE9-D5AC65E6C882}"/>
              </a:ext>
            </a:extLst>
          </p:cNvPr>
          <p:cNvSpPr/>
          <p:nvPr/>
        </p:nvSpPr>
        <p:spPr>
          <a:xfrm>
            <a:off x="8478191" y="459725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FDFE6-FB7A-4786-853F-092050883E8E}"/>
              </a:ext>
            </a:extLst>
          </p:cNvPr>
          <p:cNvSpPr txBox="1"/>
          <p:nvPr/>
        </p:nvSpPr>
        <p:spPr>
          <a:xfrm>
            <a:off x="112032" y="215451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48786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87" y="714042"/>
            <a:ext cx="3884429" cy="593854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Text-to-Speech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Computer reader reads aloud appropriate sections of the assessment to the student.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Does </a:t>
            </a:r>
            <a:r>
              <a:rPr lang="en-US" sz="1800" b="1" dirty="0"/>
              <a:t>not </a:t>
            </a:r>
            <a:r>
              <a:rPr lang="en-US" sz="1800" dirty="0"/>
              <a:t>include ELA CAT reading passages/stimuli.</a:t>
            </a:r>
          </a:p>
          <a:p>
            <a:r>
              <a:rPr lang="en-US" sz="1800" dirty="0"/>
              <a:t>Requires headphones.</a:t>
            </a:r>
          </a:p>
          <a:p>
            <a:r>
              <a:rPr lang="en-US" sz="1800" dirty="0"/>
              <a:t>Students can control speed and volume.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visual impairments</a:t>
            </a:r>
          </a:p>
          <a:p>
            <a:r>
              <a:rPr lang="en-US" sz="1800" dirty="0"/>
              <a:t>reading struggles that impact accessing the assessment</a:t>
            </a:r>
          </a:p>
          <a:p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54772" y="714042"/>
            <a:ext cx="3884429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Text-to-Speech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Computer reader reads aloud all sections of the assessment to the student.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Requires an IEP.</a:t>
            </a:r>
          </a:p>
          <a:p>
            <a:r>
              <a:rPr lang="en-US" sz="1800" dirty="0"/>
              <a:t>Requires headphones.</a:t>
            </a:r>
          </a:p>
          <a:p>
            <a:r>
              <a:rPr lang="en-US" sz="1800" dirty="0"/>
              <a:t>Students can control speed and volume.</a:t>
            </a:r>
          </a:p>
          <a:p>
            <a:r>
              <a:rPr lang="en-US" sz="1800" dirty="0"/>
              <a:t>Only 1-2% of IEP/504 students should be using this accommodation.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Physical or visual impairments that prevent students from being able to access reading passages in any other way (i.e. a blind student who does not read braille)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F1F0D6-33AA-4FD4-B8A7-95AA552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09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Text-to-Speech at Two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ECBE1-1005-458E-A8CC-3FA9F75FA3CD}"/>
              </a:ext>
            </a:extLst>
          </p:cNvPr>
          <p:cNvSpPr txBox="1"/>
          <p:nvPr/>
        </p:nvSpPr>
        <p:spPr>
          <a:xfrm>
            <a:off x="148173" y="268613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441053A7-D3FC-4887-9EF2-1B81C17A6169}"/>
              </a:ext>
            </a:extLst>
          </p:cNvPr>
          <p:cNvSpPr/>
          <p:nvPr/>
        </p:nvSpPr>
        <p:spPr>
          <a:xfrm>
            <a:off x="8478191" y="459725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54" y="724083"/>
            <a:ext cx="3873796" cy="5928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Scribe Designated Support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except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the full write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Students dictate responses to appropriate items to a trained and qualified Scribe who records responses verbatim. 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Requires 1:1 proctoring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motor or processing difficulties (i.e. dyslexia)</a:t>
            </a:r>
          </a:p>
          <a:p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65405" y="714042"/>
            <a:ext cx="3873796" cy="5938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Scribe Accommodation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All subjects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the full write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Students dictate responses to any or all items to a trained and qualified Scribe who records responses verbatim. 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Requires 1:1 proctoring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significant documented motor or processing difficulties (i.e. dyslexia) and use a scribe regularly in the classroom, because it is the only way to demonstrate composition skills.</a:t>
            </a:r>
          </a:p>
          <a:p>
            <a:r>
              <a:rPr lang="en-US" sz="1800" dirty="0"/>
              <a:t>Recent injury that prevents typing or writing comfortably. Must submit an Incident Report and hand code in TIDE for students with temporary injuries.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C5F22-9B99-404B-96AF-8B954BC2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09"/>
            <a:ext cx="9144000" cy="5086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Scribe at Two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FEE4-8E40-41E7-8F07-B7DC034AC1A2}"/>
              </a:ext>
            </a:extLst>
          </p:cNvPr>
          <p:cNvSpPr txBox="1"/>
          <p:nvPr/>
        </p:nvSpPr>
        <p:spPr>
          <a:xfrm>
            <a:off x="148173" y="215450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134A79D1-2BA6-4BA2-BF6A-741AF469F5FD}"/>
              </a:ext>
            </a:extLst>
          </p:cNvPr>
          <p:cNvSpPr/>
          <p:nvPr/>
        </p:nvSpPr>
        <p:spPr>
          <a:xfrm>
            <a:off x="8478191" y="459725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2E65-C8C8-4461-AD43-1AED7DBE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4" y="389196"/>
            <a:ext cx="7886700" cy="11239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Speech-to-Text (Voice Recognition)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ELPA21; SBA; WCAS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Non-Embedded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34" y="1650683"/>
            <a:ext cx="7886700" cy="495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Student uses separate voice recognition software to allow students to use their voices as input devices to the computer, to dictate responses or give commands.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Special Services will also code for Permissive Mode, which is required for outside software to work when the Secure Browser is open.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significant documented motor or processing difficulties (i.e. dyslexia), use it regularly in the classroom, because it is the only way to demonstrate composition skills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E0A85-71B7-40AD-AAFD-0B016BBF8016}"/>
              </a:ext>
            </a:extLst>
          </p:cNvPr>
          <p:cNvSpPr txBox="1"/>
          <p:nvPr/>
        </p:nvSpPr>
        <p:spPr>
          <a:xfrm>
            <a:off x="123825" y="159489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01C79174-9C6C-4021-A603-440528939CBA}"/>
              </a:ext>
            </a:extLst>
          </p:cNvPr>
          <p:cNvSpPr/>
          <p:nvPr/>
        </p:nvSpPr>
        <p:spPr>
          <a:xfrm>
            <a:off x="7359075" y="514316"/>
            <a:ext cx="513410" cy="616619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EBB2-9BFC-4571-8360-04AFB9E0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3" y="82883"/>
            <a:ext cx="8431618" cy="761999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50000"/>
                  </a:schemeClr>
                </a:solidFill>
              </a:rPr>
              <a:t>Choosing Accommodations Thoughtfully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CEA2-7FC7-4B76-9835-93590744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4416443"/>
            <a:ext cx="8250865" cy="2239538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7FE4C-9445-4FF6-9B25-1C159E6CB3FA}"/>
              </a:ext>
            </a:extLst>
          </p:cNvPr>
          <p:cNvSpPr txBox="1"/>
          <p:nvPr/>
        </p:nvSpPr>
        <p:spPr>
          <a:xfrm>
            <a:off x="726574" y="734437"/>
            <a:ext cx="8250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Some accommodations (marked with a lightning bolt) fundamentally change the assessment. For example, a reading test you listen to is now a listening test, preventing the student from demonstrating some skills. </a:t>
            </a:r>
            <a:endParaRPr lang="en-US" sz="400" i="1" dirty="0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9C100869-1D3A-4A08-A201-DD838559EC6C}"/>
              </a:ext>
            </a:extLst>
          </p:cNvPr>
          <p:cNvSpPr/>
          <p:nvPr/>
        </p:nvSpPr>
        <p:spPr>
          <a:xfrm>
            <a:off x="80484" y="699890"/>
            <a:ext cx="786810" cy="95520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078A5-3361-43D4-8D51-25680931185E}"/>
              </a:ext>
            </a:extLst>
          </p:cNvPr>
          <p:cNvGrpSpPr/>
          <p:nvPr/>
        </p:nvGrpSpPr>
        <p:grpSpPr>
          <a:xfrm>
            <a:off x="457203" y="1902765"/>
            <a:ext cx="8258935" cy="738664"/>
            <a:chOff x="95335" y="3903480"/>
            <a:chExt cx="2465160" cy="8332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73D893-EC26-4FD9-A966-08D6CF1A0F66}"/>
                </a:ext>
              </a:extLst>
            </p:cNvPr>
            <p:cNvSpPr txBox="1"/>
            <p:nvPr/>
          </p:nvSpPr>
          <p:spPr>
            <a:xfrm>
              <a:off x="95335" y="3903480"/>
              <a:ext cx="2465160" cy="833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1: Documented Disability via IEP or 504</a:t>
              </a:r>
            </a:p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Does the student have a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documented disability that pertains to the accommodation?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465876-1828-48CA-A08C-74BCC1F6952E}"/>
                </a:ext>
              </a:extLst>
            </p:cNvPr>
            <p:cNvCxnSpPr/>
            <p:nvPr/>
          </p:nvCxnSpPr>
          <p:spPr>
            <a:xfrm>
              <a:off x="275832" y="4321343"/>
              <a:ext cx="2101755" cy="0"/>
            </a:xfrm>
            <a:prstGeom prst="line">
              <a:avLst/>
            </a:prstGeom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8F69B0-29D3-4D70-AF48-88C7150EE790}"/>
              </a:ext>
            </a:extLst>
          </p:cNvPr>
          <p:cNvGrpSpPr/>
          <p:nvPr/>
        </p:nvGrpSpPr>
        <p:grpSpPr>
          <a:xfrm>
            <a:off x="457201" y="3324621"/>
            <a:ext cx="8143944" cy="738665"/>
            <a:chOff x="2643771" y="3903480"/>
            <a:chExt cx="2430836" cy="6082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7D28C-68A6-4A2B-9DFF-CE4C38E97110}"/>
                </a:ext>
              </a:extLst>
            </p:cNvPr>
            <p:cNvSpPr txBox="1"/>
            <p:nvPr/>
          </p:nvSpPr>
          <p:spPr>
            <a:xfrm>
              <a:off x="2643771" y="3903480"/>
              <a:ext cx="2430836" cy="6082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2: Familiarity with Recommended Accommodation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Is the support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utilized regularly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as a classroom accommodation and during class assessment?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1E7161-3880-4830-A375-2961F127CF0C}"/>
                </a:ext>
              </a:extLst>
            </p:cNvPr>
            <p:cNvCxnSpPr/>
            <p:nvPr/>
          </p:nvCxnSpPr>
          <p:spPr>
            <a:xfrm>
              <a:off x="2810447" y="4207586"/>
              <a:ext cx="2101755" cy="0"/>
            </a:xfrm>
            <a:prstGeom prst="line">
              <a:avLst/>
            </a:prstGeom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054D08-A781-4DA6-B273-3D24E218D3B5}"/>
              </a:ext>
            </a:extLst>
          </p:cNvPr>
          <p:cNvGrpSpPr/>
          <p:nvPr/>
        </p:nvGrpSpPr>
        <p:grpSpPr>
          <a:xfrm>
            <a:off x="457201" y="4725298"/>
            <a:ext cx="8154079" cy="1169551"/>
            <a:chOff x="5146000" y="3864133"/>
            <a:chExt cx="2612023" cy="9876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53FF44-DE7B-4331-A136-FD608E23135A}"/>
                </a:ext>
              </a:extLst>
            </p:cNvPr>
            <p:cNvSpPr txBox="1"/>
            <p:nvPr/>
          </p:nvSpPr>
          <p:spPr>
            <a:xfrm>
              <a:off x="5146000" y="3864133"/>
              <a:ext cx="2612023" cy="9876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 3: Equitable Access to the State Assessment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Does the student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need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the accommodation to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the assessment?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Will the accommodation provide equitable access to the assessment, comparable to students without the specific disability noted in Criteria 1?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833EDB-D292-4F19-A94B-C39C3DA91045}"/>
                </a:ext>
              </a:extLst>
            </p:cNvPr>
            <p:cNvCxnSpPr/>
            <p:nvPr/>
          </p:nvCxnSpPr>
          <p:spPr>
            <a:xfrm>
              <a:off x="5359998" y="4150270"/>
              <a:ext cx="2101755" cy="0"/>
            </a:xfrm>
            <a:prstGeom prst="line">
              <a:avLst/>
            </a:prstGeom>
            <a:ln>
              <a:solidFill>
                <a:srgbClr val="004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E63A5F-2363-47E0-8EB7-804265C481D5}"/>
              </a:ext>
            </a:extLst>
          </p:cNvPr>
          <p:cNvGrpSpPr/>
          <p:nvPr/>
        </p:nvGrpSpPr>
        <p:grpSpPr>
          <a:xfrm>
            <a:off x="955702" y="2603263"/>
            <a:ext cx="7172198" cy="794843"/>
            <a:chOff x="348063" y="4844208"/>
            <a:chExt cx="7172198" cy="7948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41443E-DD73-41FB-9BD7-E6F306A2A512}"/>
                </a:ext>
              </a:extLst>
            </p:cNvPr>
            <p:cNvSpPr txBox="1"/>
            <p:nvPr/>
          </p:nvSpPr>
          <p:spPr>
            <a:xfrm>
              <a:off x="914400" y="5031224"/>
              <a:ext cx="6605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yes, continue.  		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no, do not choose accommodation. 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C784165-5425-4145-AFE5-186B7C1A17B9}"/>
                </a:ext>
              </a:extLst>
            </p:cNvPr>
            <p:cNvSpPr/>
            <p:nvPr/>
          </p:nvSpPr>
          <p:spPr>
            <a:xfrm rot="5400000">
              <a:off x="265197" y="5053869"/>
              <a:ext cx="547869" cy="38213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Multiplication Sign 21">
              <a:extLst>
                <a:ext uri="{FF2B5EF4-FFF2-40B4-BE49-F238E27FC236}">
                  <a16:creationId xmlns:a16="http://schemas.microsoft.com/office/drawing/2014/main" id="{5294620F-5213-4021-B0F8-D6310FB066E3}"/>
                </a:ext>
              </a:extLst>
            </p:cNvPr>
            <p:cNvSpPr/>
            <p:nvPr/>
          </p:nvSpPr>
          <p:spPr>
            <a:xfrm>
              <a:off x="6673150" y="4844208"/>
              <a:ext cx="682344" cy="79484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C94AEA-0544-4E90-85BA-397A97746E5F}"/>
              </a:ext>
            </a:extLst>
          </p:cNvPr>
          <p:cNvGrpSpPr/>
          <p:nvPr/>
        </p:nvGrpSpPr>
        <p:grpSpPr>
          <a:xfrm>
            <a:off x="955701" y="4004711"/>
            <a:ext cx="7172198" cy="794843"/>
            <a:chOff x="348063" y="4835944"/>
            <a:chExt cx="7172198" cy="7948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CD1544-FBAA-4206-9981-81C6A4EC49F6}"/>
                </a:ext>
              </a:extLst>
            </p:cNvPr>
            <p:cNvSpPr txBox="1"/>
            <p:nvPr/>
          </p:nvSpPr>
          <p:spPr>
            <a:xfrm>
              <a:off x="914400" y="5031224"/>
              <a:ext cx="6605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yes, continue.  		 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no, do not choose accommodation. 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28D7107-055E-4A5B-BD30-34720F5135A2}"/>
                </a:ext>
              </a:extLst>
            </p:cNvPr>
            <p:cNvSpPr/>
            <p:nvPr/>
          </p:nvSpPr>
          <p:spPr>
            <a:xfrm rot="5400000">
              <a:off x="265197" y="5053869"/>
              <a:ext cx="547869" cy="38213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E61B15B9-02F5-438E-83F4-A91597514D4B}"/>
                </a:ext>
              </a:extLst>
            </p:cNvPr>
            <p:cNvSpPr/>
            <p:nvPr/>
          </p:nvSpPr>
          <p:spPr>
            <a:xfrm>
              <a:off x="6673151" y="4835944"/>
              <a:ext cx="682344" cy="79484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871A3F-6E69-437C-B478-189C764476E0}"/>
              </a:ext>
            </a:extLst>
          </p:cNvPr>
          <p:cNvSpPr txBox="1"/>
          <p:nvPr/>
        </p:nvSpPr>
        <p:spPr>
          <a:xfrm>
            <a:off x="889639" y="5868733"/>
            <a:ext cx="73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proceed with the accommodation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do not choose accommodation. </a:t>
            </a:r>
          </a:p>
        </p:txBody>
      </p:sp>
    </p:spTree>
    <p:extLst>
      <p:ext uri="{BB962C8B-B14F-4D97-AF65-F5344CB8AC3E}">
        <p14:creationId xmlns:p14="http://schemas.microsoft.com/office/powerpoint/2010/main" val="63890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15" y="201491"/>
            <a:ext cx="3895794" cy="65210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Noise Buffers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EPLA21;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2000" dirty="0"/>
              <a:t>: </a:t>
            </a:r>
            <a:r>
              <a:rPr lang="en-US" sz="1800" dirty="0"/>
              <a:t>Students use noise buffers (i.e. headphones)to block external sounds.</a:t>
            </a:r>
          </a:p>
          <a:p>
            <a:pPr marL="0" indent="0">
              <a:buNone/>
            </a:pPr>
            <a:r>
              <a:rPr lang="en-US" sz="2000" b="1" dirty="0"/>
              <a:t>Recommended for Students with</a:t>
            </a:r>
            <a:r>
              <a:rPr lang="en-US" sz="1900" b="1" dirty="0"/>
              <a:t>: </a:t>
            </a:r>
          </a:p>
          <a:p>
            <a:r>
              <a:rPr lang="en-US" sz="1900" dirty="0"/>
              <a:t>attention difficulties (distracted by external noises)</a:t>
            </a: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4943407" y="201491"/>
            <a:ext cx="4002681" cy="65210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Separate Setting (Small Group)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Designated Support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 Any alteration of test setting</a:t>
            </a:r>
          </a:p>
          <a:p>
            <a:pPr marL="0" indent="0"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Separate Setting is not required to be coded for ELPA21.</a:t>
            </a:r>
          </a:p>
          <a:p>
            <a:pPr marL="0" indent="0">
              <a:buNone/>
            </a:pPr>
            <a:r>
              <a:rPr lang="en-US" sz="1800" b="1" dirty="0"/>
              <a:t>Recommended for Students with: </a:t>
            </a:r>
          </a:p>
          <a:p>
            <a:r>
              <a:rPr lang="en-US" sz="1800" dirty="0"/>
              <a:t>attention difficulties (easily distracted or may distract others) </a:t>
            </a:r>
          </a:p>
          <a:p>
            <a:r>
              <a:rPr lang="en-US" sz="1800" dirty="0"/>
              <a:t>Scribe</a:t>
            </a:r>
          </a:p>
          <a:p>
            <a:r>
              <a:rPr lang="en-US" sz="1800" dirty="0"/>
              <a:t>Read Aloud (human reader)</a:t>
            </a:r>
          </a:p>
          <a:p>
            <a:r>
              <a:rPr lang="en-US" sz="1800" dirty="0"/>
              <a:t>Read Aloud- Student (whisper phone)</a:t>
            </a:r>
          </a:p>
          <a:p>
            <a:r>
              <a:rPr lang="en-US" sz="1800" dirty="0"/>
              <a:t>Simplified Directions</a:t>
            </a:r>
          </a:p>
          <a:p>
            <a:r>
              <a:rPr lang="en-US" sz="1800" dirty="0"/>
              <a:t>Frequent breaks 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9765F51-F207-4A1B-B1CD-BD9606C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91" y="3550699"/>
            <a:ext cx="1631824" cy="1557226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E356D4D-B56B-46CF-9B72-0D2A1076B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65" y="4976037"/>
            <a:ext cx="1848744" cy="15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7324E-D4A6-4452-B7CD-A064135838F4}"/>
              </a:ext>
            </a:extLst>
          </p:cNvPr>
          <p:cNvSpPr txBox="1"/>
          <p:nvPr/>
        </p:nvSpPr>
        <p:spPr>
          <a:xfrm>
            <a:off x="138494" y="197572"/>
            <a:ext cx="513410" cy="6524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ATTENTION ISSUES</a:t>
            </a:r>
          </a:p>
        </p:txBody>
      </p:sp>
    </p:spTree>
    <p:extLst>
      <p:ext uri="{BB962C8B-B14F-4D97-AF65-F5344CB8AC3E}">
        <p14:creationId xmlns:p14="http://schemas.microsoft.com/office/powerpoint/2010/main" val="16352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715B-8E92-4301-91A9-11530FAA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47" y="278079"/>
            <a:ext cx="7886700" cy="122999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Streamline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SBA; WCAS 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700C-F217-429C-87E9-388DEC46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47" y="1417586"/>
            <a:ext cx="7886700" cy="2768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/>
              <a:t>Description</a:t>
            </a:r>
            <a:r>
              <a:rPr lang="en-US" sz="2100" dirty="0"/>
              <a:t>:  Displays the items below the stimuli instead of side by side. </a:t>
            </a:r>
            <a:r>
              <a:rPr lang="en-US" sz="2100" dirty="0">
                <a:hlinkClick r:id="rId2"/>
              </a:rPr>
              <a:t>Video clip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Note:</a:t>
            </a:r>
          </a:p>
          <a:p>
            <a:r>
              <a:rPr lang="en-US" sz="2100" dirty="0"/>
              <a:t>Students often find Streamline Interface challenging to use– students must be given an opportunity to practice using this accommodation extensively.</a:t>
            </a:r>
          </a:p>
          <a:p>
            <a:pPr marL="0" indent="0">
              <a:buNone/>
            </a:pPr>
            <a:r>
              <a:rPr lang="en-US" sz="2100" b="1" dirty="0"/>
              <a:t>Recommended for Students with:  </a:t>
            </a:r>
          </a:p>
          <a:p>
            <a:r>
              <a:rPr lang="en-US" sz="2100" dirty="0"/>
              <a:t>specific learning and/or reading disabilities</a:t>
            </a:r>
          </a:p>
          <a:p>
            <a:r>
              <a:rPr lang="en-US" sz="2100" dirty="0"/>
              <a:t>zoom of x5 or greater coded</a:t>
            </a:r>
          </a:p>
          <a:p>
            <a:r>
              <a:rPr lang="en-US" sz="2100" dirty="0"/>
              <a:t>Spanish stacked translation coded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       Regular Screen:			                Streamline: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75FA0-3E64-414D-BDF3-20F431A82B0E}"/>
              </a:ext>
            </a:extLst>
          </p:cNvPr>
          <p:cNvSpPr/>
          <p:nvPr/>
        </p:nvSpPr>
        <p:spPr>
          <a:xfrm>
            <a:off x="1251586" y="4170946"/>
            <a:ext cx="1686560" cy="184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83606-7DD2-4973-AD5E-627587152E15}"/>
              </a:ext>
            </a:extLst>
          </p:cNvPr>
          <p:cNvSpPr/>
          <p:nvPr/>
        </p:nvSpPr>
        <p:spPr>
          <a:xfrm>
            <a:off x="3018799" y="4159288"/>
            <a:ext cx="1503680" cy="597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1EFDC-F716-4E83-B184-EA61373281F5}"/>
              </a:ext>
            </a:extLst>
          </p:cNvPr>
          <p:cNvSpPr/>
          <p:nvPr/>
        </p:nvSpPr>
        <p:spPr>
          <a:xfrm>
            <a:off x="3030690" y="4829471"/>
            <a:ext cx="1503680" cy="5432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07C0C-9737-4231-9E9C-1E6509198ADC}"/>
              </a:ext>
            </a:extLst>
          </p:cNvPr>
          <p:cNvSpPr/>
          <p:nvPr/>
        </p:nvSpPr>
        <p:spPr>
          <a:xfrm>
            <a:off x="3031976" y="5471426"/>
            <a:ext cx="1503680" cy="5432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83BDC-A068-49F9-ACAC-8C760132BF8D}"/>
              </a:ext>
            </a:extLst>
          </p:cNvPr>
          <p:cNvSpPr/>
          <p:nvPr/>
        </p:nvSpPr>
        <p:spPr>
          <a:xfrm>
            <a:off x="5329273" y="4170946"/>
            <a:ext cx="3313430" cy="75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Passage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581C7-5B6B-4ED0-9C9A-F018D415CB3F}"/>
              </a:ext>
            </a:extLst>
          </p:cNvPr>
          <p:cNvSpPr/>
          <p:nvPr/>
        </p:nvSpPr>
        <p:spPr>
          <a:xfrm>
            <a:off x="5339919" y="4977928"/>
            <a:ext cx="3313430" cy="279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1AC615-2C21-4EA4-AA76-18F180F10F52}"/>
              </a:ext>
            </a:extLst>
          </p:cNvPr>
          <p:cNvSpPr/>
          <p:nvPr/>
        </p:nvSpPr>
        <p:spPr>
          <a:xfrm>
            <a:off x="5341832" y="5684992"/>
            <a:ext cx="3313430" cy="279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0DC11-B18B-48F7-AAFF-616BA517B728}"/>
              </a:ext>
            </a:extLst>
          </p:cNvPr>
          <p:cNvSpPr/>
          <p:nvPr/>
        </p:nvSpPr>
        <p:spPr>
          <a:xfrm>
            <a:off x="5339910" y="5331460"/>
            <a:ext cx="3313430" cy="279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00BF8-C676-40B7-9BFC-274E11CE611E}"/>
              </a:ext>
            </a:extLst>
          </p:cNvPr>
          <p:cNvSpPr txBox="1"/>
          <p:nvPr/>
        </p:nvSpPr>
        <p:spPr>
          <a:xfrm>
            <a:off x="177849" y="197574"/>
            <a:ext cx="513410" cy="6524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ATTENTION ISSUES</a:t>
            </a:r>
          </a:p>
        </p:txBody>
      </p:sp>
    </p:spTree>
    <p:extLst>
      <p:ext uri="{BB962C8B-B14F-4D97-AF65-F5344CB8AC3E}">
        <p14:creationId xmlns:p14="http://schemas.microsoft.com/office/powerpoint/2010/main" val="53956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98" y="150262"/>
            <a:ext cx="3848955" cy="65147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ASL Video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Accommodation 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content is translated into ASL displayed in a video. ASL human signer and the signed test content are viewed on the same screen. </a:t>
            </a:r>
            <a:r>
              <a:rPr lang="en-US" sz="1800" dirty="0">
                <a:hlinkClick r:id="rId3"/>
              </a:rPr>
              <a:t>Video clip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Recommended for Students with:  </a:t>
            </a:r>
          </a:p>
          <a:p>
            <a:r>
              <a:rPr lang="en-US" sz="1800" dirty="0"/>
              <a:t>hearing impairments, who use ASL as their primary form of communication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7306C-2FB1-4C56-8B72-9276D7BA4685}"/>
              </a:ext>
            </a:extLst>
          </p:cNvPr>
          <p:cNvSpPr txBox="1">
            <a:spLocks/>
          </p:cNvSpPr>
          <p:nvPr/>
        </p:nvSpPr>
        <p:spPr>
          <a:xfrm>
            <a:off x="5054859" y="137860"/>
            <a:ext cx="3848954" cy="6514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ASL (Human Signer)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WCAS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content is translated into ASL by a human signer. </a:t>
            </a:r>
          </a:p>
          <a:p>
            <a:pPr marL="0" indent="0">
              <a:buNone/>
            </a:pPr>
            <a:r>
              <a:rPr lang="en-US" sz="1800" b="1" dirty="0"/>
              <a:t>Recommended for Students with:  </a:t>
            </a:r>
          </a:p>
          <a:p>
            <a:r>
              <a:rPr lang="en-US" sz="1800" dirty="0"/>
              <a:t>hearing impairments, who use ASL as their primary form of communication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2116FD6-70E2-4553-8CD6-32447F1F6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62" y="3878217"/>
            <a:ext cx="1514688" cy="2462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CD708C-6A08-4B1C-939E-B7B4859BAE54}"/>
              </a:ext>
            </a:extLst>
          </p:cNvPr>
          <p:cNvSpPr txBox="1"/>
          <p:nvPr/>
        </p:nvSpPr>
        <p:spPr>
          <a:xfrm>
            <a:off x="123825" y="137860"/>
            <a:ext cx="513410" cy="6514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HEARING IMPAIRMENT</a:t>
            </a:r>
          </a:p>
        </p:txBody>
      </p:sp>
    </p:spTree>
    <p:extLst>
      <p:ext uri="{BB962C8B-B14F-4D97-AF65-F5344CB8AC3E}">
        <p14:creationId xmlns:p14="http://schemas.microsoft.com/office/powerpoint/2010/main" val="178464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6C4B21A9-1A05-46C1-986A-BDF8A8A64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69" y="3311301"/>
            <a:ext cx="5685991" cy="30274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A30CDD-473D-4495-BA29-2B455E1BE45D}"/>
              </a:ext>
            </a:extLst>
          </p:cNvPr>
          <p:cNvSpPr txBox="1">
            <a:spLocks/>
          </p:cNvSpPr>
          <p:nvPr/>
        </p:nvSpPr>
        <p:spPr>
          <a:xfrm>
            <a:off x="1022391" y="191389"/>
            <a:ext cx="7860352" cy="6524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Closed Captioning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Math and ELA CAT (Listening)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Embedded Accommodation</a:t>
            </a:r>
          </a:p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Printed text that appears on the computer screen as audio materials are presented. </a:t>
            </a:r>
            <a:r>
              <a:rPr lang="en-US" sz="1800" dirty="0">
                <a:hlinkClick r:id="rId3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/>
              <a:t>If you choose closed  captioning and ASL video, the closed captioning will appear and may block the ASL video.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 hearing impairments.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C4593-5B70-4490-92A1-087352FDE09D}"/>
              </a:ext>
            </a:extLst>
          </p:cNvPr>
          <p:cNvSpPr txBox="1"/>
          <p:nvPr/>
        </p:nvSpPr>
        <p:spPr>
          <a:xfrm>
            <a:off x="160808" y="191389"/>
            <a:ext cx="513410" cy="6524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HEARING IMPAIREMENT</a:t>
            </a:r>
          </a:p>
        </p:txBody>
      </p:sp>
    </p:spTree>
    <p:extLst>
      <p:ext uri="{BB962C8B-B14F-4D97-AF65-F5344CB8AC3E}">
        <p14:creationId xmlns:p14="http://schemas.microsoft.com/office/powerpoint/2010/main" val="32403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715B-8E92-4301-91A9-11530FAA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86" y="365127"/>
            <a:ext cx="7886700" cy="106610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Alternate Response Options 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SBA; WCAS; ELPA21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Non-Embedded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700C-F217-429C-87E9-388DEC46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60" y="1431235"/>
            <a:ext cx="7886700" cy="4745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2000" dirty="0"/>
              <a:t>: Alternate response options include but are not limited to adapted keyboards, large keyboards, </a:t>
            </a:r>
            <a:r>
              <a:rPr lang="en-US" sz="2000" dirty="0" err="1"/>
              <a:t>StickyKeys</a:t>
            </a:r>
            <a:r>
              <a:rPr lang="en-US" sz="2000" dirty="0"/>
              <a:t>, MouseKeys, </a:t>
            </a:r>
            <a:r>
              <a:rPr lang="en-US" sz="2000" dirty="0" err="1"/>
              <a:t>FilterKeys</a:t>
            </a:r>
            <a:r>
              <a:rPr lang="en-US" sz="2000" dirty="0"/>
              <a:t>, adapted mouse, touch screen, head wand, and switches.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Recommended for Students with:</a:t>
            </a:r>
          </a:p>
          <a:p>
            <a:r>
              <a:rPr lang="en-US" sz="2000" dirty="0"/>
              <a:t>physical disabilities (including both fine motor and gross motor skills)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7D8EBF7-7409-47E9-B3AA-A5C03F0B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" y="4003931"/>
            <a:ext cx="2791165" cy="1644983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BA44E10-FF64-4207-85F3-F74061E3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11" y="5085982"/>
            <a:ext cx="2116934" cy="1350458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C4727D5-C21E-45F1-82BF-482A88F46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3" y="4325533"/>
            <a:ext cx="2487184" cy="1879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0B125-AB55-4AE1-B0E4-C73C7681C3C3}"/>
              </a:ext>
            </a:extLst>
          </p:cNvPr>
          <p:cNvSpPr txBox="1"/>
          <p:nvPr/>
        </p:nvSpPr>
        <p:spPr>
          <a:xfrm>
            <a:off x="123825" y="137860"/>
            <a:ext cx="513410" cy="6514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86988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43FE7C-C208-45A8-ABF9-F9901755F68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0097DB-2D1D-4216-B211-24D1F9C66692}"/>
              </a:ext>
            </a:extLst>
          </p:cNvPr>
          <p:cNvSpPr txBox="1">
            <a:spLocks/>
          </p:cNvSpPr>
          <p:nvPr/>
        </p:nvSpPr>
        <p:spPr>
          <a:xfrm>
            <a:off x="818730" y="212648"/>
            <a:ext cx="3891493" cy="64399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Abacus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Description</a:t>
            </a:r>
            <a:r>
              <a:rPr lang="en-US" sz="1800" b="1" dirty="0"/>
              <a:t>: </a:t>
            </a:r>
            <a:r>
              <a:rPr lang="en-US" sz="1800" dirty="0"/>
              <a:t>This tool may be used in place of scratch paper for students who typically use an abacus.</a:t>
            </a:r>
          </a:p>
          <a:p>
            <a:pPr marL="0" indent="0">
              <a:buNone/>
            </a:pPr>
            <a:r>
              <a:rPr lang="en-US" sz="1800" b="1" dirty="0"/>
              <a:t>Note: </a:t>
            </a:r>
          </a:p>
          <a:p>
            <a:r>
              <a:rPr lang="en-US" sz="1800" dirty="0" err="1"/>
              <a:t>Rekenrek</a:t>
            </a:r>
            <a:r>
              <a:rPr lang="en-US" sz="1800" dirty="0"/>
              <a:t> are also permitted.</a:t>
            </a:r>
          </a:p>
          <a:p>
            <a:r>
              <a:rPr lang="en-US" sz="1800" dirty="0"/>
              <a:t>Student must be familiar with an abacus and use it regularly.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</a:t>
            </a:r>
          </a:p>
          <a:p>
            <a:r>
              <a:rPr lang="en-US" sz="1800" dirty="0"/>
              <a:t>visual impairments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DC43249-3D16-434B-8C03-D41E8A140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5" y="4885702"/>
            <a:ext cx="2177415" cy="11808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130D5B-2E94-43F8-B580-F8DBB079CDC9}"/>
              </a:ext>
            </a:extLst>
          </p:cNvPr>
          <p:cNvSpPr txBox="1">
            <a:spLocks/>
          </p:cNvSpPr>
          <p:nvPr/>
        </p:nvSpPr>
        <p:spPr>
          <a:xfrm>
            <a:off x="4957402" y="212651"/>
            <a:ext cx="3891493" cy="6437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Braille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SBA; WCAS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Non-Embedded Accommodation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Test provided in braille format.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Note:</a:t>
            </a:r>
          </a:p>
          <a:p>
            <a:r>
              <a:rPr lang="en-US" sz="1800" dirty="0"/>
              <a:t>Paper braille as well as online test braille options, and braille tools available.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Recommended for Students with:</a:t>
            </a:r>
          </a:p>
          <a:p>
            <a:r>
              <a:rPr lang="en-US" sz="1800" dirty="0"/>
              <a:t> visual impairments (who can read text via braille well)</a:t>
            </a:r>
          </a:p>
        </p:txBody>
      </p:sp>
    </p:spTree>
    <p:extLst>
      <p:ext uri="{BB962C8B-B14F-4D97-AF65-F5344CB8AC3E}">
        <p14:creationId xmlns:p14="http://schemas.microsoft.com/office/powerpoint/2010/main" val="249431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8A8C-D875-4090-B704-99A32F88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02" y="338230"/>
            <a:ext cx="7886700" cy="82757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Color Contrast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SBA; WCAS; ELPA21; </a:t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Embedded Designated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BB4D-C383-440E-AA77-041F50E7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62" y="1345173"/>
            <a:ext cx="7886700" cy="499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Description</a:t>
            </a:r>
            <a:r>
              <a:rPr lang="en-US" sz="1800" dirty="0"/>
              <a:t>: Enables staff to select alternate background and font color, based on student need. Student cannot adjust the color scheme. </a:t>
            </a:r>
            <a:r>
              <a:rPr lang="en-US" sz="1800" dirty="0">
                <a:hlinkClick r:id="rId3"/>
              </a:rPr>
              <a:t>Video clip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Note:  </a:t>
            </a:r>
          </a:p>
          <a:p>
            <a:pPr lvl="1"/>
            <a:r>
              <a:rPr lang="en-US" sz="1800" dirty="0"/>
              <a:t>Staff member must sit with student to select desired color scheme.</a:t>
            </a:r>
          </a:p>
          <a:p>
            <a:pPr lvl="1"/>
            <a:r>
              <a:rPr lang="en-US" sz="1800" dirty="0"/>
              <a:t>When box is checked in IEP/504, the color scheme will be changed to medium grey on dark grey (see below). If the student needs a different color scheme you must have a school coordinator code it manually in TIDE.</a:t>
            </a:r>
          </a:p>
          <a:p>
            <a:pPr lvl="1"/>
            <a:r>
              <a:rPr lang="en-US" sz="1800" dirty="0"/>
              <a:t>Color options differ between SBA/WCAS and ELPA 21.</a:t>
            </a:r>
          </a:p>
          <a:p>
            <a:pPr marL="0" indent="0">
              <a:buNone/>
            </a:pPr>
            <a:r>
              <a:rPr lang="en-US" sz="1800" b="1" dirty="0"/>
              <a:t>Recommended for Students with: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/>
              <a:t>attention difficulties</a:t>
            </a:r>
          </a:p>
          <a:p>
            <a:pPr lvl="1"/>
            <a:r>
              <a:rPr lang="en-US" sz="1800" dirty="0"/>
              <a:t>visual impairments or other print disabilities (including learning disabilities)</a:t>
            </a:r>
          </a:p>
          <a:p>
            <a:pPr marL="0" indent="0">
              <a:buNone/>
            </a:pPr>
            <a:r>
              <a:rPr lang="en-US" sz="1800" b="1" dirty="0"/>
              <a:t>Sample: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62322A7-6444-47AE-8B14-C02C864B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09" y="4973769"/>
            <a:ext cx="3140949" cy="16214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0B1FFA-F53D-4E66-A453-C029268305C5}"/>
              </a:ext>
            </a:extLst>
          </p:cNvPr>
          <p:cNvGrpSpPr/>
          <p:nvPr/>
        </p:nvGrpSpPr>
        <p:grpSpPr>
          <a:xfrm>
            <a:off x="1968463" y="4980529"/>
            <a:ext cx="1794055" cy="1614649"/>
            <a:chOff x="2889705" y="4434839"/>
            <a:chExt cx="1794055" cy="1614649"/>
          </a:xfrm>
        </p:grpSpPr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FF353DA6-7A0B-4FB9-80D7-C46A39C58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705" y="4434839"/>
              <a:ext cx="1794055" cy="1614649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272084-4C21-44BA-AACF-3E8FE6CA4A3D}"/>
                </a:ext>
              </a:extLst>
            </p:cNvPr>
            <p:cNvSpPr/>
            <p:nvPr/>
          </p:nvSpPr>
          <p:spPr>
            <a:xfrm>
              <a:off x="2987040" y="5689600"/>
              <a:ext cx="1087120" cy="28448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2F1654-6DAF-424A-B0D2-A49458CEA26A}"/>
              </a:ext>
            </a:extLst>
          </p:cNvPr>
          <p:cNvSpPr txBox="1"/>
          <p:nvPr/>
        </p:nvSpPr>
        <p:spPr>
          <a:xfrm>
            <a:off x="123825" y="212651"/>
            <a:ext cx="513410" cy="643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 IMPAIRMENT</a:t>
            </a:r>
          </a:p>
        </p:txBody>
      </p:sp>
    </p:spTree>
    <p:extLst>
      <p:ext uri="{BB962C8B-B14F-4D97-AF65-F5344CB8AC3E}">
        <p14:creationId xmlns:p14="http://schemas.microsoft.com/office/powerpoint/2010/main" val="57322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2870</TotalTime>
  <Words>2476</Words>
  <Application>Microsoft Office PowerPoint</Application>
  <PresentationFormat>On-screen Show (4:3)</PresentationFormat>
  <Paragraphs>369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State Testing Tools, Supports, and Accommodations</vt:lpstr>
      <vt:lpstr>Choosing Accommodations Thoughtfully</vt:lpstr>
      <vt:lpstr>PowerPoint Presentation</vt:lpstr>
      <vt:lpstr>Streamline SBA; WCAS  Embedded Designated Support</vt:lpstr>
      <vt:lpstr>PowerPoint Presentation</vt:lpstr>
      <vt:lpstr>PowerPoint Presentation</vt:lpstr>
      <vt:lpstr>Alternate Response Options  SBA; WCAS; ELPA21 Non-Embedded Accommodation</vt:lpstr>
      <vt:lpstr>PowerPoint Presentation</vt:lpstr>
      <vt:lpstr>Color Contrast  SBA; WCAS; ELPA21;  Embedded Designated Support</vt:lpstr>
      <vt:lpstr>PowerPoint Presentation</vt:lpstr>
      <vt:lpstr>PowerPoint Presentation</vt:lpstr>
      <vt:lpstr>PowerPoint Presentation</vt:lpstr>
      <vt:lpstr>Word Prediction ELPA21; SBA; WCAS  Non-Embedded Accommodation</vt:lpstr>
      <vt:lpstr>Simplified Test Directions SBA; WCAS; ELPA21 Non-Embedded Designated Support</vt:lpstr>
      <vt:lpstr>What is covered by Text-to-Speech and  Read Aloud (Human Reader)</vt:lpstr>
      <vt:lpstr>Read Aloud at Two Levels</vt:lpstr>
      <vt:lpstr>Text-to-Speech at Two Levels</vt:lpstr>
      <vt:lpstr>Scribe at Two Levels</vt:lpstr>
      <vt:lpstr>Speech-to-Text (Voice Recognition) ELPA21; SBA; WCAS  Non-Embedded Accommodation</vt:lpstr>
    </vt:vector>
  </TitlesOfParts>
  <Company>North Thurston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Rich, Sarah</dc:creator>
  <cp:lastModifiedBy>Hennigan, Quiana</cp:lastModifiedBy>
  <cp:revision>241</cp:revision>
  <cp:lastPrinted>2019-09-27T18:47:27Z</cp:lastPrinted>
  <dcterms:created xsi:type="dcterms:W3CDTF">2016-02-21T20:07:36Z</dcterms:created>
  <dcterms:modified xsi:type="dcterms:W3CDTF">2019-09-27T18:52:47Z</dcterms:modified>
</cp:coreProperties>
</file>