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15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08" r:id="rId3"/>
    <p:sldId id="309" r:id="rId4"/>
    <p:sldId id="310" r:id="rId5"/>
    <p:sldId id="311" r:id="rId6"/>
    <p:sldId id="312" r:id="rId7"/>
    <p:sldId id="313" r:id="rId8"/>
    <p:sldId id="258" r:id="rId9"/>
  </p:sldIdLst>
  <p:sldSz cx="9602788" cy="6858000"/>
  <p:notesSz cx="7023100" cy="9309100"/>
  <p:defaultTextStyle>
    <a:defPPr>
      <a:defRPr lang="en-US"/>
    </a:defPPr>
    <a:lvl1pPr algn="ctr" rtl="0" fontAlgn="base">
      <a:lnSpc>
        <a:spcPct val="86000"/>
      </a:lnSpc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fontAlgn="base">
      <a:lnSpc>
        <a:spcPct val="86000"/>
      </a:lnSpc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fontAlgn="base">
      <a:lnSpc>
        <a:spcPct val="86000"/>
      </a:lnSpc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fontAlgn="base">
      <a:lnSpc>
        <a:spcPct val="86000"/>
      </a:lnSpc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fontAlgn="base">
      <a:lnSpc>
        <a:spcPct val="86000"/>
      </a:lnSpc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anya Lee" initials="A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E7EFF3"/>
    <a:srgbClr val="5761A0"/>
    <a:srgbClr val="8CBE4F"/>
    <a:srgbClr val="CBDDE5"/>
    <a:srgbClr val="828D30"/>
    <a:srgbClr val="008075"/>
    <a:srgbClr val="932077"/>
    <a:srgbClr val="595997"/>
    <a:srgbClr val="BA2C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718" autoAdjust="0"/>
    <p:restoredTop sz="94530" autoAdjust="0"/>
  </p:normalViewPr>
  <p:slideViewPr>
    <p:cSldViewPr snapToGrid="0">
      <p:cViewPr>
        <p:scale>
          <a:sx n="70" d="100"/>
          <a:sy n="70" d="100"/>
        </p:scale>
        <p:origin x="-2928" y="-1062"/>
      </p:cViewPr>
      <p:guideLst>
        <p:guide orient="horz" pos="3952"/>
        <p:guide orient="horz" pos="808"/>
        <p:guide pos="290"/>
        <p:guide pos="575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8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43649" cy="464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 algn="l" defTabSz="933337">
              <a:lnSpc>
                <a:spcPct val="100000"/>
              </a:lnSpc>
              <a:defRPr sz="1300"/>
            </a:lvl1pPr>
          </a:lstStyle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7928" y="1"/>
            <a:ext cx="3043649" cy="464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 algn="r" defTabSz="933337">
              <a:lnSpc>
                <a:spcPct val="100000"/>
              </a:lnSpc>
              <a:defRPr sz="1300"/>
            </a:lvl1pPr>
          </a:lstStyle>
          <a:p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723"/>
            <a:ext cx="3043649" cy="464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 algn="l" defTabSz="933337">
              <a:lnSpc>
                <a:spcPct val="100000"/>
              </a:lnSpc>
              <a:defRPr sz="1300"/>
            </a:lvl1pPr>
          </a:lstStyle>
          <a:p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7928" y="8842723"/>
            <a:ext cx="3043649" cy="464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 algn="r" defTabSz="933337">
              <a:lnSpc>
                <a:spcPct val="100000"/>
              </a:lnSpc>
              <a:defRPr sz="1300"/>
            </a:lvl1pPr>
          </a:lstStyle>
          <a:p>
            <a:fld id="{51C0D5A5-DEF9-4135-9E91-64F9F46BA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55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43649" cy="464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 algn="l" defTabSz="933337">
              <a:lnSpc>
                <a:spcPct val="100000"/>
              </a:lnSpc>
              <a:defRPr sz="13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7928" y="1"/>
            <a:ext cx="3043649" cy="464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 algn="r" defTabSz="933337">
              <a:lnSpc>
                <a:spcPct val="100000"/>
              </a:lnSpc>
              <a:defRPr sz="13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68388" y="698500"/>
            <a:ext cx="4886325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616" y="4422131"/>
            <a:ext cx="5617870" cy="4188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723"/>
            <a:ext cx="3043649" cy="464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 algn="l" defTabSz="933337">
              <a:lnSpc>
                <a:spcPct val="100000"/>
              </a:lnSpc>
              <a:defRPr sz="13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7928" y="8842723"/>
            <a:ext cx="3043649" cy="464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 algn="r" defTabSz="933337">
              <a:lnSpc>
                <a:spcPct val="100000"/>
              </a:lnSpc>
              <a:defRPr sz="1300"/>
            </a:lvl1pPr>
          </a:lstStyle>
          <a:p>
            <a:fld id="{ED196389-4DD8-4F30-92B3-F7F072BCC4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746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5A7EBB-16FF-428F-9D7E-F5D1BC4FA5FB}" type="slidenum">
              <a:rPr lang="en-US"/>
              <a:pPr/>
              <a:t>0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211" eaLnBrk="0" hangingPunct="0"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17147" indent="-275825" defTabSz="933211" eaLnBrk="0" hangingPunct="0"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03303" indent="-220661" defTabSz="933211" eaLnBrk="0" hangingPunct="0"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544625" indent="-220661" defTabSz="933211" eaLnBrk="0" hangingPunct="0"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1985946" indent="-220661" defTabSz="933211" eaLnBrk="0" hangingPunct="0"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427267" indent="-220661" algn="ctr" defTabSz="933211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868588" indent="-220661" algn="ctr" defTabSz="933211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309910" indent="-220661" algn="ctr" defTabSz="933211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751230" indent="-220661" algn="ctr" defTabSz="933211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E5F79B35-14D1-4805-8FC6-5D21D7D31C0B}" type="slidenum">
              <a:rPr lang="en-US" sz="1300"/>
              <a:pPr eaLnBrk="1" hangingPunct="1"/>
              <a:t>1</a:t>
            </a:fld>
            <a:endParaRPr lang="en-US" sz="1300" dirty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1000" dirty="0">
                <a:latin typeface="Arial" charset="0"/>
              </a:rPr>
              <a:t>Push the limits – ideas for EB</a:t>
            </a:r>
          </a:p>
          <a:p>
            <a:pPr eaLnBrk="1" hangingPunct="1"/>
            <a:endParaRPr lang="en-US" sz="1000" dirty="0">
              <a:latin typeface="Arial" charset="0"/>
            </a:endParaRPr>
          </a:p>
          <a:p>
            <a:pPr eaLnBrk="1" hangingPunct="1"/>
            <a:r>
              <a:rPr lang="en-US" sz="1000" dirty="0">
                <a:latin typeface="Arial" charset="0"/>
              </a:rPr>
              <a:t>All based on ability to administer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Full replacement HSA for 2013 with outcomes based incentives in the form of HSA contributions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Maintain the current contribution steps with levels and penalties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Wellness based activity that has to be maintained through the year with quarterly accumulation</a:t>
            </a:r>
          </a:p>
          <a:p>
            <a:pPr eaLnBrk="1" hangingPunct="1"/>
            <a:endParaRPr lang="en-US" sz="1000" dirty="0">
              <a:latin typeface="Arial" charset="0"/>
            </a:endParaRPr>
          </a:p>
          <a:p>
            <a:pPr eaLnBrk="1" hangingPunct="1"/>
            <a:r>
              <a:rPr lang="en-US" sz="1000" dirty="0">
                <a:latin typeface="Arial" charset="0"/>
              </a:rPr>
              <a:t>Sonic Boom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Vitality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Proventure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Health Fitness Corp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Healthy Roads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Limeade</a:t>
            </a:r>
          </a:p>
          <a:p>
            <a:pPr eaLnBrk="1" hangingPunct="1"/>
            <a:endParaRPr lang="en-US" sz="1000" dirty="0">
              <a:latin typeface="Arial" charset="0"/>
            </a:endParaRPr>
          </a:p>
          <a:p>
            <a:pPr eaLnBrk="1" hangingPunct="1"/>
            <a:r>
              <a:rPr lang="en-US" sz="1000" dirty="0">
                <a:latin typeface="Arial" charset="0"/>
              </a:rPr>
              <a:t>Social Media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Another mode to hit a different set of the population, social pressure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Custom apps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Web based health challenges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Pedometer apps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GPS technology to track walking distances</a:t>
            </a:r>
          </a:p>
          <a:p>
            <a:pPr eaLnBrk="1" hangingPunct="1"/>
            <a:endParaRPr lang="en-US" sz="1000" dirty="0">
              <a:latin typeface="Arial" charset="0"/>
            </a:endParaRPr>
          </a:p>
          <a:p>
            <a:pPr eaLnBrk="1" hangingPunct="1"/>
            <a:endParaRPr lang="en-US" sz="1000" dirty="0">
              <a:latin typeface="Arial" charset="0"/>
            </a:endParaRPr>
          </a:p>
          <a:p>
            <a:pPr eaLnBrk="1" hangingPunct="1"/>
            <a:endParaRPr lang="en-US" sz="1000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211" eaLnBrk="0" hangingPunct="0"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17147" indent="-275825" defTabSz="933211" eaLnBrk="0" hangingPunct="0"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03303" indent="-220661" defTabSz="933211" eaLnBrk="0" hangingPunct="0"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544625" indent="-220661" defTabSz="933211" eaLnBrk="0" hangingPunct="0"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1985946" indent="-220661" defTabSz="933211" eaLnBrk="0" hangingPunct="0"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427267" indent="-220661" algn="ctr" defTabSz="933211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868588" indent="-220661" algn="ctr" defTabSz="933211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309910" indent="-220661" algn="ctr" defTabSz="933211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751230" indent="-220661" algn="ctr" defTabSz="933211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E5F79B35-14D1-4805-8FC6-5D21D7D31C0B}" type="slidenum">
              <a:rPr lang="en-US" sz="1300"/>
              <a:pPr eaLnBrk="1" hangingPunct="1"/>
              <a:t>2</a:t>
            </a:fld>
            <a:endParaRPr lang="en-US" sz="1300" dirty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1000" dirty="0">
                <a:latin typeface="Arial" charset="0"/>
              </a:rPr>
              <a:t>Push the limits – ideas for EB</a:t>
            </a:r>
          </a:p>
          <a:p>
            <a:pPr eaLnBrk="1" hangingPunct="1"/>
            <a:endParaRPr lang="en-US" sz="1000" dirty="0">
              <a:latin typeface="Arial" charset="0"/>
            </a:endParaRPr>
          </a:p>
          <a:p>
            <a:pPr eaLnBrk="1" hangingPunct="1"/>
            <a:r>
              <a:rPr lang="en-US" sz="1000" dirty="0">
                <a:latin typeface="Arial" charset="0"/>
              </a:rPr>
              <a:t>All based on ability to administer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Full replacement HSA for 2013 with outcomes based incentives in the form of HSA contributions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Maintain the current contribution steps with levels and penalties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Wellness based activity that has to be maintained through the year with quarterly accumulation</a:t>
            </a:r>
          </a:p>
          <a:p>
            <a:pPr eaLnBrk="1" hangingPunct="1"/>
            <a:endParaRPr lang="en-US" sz="1000" dirty="0">
              <a:latin typeface="Arial" charset="0"/>
            </a:endParaRPr>
          </a:p>
          <a:p>
            <a:pPr eaLnBrk="1" hangingPunct="1"/>
            <a:r>
              <a:rPr lang="en-US" sz="1000" dirty="0">
                <a:latin typeface="Arial" charset="0"/>
              </a:rPr>
              <a:t>Sonic Boom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Vitality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Proventure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Health Fitness Corp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Healthy Roads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Limeade</a:t>
            </a:r>
          </a:p>
          <a:p>
            <a:pPr eaLnBrk="1" hangingPunct="1"/>
            <a:endParaRPr lang="en-US" sz="1000" dirty="0">
              <a:latin typeface="Arial" charset="0"/>
            </a:endParaRPr>
          </a:p>
          <a:p>
            <a:pPr eaLnBrk="1" hangingPunct="1"/>
            <a:r>
              <a:rPr lang="en-US" sz="1000" dirty="0">
                <a:latin typeface="Arial" charset="0"/>
              </a:rPr>
              <a:t>Social Media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Another mode to hit a different set of the population, social pressure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Custom apps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Web based health challenges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Pedometer apps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GPS technology to track walking distances</a:t>
            </a:r>
          </a:p>
          <a:p>
            <a:pPr eaLnBrk="1" hangingPunct="1"/>
            <a:endParaRPr lang="en-US" sz="1000" dirty="0">
              <a:latin typeface="Arial" charset="0"/>
            </a:endParaRPr>
          </a:p>
          <a:p>
            <a:pPr eaLnBrk="1" hangingPunct="1"/>
            <a:endParaRPr lang="en-US" sz="1000" dirty="0">
              <a:latin typeface="Arial" charset="0"/>
            </a:endParaRPr>
          </a:p>
          <a:p>
            <a:pPr eaLnBrk="1" hangingPunct="1"/>
            <a:endParaRPr lang="en-US" sz="1000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211" eaLnBrk="0" hangingPunct="0"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17147" indent="-275825" defTabSz="933211" eaLnBrk="0" hangingPunct="0"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03303" indent="-220661" defTabSz="933211" eaLnBrk="0" hangingPunct="0"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544625" indent="-220661" defTabSz="933211" eaLnBrk="0" hangingPunct="0"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1985946" indent="-220661" defTabSz="933211" eaLnBrk="0" hangingPunct="0"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427267" indent="-220661" algn="ctr" defTabSz="933211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868588" indent="-220661" algn="ctr" defTabSz="933211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309910" indent="-220661" algn="ctr" defTabSz="933211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751230" indent="-220661" algn="ctr" defTabSz="933211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E5F79B35-14D1-4805-8FC6-5D21D7D31C0B}" type="slidenum">
              <a:rPr lang="en-US" sz="1300"/>
              <a:pPr eaLnBrk="1" hangingPunct="1"/>
              <a:t>3</a:t>
            </a:fld>
            <a:endParaRPr lang="en-US" sz="1300" dirty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1000" dirty="0">
                <a:latin typeface="Arial" charset="0"/>
              </a:rPr>
              <a:t>Push the limits – ideas for EB</a:t>
            </a:r>
          </a:p>
          <a:p>
            <a:pPr eaLnBrk="1" hangingPunct="1"/>
            <a:endParaRPr lang="en-US" sz="1000" dirty="0">
              <a:latin typeface="Arial" charset="0"/>
            </a:endParaRPr>
          </a:p>
          <a:p>
            <a:pPr eaLnBrk="1" hangingPunct="1"/>
            <a:r>
              <a:rPr lang="en-US" sz="1000" dirty="0">
                <a:latin typeface="Arial" charset="0"/>
              </a:rPr>
              <a:t>All based on ability to administer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Full replacement HSA for 2013 with outcomes based incentives in the form of HSA contributions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Maintain the current contribution steps with levels and penalties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Wellness based activity that has to be maintained through the year with quarterly accumulation</a:t>
            </a:r>
          </a:p>
          <a:p>
            <a:pPr eaLnBrk="1" hangingPunct="1"/>
            <a:endParaRPr lang="en-US" sz="1000" dirty="0">
              <a:latin typeface="Arial" charset="0"/>
            </a:endParaRPr>
          </a:p>
          <a:p>
            <a:pPr eaLnBrk="1" hangingPunct="1"/>
            <a:r>
              <a:rPr lang="en-US" sz="1000" dirty="0">
                <a:latin typeface="Arial" charset="0"/>
              </a:rPr>
              <a:t>Sonic Boom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Vitality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Proventure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Health Fitness Corp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Healthy Roads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Limeade</a:t>
            </a:r>
          </a:p>
          <a:p>
            <a:pPr eaLnBrk="1" hangingPunct="1"/>
            <a:endParaRPr lang="en-US" sz="1000" dirty="0">
              <a:latin typeface="Arial" charset="0"/>
            </a:endParaRPr>
          </a:p>
          <a:p>
            <a:pPr eaLnBrk="1" hangingPunct="1"/>
            <a:r>
              <a:rPr lang="en-US" sz="1000" dirty="0">
                <a:latin typeface="Arial" charset="0"/>
              </a:rPr>
              <a:t>Social Media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Another mode to hit a different set of the population, social pressure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Custom apps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Web based health challenges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Pedometer apps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GPS technology to track walking distances</a:t>
            </a:r>
          </a:p>
          <a:p>
            <a:pPr eaLnBrk="1" hangingPunct="1"/>
            <a:endParaRPr lang="en-US" sz="1000" dirty="0">
              <a:latin typeface="Arial" charset="0"/>
            </a:endParaRPr>
          </a:p>
          <a:p>
            <a:pPr eaLnBrk="1" hangingPunct="1"/>
            <a:endParaRPr lang="en-US" sz="1000" dirty="0">
              <a:latin typeface="Arial" charset="0"/>
            </a:endParaRPr>
          </a:p>
          <a:p>
            <a:pPr eaLnBrk="1" hangingPunct="1"/>
            <a:endParaRPr lang="en-US" sz="1000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211" eaLnBrk="0" hangingPunct="0"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17147" indent="-275825" defTabSz="933211" eaLnBrk="0" hangingPunct="0"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03303" indent="-220661" defTabSz="933211" eaLnBrk="0" hangingPunct="0"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544625" indent="-220661" defTabSz="933211" eaLnBrk="0" hangingPunct="0"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1985946" indent="-220661" defTabSz="933211" eaLnBrk="0" hangingPunct="0"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427267" indent="-220661" algn="ctr" defTabSz="933211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868588" indent="-220661" algn="ctr" defTabSz="933211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309910" indent="-220661" algn="ctr" defTabSz="933211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751230" indent="-220661" algn="ctr" defTabSz="933211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E5F79B35-14D1-4805-8FC6-5D21D7D31C0B}" type="slidenum">
              <a:rPr lang="en-US" sz="1300"/>
              <a:pPr eaLnBrk="1" hangingPunct="1"/>
              <a:t>4</a:t>
            </a:fld>
            <a:endParaRPr lang="en-US" sz="1300" dirty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1000" dirty="0">
                <a:latin typeface="Arial" charset="0"/>
              </a:rPr>
              <a:t>Push the limits – ideas for EB</a:t>
            </a:r>
          </a:p>
          <a:p>
            <a:pPr eaLnBrk="1" hangingPunct="1"/>
            <a:endParaRPr lang="en-US" sz="1000" dirty="0">
              <a:latin typeface="Arial" charset="0"/>
            </a:endParaRPr>
          </a:p>
          <a:p>
            <a:pPr eaLnBrk="1" hangingPunct="1"/>
            <a:r>
              <a:rPr lang="en-US" sz="1000" dirty="0">
                <a:latin typeface="Arial" charset="0"/>
              </a:rPr>
              <a:t>All based on ability to administer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Full replacement HSA for 2013 with outcomes based incentives in the form of HSA contributions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Maintain the current contribution steps with levels and penalties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Wellness based activity that has to be maintained through the year with quarterly accumulation</a:t>
            </a:r>
          </a:p>
          <a:p>
            <a:pPr eaLnBrk="1" hangingPunct="1"/>
            <a:endParaRPr lang="en-US" sz="1000" dirty="0">
              <a:latin typeface="Arial" charset="0"/>
            </a:endParaRPr>
          </a:p>
          <a:p>
            <a:pPr eaLnBrk="1" hangingPunct="1"/>
            <a:r>
              <a:rPr lang="en-US" sz="1000" dirty="0">
                <a:latin typeface="Arial" charset="0"/>
              </a:rPr>
              <a:t>Sonic Boom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Vitality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Proventure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Health Fitness Corp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Healthy Roads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Limeade</a:t>
            </a:r>
          </a:p>
          <a:p>
            <a:pPr eaLnBrk="1" hangingPunct="1"/>
            <a:endParaRPr lang="en-US" sz="1000" dirty="0">
              <a:latin typeface="Arial" charset="0"/>
            </a:endParaRPr>
          </a:p>
          <a:p>
            <a:pPr eaLnBrk="1" hangingPunct="1"/>
            <a:r>
              <a:rPr lang="en-US" sz="1000" dirty="0">
                <a:latin typeface="Arial" charset="0"/>
              </a:rPr>
              <a:t>Social Media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Another mode to hit a different set of the population, social pressure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Custom apps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Web based health challenges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Pedometer apps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GPS technology to track walking distances</a:t>
            </a:r>
          </a:p>
          <a:p>
            <a:pPr eaLnBrk="1" hangingPunct="1"/>
            <a:endParaRPr lang="en-US" sz="1000" dirty="0">
              <a:latin typeface="Arial" charset="0"/>
            </a:endParaRPr>
          </a:p>
          <a:p>
            <a:pPr eaLnBrk="1" hangingPunct="1"/>
            <a:endParaRPr lang="en-US" sz="1000" dirty="0">
              <a:latin typeface="Arial" charset="0"/>
            </a:endParaRPr>
          </a:p>
          <a:p>
            <a:pPr eaLnBrk="1" hangingPunct="1"/>
            <a:endParaRPr lang="en-US" sz="1000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211" eaLnBrk="0" hangingPunct="0"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17147" indent="-275825" defTabSz="933211" eaLnBrk="0" hangingPunct="0"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03303" indent="-220661" defTabSz="933211" eaLnBrk="0" hangingPunct="0"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544625" indent="-220661" defTabSz="933211" eaLnBrk="0" hangingPunct="0"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1985946" indent="-220661" defTabSz="933211" eaLnBrk="0" hangingPunct="0"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427267" indent="-220661" algn="ctr" defTabSz="933211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868588" indent="-220661" algn="ctr" defTabSz="933211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309910" indent="-220661" algn="ctr" defTabSz="933211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751230" indent="-220661" algn="ctr" defTabSz="933211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E5F79B35-14D1-4805-8FC6-5D21D7D31C0B}" type="slidenum">
              <a:rPr lang="en-US" sz="1300"/>
              <a:pPr eaLnBrk="1" hangingPunct="1"/>
              <a:t>5</a:t>
            </a:fld>
            <a:endParaRPr lang="en-US" sz="1300" dirty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1000" dirty="0">
                <a:latin typeface="Arial" charset="0"/>
              </a:rPr>
              <a:t>Push the limits – ideas for EB</a:t>
            </a:r>
          </a:p>
          <a:p>
            <a:pPr eaLnBrk="1" hangingPunct="1"/>
            <a:endParaRPr lang="en-US" sz="1000" dirty="0">
              <a:latin typeface="Arial" charset="0"/>
            </a:endParaRPr>
          </a:p>
          <a:p>
            <a:pPr eaLnBrk="1" hangingPunct="1"/>
            <a:r>
              <a:rPr lang="en-US" sz="1000" dirty="0">
                <a:latin typeface="Arial" charset="0"/>
              </a:rPr>
              <a:t>All based on ability to administer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Full replacement HSA for 2013 with outcomes based incentives in the form of HSA contributions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Maintain the current contribution steps with levels and penalties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Wellness based activity that has to be maintained through the year with quarterly accumulation</a:t>
            </a:r>
          </a:p>
          <a:p>
            <a:pPr eaLnBrk="1" hangingPunct="1"/>
            <a:endParaRPr lang="en-US" sz="1000" dirty="0">
              <a:latin typeface="Arial" charset="0"/>
            </a:endParaRPr>
          </a:p>
          <a:p>
            <a:pPr eaLnBrk="1" hangingPunct="1"/>
            <a:r>
              <a:rPr lang="en-US" sz="1000" dirty="0">
                <a:latin typeface="Arial" charset="0"/>
              </a:rPr>
              <a:t>Sonic Boom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Vitality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Proventure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Health Fitness Corp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Healthy Roads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Limeade</a:t>
            </a:r>
          </a:p>
          <a:p>
            <a:pPr eaLnBrk="1" hangingPunct="1"/>
            <a:endParaRPr lang="en-US" sz="1000" dirty="0">
              <a:latin typeface="Arial" charset="0"/>
            </a:endParaRPr>
          </a:p>
          <a:p>
            <a:pPr eaLnBrk="1" hangingPunct="1"/>
            <a:r>
              <a:rPr lang="en-US" sz="1000" dirty="0">
                <a:latin typeface="Arial" charset="0"/>
              </a:rPr>
              <a:t>Social Media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Another mode to hit a different set of the population, social pressure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Custom apps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Web based health challenges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Pedometer apps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GPS technology to track walking distances</a:t>
            </a:r>
          </a:p>
          <a:p>
            <a:pPr eaLnBrk="1" hangingPunct="1"/>
            <a:endParaRPr lang="en-US" sz="1000" dirty="0">
              <a:latin typeface="Arial" charset="0"/>
            </a:endParaRPr>
          </a:p>
          <a:p>
            <a:pPr eaLnBrk="1" hangingPunct="1"/>
            <a:endParaRPr lang="en-US" sz="1000" dirty="0">
              <a:latin typeface="Arial" charset="0"/>
            </a:endParaRPr>
          </a:p>
          <a:p>
            <a:pPr eaLnBrk="1" hangingPunct="1"/>
            <a:endParaRPr lang="en-US" sz="1000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211" eaLnBrk="0" hangingPunct="0"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17147" indent="-275825" defTabSz="933211" eaLnBrk="0" hangingPunct="0"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03303" indent="-220661" defTabSz="933211" eaLnBrk="0" hangingPunct="0"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544625" indent="-220661" defTabSz="933211" eaLnBrk="0" hangingPunct="0"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1985946" indent="-220661" defTabSz="933211" eaLnBrk="0" hangingPunct="0"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427267" indent="-220661" algn="ctr" defTabSz="933211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868588" indent="-220661" algn="ctr" defTabSz="933211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309910" indent="-220661" algn="ctr" defTabSz="933211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751230" indent="-220661" algn="ctr" defTabSz="933211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E5F79B35-14D1-4805-8FC6-5D21D7D31C0B}" type="slidenum">
              <a:rPr lang="en-US" sz="1300"/>
              <a:pPr eaLnBrk="1" hangingPunct="1"/>
              <a:t>6</a:t>
            </a:fld>
            <a:endParaRPr lang="en-US" sz="1300" dirty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1000" dirty="0">
                <a:latin typeface="Arial" charset="0"/>
              </a:rPr>
              <a:t>Push the limits – ideas for EB</a:t>
            </a:r>
          </a:p>
          <a:p>
            <a:pPr eaLnBrk="1" hangingPunct="1"/>
            <a:endParaRPr lang="en-US" sz="1000" dirty="0">
              <a:latin typeface="Arial" charset="0"/>
            </a:endParaRPr>
          </a:p>
          <a:p>
            <a:pPr eaLnBrk="1" hangingPunct="1"/>
            <a:r>
              <a:rPr lang="en-US" sz="1000" dirty="0">
                <a:latin typeface="Arial" charset="0"/>
              </a:rPr>
              <a:t>All based on ability to administer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Full replacement HSA for 2013 with outcomes based incentives in the form of HSA contributions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Maintain the current contribution steps with levels and penalties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Wellness based activity that has to be maintained through the year with quarterly accumulation</a:t>
            </a:r>
          </a:p>
          <a:p>
            <a:pPr eaLnBrk="1" hangingPunct="1"/>
            <a:endParaRPr lang="en-US" sz="1000" dirty="0">
              <a:latin typeface="Arial" charset="0"/>
            </a:endParaRPr>
          </a:p>
          <a:p>
            <a:pPr eaLnBrk="1" hangingPunct="1"/>
            <a:r>
              <a:rPr lang="en-US" sz="1000" dirty="0">
                <a:latin typeface="Arial" charset="0"/>
              </a:rPr>
              <a:t>Sonic Boom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Vitality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Proventure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Health Fitness Corp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Healthy Roads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Limeade</a:t>
            </a:r>
          </a:p>
          <a:p>
            <a:pPr eaLnBrk="1" hangingPunct="1"/>
            <a:endParaRPr lang="en-US" sz="1000" dirty="0">
              <a:latin typeface="Arial" charset="0"/>
            </a:endParaRPr>
          </a:p>
          <a:p>
            <a:pPr eaLnBrk="1" hangingPunct="1"/>
            <a:r>
              <a:rPr lang="en-US" sz="1000" dirty="0">
                <a:latin typeface="Arial" charset="0"/>
              </a:rPr>
              <a:t>Social Media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Another mode to hit a different set of the population, social pressure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Custom apps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Web based health challenges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Pedometer apps</a:t>
            </a:r>
          </a:p>
          <a:p>
            <a:pPr eaLnBrk="1" hangingPunct="1"/>
            <a:r>
              <a:rPr lang="en-US" sz="1000" dirty="0">
                <a:latin typeface="Arial" charset="0"/>
              </a:rPr>
              <a:t>GPS technology to track walking distances</a:t>
            </a:r>
          </a:p>
          <a:p>
            <a:pPr eaLnBrk="1" hangingPunct="1"/>
            <a:endParaRPr lang="en-US" sz="1000" dirty="0">
              <a:latin typeface="Arial" charset="0"/>
            </a:endParaRPr>
          </a:p>
          <a:p>
            <a:pPr eaLnBrk="1" hangingPunct="1"/>
            <a:endParaRPr lang="en-US" sz="1000" dirty="0">
              <a:latin typeface="Arial" charset="0"/>
            </a:endParaRPr>
          </a:p>
          <a:p>
            <a:pPr eaLnBrk="1" hangingPunct="1"/>
            <a:endParaRPr lang="en-US" sz="1000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2F0901-9BFC-431D-9D13-A9F3E2DB7436}" type="slidenum">
              <a:rPr lang="en-US"/>
              <a:pPr/>
              <a:t>7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image" Target="../media/image3.png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99" name="MMC_CoverShape"/>
          <p:cNvGrpSpPr>
            <a:grpSpLocks/>
          </p:cNvGrpSpPr>
          <p:nvPr userDrawn="1">
            <p:custDataLst>
              <p:tags r:id="rId1"/>
            </p:custDataLst>
          </p:nvPr>
        </p:nvGrpSpPr>
        <p:grpSpPr bwMode="auto">
          <a:xfrm>
            <a:off x="0" y="2159000"/>
            <a:ext cx="9601200" cy="4114800"/>
            <a:chOff x="0" y="1360"/>
            <a:chExt cx="6048" cy="2592"/>
          </a:xfrm>
        </p:grpSpPr>
        <p:sp>
          <p:nvSpPr>
            <p:cNvPr id="8395" name="Freeform 203"/>
            <p:cNvSpPr>
              <a:spLocks/>
            </p:cNvSpPr>
            <p:nvPr userDrawn="1"/>
          </p:nvSpPr>
          <p:spPr bwMode="gray">
            <a:xfrm>
              <a:off x="0" y="1648"/>
              <a:ext cx="576" cy="2304"/>
            </a:xfrm>
            <a:custGeom>
              <a:avLst/>
              <a:gdLst>
                <a:gd name="T0" fmla="*/ 0 w 576"/>
                <a:gd name="T1" fmla="*/ 288 h 2304"/>
                <a:gd name="T2" fmla="*/ 576 w 576"/>
                <a:gd name="T3" fmla="*/ 0 h 2304"/>
                <a:gd name="T4" fmla="*/ 448 w 576"/>
                <a:gd name="T5" fmla="*/ 2304 h 2304"/>
                <a:gd name="T6" fmla="*/ 0 w 576"/>
                <a:gd name="T7" fmla="*/ 2304 h 2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6" h="2304">
                  <a:moveTo>
                    <a:pt x="0" y="288"/>
                  </a:moveTo>
                  <a:lnTo>
                    <a:pt x="576" y="0"/>
                  </a:lnTo>
                  <a:lnTo>
                    <a:pt x="448" y="2304"/>
                  </a:lnTo>
                  <a:lnTo>
                    <a:pt x="0" y="2304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bg2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anchor="ctr"/>
            <a:lstStyle/>
            <a:p>
              <a:endParaRPr lang="en-US"/>
            </a:p>
          </p:txBody>
        </p:sp>
        <p:sp>
          <p:nvSpPr>
            <p:cNvPr id="8396" name="Freeform 204"/>
            <p:cNvSpPr>
              <a:spLocks/>
            </p:cNvSpPr>
            <p:nvPr userDrawn="1"/>
          </p:nvSpPr>
          <p:spPr bwMode="gray">
            <a:xfrm>
              <a:off x="288" y="1648"/>
              <a:ext cx="5632" cy="2304"/>
            </a:xfrm>
            <a:custGeom>
              <a:avLst/>
              <a:gdLst>
                <a:gd name="T0" fmla="*/ 0 w 5632"/>
                <a:gd name="T1" fmla="*/ 2304 h 2304"/>
                <a:gd name="T2" fmla="*/ 288 w 5632"/>
                <a:gd name="T3" fmla="*/ 0 h 2304"/>
                <a:gd name="T4" fmla="*/ 5632 w 5632"/>
                <a:gd name="T5" fmla="*/ 2304 h 2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32" h="2304">
                  <a:moveTo>
                    <a:pt x="0" y="2304"/>
                  </a:moveTo>
                  <a:lnTo>
                    <a:pt x="288" y="0"/>
                  </a:lnTo>
                  <a:lnTo>
                    <a:pt x="5632" y="2304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bg2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anchor="ctr"/>
            <a:lstStyle/>
            <a:p>
              <a:endParaRPr lang="en-US"/>
            </a:p>
          </p:txBody>
        </p:sp>
        <p:sp>
          <p:nvSpPr>
            <p:cNvPr id="8397" name="Freeform 205"/>
            <p:cNvSpPr>
              <a:spLocks/>
            </p:cNvSpPr>
            <p:nvPr userDrawn="1"/>
          </p:nvSpPr>
          <p:spPr bwMode="gray">
            <a:xfrm>
              <a:off x="576" y="1488"/>
              <a:ext cx="5472" cy="2464"/>
            </a:xfrm>
            <a:custGeom>
              <a:avLst/>
              <a:gdLst>
                <a:gd name="T0" fmla="*/ 5184 w 5472"/>
                <a:gd name="T1" fmla="*/ 2464 h 2464"/>
                <a:gd name="T2" fmla="*/ 0 w 5472"/>
                <a:gd name="T3" fmla="*/ 160 h 2464"/>
                <a:gd name="T4" fmla="*/ 5472 w 5472"/>
                <a:gd name="T5" fmla="*/ 0 h 2464"/>
                <a:gd name="T6" fmla="*/ 5472 w 5472"/>
                <a:gd name="T7" fmla="*/ 2464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72" h="2464">
                  <a:moveTo>
                    <a:pt x="5184" y="2464"/>
                  </a:moveTo>
                  <a:lnTo>
                    <a:pt x="0" y="160"/>
                  </a:lnTo>
                  <a:lnTo>
                    <a:pt x="5472" y="0"/>
                  </a:lnTo>
                  <a:lnTo>
                    <a:pt x="5472" y="246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bg2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anchor="ctr"/>
            <a:lstStyle/>
            <a:p>
              <a:endParaRPr lang="en-US"/>
            </a:p>
          </p:txBody>
        </p:sp>
        <p:sp>
          <p:nvSpPr>
            <p:cNvPr id="8398" name="Freeform 206"/>
            <p:cNvSpPr>
              <a:spLocks/>
            </p:cNvSpPr>
            <p:nvPr userDrawn="1"/>
          </p:nvSpPr>
          <p:spPr bwMode="gray">
            <a:xfrm>
              <a:off x="576" y="1360"/>
              <a:ext cx="5472" cy="288"/>
            </a:xfrm>
            <a:custGeom>
              <a:avLst/>
              <a:gdLst>
                <a:gd name="T0" fmla="*/ 5472 w 5472"/>
                <a:gd name="T1" fmla="*/ 288 h 288"/>
                <a:gd name="T2" fmla="*/ 0 w 5472"/>
                <a:gd name="T3" fmla="*/ 288 h 288"/>
                <a:gd name="T4" fmla="*/ 5472 w 5472"/>
                <a:gd name="T5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72" h="288">
                  <a:moveTo>
                    <a:pt x="5472" y="288"/>
                  </a:moveTo>
                  <a:lnTo>
                    <a:pt x="0" y="288"/>
                  </a:lnTo>
                  <a:lnTo>
                    <a:pt x="5472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bg2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anchor="ctr"/>
            <a:lstStyle/>
            <a:p>
              <a:endParaRPr lang="en-US"/>
            </a:p>
          </p:txBody>
        </p:sp>
      </p:grpSp>
      <p:sp>
        <p:nvSpPr>
          <p:cNvPr id="8194" name="PresentationTitle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>
          <a:xfrm>
            <a:off x="896938" y="1243013"/>
            <a:ext cx="8234362" cy="366712"/>
          </a:xfrm>
        </p:spPr>
        <p:txBody>
          <a:bodyPr tIns="0" rIns="0" bIns="0">
            <a:spAutoFit/>
          </a:bodyPr>
          <a:lstStyle>
            <a:lvl1pPr>
              <a:lnSpc>
                <a:spcPct val="86000"/>
              </a:lnSpc>
              <a:defRPr sz="28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8388" name="Date"/>
          <p:cNvSpPr>
            <a:spLocks noGrp="1" noChangeArrowheads="1"/>
          </p:cNvSpPr>
          <p:nvPr>
            <p:ph type="subTitle" sz="quarter" idx="1"/>
            <p:custDataLst>
              <p:tags r:id="rId3"/>
            </p:custDataLst>
          </p:nvPr>
        </p:nvSpPr>
        <p:spPr>
          <a:xfrm>
            <a:off x="904875" y="1998663"/>
            <a:ext cx="4852988" cy="2032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0" indent="0">
              <a:lnSpc>
                <a:spcPct val="83000"/>
              </a:lnSpc>
              <a:spcBef>
                <a:spcPct val="0"/>
              </a:spcBef>
              <a:buFontTx/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pic>
        <p:nvPicPr>
          <p:cNvPr id="8400" name="Picture 208" descr="MER_PFC_Blue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15963" y="477838"/>
            <a:ext cx="1649412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401" name="Picture 209" descr="MMC_PEND_Blue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467600" y="6459538"/>
            <a:ext cx="1658938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402" name="Picture 210" descr="MER_PTAG_Blue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6297613" y="574675"/>
            <a:ext cx="2828925" cy="90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73D5FFB-237C-45D6-8D55-7A0C20C97CE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A57D6A9E-4CC4-4B69-BD9F-00E3A5BF2146}" type="datetime4">
              <a:rPr lang="en-US"/>
              <a:pPr/>
              <a:t>November 13, 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96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0713" y="382588"/>
            <a:ext cx="2171700" cy="5883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382588"/>
            <a:ext cx="6362700" cy="5883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6C77D94-4824-42D6-A14C-98C4F2D0449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AB896B76-B290-4532-9A0C-364B831F0037}" type="datetime4">
              <a:rPr lang="en-US"/>
              <a:pPr/>
              <a:t>November 13, 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391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382588"/>
            <a:ext cx="8686800" cy="690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5613" y="1277938"/>
            <a:ext cx="8686800" cy="49879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691563" y="6483350"/>
            <a:ext cx="447675" cy="168275"/>
          </a:xfrm>
        </p:spPr>
        <p:txBody>
          <a:bodyPr/>
          <a:lstStyle>
            <a:lvl1pPr>
              <a:defRPr/>
            </a:lvl1pPr>
          </a:lstStyle>
          <a:p>
            <a:fld id="{2F4067D1-041E-4891-86C1-66303656F75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>
          <a:xfrm>
            <a:off x="4262438" y="6534150"/>
            <a:ext cx="1079500" cy="106363"/>
          </a:xfrm>
        </p:spPr>
        <p:txBody>
          <a:bodyPr/>
          <a:lstStyle>
            <a:lvl1pPr>
              <a:defRPr/>
            </a:lvl1pPr>
          </a:lstStyle>
          <a:p>
            <a:fld id="{9DAB2C69-B330-42F7-9E52-E25CEEA4B4E9}" type="datetime4">
              <a:rPr lang="en-US"/>
              <a:pPr/>
              <a:t>November 13, 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640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4213FB7-5591-46AB-93FA-CF43F93987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679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825" y="4406900"/>
            <a:ext cx="8161338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825" y="2906713"/>
            <a:ext cx="8161338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C7B3333-73D7-4A16-85E7-436F6EC973F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9F7BFA1C-169E-479E-9ED8-5D65CCFC53A8}" type="datetime4">
              <a:rPr lang="en-US"/>
              <a:pPr/>
              <a:t>November 13, 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031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2" y="4057650"/>
            <a:ext cx="8683625" cy="235902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375" y="1277938"/>
            <a:ext cx="8682038" cy="256063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D9A8DD0-E3CD-4A71-AE39-475C4671E4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23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375" y="381000"/>
            <a:ext cx="8662988" cy="6858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375" y="1273175"/>
            <a:ext cx="4243388" cy="484346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8388" y="1273175"/>
            <a:ext cx="4244975" cy="484346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B8265D6-2AA4-4BC7-906F-E0F26C012A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950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3DCE412-AEF7-43E4-815D-473ACA8367A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0F2DD585-D83A-474E-A70F-31CDCA27BA95}" type="datetime4">
              <a:rPr lang="en-US"/>
              <a:pPr/>
              <a:t>November 13, 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13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F17F40D-6CEF-4055-B06C-192D9A02025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D5A94A5B-474E-4F90-9E78-0F18145D9C32}" type="datetime4">
              <a:rPr lang="en-US"/>
              <a:pPr/>
              <a:t>November 13, 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712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273050"/>
            <a:ext cx="31607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4438" y="273050"/>
            <a:ext cx="5368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425" y="1435100"/>
            <a:ext cx="31607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F3AFC0E-ADA2-4911-B478-853C646F06B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A0FFB8DA-BB84-4CD3-8F40-B952E9D01CE7}" type="datetime4">
              <a:rPr lang="en-US"/>
              <a:pPr/>
              <a:t>November 13, 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758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2775" y="4800600"/>
            <a:ext cx="576103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2775" y="612775"/>
            <a:ext cx="576103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2775" y="5367338"/>
            <a:ext cx="576103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13B5827-AD9E-4C1F-83CE-B813F741890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44B89A35-7A60-4E89-8248-7DA5891EFD6E}" type="datetime4">
              <a:rPr lang="en-US"/>
              <a:pPr/>
              <a:t>November 13, 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979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tags" Target="../tags/tag5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3.xml"/><Relationship Id="rId20" Type="http://schemas.openxmlformats.org/officeDocument/2006/relationships/tags" Target="../tags/tag7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6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"/>
          <p:cNvSpPr>
            <a:spLocks noGrp="1" noChangeArrowheads="1"/>
          </p:cNvSpPr>
          <p:nvPr>
            <p:ph type="title"/>
            <p:custDataLst>
              <p:tags r:id="rId14"/>
            </p:custDataLst>
          </p:nvPr>
        </p:nvSpPr>
        <p:spPr bwMode="gray">
          <a:xfrm>
            <a:off x="455613" y="382588"/>
            <a:ext cx="8686800" cy="690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BodyText"/>
          <p:cNvSpPr>
            <a:spLocks noGrp="1" noChangeArrowheads="1"/>
          </p:cNvSpPr>
          <p:nvPr>
            <p:ph type="body" idx="1"/>
            <p:custDataLst>
              <p:tags r:id="rId15"/>
            </p:custDataLst>
          </p:nvPr>
        </p:nvSpPr>
        <p:spPr bwMode="gray">
          <a:xfrm>
            <a:off x="455613" y="1277938"/>
            <a:ext cx="8686800" cy="498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5" name="Copyright" hidden="1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gray">
          <a:xfrm>
            <a:off x="477838" y="6534150"/>
            <a:ext cx="2897187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/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700">
                <a:solidFill>
                  <a:srgbClr val="7C848A"/>
                </a:solidFill>
                <a:cs typeface="Arial" pitchFamily="34" charset="0"/>
              </a:rPr>
              <a:t>© 2013 Mercer (US) Inc.</a:t>
            </a:r>
            <a:endParaRPr lang="en-US" sz="700">
              <a:solidFill>
                <a:srgbClr val="7C848A"/>
              </a:solidFill>
            </a:endParaRPr>
          </a:p>
        </p:txBody>
      </p:sp>
      <p:sp>
        <p:nvSpPr>
          <p:cNvPr id="1049" name="SlideNumber"/>
          <p:cNvSpPr>
            <a:spLocks noGrp="1" noChangeArrowheads="1"/>
          </p:cNvSpPr>
          <p:nvPr>
            <p:ph type="sldNum" sz="quarter" idx="4"/>
            <p:custDataLst>
              <p:tags r:id="rId17"/>
            </p:custDataLst>
          </p:nvPr>
        </p:nvSpPr>
        <p:spPr bwMode="gray">
          <a:xfrm>
            <a:off x="8691563" y="6483350"/>
            <a:ext cx="44767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lnSpc>
                <a:spcPct val="100000"/>
              </a:lnSpc>
              <a:defRPr sz="1100">
                <a:solidFill>
                  <a:schemeClr val="accent1"/>
                </a:solidFill>
              </a:defRPr>
            </a:lvl1pPr>
          </a:lstStyle>
          <a:p>
            <a:fld id="{99902E44-96BE-43C3-8717-FC5CD623D99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52" name="Date" hidden="1"/>
          <p:cNvSpPr>
            <a:spLocks noGrp="1" noChangeArrowheads="1"/>
          </p:cNvSpPr>
          <p:nvPr>
            <p:ph type="dt" sz="half" idx="2"/>
            <p:custDataLst>
              <p:tags r:id="rId18"/>
            </p:custDataLst>
          </p:nvPr>
        </p:nvSpPr>
        <p:spPr bwMode="gray">
          <a:xfrm>
            <a:off x="4262438" y="6534150"/>
            <a:ext cx="1079500" cy="10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lnSpc>
                <a:spcPct val="100000"/>
              </a:lnSpc>
              <a:spcBef>
                <a:spcPct val="50000"/>
              </a:spcBef>
              <a:defRPr sz="700">
                <a:solidFill>
                  <a:srgbClr val="7C848A"/>
                </a:solidFill>
                <a:cs typeface="Arial" pitchFamily="34" charset="0"/>
              </a:defRPr>
            </a:lvl1pPr>
          </a:lstStyle>
          <a:p>
            <a:fld id="{AF8B9188-6489-4D90-BD99-CD99E06CBA15}" type="datetime4">
              <a:rPr lang="en-US"/>
              <a:pPr/>
              <a:t>November 13, 2014</a:t>
            </a:fld>
            <a:endParaRPr lang="en-US"/>
          </a:p>
        </p:txBody>
      </p:sp>
      <p:sp>
        <p:nvSpPr>
          <p:cNvPr id="1059" name="Business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gray">
          <a:xfrm>
            <a:off x="477838" y="6534150"/>
            <a:ext cx="2889250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/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700">
                <a:solidFill>
                  <a:schemeClr val="bg2"/>
                </a:solidFill>
              </a:rPr>
              <a:t>MERCER</a:t>
            </a:r>
          </a:p>
        </p:txBody>
      </p:sp>
      <p:sp>
        <p:nvSpPr>
          <p:cNvPr id="1060" name="Filepath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gray">
          <a:xfrm>
            <a:off x="2482850" y="6529388"/>
            <a:ext cx="6021388" cy="106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algn="r">
              <a:lnSpc>
                <a:spcPct val="100000"/>
              </a:lnSpc>
              <a:spcBef>
                <a:spcPct val="50000"/>
              </a:spcBef>
            </a:pPr>
            <a:endParaRPr lang="en-US" sz="700">
              <a:solidFill>
                <a:schemeClr val="bg2"/>
              </a:solidFill>
            </a:endParaRPr>
          </a:p>
        </p:txBody>
      </p:sp>
      <p:sp>
        <p:nvSpPr>
          <p:cNvPr id="1061" name="Freeform 37"/>
          <p:cNvSpPr>
            <a:spLocks/>
          </p:cNvSpPr>
          <p:nvPr userDrawn="1"/>
        </p:nvSpPr>
        <p:spPr bwMode="gray">
          <a:xfrm>
            <a:off x="0" y="0"/>
            <a:ext cx="9601200" cy="292100"/>
          </a:xfrm>
          <a:custGeom>
            <a:avLst/>
            <a:gdLst>
              <a:gd name="T0" fmla="*/ 0 w 6048"/>
              <a:gd name="T1" fmla="*/ 0 h 184"/>
              <a:gd name="T2" fmla="*/ 6048 w 6048"/>
              <a:gd name="T3" fmla="*/ 0 h 184"/>
              <a:gd name="T4" fmla="*/ 6048 w 6048"/>
              <a:gd name="T5" fmla="*/ 184 h 184"/>
              <a:gd name="T6" fmla="*/ 0 w 6048"/>
              <a:gd name="T7" fmla="*/ 72 h 184"/>
              <a:gd name="T8" fmla="*/ 0 w 6048"/>
              <a:gd name="T9" fmla="*/ 0 h 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048" h="184">
                <a:moveTo>
                  <a:pt x="0" y="0"/>
                </a:moveTo>
                <a:lnTo>
                  <a:pt x="6048" y="0"/>
                </a:lnTo>
                <a:lnTo>
                  <a:pt x="6048" y="184"/>
                </a:lnTo>
                <a:lnTo>
                  <a:pt x="0" y="7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bg2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anchor="ctr"/>
          <a:lstStyle/>
          <a:p>
            <a:endParaRPr lang="en-US"/>
          </a:p>
        </p:txBody>
      </p:sp>
      <p:sp>
        <p:nvSpPr>
          <p:cNvPr id="1062" name="Freeform 38"/>
          <p:cNvSpPr>
            <a:spLocks/>
          </p:cNvSpPr>
          <p:nvPr userDrawn="1"/>
        </p:nvSpPr>
        <p:spPr bwMode="gray">
          <a:xfrm>
            <a:off x="0" y="88900"/>
            <a:ext cx="9601200" cy="342900"/>
          </a:xfrm>
          <a:custGeom>
            <a:avLst/>
            <a:gdLst>
              <a:gd name="T0" fmla="*/ 0 w 6048"/>
              <a:gd name="T1" fmla="*/ 0 h 216"/>
              <a:gd name="T2" fmla="*/ 6048 w 6048"/>
              <a:gd name="T3" fmla="*/ 112 h 216"/>
              <a:gd name="T4" fmla="*/ 6048 w 6048"/>
              <a:gd name="T5" fmla="*/ 216 h 216"/>
              <a:gd name="T6" fmla="*/ 0 w 6048"/>
              <a:gd name="T7" fmla="*/ 40 h 216"/>
              <a:gd name="T8" fmla="*/ 0 w 6048"/>
              <a:gd name="T9" fmla="*/ 0 h 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048" h="216">
                <a:moveTo>
                  <a:pt x="0" y="0"/>
                </a:moveTo>
                <a:lnTo>
                  <a:pt x="6048" y="112"/>
                </a:lnTo>
                <a:lnTo>
                  <a:pt x="6048" y="216"/>
                </a:lnTo>
                <a:lnTo>
                  <a:pt x="0" y="40"/>
                </a:lnTo>
                <a:lnTo>
                  <a:pt x="0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bg2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l" rtl="0" fontAlgn="base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" pitchFamily="34" charset="0"/>
        </a:defRPr>
      </a:lvl2pPr>
      <a:lvl3pPr algn="l" rtl="0" fontAlgn="base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" pitchFamily="34" charset="0"/>
        </a:defRPr>
      </a:lvl3pPr>
      <a:lvl4pPr algn="l" rtl="0" fontAlgn="base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" pitchFamily="34" charset="0"/>
        </a:defRPr>
      </a:lvl4pPr>
      <a:lvl5pPr algn="l" rtl="0" fontAlgn="base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" pitchFamily="34" charset="0"/>
        </a:defRPr>
      </a:lvl5pPr>
      <a:lvl6pPr marL="457200" algn="l" rtl="0" fontAlgn="base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" pitchFamily="34" charset="0"/>
        </a:defRPr>
      </a:lvl6pPr>
      <a:lvl7pPr marL="914400" algn="l" rtl="0" fontAlgn="base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" pitchFamily="34" charset="0"/>
        </a:defRPr>
      </a:lvl7pPr>
      <a:lvl8pPr marL="1371600" algn="l" rtl="0" fontAlgn="base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" pitchFamily="34" charset="0"/>
        </a:defRPr>
      </a:lvl8pPr>
      <a:lvl9pPr marL="1828800" algn="l" rtl="0" fontAlgn="base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" pitchFamily="34" charset="0"/>
        </a:defRPr>
      </a:lvl9pPr>
    </p:titleStyle>
    <p:bodyStyle>
      <a:lvl1pPr marL="203200" indent="-203200" algn="l" rtl="0" fontAlgn="base">
        <a:spcBef>
          <a:spcPct val="6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508000" indent="-2794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2pPr>
      <a:lvl3pPr marL="685800" indent="-177800" algn="l" rtl="0" fontAlgn="base">
        <a:spcBef>
          <a:spcPct val="20000"/>
        </a:spcBef>
        <a:spcAft>
          <a:spcPct val="0"/>
        </a:spcAft>
        <a:buFont typeface="Arial" pitchFamily="34" charset="0"/>
        <a:buChar char="­"/>
        <a:defRPr>
          <a:solidFill>
            <a:schemeClr val="tx1"/>
          </a:solidFill>
          <a:latin typeface="+mn-lt"/>
          <a:ea typeface="+mn-ea"/>
        </a:defRPr>
      </a:lvl3pPr>
      <a:lvl4pPr marL="863600" indent="-177800" algn="l" rtl="0" fontAlgn="base">
        <a:spcBef>
          <a:spcPct val="20000"/>
        </a:spcBef>
        <a:spcAft>
          <a:spcPct val="0"/>
        </a:spcAft>
        <a:buFont typeface="Arial" pitchFamily="34" charset="0"/>
        <a:buChar char="­"/>
        <a:defRPr>
          <a:solidFill>
            <a:schemeClr val="tx1"/>
          </a:solidFill>
          <a:latin typeface="+mn-lt"/>
          <a:ea typeface="+mn-ea"/>
        </a:defRPr>
      </a:lvl4pPr>
      <a:lvl5pPr marL="1041400" indent="-177800" algn="l" rtl="0" fontAlgn="base">
        <a:spcBef>
          <a:spcPct val="20000"/>
        </a:spcBef>
        <a:spcAft>
          <a:spcPct val="0"/>
        </a:spcAft>
        <a:buFont typeface="Arial" pitchFamily="34" charset="0"/>
        <a:buChar char="-"/>
        <a:defRPr>
          <a:solidFill>
            <a:schemeClr val="tx1"/>
          </a:solidFill>
          <a:latin typeface="+mn-lt"/>
          <a:ea typeface="+mn-ea"/>
        </a:defRPr>
      </a:lvl5pPr>
      <a:lvl6pPr marL="1498600" indent="-177800" algn="l" rtl="0" fontAlgn="base">
        <a:spcBef>
          <a:spcPct val="20000"/>
        </a:spcBef>
        <a:spcAft>
          <a:spcPct val="0"/>
        </a:spcAft>
        <a:buFont typeface="Arial" pitchFamily="34" charset="0"/>
        <a:buChar char="-"/>
        <a:defRPr>
          <a:solidFill>
            <a:schemeClr val="tx1"/>
          </a:solidFill>
          <a:latin typeface="+mn-lt"/>
          <a:ea typeface="+mn-ea"/>
        </a:defRPr>
      </a:lvl6pPr>
      <a:lvl7pPr marL="1955800" indent="-177800" algn="l" rtl="0" fontAlgn="base">
        <a:spcBef>
          <a:spcPct val="20000"/>
        </a:spcBef>
        <a:spcAft>
          <a:spcPct val="0"/>
        </a:spcAft>
        <a:buFont typeface="Arial" pitchFamily="34" charset="0"/>
        <a:buChar char="-"/>
        <a:defRPr>
          <a:solidFill>
            <a:schemeClr val="tx1"/>
          </a:solidFill>
          <a:latin typeface="+mn-lt"/>
          <a:ea typeface="+mn-ea"/>
        </a:defRPr>
      </a:lvl7pPr>
      <a:lvl8pPr marL="2413000" indent="-177800" algn="l" rtl="0" fontAlgn="base">
        <a:spcBef>
          <a:spcPct val="20000"/>
        </a:spcBef>
        <a:spcAft>
          <a:spcPct val="0"/>
        </a:spcAft>
        <a:buFont typeface="Arial" pitchFamily="34" charset="0"/>
        <a:buChar char="-"/>
        <a:defRPr>
          <a:solidFill>
            <a:schemeClr val="tx1"/>
          </a:solidFill>
          <a:latin typeface="+mn-lt"/>
          <a:ea typeface="+mn-ea"/>
        </a:defRPr>
      </a:lvl8pPr>
      <a:lvl9pPr marL="2870200" indent="-177800" algn="l" rtl="0" fontAlgn="base">
        <a:spcBef>
          <a:spcPct val="20000"/>
        </a:spcBef>
        <a:spcAft>
          <a:spcPct val="0"/>
        </a:spcAft>
        <a:buFont typeface="Arial" pitchFamily="34" charset="0"/>
        <a:buChar char="-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6" name="PresentationTitle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>
          <a:xfrm>
            <a:off x="896938" y="1243013"/>
            <a:ext cx="8234362" cy="688202"/>
          </a:xfrm>
        </p:spPr>
        <p:txBody>
          <a:bodyPr/>
          <a:lstStyle/>
          <a:p>
            <a:r>
              <a:rPr lang="en-US" dirty="0"/>
              <a:t>Everett School Employee Benefit Trust</a:t>
            </a:r>
            <a:br>
              <a:rPr lang="en-US" dirty="0"/>
            </a:br>
            <a:r>
              <a:rPr lang="en-US" sz="2400" dirty="0" smtClean="0">
                <a:solidFill>
                  <a:schemeClr val="accent2"/>
                </a:solidFill>
              </a:rPr>
              <a:t>PROGRESS AGAINST THE GOALS OF ESSB 5940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2237" name="Date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936625" y="2014538"/>
            <a:ext cx="4824413" cy="203200"/>
          </a:xfrm>
        </p:spPr>
        <p:txBody>
          <a:bodyPr/>
          <a:lstStyle/>
          <a:p>
            <a:r>
              <a:rPr lang="en-US" dirty="0" smtClean="0"/>
              <a:t>November 19, 2014</a:t>
            </a:r>
            <a:endParaRPr lang="en-US" dirty="0"/>
          </a:p>
        </p:txBody>
      </p:sp>
      <p:sp>
        <p:nvSpPr>
          <p:cNvPr id="2052" name="NameAndLocation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903288" y="4892675"/>
            <a:ext cx="4972050" cy="97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algn="l">
              <a:lnSpc>
                <a:spcPct val="100000"/>
              </a:lnSpc>
              <a:spcBef>
                <a:spcPct val="20000"/>
              </a:spcBef>
            </a:pPr>
            <a:r>
              <a:rPr lang="en-US" sz="1600" b="1" dirty="0">
                <a:solidFill>
                  <a:srgbClr val="FFFFFF"/>
                </a:solidFill>
              </a:rPr>
              <a:t/>
            </a:r>
            <a:br>
              <a:rPr lang="en-US" sz="1600" b="1" dirty="0">
                <a:solidFill>
                  <a:srgbClr val="FFFFFF"/>
                </a:solidFill>
              </a:rPr>
            </a:br>
            <a:r>
              <a:rPr lang="en-US" sz="1600" dirty="0">
                <a:solidFill>
                  <a:srgbClr val="FFFFFF"/>
                </a:solidFill>
              </a:rPr>
              <a:t/>
            </a:r>
            <a:br>
              <a:rPr lang="en-US" sz="1600" dirty="0">
                <a:solidFill>
                  <a:srgbClr val="FFFFFF"/>
                </a:solidFill>
              </a:rPr>
            </a:br>
            <a:r>
              <a:rPr lang="en-US" sz="1600" b="1" dirty="0" smtClean="0">
                <a:solidFill>
                  <a:srgbClr val="FFFFFF"/>
                </a:solidFill>
              </a:rPr>
              <a:t>Sean White</a:t>
            </a:r>
            <a:r>
              <a:rPr lang="en-US" sz="1600" dirty="0">
                <a:solidFill>
                  <a:srgbClr val="FFFFFF"/>
                </a:solidFill>
              </a:rPr>
              <a:t/>
            </a:r>
            <a:br>
              <a:rPr lang="en-US" sz="1600" dirty="0">
                <a:solidFill>
                  <a:srgbClr val="FFFFFF"/>
                </a:solidFill>
              </a:rPr>
            </a:br>
            <a:r>
              <a:rPr lang="en-US" sz="1600" dirty="0">
                <a:solidFill>
                  <a:srgbClr val="FFFFFF"/>
                </a:solidFill>
              </a:rPr>
              <a:t>Seattle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Introduction and background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The Everett School Employee Benefit Trust was established over 25 years ago</a:t>
            </a:r>
            <a:endParaRPr lang="en-US" dirty="0"/>
          </a:p>
          <a:p>
            <a:pPr lvl="1"/>
            <a:r>
              <a:rPr lang="en-US" dirty="0" smtClean="0"/>
              <a:t>The Trust oversees the benefits program provided to the employees of the Everett School District</a:t>
            </a:r>
          </a:p>
          <a:p>
            <a:pPr lvl="1"/>
            <a:r>
              <a:rPr lang="en-US" dirty="0" smtClean="0"/>
              <a:t>The Trust has successfully and independently managed a market-competitive and cost-effective program since it’s inception</a:t>
            </a:r>
          </a:p>
          <a:p>
            <a:r>
              <a:rPr lang="en-US" dirty="0" smtClean="0"/>
              <a:t>In the months leading up to the passage of ESSB 5940, part of the analysis of the HCA included a review of the ESEBT program, which was referred to as a model for other districts in the State of Washington</a:t>
            </a:r>
          </a:p>
          <a:p>
            <a:r>
              <a:rPr lang="en-US" dirty="0" smtClean="0"/>
              <a:t>The pages that follow provide information on the historical approach taken by the Trust specific to the goals of ESSB 5940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401C31-1281-461D-820D-2B5593F35AD6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85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ESSB requirements for school districts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1600200"/>
            <a:ext cx="8686800" cy="3703638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When ESSB 5940 was passed, ESEBT was participating in the medical program through the WEA</a:t>
            </a:r>
          </a:p>
          <a:p>
            <a:pPr eaLnBrk="1" hangingPunct="1"/>
            <a:r>
              <a:rPr lang="en-US" dirty="0" smtClean="0"/>
              <a:t>As a result of the legislation, WEA and Premera added an HSA-eligible HDHP option, and ESEBT added this to the slate of available plans effective January 1, 2013</a:t>
            </a:r>
          </a:p>
          <a:p>
            <a:pPr lvl="1"/>
            <a:r>
              <a:rPr lang="en-US" dirty="0" smtClean="0"/>
              <a:t>Everett has historically observed a January 1 plan anniversary date</a:t>
            </a:r>
          </a:p>
          <a:p>
            <a:pPr eaLnBrk="1" hangingPunct="1"/>
            <a:r>
              <a:rPr lang="en-US" dirty="0" smtClean="0"/>
              <a:t>Effective January 1, 2015, ESEBT is moving from the WEA program to medical plans insured through United Healthcare (UHC)</a:t>
            </a:r>
          </a:p>
          <a:p>
            <a:pPr lvl="1"/>
            <a:r>
              <a:rPr lang="en-US" dirty="0" smtClean="0"/>
              <a:t>ESEBT will continue to offer an HSA-eligible HDHP through UHC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401C31-1281-461D-820D-2B5593F35AD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48270" y="1009650"/>
            <a:ext cx="8329716" cy="3570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olidFill>
                  <a:schemeClr val="accent2"/>
                </a:solidFill>
              </a:rPr>
              <a:t>Offer a high deductible health plan option with a health </a:t>
            </a:r>
            <a:r>
              <a:rPr lang="en-US" smtClean="0">
                <a:solidFill>
                  <a:schemeClr val="accent2"/>
                </a:solidFill>
              </a:rPr>
              <a:t>savings account 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96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ESSB requirements for school districts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1771650"/>
            <a:ext cx="8686800" cy="3703638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 smtClean="0"/>
              <a:t>Unlike most districts in the State, since inception, ESEBT has maintained an employee contribution structure designed to provide affordable coverage for those covering dependents</a:t>
            </a:r>
          </a:p>
          <a:p>
            <a:pPr eaLnBrk="1" hangingPunct="1"/>
            <a:r>
              <a:rPr lang="en-US" dirty="0" smtClean="0"/>
              <a:t>When ESSB 5940 was passed in 2012, the employee contributions already in place on the ESEBT plans were in compliance with the targeted 3:1 ratio with the exception of one plan</a:t>
            </a:r>
          </a:p>
          <a:p>
            <a:pPr lvl="1"/>
            <a:r>
              <a:rPr lang="en-US" dirty="0" smtClean="0"/>
              <a:t>The WEA Premera plans had ratios ranging from 2.4 to 2.8</a:t>
            </a:r>
          </a:p>
          <a:p>
            <a:pPr lvl="1"/>
            <a:r>
              <a:rPr lang="en-US" dirty="0" smtClean="0"/>
              <a:t>The Group Health HMO option had a ratio of 4.4, but this HMO plan was the low cost option with an employee-only contribution of $34 per month and a family contribution of $151 per month</a:t>
            </a:r>
          </a:p>
          <a:p>
            <a:pPr lvl="1"/>
            <a:r>
              <a:rPr lang="en-US" dirty="0" smtClean="0"/>
              <a:t>Following passage of the legislation, the Group Health HMO employee contribution structure was adjusted effective January 1, 2013 so that the plan had a ratio of 2.9</a:t>
            </a:r>
          </a:p>
          <a:p>
            <a:r>
              <a:rPr lang="en-US" dirty="0" smtClean="0"/>
              <a:t>Since 2012, the employee contribution structure has been maintained to keep the ratio for all plans below 3:1</a:t>
            </a:r>
          </a:p>
          <a:p>
            <a:pPr lvl="1"/>
            <a:r>
              <a:rPr lang="en-US" dirty="0" smtClean="0"/>
              <a:t>In 2015, the ratios will range from 2.5 to 2.8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401C31-1281-461D-820D-2B5593F35AD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48270" y="1009650"/>
            <a:ext cx="8843355" cy="62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mtClean="0">
                <a:solidFill>
                  <a:schemeClr val="accent2"/>
                </a:solidFill>
              </a:rPr>
              <a:t>Make </a:t>
            </a:r>
            <a:r>
              <a:rPr lang="en-US" dirty="0">
                <a:solidFill>
                  <a:schemeClr val="accent2"/>
                </a:solidFill>
              </a:rPr>
              <a:t>progress toward more affordable full family insurance </a:t>
            </a:r>
            <a:r>
              <a:rPr lang="en-US" dirty="0" smtClean="0">
                <a:solidFill>
                  <a:schemeClr val="accent2"/>
                </a:solidFill>
              </a:rPr>
              <a:t>coverage with a target </a:t>
            </a:r>
            <a:r>
              <a:rPr lang="en-US" dirty="0">
                <a:solidFill>
                  <a:schemeClr val="accent2"/>
                </a:solidFill>
              </a:rPr>
              <a:t>ratio </a:t>
            </a:r>
            <a:r>
              <a:rPr lang="en-US">
                <a:solidFill>
                  <a:schemeClr val="accent2"/>
                </a:solidFill>
              </a:rPr>
              <a:t>of </a:t>
            </a:r>
            <a:r>
              <a:rPr lang="en-US" smtClean="0">
                <a:solidFill>
                  <a:schemeClr val="accent2"/>
                </a:solidFill>
              </a:rPr>
              <a:t>3:1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94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ESSB requirements for school districts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1809750"/>
            <a:ext cx="8686800" cy="3703638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Following passage of the legislation, OSPI confirmed that the target for this provision was 15% across all coverage tiers</a:t>
            </a:r>
          </a:p>
          <a:p>
            <a:pPr eaLnBrk="1" hangingPunct="1"/>
            <a:r>
              <a:rPr lang="en-US" dirty="0" smtClean="0"/>
              <a:t>At the time of passage, ESEBT offered five plans with an employee cost share below 15% for all coverage tiers</a:t>
            </a:r>
          </a:p>
          <a:p>
            <a:pPr lvl="1"/>
            <a:r>
              <a:rPr lang="en-US" dirty="0" smtClean="0"/>
              <a:t>WEA Plan 3: employee cost share ranging between 11% and 14%</a:t>
            </a:r>
          </a:p>
          <a:p>
            <a:pPr lvl="1"/>
            <a:r>
              <a:rPr lang="en-US" dirty="0"/>
              <a:t>WEA </a:t>
            </a:r>
            <a:r>
              <a:rPr lang="en-US" dirty="0" err="1" smtClean="0"/>
              <a:t>EasyChoice</a:t>
            </a:r>
            <a:r>
              <a:rPr lang="en-US" dirty="0" smtClean="0"/>
              <a:t> Plans A, B &amp; C: </a:t>
            </a:r>
            <a:r>
              <a:rPr lang="en-US" dirty="0"/>
              <a:t>employee cost share ranging between 11% and 14</a:t>
            </a:r>
            <a:r>
              <a:rPr lang="en-US" dirty="0" smtClean="0"/>
              <a:t>%</a:t>
            </a:r>
          </a:p>
          <a:p>
            <a:pPr lvl="1"/>
            <a:r>
              <a:rPr lang="en-US" dirty="0" smtClean="0"/>
              <a:t>Group Health HMO:</a:t>
            </a:r>
            <a:r>
              <a:rPr lang="en-US" dirty="0"/>
              <a:t> employee cost share ranging between </a:t>
            </a:r>
            <a:r>
              <a:rPr lang="en-US" dirty="0" smtClean="0"/>
              <a:t>7% </a:t>
            </a:r>
            <a:r>
              <a:rPr lang="en-US" dirty="0"/>
              <a:t>and </a:t>
            </a:r>
            <a:r>
              <a:rPr lang="en-US" dirty="0" smtClean="0"/>
              <a:t>10%</a:t>
            </a:r>
          </a:p>
          <a:p>
            <a:r>
              <a:rPr lang="en-US" dirty="0" smtClean="0"/>
              <a:t>For 2015, the lowest cost plan (Group Health HMO) will have employee cost shares ranging between 18% and 22%</a:t>
            </a:r>
          </a:p>
          <a:p>
            <a:pPr lvl="1"/>
            <a:r>
              <a:rPr lang="en-US" dirty="0" smtClean="0"/>
              <a:t>OSPI has not updated information on what the current target is</a:t>
            </a:r>
          </a:p>
          <a:p>
            <a:pPr lvl="1"/>
            <a:r>
              <a:rPr lang="en-US" dirty="0" smtClean="0"/>
              <a:t>Some PEBB plans have employee cost share for 2015 above the levels that will be in place for ESEBT’s Group Health option, while some options are below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401C31-1281-461D-820D-2B5593F35AD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48270" y="781050"/>
            <a:ext cx="8843355" cy="886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chemeClr val="accent2"/>
                </a:solidFill>
              </a:rPr>
              <a:t>Offer </a:t>
            </a:r>
            <a:r>
              <a:rPr lang="en-US" dirty="0" smtClean="0">
                <a:solidFill>
                  <a:schemeClr val="accent2"/>
                </a:solidFill>
              </a:rPr>
              <a:t>at </a:t>
            </a:r>
            <a:r>
              <a:rPr lang="en-US" dirty="0">
                <a:solidFill>
                  <a:schemeClr val="accent2"/>
                </a:solidFill>
              </a:rPr>
              <a:t>least one </a:t>
            </a:r>
            <a:r>
              <a:rPr lang="en-US" dirty="0" smtClean="0">
                <a:solidFill>
                  <a:schemeClr val="accent2"/>
                </a:solidFill>
              </a:rPr>
              <a:t>plan </a:t>
            </a:r>
            <a:r>
              <a:rPr lang="en-US" dirty="0">
                <a:solidFill>
                  <a:schemeClr val="accent2"/>
                </a:solidFill>
              </a:rPr>
              <a:t>that is not </a:t>
            </a:r>
            <a:r>
              <a:rPr lang="en-US" dirty="0" smtClean="0">
                <a:solidFill>
                  <a:schemeClr val="accent2"/>
                </a:solidFill>
              </a:rPr>
              <a:t>an HSA-eligible HDHP in </a:t>
            </a:r>
            <a:r>
              <a:rPr lang="en-US" dirty="0">
                <a:solidFill>
                  <a:schemeClr val="accent2"/>
                </a:solidFill>
              </a:rPr>
              <a:t>which the employee share of the premium cost </a:t>
            </a:r>
            <a:r>
              <a:rPr lang="en-US" dirty="0" smtClean="0">
                <a:solidFill>
                  <a:schemeClr val="accent2"/>
                </a:solidFill>
              </a:rPr>
              <a:t>does </a:t>
            </a:r>
            <a:r>
              <a:rPr lang="en-US" dirty="0">
                <a:solidFill>
                  <a:schemeClr val="accent2"/>
                </a:solidFill>
              </a:rPr>
              <a:t>not exceed the share of premium cost paid by state </a:t>
            </a:r>
            <a:r>
              <a:rPr lang="en-US" dirty="0" smtClean="0">
                <a:solidFill>
                  <a:schemeClr val="accent2"/>
                </a:solidFill>
              </a:rPr>
              <a:t>employees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93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ESSB requirements for school districts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1441254"/>
            <a:ext cx="8686800" cy="3703638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Throughout its history, ESEBT has periodically conducted competitive marketing exercises to ensure the programs in place are cost effective and delivering market competitive value</a:t>
            </a:r>
          </a:p>
          <a:p>
            <a:pPr eaLnBrk="1" hangingPunct="1"/>
            <a:r>
              <a:rPr lang="en-US" dirty="0" smtClean="0"/>
              <a:t>For example:</a:t>
            </a:r>
          </a:p>
          <a:p>
            <a:pPr lvl="1"/>
            <a:r>
              <a:rPr lang="en-US" dirty="0" smtClean="0"/>
              <a:t>When the wellness program was launched, a competitive bid was conducted to select a wellness vendor partner</a:t>
            </a:r>
          </a:p>
          <a:p>
            <a:pPr lvl="1"/>
            <a:r>
              <a:rPr lang="en-US" dirty="0" smtClean="0"/>
              <a:t>While still self-funded in 2012, explored whether it would be more cost effective to participate in the WEA or PEBB and the Trust elected to terminate the self-funded program and move to the WEA Premera medical plans</a:t>
            </a:r>
          </a:p>
          <a:p>
            <a:pPr lvl="1"/>
            <a:r>
              <a:rPr lang="en-US" dirty="0" smtClean="0"/>
              <a:t>In the summer of 2014, the Trust reviewed options from multiple medical insurers to carve out of the WEA, ultimately electing to move to UHC </a:t>
            </a:r>
            <a:r>
              <a:rPr lang="en-US" dirty="0" err="1" smtClean="0"/>
              <a:t>effectuve</a:t>
            </a:r>
            <a:r>
              <a:rPr lang="en-US" dirty="0" smtClean="0"/>
              <a:t> January 1, 2015</a:t>
            </a:r>
          </a:p>
          <a:p>
            <a:pPr lvl="1"/>
            <a:r>
              <a:rPr lang="en-US" dirty="0" smtClean="0"/>
              <a:t>Also in the summer of 2014, the Trust explored consolidating life and disability insurance insurers, ultimately selecting MetLife, producing cost savings for the Trust and the employees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401C31-1281-461D-820D-2B5593F35AD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48270" y="890234"/>
            <a:ext cx="8843355" cy="357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chemeClr val="accent2"/>
                </a:solidFill>
              </a:rPr>
              <a:t>Follow responsible contracting standards and open competitive </a:t>
            </a:r>
            <a:r>
              <a:rPr lang="en-US" dirty="0" smtClean="0">
                <a:solidFill>
                  <a:schemeClr val="accent2"/>
                </a:solidFill>
              </a:rPr>
              <a:t>bidding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56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ESSB requirements for school districts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1645973"/>
            <a:ext cx="8686800" cy="446822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ESEBT was an early adopter of wellness programming</a:t>
            </a:r>
          </a:p>
          <a:p>
            <a:pPr lvl="1"/>
            <a:r>
              <a:rPr lang="en-US" dirty="0" smtClean="0"/>
              <a:t>Conducted a competitive marketing in 2008 and selected Health Force Partners for wellness program administration</a:t>
            </a:r>
          </a:p>
          <a:p>
            <a:pPr lvl="1"/>
            <a:r>
              <a:rPr lang="en-US" dirty="0" smtClean="0"/>
              <a:t>Implemented tobacco cessation and weight management programs through Free and Clear and Sound Health Solutions, respectively, effective January 1, 2009</a:t>
            </a:r>
          </a:p>
          <a:p>
            <a:pPr lvl="1"/>
            <a:r>
              <a:rPr lang="en-US" dirty="0" smtClean="0"/>
              <a:t>Implemented Carena home care effective January 1, 2009, providing a valuable benefit to employees at a lower cost (for both employee and the Trust) and greater convenience than the emergency room or urgent care</a:t>
            </a:r>
          </a:p>
          <a:p>
            <a:pPr lvl="1"/>
            <a:r>
              <a:rPr lang="en-US" dirty="0" smtClean="0"/>
              <a:t>Hired a full-time wellness coordinator in 2008 to lead the wellness program, including the development of comprehensive on-site programming, communications, and a wellness ambassador network</a:t>
            </a:r>
          </a:p>
          <a:p>
            <a:pPr lvl="1"/>
            <a:r>
              <a:rPr lang="en-US" dirty="0" smtClean="0"/>
              <a:t>ESEBT’s wellness program has won multiple awards, </a:t>
            </a:r>
            <a:r>
              <a:rPr lang="en-US" dirty="0"/>
              <a:t>including </a:t>
            </a:r>
            <a:r>
              <a:rPr lang="en-US" dirty="0" smtClean="0"/>
              <a:t>being one of three districts in the country to win the </a:t>
            </a:r>
            <a:r>
              <a:rPr lang="en-US" dirty="0"/>
              <a:t>GOLD School Employee Wellness award recognition from the Directors of Health Promotion and </a:t>
            </a:r>
            <a:r>
              <a:rPr lang="en-US" dirty="0" smtClean="0"/>
              <a:t>Education. For 2014 Everett Public Schools won the Golden Apple Award.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401C31-1281-461D-820D-2B5593F35AD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48270" y="890234"/>
            <a:ext cx="8843355" cy="62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chemeClr val="accent2"/>
                </a:solidFill>
              </a:rPr>
              <a:t>Promote health care innovation and cost savings and significantly reduce </a:t>
            </a:r>
            <a:r>
              <a:rPr lang="en-US">
                <a:solidFill>
                  <a:schemeClr val="accent2"/>
                </a:solidFill>
              </a:rPr>
              <a:t>administrative </a:t>
            </a:r>
            <a:r>
              <a:rPr lang="en-US" smtClean="0">
                <a:solidFill>
                  <a:schemeClr val="accent2"/>
                </a:solidFill>
              </a:rPr>
              <a:t>expense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01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9" name="Picture 19" descr="MER_PBC_Blu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3071813" y="2878138"/>
            <a:ext cx="3455987" cy="48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EXTENDEDFILLCOLOUR" val=""/>
  <p:tag name="MMCOA_SMARTSHAPE" val="Y"/>
  <p:tag name="MMCOA_FONTSIZE_L" val="28"/>
  <p:tag name="MMCOA_FONTSIZE_M" val="21"/>
  <p:tag name="MMCOA_FONTSIZE_S" val="14"/>
  <p:tag name="MMCOA_FONTSIZE_T" val="14"/>
  <p:tag name="MMCOA_POSITION_L" val="35.875;30.125;54.375;683.875"/>
  <p:tag name="MMCOA_POSITION_M" val="35.875;30.125;54.375;683.875"/>
  <p:tag name="MMCOA_POSITION_S" val="35.875;30.125;54.375;683.875"/>
  <p:tag name="MMCOA_POSITION_T" val="35.875;30.125;54.375;683.875"/>
  <p:tag name="MMCOA_HIDEONCOLOUR" val="N"/>
  <p:tag name="MMCOA_HIDEONWHITE" val="N"/>
  <p:tag name="MMCOA_HIDEONBALLROOM" val="N"/>
  <p:tag name="MMCOA_HIDEONCLASSIC" val="N"/>
  <p:tag name="MMCOA_HIDEONTEXT" val="N"/>
  <p:tag name="MMCOA_HIDEONECO" val="N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EXTENDEDFILLCOLOUR" val=""/>
  <p:tag name="MMCOA_SMARTSHAPE" val="Y"/>
  <p:tag name="MMCOA_FONTSIZE_L" val="18"/>
  <p:tag name="MMCOA_FONTSIZE_M" val="18"/>
  <p:tag name="MMCOA_FONTSIZE_S" val="18"/>
  <p:tag name="MMCOA_FONTSIZE_T" val="18"/>
  <p:tag name="MMCOA_POSITION_L" val="71.25;157.375;18;382.125"/>
  <p:tag name="MMCOA_POSITION_M" val="71.25;157.375;18;382.125"/>
  <p:tag name="MMCOA_POSITION_S" val="71.25;157.375;18;382.125"/>
  <p:tag name="MMCOA_POSITION_T" val="71.25;157.375;18;382.125"/>
  <p:tag name="MMCOA_HIDEONCOLOUR" val="N"/>
  <p:tag name="MMCOA_HIDEONWHITE" val="N"/>
  <p:tag name="MMCOA_HIDEONBALLROOM" val="N"/>
  <p:tag name="MMCOA_HIDEONCLASSIC" val="N"/>
  <p:tag name="MMCOA_HIDEONTEXT" val="N"/>
  <p:tag name="MMCOA_HIDEONECO" val="N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DISPLAYMASTERSHAPES" val="Y"/>
  <p:tag name="MMCOA_FOLLOWMASTERBACKGROUND" val="Y"/>
  <p:tag name="MMCOA_FORCESCHEME" val="N"/>
  <p:tag name="MMCOA_CANACTASDIVIDER" val="N"/>
  <p:tag name="MMCOA_PROMPTCOLOUR" val="N"/>
  <p:tag name="MMCOA_TRANSPARENT" val="False"/>
  <p:tag name="MMC_SLIDETYPE" val="Cover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EXTENDEDFILLCOLOUR" val=""/>
  <p:tag name="MMCOA_SMARTSHAPE" val="Y"/>
  <p:tag name="MMCOA_FONTSIZE_L" val="28"/>
  <p:tag name="MMCOA_FONTSIZE_M" val="28"/>
  <p:tag name="MMCOA_FONTSIZE_S" val="28"/>
  <p:tag name="MMCOA_FONTSIZE_T" val="28"/>
  <p:tag name="MMCOA_POSITION_L" val="70.625;97.875;55;648.375"/>
  <p:tag name="MMCOA_POSITION_M" val="70.625;97.875;55;648.375"/>
  <p:tag name="MMCOA_POSITION_S" val="70.625;97.875;55;648.375"/>
  <p:tag name="MMCOA_POSITION_T" val="70.625;97.875;55;648.375"/>
  <p:tag name="MMCOA_HIDEONCOLOUR" val="N"/>
  <p:tag name="MMCOA_HIDEONWHITE" val="N"/>
  <p:tag name="MMCOA_HIDEONBALLROOM" val="N"/>
  <p:tag name="MMCOA_HIDEONCLASSIC" val="N"/>
  <p:tag name="MMCOA_HIDEONTEXT" val="N"/>
  <p:tag name="MMCOA_HIDEONECO" val="N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EXTENDEDFILLCOLOUR" val=""/>
  <p:tag name="MMCOA_SMARTSHAPE" val="Y"/>
  <p:tag name="MMCOA_FONTSIZE_L" val="18"/>
  <p:tag name="MMCOA_FONTSIZE_M" val="18"/>
  <p:tag name="MMCOA_FONTSIZE_S" val="18"/>
  <p:tag name="MMCOA_FONTSIZE_T" val="18"/>
  <p:tag name="MMCOA_POSITION_L" val="71.25;157.375;18;382.125"/>
  <p:tag name="MMCOA_POSITION_M" val="71.25;157.375;18;382.125"/>
  <p:tag name="MMCOA_POSITION_S" val="71.25;157.375;18;382.125"/>
  <p:tag name="MMCOA_POSITION_T" val="71.25;157.375;18;382.125"/>
  <p:tag name="MMCOA_HIDEONCOLOUR" val="N"/>
  <p:tag name="MMCOA_HIDEONWHITE" val="N"/>
  <p:tag name="MMCOA_HIDEONBALLROOM" val="N"/>
  <p:tag name="MMCOA_HIDEONCLASSIC" val="N"/>
  <p:tag name="MMCOA_HIDEONTEXT" val="N"/>
  <p:tag name="MMCOA_HIDEONECO" val="N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EXTENDEDFILLCOLOUR" val=""/>
  <p:tag name="MMCOA_SMARTSHAPE" val="Y"/>
  <p:tag name="MMCOA_FONTSIZE_L" val="16"/>
  <p:tag name="MMCOA_FONTSIZE_M" val="16"/>
  <p:tag name="MMCOA_FONTSIZE_S" val="16"/>
  <p:tag name="MMCOA_FONTSIZE_T" val="16"/>
  <p:tag name="MMCOA_POSITION_L" val="71.125;373.625;88.625;391.5"/>
  <p:tag name="MMCOA_POSITION_M" val="71.125;373.625;88.625;391.5"/>
  <p:tag name="MMCOA_POSITION_S" val="71.125;373.625;88.625;391.5"/>
  <p:tag name="MMCOA_POSITION_T" val="71.125;373.625;88.625;391.5"/>
  <p:tag name="MMCOA_HIDEONCOLOUR" val="N"/>
  <p:tag name="MMCOA_HIDEONWHITE" val="N"/>
  <p:tag name="MMCOA_HIDEONBALLROOM" val="N"/>
  <p:tag name="MMCOA_HIDEONCLASSIC" val="N"/>
  <p:tag name="MMCOA_HIDEONTEXT" val="N"/>
  <p:tag name="MMCOA_HIDEONECO" val="N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DISPLAYMASTERSHAPES" val="N"/>
  <p:tag name="MMCOA_FOLLOWMASTERBACKGROUND" val="N"/>
  <p:tag name="MMCOA_FORCESCHEME" val="N"/>
  <p:tag name="MMCOA_CANACTASDIVIDER" val="N"/>
  <p:tag name="MMCOA_PROMPTCOLOUR" val="N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EXTENDEDFILLCOLOUR" val=""/>
  <p:tag name="MMCOA_SMARTSHAPE" val="Y"/>
  <p:tag name="MMCOA_FONTSIZE_L" val="28"/>
  <p:tag name="MMCOA_FONTSIZE_M" val="20"/>
  <p:tag name="MMCOA_FONTSIZE_S" val="14"/>
  <p:tag name="MMCOA_FONTSIZE_T" val="14"/>
  <p:tag name="MMCOA_POSITION_L" val="35.875;100.625;392.75;684"/>
  <p:tag name="MMCOA_POSITION_M" val="35.875;100.625;392.75;684"/>
  <p:tag name="MMCOA_POSITION_S" val="35.875;100.625;392.75;684"/>
  <p:tag name="MMCOA_POSITION_T" val="35.875;100.625;392.75;684"/>
  <p:tag name="MMCOA_HIDEONCOLOUR" val="N"/>
  <p:tag name="MMCOA_HIDEONWHITE" val="N"/>
  <p:tag name="MMCOA_HIDEONBALLROOM" val="N"/>
  <p:tag name="MMCOA_HIDEONCLASSIC" val="N"/>
  <p:tag name="MMCOA_HIDEONTEXT" val="N"/>
  <p:tag name="MMCOA_HIDEONECO" val="N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EXTENDEDFILLCOLOUR" val=""/>
  <p:tag name="MMCOA_SMARTSHAPE" val="Y"/>
  <p:tag name="MMCOA_FONTSIZE_L" val="7"/>
  <p:tag name="MMCOA_FONTSIZE_M" val="7"/>
  <p:tag name="MMCOA_FONTSIZE_S" val="7"/>
  <p:tag name="MMCOA_FONTSIZE_T" val="7"/>
  <p:tag name="MMCOA_POSITION_L" val="37.625;514.5;8;228.125"/>
  <p:tag name="MMCOA_POSITION_M" val="37.625;514.5;8;228.125"/>
  <p:tag name="MMCOA_POSITION_S" val="37.625;514.5;8;228.125"/>
  <p:tag name="MMCOA_POSITION_T" val="37.625;514.5;8;228.125"/>
  <p:tag name="MMCOA_HIDEONCOLOUR" val="N"/>
  <p:tag name="MMCOA_HIDEONWHITE" val="N"/>
  <p:tag name="MMCOA_HIDEONBALLROOM" val="N"/>
  <p:tag name="MMCOA_HIDEONCLASSIC" val="Y"/>
  <p:tag name="MMCOA_HIDEONTEXT" val="Y"/>
  <p:tag name="MMCOA_HIDEONECO" val="Y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11"/>
  <p:tag name="MMCOA_FONTSIZE_M" val="11"/>
  <p:tag name="MMCOA_FONTSIZE_S" val="11"/>
  <p:tag name="MMCOA_FONTSIZE_T" val="11"/>
  <p:tag name="MMCOA_POSITION_L" val="543.125;510.5;13.25;176.5"/>
  <p:tag name="MMCOA_POSITION_M" val="543.125;510.5;13.25;176.5"/>
  <p:tag name="MMCOA_POSITION_S" val="543.125;510.5;13.25;176.5"/>
  <p:tag name="MMCOA_POSITION_T" val="543.125;510.5;13.25;176.5"/>
  <p:tag name="MMCOA_HIDEONCOLOUR" val="N"/>
  <p:tag name="MMCOA_HIDEONWHITE" val="N"/>
  <p:tag name="MMCOA_HIDEONBALLROOM" val="N"/>
  <p:tag name="MMCOA_HIDEONCLASSIC" val="N"/>
  <p:tag name="MMCOA_HIDEONTEXT" val="N"/>
  <p:tag name="MMCOA_HIDEONECO" val="N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7"/>
  <p:tag name="MMCOA_FONTSIZE_M" val="7"/>
  <p:tag name="MMCOA_FONTSIZE_S" val="7"/>
  <p:tag name="MMCOA_FONTSIZE_T" val="7"/>
  <p:tag name="MMCOA_POSITION_L" val="335.625;514.5;8.375;85"/>
  <p:tag name="MMCOA_POSITION_M" val="335.625;514.5;8.375;85"/>
  <p:tag name="MMCOA_POSITION_S" val="335.625;514.5;8.375;85"/>
  <p:tag name="MMCOA_POSITION_T" val="335.625;514.5;8.375;85"/>
  <p:tag name="MMCOA_HIDEONCOLOUR" val="N"/>
  <p:tag name="MMCOA_HIDEONWHITE" val="N"/>
  <p:tag name="MMCOA_HIDEONBALLROOM" val="Y"/>
  <p:tag name="MMCOA_HIDEONCLASSIC" val="Y"/>
  <p:tag name="MMCOA_HIDEONTEXT" val="Y"/>
  <p:tag name="MMCOA_HIDEONECO" val="Y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7"/>
  <p:tag name="MMCOA_FONTSIZE_M" val="7"/>
  <p:tag name="MMCOA_FONTSIZE_S" val="7"/>
  <p:tag name="MMCOA_FONTSIZE_T" val="7"/>
  <p:tag name="MMCOA_POSITION_L" val="37.625;514.5;8;227.5"/>
  <p:tag name="MMCOA_POSITION_M" val="37.625;514.5;8;227.5"/>
  <p:tag name="MMCOA_POSITION_S" val="37.625;514.5;8;227.5"/>
  <p:tag name="MMCOA_POSITION_T" val="37.625;514.5;8;227.5"/>
  <p:tag name="MMCOA_HIDEONCOLOUR" val="N"/>
  <p:tag name="MMCOA_HIDEONWHITE" val="N"/>
  <p:tag name="MMCOA_HIDEONBALLROOM" val="N"/>
  <p:tag name="MMCOA_HIDEONCLASSIC" val="N"/>
  <p:tag name="MMCOA_HIDEONTEXT" val="N"/>
  <p:tag name="MMCOA_HIDEONECO" val="N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POSITION_L" val=";;;"/>
  <p:tag name="MMCOA_POSITION_M" val=";;;"/>
  <p:tag name="MMCOA_POSITION_S" val=";;;"/>
  <p:tag name="MMCOA_POSITION_T" val=";;;"/>
  <p:tag name="MMCOA_HIDEONCOLOUR" val="N"/>
  <p:tag name="MMCOA_HIDEONWHITE" val="N"/>
  <p:tag name="MMCOA_HIDEONBALLROOM" val="N"/>
  <p:tag name="MMCOA_HIDEONCLASSIC" val="N"/>
  <p:tag name="MMCOA_HIDEONTEXT" val="N"/>
  <p:tag name="MMCOA_HIDEONECO" val="N"/>
  <p:tag name="MMCOA_SMARTSHAPE" val="N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_COVERDESIGN" val="&lt;?xml version=&quot;1.0&quot; encoding=&quot;utf-16&quot;?&gt;&#10;&lt;ImageControl xmlns:xsi=&quot;http://www.w3.org/2001/XMLSchema-instance&quot; xmlns:xsd=&quot;http://www.w3.org/2001/XMLSchema&quot;&gt;&#10;  &lt;TypeOfImage&gt;SolidColour&lt;/TypeOfImage&gt;&#10;  &lt;ThumbNailFile&gt;C:\Documents and Settings\ukbedtst01\Local Settings\Application Data\MMC\ILM\Recent\T0D1000073.jpg&lt;/ThumbNailFile&gt;&#10;  &lt;Usage&gt;PowerPointTitle&lt;/Usage&gt;&#10;  &lt;PaletteName&gt;Sapphire&lt;/PaletteName&gt;&#10;  &lt;Design&gt;&#10;    &lt;FocalNumber&gt;1&lt;/FocalNumber&gt;&#10;    &lt;Facets&gt;&#10;      &lt;SideOfTick&gt;RightTop&lt;/SideOfTick&gt;&#10;      &lt;TickPosition&gt;&#10;        &lt;X&gt;21&lt;/X&gt;&#10;        &lt;Y&gt;0&lt;/Y&gt;&#10;      &lt;/TickPosition&gt;&#10;      &lt;EndTickPosition&gt;&#10;        &lt;X&gt;0&lt;/X&gt;&#10;        &lt;Y&gt;0&lt;/Y&gt;&#10;      &lt;/EndTickPosition&gt;&#10;      &lt;FacetNumber&gt;4&lt;/FacetNumber&gt;&#10;      &lt;Brightness&gt;0&lt;/Brightness&gt;&#10;      &lt;Colour /&gt;&#10;      &lt;ColourNumber&gt;-1&lt;/ColourNumber&gt;&#10;    &lt;/Facets&gt;&#10;    &lt;Facets&gt;&#10;      &lt;SideOfTick&gt;Left&lt;/SideOfTick&gt;&#10;      &lt;TickPosition&gt;&#10;        &lt;X&gt;0&lt;/X&gt;&#10;        &lt;Y&gt;2&lt;/Y&gt;&#10;      &lt;/TickPosition&gt;&#10;      &lt;EndTickPosition&gt;&#10;        &lt;X&gt;0&lt;/X&gt;&#10;        &lt;Y&gt;0&lt;/Y&gt;&#10;      &lt;/EndTickPosition&gt;&#10;      &lt;FacetNumber&gt;0&lt;/FacetNumber&gt;&#10;      &lt;Brightness&gt;0&lt;/Brightness&gt;&#10;      &lt;Colour&gt;#006D9E&lt;/Colour&gt;&#10;      &lt;ColourNumber&gt;1&lt;/ColourNumber&gt;&#10;    &lt;/Facets&gt;&#10;    &lt;Facets&gt;&#10;      &lt;SideOfTick&gt;Bottom&lt;/SideOfTick&gt;&#10;      &lt;TickPosition&gt;&#10;        &lt;X&gt;19&lt;/X&gt;&#10;        &lt;Y&gt;10&lt;/Y&gt;&#10;      &lt;/TickPosition&gt;&#10;      &lt;EndTickPosition&gt;&#10;        &lt;X&gt;0&lt;/X&gt;&#10;        &lt;Y&gt;0&lt;/Y&gt;&#10;      &lt;/EndTickPosition&gt;&#10;      &lt;FacetNumber&gt;2&lt;/FacetNumber&gt;&#10;      &lt;Brightness&gt;0&lt;/Brightness&gt;&#10;      &lt;Colour&gt;#002C77&lt;/Colour&gt;&#10;      &lt;ColourNumber&gt;0&lt;/ColourNumber&gt;&#10;    &lt;/Facets&gt;&#10;    &lt;Facets&gt;&#10;      &lt;SideOfTick&gt;Right&lt;/SideOfTick&gt;&#10;      &lt;TickPosition&gt;&#10;        &lt;X&gt;21&lt;/X&gt;&#10;        &lt;Y&gt;1&lt;/Y&gt;&#10;      &lt;/TickPosition&gt;&#10;      &lt;EndTickPosition&gt;&#10;        &lt;X&gt;0&lt;/X&gt;&#10;        &lt;Y&gt;0&lt;/Y&gt;&#10;      &lt;/EndTickPosition&gt;&#10;      &lt;FacetNumber&gt;3&lt;/FacetNumber&gt;&#10;      &lt;Brightness&gt;0&lt;/Brightness&gt;&#10;      &lt;Colour&gt;#A6E2EF&lt;/Colour&gt;&#10;      &lt;ColourNumber&gt;3&lt;/ColourNumber&gt;&#10;    &lt;/Facets&gt;&#10;    &lt;Facets&gt;&#10;      &lt;SideOfTick&gt;Bottom&lt;/SideOfTick&gt;&#10;      &lt;TickPosition&gt;&#10;        &lt;X&gt;1&lt;/X&gt;&#10;        &lt;Y&gt;10&lt;/Y&gt;&#10;      &lt;/TickPosition&gt;&#10;      &lt;EndTickPosition&gt;&#10;        &lt;X&gt;0&lt;/X&gt;&#10;        &lt;Y&gt;0&lt;/Y&gt;&#10;      &lt;/EndTickPosition&gt;&#10;      &lt;FacetNumber&gt;1&lt;/FacetNumber&gt;&#10;      &lt;Brightness&gt;0&lt;/Brightness&gt;&#10;      &lt;Colour&gt;#00A8C8&lt;/Colour&gt;&#10;      &lt;ColourNumber&gt;2&lt;/ColourNumber&gt;&#10;    &lt;/Facets&gt;&#10;    &lt;SectionColour&gt;#002C77&lt;/SectionColour&gt;&#10;    &lt;SectionColourNumber&gt;0&lt;/SectionColourNumber&gt;&#10;    &lt;SectionBrightness&gt;0&lt;/SectionBrightness&gt;&#10;  &lt;/Design&gt;&#10;&lt;/ImageControl&gt;"/>
  <p:tag name="MMC_PRESENTATIONTYPE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EXTENDEDFILLCOLOUR" val=""/>
  <p:tag name="MMCOA_SMARTSHAPE" val="Y"/>
  <p:tag name="MMCOA_FONTSIZE_L" val="28"/>
  <p:tag name="MMCOA_FONTSIZE_M" val="28"/>
  <p:tag name="MMCOA_FONTSIZE_S" val="28"/>
  <p:tag name="MMCOA_FONTSIZE_T" val="28"/>
  <p:tag name="MMCOA_POSITION_L" val="70.625;97.875;28.875;648.375"/>
  <p:tag name="MMCOA_POSITION_M" val="70.625;97.875;28.875;648.375"/>
  <p:tag name="MMCOA_POSITION_S" val="70.625;97.875;28.875;648.375"/>
  <p:tag name="MMCOA_POSITION_T" val="70.625;97.875;28.875;648.375"/>
  <p:tag name="MMCOA_HIDEONCOLOUR" val="N"/>
  <p:tag name="MMCOA_HIDEONWHITE" val="N"/>
  <p:tag name="MMCOA_HIDEONBALLROOM" val="N"/>
  <p:tag name="MMCOA_HIDEONCLASSIC" val="N"/>
  <p:tag name="MMCOA_HIDEONTEXT" val="N"/>
  <p:tag name="MMCOA_HIDEONECO" val="N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BFBFBF"/>
      </a:dk2>
      <a:lt2>
        <a:srgbClr val="7C848A"/>
      </a:lt2>
      <a:accent1>
        <a:srgbClr val="002C77"/>
      </a:accent1>
      <a:accent2>
        <a:srgbClr val="00A8C8"/>
      </a:accent2>
      <a:accent3>
        <a:srgbClr val="FFFFFF"/>
      </a:accent3>
      <a:accent4>
        <a:srgbClr val="000000"/>
      </a:accent4>
      <a:accent5>
        <a:srgbClr val="AAACBD"/>
      </a:accent5>
      <a:accent6>
        <a:srgbClr val="0098B5"/>
      </a:accent6>
      <a:hlink>
        <a:srgbClr val="006D9E"/>
      </a:hlink>
      <a:folHlink>
        <a:srgbClr val="A6E2E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86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86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002C77"/>
        </a:accent1>
        <a:accent2>
          <a:srgbClr val="00A8C8"/>
        </a:accent2>
        <a:accent3>
          <a:srgbClr val="FFFFFF"/>
        </a:accent3>
        <a:accent4>
          <a:srgbClr val="000000"/>
        </a:accent4>
        <a:accent5>
          <a:srgbClr val="AAACBD"/>
        </a:accent5>
        <a:accent6>
          <a:srgbClr val="0098B5"/>
        </a:accent6>
        <a:hlink>
          <a:srgbClr val="006D9E"/>
        </a:hlink>
        <a:folHlink>
          <a:srgbClr val="A6E2E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43276D"/>
        </a:accent1>
        <a:accent2>
          <a:srgbClr val="6F83C1"/>
        </a:accent2>
        <a:accent3>
          <a:srgbClr val="FFFFFF"/>
        </a:accent3>
        <a:accent4>
          <a:srgbClr val="000000"/>
        </a:accent4>
        <a:accent5>
          <a:srgbClr val="B0ACBA"/>
        </a:accent5>
        <a:accent6>
          <a:srgbClr val="6476AF"/>
        </a:accent6>
        <a:hlink>
          <a:srgbClr val="595997"/>
        </a:hlink>
        <a:folHlink>
          <a:srgbClr val="C4CA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560054"/>
        </a:accent1>
        <a:accent2>
          <a:srgbClr val="CE3D95"/>
        </a:accent2>
        <a:accent3>
          <a:srgbClr val="FFFFFF"/>
        </a:accent3>
        <a:accent4>
          <a:srgbClr val="000000"/>
        </a:accent4>
        <a:accent5>
          <a:srgbClr val="B4AAB3"/>
        </a:accent5>
        <a:accent6>
          <a:srgbClr val="BA3687"/>
        </a:accent6>
        <a:hlink>
          <a:srgbClr val="932077"/>
        </a:hlink>
        <a:folHlink>
          <a:srgbClr val="E7B8D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690031"/>
        </a:accent1>
        <a:accent2>
          <a:srgbClr val="ED2C67"/>
        </a:accent2>
        <a:accent3>
          <a:srgbClr val="FFFFFF"/>
        </a:accent3>
        <a:accent4>
          <a:srgbClr val="000000"/>
        </a:accent4>
        <a:accent5>
          <a:srgbClr val="B9AAAD"/>
        </a:accent5>
        <a:accent6>
          <a:srgbClr val="D7275D"/>
        </a:accent6>
        <a:hlink>
          <a:srgbClr val="A9194F"/>
        </a:hlink>
        <a:folHlink>
          <a:srgbClr val="F7B6B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810009"/>
        </a:accent1>
        <a:accent2>
          <a:srgbClr val="EF4E45"/>
        </a:accent2>
        <a:accent3>
          <a:srgbClr val="FFFFFF"/>
        </a:accent3>
        <a:accent4>
          <a:srgbClr val="000000"/>
        </a:accent4>
        <a:accent5>
          <a:srgbClr val="C1AAAA"/>
        </a:accent5>
        <a:accent6>
          <a:srgbClr val="D9463E"/>
        </a:accent6>
        <a:hlink>
          <a:srgbClr val="BA2C2B"/>
        </a:hlink>
        <a:folHlink>
          <a:srgbClr val="F9BEA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8C3709"/>
        </a:accent1>
        <a:accent2>
          <a:srgbClr val="F48132"/>
        </a:accent2>
        <a:accent3>
          <a:srgbClr val="FFFFFF"/>
        </a:accent3>
        <a:accent4>
          <a:srgbClr val="000000"/>
        </a:accent4>
        <a:accent5>
          <a:srgbClr val="C5AEAA"/>
        </a:accent5>
        <a:accent6>
          <a:srgbClr val="DD742C"/>
        </a:accent6>
        <a:hlink>
          <a:srgbClr val="C45F24"/>
        </a:hlink>
        <a:folHlink>
          <a:srgbClr val="FCCFA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8E5501"/>
        </a:accent1>
        <a:accent2>
          <a:srgbClr val="FBAE17"/>
        </a:accent2>
        <a:accent3>
          <a:srgbClr val="FFFFFF"/>
        </a:accent3>
        <a:accent4>
          <a:srgbClr val="000000"/>
        </a:accent4>
        <a:accent5>
          <a:srgbClr val="C6B4AA"/>
        </a:accent5>
        <a:accent6>
          <a:srgbClr val="E39D14"/>
        </a:accent6>
        <a:hlink>
          <a:srgbClr val="C98314"/>
        </a:hlink>
        <a:folHlink>
          <a:srgbClr val="FFDD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505F21"/>
        </a:accent1>
        <a:accent2>
          <a:srgbClr val="B2B935"/>
        </a:accent2>
        <a:accent3>
          <a:srgbClr val="FFFFFF"/>
        </a:accent3>
        <a:accent4>
          <a:srgbClr val="000000"/>
        </a:accent4>
        <a:accent5>
          <a:srgbClr val="B3B6AB"/>
        </a:accent5>
        <a:accent6>
          <a:srgbClr val="A1A72F"/>
        </a:accent6>
        <a:hlink>
          <a:srgbClr val="828D30"/>
        </a:hlink>
        <a:folHlink>
          <a:srgbClr val="D9D9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00582D"/>
        </a:accent1>
        <a:accent2>
          <a:srgbClr val="72BE44"/>
        </a:accent2>
        <a:accent3>
          <a:srgbClr val="FFFFFF"/>
        </a:accent3>
        <a:accent4>
          <a:srgbClr val="000000"/>
        </a:accent4>
        <a:accent5>
          <a:srgbClr val="AAB4AD"/>
        </a:accent5>
        <a:accent6>
          <a:srgbClr val="67AC3D"/>
        </a:accent6>
        <a:hlink>
          <a:srgbClr val="118B3F"/>
        </a:hlink>
        <a:folHlink>
          <a:srgbClr val="BDDDA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004C4F"/>
        </a:accent1>
        <a:accent2>
          <a:srgbClr val="0FB694"/>
        </a:accent2>
        <a:accent3>
          <a:srgbClr val="FFFFFF"/>
        </a:accent3>
        <a:accent4>
          <a:srgbClr val="000000"/>
        </a:accent4>
        <a:accent5>
          <a:srgbClr val="AAB2B2"/>
        </a:accent5>
        <a:accent6>
          <a:srgbClr val="0CA586"/>
        </a:accent6>
        <a:hlink>
          <a:srgbClr val="008075"/>
        </a:hlink>
        <a:folHlink>
          <a:srgbClr val="A7D9C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00000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737373"/>
        </a:accent6>
        <a:hlink>
          <a:srgbClr val="404040"/>
        </a:hlink>
        <a:folHlink>
          <a:srgbClr val="BFBFB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7144</TotalTime>
  <Words>1488</Words>
  <Application>Microsoft Office PowerPoint</Application>
  <PresentationFormat>Custom</PresentationFormat>
  <Paragraphs>191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Everett School Employee Benefit Trust PROGRESS AGAINST THE GOALS OF ESSB 5940</vt:lpstr>
      <vt:lpstr>Introduction and background</vt:lpstr>
      <vt:lpstr>ESSB requirements for school districts</vt:lpstr>
      <vt:lpstr>ESSB requirements for school districts</vt:lpstr>
      <vt:lpstr>ESSB requirements for school districts</vt:lpstr>
      <vt:lpstr>ESSB requirements for school districts</vt:lpstr>
      <vt:lpstr>ESSB requirements for school districts</vt:lpstr>
      <vt:lpstr>PowerPoint Presentation</vt:lpstr>
    </vt:vector>
  </TitlesOfParts>
  <Company>Mercer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 Title Here</dc:title>
  <dc:creator>Ko, Jonathan</dc:creator>
  <cp:lastModifiedBy>Sean White</cp:lastModifiedBy>
  <cp:revision>289</cp:revision>
  <cp:lastPrinted>2014-08-22T21:16:17Z</cp:lastPrinted>
  <dcterms:created xsi:type="dcterms:W3CDTF">2011-02-16T15:14:35Z</dcterms:created>
  <dcterms:modified xsi:type="dcterms:W3CDTF">2014-11-13T18:08:30Z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TemplateVersion">
    <vt:lpwstr>5.0</vt:lpwstr>
  </property>
  <property fmtid="{D5CDD505-2E9C-101B-9397-08002B2CF9AE}" pid="4" name="MMCOA_FontSize">
    <vt:lpwstr>Medium</vt:lpwstr>
  </property>
  <property fmtid="{D5CDD505-2E9C-101B-9397-08002B2CF9AE}" pid="5" name="MMCOA_PresentationType">
    <vt:lpwstr>Classic</vt:lpwstr>
  </property>
  <property fmtid="{D5CDD505-2E9C-101B-9397-08002B2CF9AE}" pid="6" name="MMCOA_SlideStyle">
    <vt:lpwstr>SmallWedge</vt:lpwstr>
  </property>
  <property fmtid="{D5CDD505-2E9C-101B-9397-08002B2CF9AE}" pid="7" name="MMCOA_PaletteName">
    <vt:lpwstr>Sapphire</vt:lpwstr>
  </property>
  <property fmtid="{D5CDD505-2E9C-101B-9397-08002B2CF9AE}" pid="8" name="MMCOA_PaletteNumber">
    <vt:lpwstr>0</vt:lpwstr>
  </property>
  <property fmtid="{D5CDD505-2E9C-101B-9397-08002B2CF9AE}" pid="9" name="MMCOA_Source">
    <vt:lpwstr>1</vt:lpwstr>
  </property>
  <property fmtid="{D5CDD505-2E9C-101B-9397-08002B2CF9AE}" pid="10" name="MPR_DocID">
    <vt:lpwstr>00424AFBE01A4B2CA1A926F8C626957</vt:lpwstr>
  </property>
</Properties>
</file>