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75" r:id="rId3"/>
    <p:sldId id="267" r:id="rId4"/>
    <p:sldId id="262" r:id="rId5"/>
    <p:sldId id="263" r:id="rId6"/>
    <p:sldId id="264" r:id="rId7"/>
    <p:sldId id="271" r:id="rId8"/>
    <p:sldId id="277" r:id="rId9"/>
    <p:sldId id="266" r:id="rId10"/>
    <p:sldId id="260" r:id="rId11"/>
    <p:sldId id="257" r:id="rId12"/>
    <p:sldId id="258" r:id="rId13"/>
    <p:sldId id="259" r:id="rId14"/>
    <p:sldId id="274" r:id="rId15"/>
    <p:sldId id="270" r:id="rId16"/>
    <p:sldId id="272" r:id="rId17"/>
    <p:sldId id="279" r:id="rId18"/>
    <p:sldId id="283" r:id="rId19"/>
    <p:sldId id="268" r:id="rId20"/>
    <p:sldId id="269" r:id="rId21"/>
    <p:sldId id="281" r:id="rId22"/>
    <p:sldId id="282" r:id="rId23"/>
    <p:sldId id="276" r:id="rId24"/>
    <p:sldId id="278"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6F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446" y="-96"/>
      </p:cViewPr>
      <p:guideLst>
        <p:guide orient="horz" pos="2160"/>
        <p:guide pos="2880"/>
      </p:guideLst>
    </p:cSldViewPr>
  </p:slideViewPr>
  <p:notesTextViewPr>
    <p:cViewPr>
      <p:scale>
        <a:sx n="1" d="1"/>
        <a:sy n="1" d="1"/>
      </p:scale>
      <p:origin x="0" y="0"/>
    </p:cViewPr>
  </p:notesTextViewPr>
  <p:sorterViewPr>
    <p:cViewPr>
      <p:scale>
        <a:sx n="65" d="100"/>
        <a:sy n="6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43D7418-B8B5-4B08-801E-580A08689E51}" type="datetimeFigureOut">
              <a:rPr lang="en-US" smtClean="0"/>
              <a:t>4/17/2013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C9DF169-EF15-418D-81D9-6FEEA48CFBFC}" type="slidenum">
              <a:rPr lang="en-US" smtClean="0"/>
              <a:t>‹#›</a:t>
            </a:fld>
            <a:endParaRPr lang="en-US"/>
          </a:p>
        </p:txBody>
      </p:sp>
    </p:spTree>
    <p:extLst>
      <p:ext uri="{BB962C8B-B14F-4D97-AF65-F5344CB8AC3E}">
        <p14:creationId xmlns:p14="http://schemas.microsoft.com/office/powerpoint/2010/main" val="302550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9DF169-EF15-418D-81D9-6FEEA48CFBFC}" type="slidenum">
              <a:rPr lang="en-US" smtClean="0"/>
              <a:t>5</a:t>
            </a:fld>
            <a:endParaRPr lang="en-US"/>
          </a:p>
        </p:txBody>
      </p:sp>
    </p:spTree>
    <p:extLst>
      <p:ext uri="{BB962C8B-B14F-4D97-AF65-F5344CB8AC3E}">
        <p14:creationId xmlns:p14="http://schemas.microsoft.com/office/powerpoint/2010/main" val="2405689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9EBD44-1191-4B62-95FE-DF29CC1CA907}" type="datetimeFigureOut">
              <a:rPr lang="en-US" smtClean="0"/>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2376321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EBD44-1191-4B62-95FE-DF29CC1CA907}" type="datetimeFigureOut">
              <a:rPr lang="en-US" smtClean="0"/>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3050060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EBD44-1191-4B62-95FE-DF29CC1CA907}" type="datetimeFigureOut">
              <a:rPr lang="en-US" smtClean="0"/>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2174695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9EBD44-1191-4B62-95FE-DF29CC1CA907}" type="datetimeFigureOut">
              <a:rPr lang="en-US" smtClean="0"/>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2523415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9EBD44-1191-4B62-95FE-DF29CC1CA907}" type="datetimeFigureOut">
              <a:rPr lang="en-US" smtClean="0"/>
              <a:t>4/17/2013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250765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9EBD44-1191-4B62-95FE-DF29CC1CA907}" type="datetimeFigureOut">
              <a:rPr lang="en-US" smtClean="0"/>
              <a:t>4/17/2013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3395828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9EBD44-1191-4B62-95FE-DF29CC1CA907}" type="datetimeFigureOut">
              <a:rPr lang="en-US" smtClean="0"/>
              <a:t>4/17/2013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4260867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BD44-1191-4B62-95FE-DF29CC1CA907}" type="datetimeFigureOut">
              <a:rPr lang="en-US" smtClean="0"/>
              <a:t>4/17/2013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9939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EBD44-1191-4B62-95FE-DF29CC1CA907}" type="datetimeFigureOut">
              <a:rPr lang="en-US" smtClean="0"/>
              <a:t>4/17/2013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297386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EBD44-1191-4B62-95FE-DF29CC1CA907}" type="datetimeFigureOut">
              <a:rPr lang="en-US" smtClean="0"/>
              <a:t>4/17/2013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353920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9EBD44-1191-4B62-95FE-DF29CC1CA907}" type="datetimeFigureOut">
              <a:rPr lang="en-US" smtClean="0"/>
              <a:t>4/17/2013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D60D3-488B-4573-9024-23AF0DD978C8}" type="slidenum">
              <a:rPr lang="en-US" smtClean="0"/>
              <a:t>‹#›</a:t>
            </a:fld>
            <a:endParaRPr lang="en-US"/>
          </a:p>
        </p:txBody>
      </p:sp>
    </p:spTree>
    <p:extLst>
      <p:ext uri="{BB962C8B-B14F-4D97-AF65-F5344CB8AC3E}">
        <p14:creationId xmlns:p14="http://schemas.microsoft.com/office/powerpoint/2010/main" val="3961840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9EBD44-1191-4B62-95FE-DF29CC1CA907}" type="datetimeFigureOut">
              <a:rPr lang="en-US" smtClean="0"/>
              <a:t>4/17/2013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5D60D3-488B-4573-9024-23AF0DD978C8}" type="slidenum">
              <a:rPr lang="en-US" smtClean="0"/>
              <a:t>‹#›</a:t>
            </a:fld>
            <a:endParaRPr lang="en-US"/>
          </a:p>
        </p:txBody>
      </p:sp>
    </p:spTree>
    <p:extLst>
      <p:ext uri="{BB962C8B-B14F-4D97-AF65-F5344CB8AC3E}">
        <p14:creationId xmlns:p14="http://schemas.microsoft.com/office/powerpoint/2010/main" val="35714244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4111" y="4572000"/>
            <a:ext cx="7772400" cy="1219200"/>
          </a:xfrm>
        </p:spPr>
        <p:txBody>
          <a:bodyPr>
            <a:normAutofit fontScale="90000"/>
          </a:bodyPr>
          <a:lstStyle/>
          <a:p>
            <a:r>
              <a:rPr lang="en-US" b="1" dirty="0" smtClean="0">
                <a:solidFill>
                  <a:srgbClr val="556F85"/>
                </a:solidFill>
              </a:rPr>
              <a:t>2008-2013</a:t>
            </a:r>
            <a:br>
              <a:rPr lang="en-US" b="1" dirty="0" smtClean="0">
                <a:solidFill>
                  <a:srgbClr val="556F85"/>
                </a:solidFill>
              </a:rPr>
            </a:br>
            <a:r>
              <a:rPr lang="en-US" b="1" dirty="0" smtClean="0">
                <a:solidFill>
                  <a:srgbClr val="556F85"/>
                </a:solidFill>
              </a:rPr>
              <a:t>5 Year Overview</a:t>
            </a:r>
            <a:endParaRPr lang="en-US" b="1" dirty="0">
              <a:solidFill>
                <a:srgbClr val="556F85"/>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2139042"/>
            <a:ext cx="6669409" cy="1608909"/>
          </a:xfrm>
          <a:prstGeom prst="rect">
            <a:avLst/>
          </a:prstGeom>
        </p:spPr>
      </p:pic>
    </p:spTree>
    <p:extLst>
      <p:ext uri="{BB962C8B-B14F-4D97-AF65-F5344CB8AC3E}">
        <p14:creationId xmlns:p14="http://schemas.microsoft.com/office/powerpoint/2010/main" val="3350461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Absenteeism</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143000"/>
            <a:ext cx="8269741" cy="4953000"/>
          </a:xfrm>
          <a:prstGeom prst="rect">
            <a:avLst/>
          </a:prstGeom>
        </p:spPr>
      </p:pic>
    </p:spTree>
    <p:extLst>
      <p:ext uri="{BB962C8B-B14F-4D97-AF65-F5344CB8AC3E}">
        <p14:creationId xmlns:p14="http://schemas.microsoft.com/office/powerpoint/2010/main" val="25479672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990600"/>
            <a:ext cx="8763000" cy="5715000"/>
          </a:xfrm>
        </p:spPr>
        <p:txBody>
          <a:bodyPr>
            <a:normAutofit/>
          </a:bodyPr>
          <a:lstStyle/>
          <a:p>
            <a:pPr marL="0" indent="0">
              <a:buNone/>
            </a:pPr>
            <a:r>
              <a:rPr lang="en-US" sz="1600" dirty="0" smtClean="0"/>
              <a:t>						 	</a:t>
            </a:r>
            <a:r>
              <a:rPr lang="en-US" sz="1600" u="sng" dirty="0" smtClean="0"/>
              <a:t>2011</a:t>
            </a:r>
            <a:r>
              <a:rPr lang="en-US" sz="1600" dirty="0" smtClean="0"/>
              <a:t>	 </a:t>
            </a:r>
            <a:r>
              <a:rPr lang="en-US" sz="1600" u="sng" dirty="0" smtClean="0"/>
              <a:t>2012       </a:t>
            </a:r>
          </a:p>
          <a:p>
            <a:r>
              <a:rPr lang="en-US" sz="1600" dirty="0" smtClean="0"/>
              <a:t>The Wellness Challenge ® was very important in 	Strongly Agree 	    77          	      92      helping me make positive lifestyle changes	Agree		 167           	    197</a:t>
            </a:r>
            <a:endParaRPr lang="en-US" sz="1600" b="1" dirty="0" smtClean="0"/>
          </a:p>
          <a:p>
            <a:pPr marL="0" indent="0">
              <a:buNone/>
            </a:pPr>
            <a:r>
              <a:rPr lang="en-US" sz="1600" dirty="0"/>
              <a:t>	</a:t>
            </a:r>
            <a:r>
              <a:rPr lang="en-US" sz="1600" dirty="0" smtClean="0"/>
              <a:t>				Neutral		   32                  34</a:t>
            </a:r>
          </a:p>
          <a:p>
            <a:pPr marL="0" indent="0">
              <a:buNone/>
            </a:pPr>
            <a:endParaRPr lang="en-US" sz="1600" dirty="0"/>
          </a:p>
          <a:p>
            <a:r>
              <a:rPr lang="en-US" sz="1600" dirty="0" smtClean="0"/>
              <a:t>Having a structured program was valuable in	Strongly Agree	    94	    135</a:t>
            </a:r>
            <a:br>
              <a:rPr lang="en-US" sz="1600" dirty="0" smtClean="0"/>
            </a:br>
            <a:r>
              <a:rPr lang="en-US" sz="1600" dirty="0" smtClean="0"/>
              <a:t>keeping me on track and leading a 		Agree		  159	    167</a:t>
            </a:r>
            <a:br>
              <a:rPr lang="en-US" sz="1600" dirty="0" smtClean="0"/>
            </a:br>
            <a:r>
              <a:rPr lang="en-US" sz="1600" dirty="0" smtClean="0"/>
              <a:t>healthy lifestyle.				Neutral		    25	      22</a:t>
            </a:r>
          </a:p>
          <a:p>
            <a:endParaRPr lang="en-US" sz="1600" dirty="0"/>
          </a:p>
          <a:p>
            <a:r>
              <a:rPr lang="en-US" sz="1600" dirty="0" smtClean="0"/>
              <a:t>The Wellness Challenge is a great way to 	Strongly Agree	    92	     135</a:t>
            </a:r>
            <a:br>
              <a:rPr lang="en-US" sz="1600" dirty="0" smtClean="0"/>
            </a:br>
            <a:r>
              <a:rPr lang="en-US" sz="1600" dirty="0" smtClean="0"/>
              <a:t>motivate me to change my poor health habits.	Agree		  152	     144</a:t>
            </a:r>
          </a:p>
          <a:p>
            <a:pPr marL="0" indent="0">
              <a:buNone/>
            </a:pPr>
            <a:r>
              <a:rPr lang="en-US" sz="1600" dirty="0" smtClean="0"/>
              <a:t>					Neutral		    32                   41</a:t>
            </a:r>
          </a:p>
          <a:p>
            <a:pPr marL="0" indent="0">
              <a:buNone/>
            </a:pPr>
            <a:endParaRPr lang="en-US" sz="1600" dirty="0"/>
          </a:p>
          <a:p>
            <a:r>
              <a:rPr lang="en-US" sz="1600" dirty="0" smtClean="0"/>
              <a:t>The emphasis on eating fruits and vegetables	Strongly Agree	     96	     155</a:t>
            </a:r>
            <a:br>
              <a:rPr lang="en-US" sz="1600" dirty="0" smtClean="0"/>
            </a:br>
            <a:r>
              <a:rPr lang="en-US" sz="1600" dirty="0" smtClean="0"/>
              <a:t>has been very helpful to my health.		Agree		   128	     139</a:t>
            </a:r>
          </a:p>
          <a:p>
            <a:pPr marL="0" indent="0">
              <a:buNone/>
            </a:pPr>
            <a:r>
              <a:rPr lang="en-US" sz="1600" dirty="0" smtClean="0"/>
              <a:t>					Neutral		     53                  27</a:t>
            </a:r>
            <a:br>
              <a:rPr lang="en-US" sz="1600" dirty="0" smtClean="0"/>
            </a:br>
            <a:endParaRPr lang="en-US" sz="1600" dirty="0" smtClean="0"/>
          </a:p>
          <a:p>
            <a:pPr marL="0" indent="0">
              <a:buNone/>
            </a:pPr>
            <a:endParaRPr lang="en-US" sz="1600" dirty="0" smtClean="0"/>
          </a:p>
          <a:p>
            <a:pPr marL="0" indent="0">
              <a:buNone/>
            </a:pPr>
            <a:endParaRPr lang="en-US" sz="1600" dirty="0" smtClean="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599" y="228600"/>
            <a:ext cx="3351431" cy="1005840"/>
          </a:xfrm>
          <a:prstGeom prst="rect">
            <a:avLst/>
          </a:prstGeom>
        </p:spPr>
      </p:pic>
      <p:sp>
        <p:nvSpPr>
          <p:cNvPr id="2" name="TextBox 1"/>
          <p:cNvSpPr txBox="1"/>
          <p:nvPr/>
        </p:nvSpPr>
        <p:spPr>
          <a:xfrm>
            <a:off x="6400800" y="624151"/>
            <a:ext cx="2438400" cy="307777"/>
          </a:xfrm>
          <a:prstGeom prst="rect">
            <a:avLst/>
          </a:prstGeom>
          <a:noFill/>
        </p:spPr>
        <p:txBody>
          <a:bodyPr wrap="square" rtlCol="0">
            <a:spAutoFit/>
          </a:bodyPr>
          <a:lstStyle/>
          <a:p>
            <a:r>
              <a:rPr lang="en-US" sz="1400" b="1" dirty="0" smtClean="0"/>
              <a:t>Post Program Survey Results</a:t>
            </a:r>
            <a:endParaRPr lang="en-US" sz="1400" b="1" dirty="0"/>
          </a:p>
        </p:txBody>
      </p:sp>
    </p:spTree>
    <p:extLst>
      <p:ext uri="{BB962C8B-B14F-4D97-AF65-F5344CB8AC3E}">
        <p14:creationId xmlns:p14="http://schemas.microsoft.com/office/powerpoint/2010/main" val="183286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fade">
                                      <p:cBhvr>
                                        <p:cTn id="15" dur="500"/>
                                        <p:tgtEl>
                                          <p:spTgt spid="5">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6" end="6"/>
                                            </p:txEl>
                                          </p:spTgt>
                                        </p:tgtEl>
                                        <p:attrNameLst>
                                          <p:attrName>style.visibility</p:attrName>
                                        </p:attrNameLst>
                                      </p:cBhvr>
                                      <p:to>
                                        <p:strVal val="visible"/>
                                      </p:to>
                                    </p:set>
                                    <p:animEffect transition="in" filter="fade">
                                      <p:cBhvr>
                                        <p:cTn id="20" dur="500"/>
                                        <p:tgtEl>
                                          <p:spTgt spid="5">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Effect transition="in" filter="fade">
                                      <p:cBhvr>
                                        <p:cTn id="23" dur="500"/>
                                        <p:tgtEl>
                                          <p:spTgt spid="5">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5">
                                            <p:txEl>
                                              <p:pRg st="9" end="9"/>
                                            </p:txEl>
                                          </p:spTgt>
                                        </p:tgtEl>
                                        <p:attrNameLst>
                                          <p:attrName>style.visibility</p:attrName>
                                        </p:attrNameLst>
                                      </p:cBhvr>
                                      <p:to>
                                        <p:strVal val="visible"/>
                                      </p:to>
                                    </p:set>
                                    <p:animEffect transition="in" filter="fade">
                                      <p:cBhvr>
                                        <p:cTn id="28" dur="500"/>
                                        <p:tgtEl>
                                          <p:spTgt spid="5">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Effect transition="in" filter="fade">
                                      <p:cBhvr>
                                        <p:cTn id="31"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990600"/>
            <a:ext cx="8763000" cy="5715000"/>
          </a:xfrm>
        </p:spPr>
        <p:txBody>
          <a:bodyPr>
            <a:normAutofit/>
          </a:bodyPr>
          <a:lstStyle/>
          <a:p>
            <a:pPr marL="0" indent="0">
              <a:buNone/>
            </a:pPr>
            <a:r>
              <a:rPr lang="en-US" sz="1600" dirty="0" smtClean="0"/>
              <a:t>						 	</a:t>
            </a:r>
            <a:r>
              <a:rPr lang="en-US" sz="1600" u="sng" dirty="0" smtClean="0"/>
              <a:t>2011</a:t>
            </a:r>
            <a:r>
              <a:rPr lang="en-US" sz="1600" dirty="0" smtClean="0"/>
              <a:t>	 </a:t>
            </a:r>
            <a:r>
              <a:rPr lang="en-US" sz="1600" u="sng" dirty="0" smtClean="0"/>
              <a:t>2012       </a:t>
            </a:r>
          </a:p>
          <a:p>
            <a:r>
              <a:rPr lang="en-US" sz="1600" dirty="0" smtClean="0"/>
              <a:t>The Wellness Challenge ® helped me to better	Strongly Agree	     37	      55	      cope with stress.				Agree		   121              154	  					Neutral		   111              107</a:t>
            </a:r>
          </a:p>
          <a:p>
            <a:pPr marL="0" indent="0">
              <a:buNone/>
            </a:pPr>
            <a:endParaRPr lang="en-US" sz="1600" dirty="0"/>
          </a:p>
          <a:p>
            <a:r>
              <a:rPr lang="en-US" sz="1600" dirty="0" smtClean="0"/>
              <a:t>The Wellness Challenge® helped me be more </a:t>
            </a:r>
            <a:br>
              <a:rPr lang="en-US" sz="1600" dirty="0" smtClean="0"/>
            </a:br>
            <a:r>
              <a:rPr lang="en-US" sz="1600" dirty="0" smtClean="0"/>
              <a:t>aware of my blood pressure.			Yes	    	   150	    232</a:t>
            </a:r>
            <a:br>
              <a:rPr lang="en-US" sz="1600" dirty="0" smtClean="0"/>
            </a:br>
            <a:r>
              <a:rPr lang="en-US" sz="1600" dirty="0" smtClean="0"/>
              <a:t>					No		   135	      97</a:t>
            </a:r>
          </a:p>
          <a:p>
            <a:r>
              <a:rPr lang="en-US" sz="1600" dirty="0" smtClean="0"/>
              <a:t>I have reduced one or more health risks since</a:t>
            </a:r>
            <a:br>
              <a:rPr lang="en-US" sz="1600" dirty="0" smtClean="0"/>
            </a:br>
            <a:r>
              <a:rPr lang="en-US" sz="1600" dirty="0" smtClean="0"/>
              <a:t>I have been participating.			Yes	   	    229	    275</a:t>
            </a:r>
            <a:br>
              <a:rPr lang="en-US" sz="1600" dirty="0" smtClean="0"/>
            </a:br>
            <a:r>
              <a:rPr lang="en-US" sz="1600" dirty="0" smtClean="0"/>
              <a:t>					No	    	      56	      54</a:t>
            </a:r>
            <a:br>
              <a:rPr lang="en-US" sz="1600" dirty="0" smtClean="0"/>
            </a:br>
            <a:r>
              <a:rPr lang="en-US" sz="1600" dirty="0" smtClean="0"/>
              <a:t>								</a:t>
            </a:r>
            <a:endParaRPr lang="en-US" sz="1600" dirty="0"/>
          </a:p>
          <a:p>
            <a:r>
              <a:rPr lang="en-US" sz="1600" dirty="0" smtClean="0"/>
              <a:t>I have taken fewer sick days since I have </a:t>
            </a:r>
            <a:br>
              <a:rPr lang="en-US" sz="1600" dirty="0" smtClean="0"/>
            </a:br>
            <a:r>
              <a:rPr lang="en-US" sz="1600" dirty="0" smtClean="0"/>
              <a:t>been participating in the EPS  Wellness </a:t>
            </a:r>
            <a:br>
              <a:rPr lang="en-US" sz="1600" dirty="0" smtClean="0"/>
            </a:br>
            <a:r>
              <a:rPr lang="en-US" sz="1600" dirty="0" smtClean="0"/>
              <a:t>Challenge.				Yes		    184	     221						No		    101	     108</a:t>
            </a:r>
          </a:p>
          <a:p>
            <a:pPr marL="0" indent="0">
              <a:buNone/>
            </a:pPr>
            <a:r>
              <a:rPr lang="en-US" sz="1600" dirty="0" smtClean="0"/>
              <a:t>					</a:t>
            </a:r>
          </a:p>
          <a:p>
            <a:pPr marL="0" indent="0">
              <a:buNone/>
            </a:pPr>
            <a:endParaRPr lang="en-US" sz="1600" dirty="0" smtClean="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599" y="228600"/>
            <a:ext cx="3351431" cy="1005840"/>
          </a:xfrm>
          <a:prstGeom prst="rect">
            <a:avLst/>
          </a:prstGeom>
        </p:spPr>
      </p:pic>
      <p:sp>
        <p:nvSpPr>
          <p:cNvPr id="4" name="TextBox 3"/>
          <p:cNvSpPr txBox="1"/>
          <p:nvPr/>
        </p:nvSpPr>
        <p:spPr>
          <a:xfrm>
            <a:off x="6400800" y="624151"/>
            <a:ext cx="2438400" cy="307777"/>
          </a:xfrm>
          <a:prstGeom prst="rect">
            <a:avLst/>
          </a:prstGeom>
          <a:noFill/>
        </p:spPr>
        <p:txBody>
          <a:bodyPr wrap="square" rtlCol="0">
            <a:spAutoFit/>
          </a:bodyPr>
          <a:lstStyle/>
          <a:p>
            <a:r>
              <a:rPr lang="en-US" sz="1400" b="1" dirty="0" smtClean="0"/>
              <a:t>Post Program Survey Results</a:t>
            </a:r>
            <a:endParaRPr lang="en-US" sz="1400" b="1" dirty="0"/>
          </a:p>
        </p:txBody>
      </p:sp>
    </p:spTree>
    <p:extLst>
      <p:ext uri="{BB962C8B-B14F-4D97-AF65-F5344CB8AC3E}">
        <p14:creationId xmlns:p14="http://schemas.microsoft.com/office/powerpoint/2010/main" val="7101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fade">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990600"/>
            <a:ext cx="8763000" cy="5715000"/>
          </a:xfrm>
        </p:spPr>
        <p:txBody>
          <a:bodyPr>
            <a:normAutofit/>
          </a:bodyPr>
          <a:lstStyle/>
          <a:p>
            <a:pPr marL="0" indent="0">
              <a:buNone/>
            </a:pPr>
            <a:r>
              <a:rPr lang="en-US" sz="1600" dirty="0" smtClean="0"/>
              <a:t>						 	</a:t>
            </a:r>
            <a:r>
              <a:rPr lang="en-US" sz="1600" u="sng" dirty="0" smtClean="0"/>
              <a:t>2011</a:t>
            </a:r>
            <a:r>
              <a:rPr lang="en-US" sz="1600" dirty="0" smtClean="0"/>
              <a:t>	 </a:t>
            </a:r>
            <a:r>
              <a:rPr lang="en-US" sz="1600" u="sng" dirty="0" smtClean="0"/>
              <a:t>2012       </a:t>
            </a:r>
          </a:p>
          <a:p>
            <a:r>
              <a:rPr lang="en-US" sz="1600" dirty="0" smtClean="0"/>
              <a:t>I have used my health insurance less since I have </a:t>
            </a:r>
            <a:r>
              <a:rPr lang="en-US" sz="1600" dirty="0"/>
              <a:t/>
            </a:r>
            <a:br>
              <a:rPr lang="en-US" sz="1600" dirty="0"/>
            </a:br>
            <a:r>
              <a:rPr lang="en-US" sz="1600" dirty="0" smtClean="0"/>
              <a:t>been participating in the Wellness Challenge ®. 		Yes	   164	    210	      						No	   121              119	  									</a:t>
            </a:r>
            <a:endParaRPr lang="en-US" sz="1600" dirty="0"/>
          </a:p>
          <a:p>
            <a:r>
              <a:rPr lang="en-US" sz="1600" dirty="0" smtClean="0"/>
              <a:t>The Wellness Challenge® helped me feel more</a:t>
            </a:r>
            <a:br>
              <a:rPr lang="en-US" sz="1600" dirty="0" smtClean="0"/>
            </a:br>
            <a:r>
              <a:rPr lang="en-US" sz="1600" dirty="0" smtClean="0"/>
              <a:t>positive about the organization.  			Yes	   256	     296							 No	     29	       33			</a:t>
            </a:r>
            <a:endParaRPr lang="en-US" sz="1600" dirty="0"/>
          </a:p>
          <a:p>
            <a:r>
              <a:rPr lang="en-US" sz="1600" dirty="0" smtClean="0"/>
              <a:t>I believe participating in the Wellness </a:t>
            </a:r>
            <a:br>
              <a:rPr lang="en-US" sz="1600" dirty="0" smtClean="0"/>
            </a:br>
            <a:r>
              <a:rPr lang="en-US" sz="1600" dirty="0" smtClean="0"/>
              <a:t>Challenge</a:t>
            </a:r>
            <a:r>
              <a:rPr lang="en-US" sz="1600" dirty="0"/>
              <a:t> </a:t>
            </a:r>
            <a:r>
              <a:rPr lang="en-US" sz="1600" dirty="0" smtClean="0"/>
              <a:t>has made me a healthier person.  		Yes	   259	      310</a:t>
            </a:r>
            <a:br>
              <a:rPr lang="en-US" sz="1600" dirty="0" smtClean="0"/>
            </a:br>
            <a:r>
              <a:rPr lang="en-US" sz="1600" dirty="0" smtClean="0"/>
              <a:t>						No	     26	        19	</a:t>
            </a:r>
            <a:br>
              <a:rPr lang="en-US" sz="1600" dirty="0" smtClean="0"/>
            </a:br>
            <a:endParaRPr lang="en-US" sz="1600" dirty="0" smtClean="0"/>
          </a:p>
          <a:p>
            <a:r>
              <a:rPr lang="en-US" sz="1600" dirty="0" smtClean="0"/>
              <a:t>I believe EPS cares about my well being by </a:t>
            </a:r>
            <a:br>
              <a:rPr lang="en-US" sz="1600" dirty="0" smtClean="0"/>
            </a:br>
            <a:r>
              <a:rPr lang="en-US" sz="1600" dirty="0" smtClean="0"/>
              <a:t>offering the Wellness Challenge®.  	</a:t>
            </a:r>
            <a:r>
              <a:rPr lang="en-US" sz="1600" dirty="0"/>
              <a:t> </a:t>
            </a:r>
            <a:r>
              <a:rPr lang="en-US" sz="1600" dirty="0" smtClean="0"/>
              <a:t>      	</a:t>
            </a:r>
            <a:br>
              <a:rPr lang="en-US" sz="1600" dirty="0" smtClean="0"/>
            </a:br>
            <a:r>
              <a:rPr lang="en-US" sz="1600" dirty="0" smtClean="0"/>
              <a:t>					Strongly Agree	   163	      186						Agree		   104	      130</a:t>
            </a:r>
          </a:p>
          <a:p>
            <a:pPr marL="0" indent="0">
              <a:buNone/>
            </a:pPr>
            <a:r>
              <a:rPr lang="en-US" sz="1600" dirty="0" smtClean="0"/>
              <a:t>					Neutral		     17                  11</a:t>
            </a:r>
          </a:p>
          <a:p>
            <a:pPr marL="0" indent="0">
              <a:buNone/>
            </a:pPr>
            <a:r>
              <a:rPr lang="en-US" sz="1600" dirty="0" smtClean="0"/>
              <a:t>		</a:t>
            </a:r>
          </a:p>
          <a:p>
            <a:pPr marL="0" indent="0">
              <a:buNone/>
            </a:pPr>
            <a:endParaRPr lang="en-US" sz="1600" dirty="0" smtClean="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599" y="228600"/>
            <a:ext cx="3351431" cy="1005840"/>
          </a:xfrm>
          <a:prstGeom prst="rect">
            <a:avLst/>
          </a:prstGeom>
        </p:spPr>
      </p:pic>
      <p:sp>
        <p:nvSpPr>
          <p:cNvPr id="4" name="TextBox 3"/>
          <p:cNvSpPr txBox="1"/>
          <p:nvPr/>
        </p:nvSpPr>
        <p:spPr>
          <a:xfrm>
            <a:off x="6400800" y="624151"/>
            <a:ext cx="2438400" cy="307777"/>
          </a:xfrm>
          <a:prstGeom prst="rect">
            <a:avLst/>
          </a:prstGeom>
          <a:noFill/>
        </p:spPr>
        <p:txBody>
          <a:bodyPr wrap="square" rtlCol="0">
            <a:spAutoFit/>
          </a:bodyPr>
          <a:lstStyle/>
          <a:p>
            <a:r>
              <a:rPr lang="en-US" sz="1400" b="1" dirty="0" smtClean="0"/>
              <a:t>Post Program Survey Results</a:t>
            </a:r>
            <a:endParaRPr lang="en-US" sz="1400" b="1" dirty="0"/>
          </a:p>
        </p:txBody>
      </p:sp>
    </p:spTree>
    <p:extLst>
      <p:ext uri="{BB962C8B-B14F-4D97-AF65-F5344CB8AC3E}">
        <p14:creationId xmlns:p14="http://schemas.microsoft.com/office/powerpoint/2010/main" val="54570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3733800" cy="1143000"/>
          </a:xfrm>
        </p:spPr>
        <p:txBody>
          <a:bodyPr/>
          <a:lstStyle/>
          <a:p>
            <a:r>
              <a:rPr lang="en-US" b="1" dirty="0" smtClean="0"/>
              <a:t>(+) Feedback</a:t>
            </a:r>
            <a:endParaRPr lang="en-US" b="1" dirty="0"/>
          </a:p>
        </p:txBody>
      </p:sp>
      <p:sp>
        <p:nvSpPr>
          <p:cNvPr id="3" name="Content Placeholder 2"/>
          <p:cNvSpPr>
            <a:spLocks noGrp="1"/>
          </p:cNvSpPr>
          <p:nvPr>
            <p:ph idx="1"/>
          </p:nvPr>
        </p:nvSpPr>
        <p:spPr>
          <a:xfrm>
            <a:off x="457200" y="1600200"/>
            <a:ext cx="8229600" cy="5029200"/>
          </a:xfrm>
        </p:spPr>
        <p:txBody>
          <a:bodyPr>
            <a:normAutofit fontScale="47500" lnSpcReduction="20000"/>
          </a:bodyPr>
          <a:lstStyle/>
          <a:p>
            <a:r>
              <a:rPr lang="en-US" sz="3400" b="1" dirty="0" smtClean="0">
                <a:effectLst/>
              </a:rPr>
              <a:t>I like money</a:t>
            </a:r>
            <a:r>
              <a:rPr lang="en-US" sz="3400" dirty="0" smtClean="0">
                <a:effectLst/>
              </a:rPr>
              <a:t>.  It motivates me more to write things down, which helps me not miss a work out.</a:t>
            </a:r>
            <a:br>
              <a:rPr lang="en-US" sz="3400" dirty="0" smtClean="0">
                <a:effectLst/>
              </a:rPr>
            </a:br>
            <a:endParaRPr lang="en-US" sz="3400" dirty="0" smtClean="0">
              <a:effectLst/>
            </a:endParaRPr>
          </a:p>
          <a:p>
            <a:r>
              <a:rPr lang="en-US" sz="3400" dirty="0" smtClean="0">
                <a:effectLst/>
              </a:rPr>
              <a:t>Thanks to the Wellness Challenge, I am reaching for the carrot sticks and fresh vegies instead of the chips and crackers.</a:t>
            </a:r>
            <a:br>
              <a:rPr lang="en-US" sz="3400" dirty="0" smtClean="0">
                <a:effectLst/>
              </a:rPr>
            </a:br>
            <a:endParaRPr lang="en-US" sz="3400" dirty="0" smtClean="0">
              <a:effectLst/>
            </a:endParaRPr>
          </a:p>
          <a:p>
            <a:r>
              <a:rPr lang="en-US" sz="3400" b="1" dirty="0" smtClean="0">
                <a:effectLst/>
              </a:rPr>
              <a:t>I am so pleased and fortunate to have had the opportunity to participate in The Wellness Challenge. </a:t>
            </a:r>
            <a:r>
              <a:rPr lang="en-US" sz="3400" dirty="0" smtClean="0">
                <a:effectLst/>
              </a:rPr>
              <a:t>It has worked wonderfully to challenge me to increase my health and self-care and encourage appropriate choices for my students. This program has influenced me positively in several ways; increased health (as documented objectively and subjectively), socially, psychologically and professionally. </a:t>
            </a:r>
            <a:r>
              <a:rPr lang="en-US" sz="3400" b="1" i="1" dirty="0" smtClean="0">
                <a:effectLst/>
              </a:rPr>
              <a:t>I have done so well with The Wellness Challenge that I now brag about it to education colleagues in other districts. </a:t>
            </a:r>
            <a:r>
              <a:rPr lang="en-US" sz="3400" dirty="0" smtClean="0">
                <a:effectLst/>
              </a:rPr>
              <a:t>No one in other school districts that I have talked to seems to have a program that is anything like this. Ours seems to be unique and we are all better for it. </a:t>
            </a:r>
            <a:br>
              <a:rPr lang="en-US" sz="3400" dirty="0" smtClean="0">
                <a:effectLst/>
              </a:rPr>
            </a:br>
            <a:endParaRPr lang="en-US" sz="3400" dirty="0" smtClean="0">
              <a:effectLst/>
            </a:endParaRPr>
          </a:p>
          <a:p>
            <a:r>
              <a:rPr lang="en-US" sz="3400" b="1" dirty="0" smtClean="0">
                <a:effectLst/>
              </a:rPr>
              <a:t>I didn't think the "challenge" would motivate me.  Actually it did </a:t>
            </a:r>
            <a:r>
              <a:rPr lang="en-US" sz="3400" dirty="0" smtClean="0">
                <a:effectLst/>
              </a:rPr>
              <a:t>-- I was in competition with myself to complete those challenges.  It made me more aware and more committed to myself.</a:t>
            </a:r>
            <a:br>
              <a:rPr lang="en-US" sz="3400" dirty="0" smtClean="0">
                <a:effectLst/>
              </a:rPr>
            </a:br>
            <a:endParaRPr lang="en-US" sz="3400" dirty="0" smtClean="0">
              <a:effectLst/>
            </a:endParaRPr>
          </a:p>
          <a:p>
            <a:r>
              <a:rPr lang="en-US" sz="3400" b="1" dirty="0" smtClean="0">
                <a:effectLst/>
              </a:rPr>
              <a:t>Having the daily reminder from Wellness to enter my activities really motivates me to do something. </a:t>
            </a:r>
            <a:r>
              <a:rPr lang="en-US" sz="3400" dirty="0" smtClean="0">
                <a:effectLst/>
              </a:rPr>
              <a:t>When I miss a day of physical activity and cannot enter my data into my Wellness Challenge, I am disappointed in myself. </a:t>
            </a:r>
            <a:br>
              <a:rPr lang="en-US" sz="3400" dirty="0" smtClean="0">
                <a:effectLst/>
              </a:rPr>
            </a:br>
            <a:endParaRPr lang="en-US" sz="3400" dirty="0" smtClean="0">
              <a:effectLst/>
            </a:endParaRP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14800" y="381000"/>
            <a:ext cx="3351431" cy="1005840"/>
          </a:xfrm>
          <a:prstGeom prst="rect">
            <a:avLst/>
          </a:prstGeom>
        </p:spPr>
      </p:pic>
    </p:spTree>
    <p:extLst>
      <p:ext uri="{BB962C8B-B14F-4D97-AF65-F5344CB8AC3E}">
        <p14:creationId xmlns:p14="http://schemas.microsoft.com/office/powerpoint/2010/main" val="2035135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124200" cy="1143000"/>
          </a:xfrm>
        </p:spPr>
        <p:txBody>
          <a:bodyPr/>
          <a:lstStyle/>
          <a:p>
            <a:r>
              <a:rPr lang="en-US" b="1" dirty="0" smtClean="0"/>
              <a:t>(-) Feedback</a:t>
            </a:r>
            <a:endParaRPr lang="en-US" b="1"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smtClean="0">
                <a:effectLst/>
              </a:rPr>
              <a:t>Cut the program and use the money for something else. In other words, stay out of my private life.</a:t>
            </a:r>
            <a:br>
              <a:rPr lang="en-US" dirty="0" smtClean="0">
                <a:effectLst/>
              </a:rPr>
            </a:br>
            <a:endParaRPr lang="en-US" dirty="0" smtClean="0">
              <a:effectLst/>
            </a:endParaRPr>
          </a:p>
          <a:p>
            <a:r>
              <a:rPr lang="en-US" dirty="0" smtClean="0">
                <a:effectLst/>
              </a:rPr>
              <a:t>It is a waste of time and resources.</a:t>
            </a:r>
            <a:br>
              <a:rPr lang="en-US" dirty="0" smtClean="0">
                <a:effectLst/>
              </a:rPr>
            </a:br>
            <a:endParaRPr lang="en-US" dirty="0" smtClean="0">
              <a:effectLst/>
            </a:endParaRPr>
          </a:p>
          <a:p>
            <a:r>
              <a:rPr lang="en-US" dirty="0" smtClean="0">
                <a:effectLst/>
              </a:rPr>
              <a:t>I participated in the challenge last year but found I actually was LESS physically active than I would have been without the challenge because I sort of resented that someone was paying me to be healthy and as a result I felt that some outside entity felt it/they had the right to tell me how to behave. So, this year I didn't sign up for the challenge and my physical activity, healthy eating, and reduced stress has VASTLY improved. Not being in the health challenge actually made me healthier.</a:t>
            </a:r>
          </a:p>
          <a:p>
            <a:endParaRPr lang="en-US" dirty="0" smtClean="0">
              <a:effectLst/>
            </a:endParaRP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2605" y="228600"/>
            <a:ext cx="3351431" cy="1005840"/>
          </a:xfrm>
          <a:prstGeom prst="rect">
            <a:avLst/>
          </a:prstGeom>
        </p:spPr>
      </p:pic>
    </p:spTree>
    <p:extLst>
      <p:ext uri="{BB962C8B-B14F-4D97-AF65-F5344CB8AC3E}">
        <p14:creationId xmlns:p14="http://schemas.microsoft.com/office/powerpoint/2010/main" val="13308461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320"/>
            <a:ext cx="4495800" cy="1143000"/>
          </a:xfrm>
        </p:spPr>
        <p:txBody>
          <a:bodyPr>
            <a:noAutofit/>
          </a:bodyPr>
          <a:lstStyle/>
          <a:p>
            <a:r>
              <a:rPr lang="en-US" sz="2800" b="1" dirty="0" smtClean="0"/>
              <a:t>Comments about </a:t>
            </a:r>
            <a:r>
              <a:rPr lang="en-US" sz="2800" b="1" i="1" dirty="0" smtClean="0"/>
              <a:t>WHY</a:t>
            </a:r>
            <a:r>
              <a:rPr lang="en-US" sz="2800" b="1" dirty="0" smtClean="0"/>
              <a:t> staff does not participate</a:t>
            </a:r>
            <a:endParaRPr lang="en-US" sz="2800" b="1" dirty="0"/>
          </a:p>
        </p:txBody>
      </p:sp>
      <p:sp>
        <p:nvSpPr>
          <p:cNvPr id="3" name="Content Placeholder 2"/>
          <p:cNvSpPr>
            <a:spLocks noGrp="1"/>
          </p:cNvSpPr>
          <p:nvPr>
            <p:ph idx="1"/>
          </p:nvPr>
        </p:nvSpPr>
        <p:spPr/>
        <p:txBody>
          <a:bodyPr>
            <a:normAutofit fontScale="92500" lnSpcReduction="20000"/>
          </a:bodyPr>
          <a:lstStyle/>
          <a:p>
            <a:r>
              <a:rPr lang="en-US" sz="1800" b="1" dirty="0" smtClean="0">
                <a:effectLst/>
              </a:rPr>
              <a:t>Tracking over the computer is cumbersome. </a:t>
            </a:r>
            <a:r>
              <a:rPr lang="en-US" sz="1800" dirty="0" smtClean="0">
                <a:effectLst/>
              </a:rPr>
              <a:t>I spend enough time on the computer at school, spending time on the computer at home to be healthy just doesn't seem correct. I have been riding my bike as many days a week all school year long for the past 9 years... How about a credit for those of us that have already chosen to lead a healthy life style - Don't Drink, Smoke .....</a:t>
            </a:r>
            <a:br>
              <a:rPr lang="en-US" sz="1800" dirty="0" smtClean="0">
                <a:effectLst/>
              </a:rPr>
            </a:br>
            <a:endParaRPr lang="en-US" sz="1800" dirty="0"/>
          </a:p>
          <a:p>
            <a:r>
              <a:rPr lang="en-US" sz="1800" dirty="0" smtClean="0">
                <a:effectLst/>
              </a:rPr>
              <a:t>I have been exercising consistently 5 times/week over the last two years. However, I have forgotten to log my entries several times by the end of the month, and I am not allowed to go back to enter them now. I keep records of my workouts, but the incentive to utilize the Wellness Challenge feels a bit futile now that I'm a couple months behind on my entries.</a:t>
            </a:r>
            <a:br>
              <a:rPr lang="en-US" sz="1800" dirty="0" smtClean="0">
                <a:effectLst/>
              </a:rPr>
            </a:br>
            <a:endParaRPr lang="en-US" sz="1800" dirty="0" smtClean="0">
              <a:effectLst/>
            </a:endParaRPr>
          </a:p>
          <a:p>
            <a:r>
              <a:rPr lang="en-US" sz="1800" b="1" dirty="0" smtClean="0">
                <a:effectLst/>
              </a:rPr>
              <a:t>It's difficult to have the time to make entries </a:t>
            </a:r>
            <a:r>
              <a:rPr lang="en-US" sz="1800" dirty="0" smtClean="0">
                <a:effectLst/>
              </a:rPr>
              <a:t>your personal online wellness page. Sometimes the end of the month is too full and I don't have time to make entries. So I just quit making entries. If you were able to go back to previous months, then I would enter my data. </a:t>
            </a:r>
            <a:br>
              <a:rPr lang="en-US" sz="1800" dirty="0" smtClean="0">
                <a:effectLst/>
              </a:rPr>
            </a:br>
            <a:endParaRPr lang="en-US" sz="1800" dirty="0" smtClean="0">
              <a:effectLst/>
            </a:endParaRPr>
          </a:p>
          <a:p>
            <a:r>
              <a:rPr lang="en-US" sz="1800" dirty="0" smtClean="0">
                <a:effectLst/>
              </a:rPr>
              <a:t>Wellness is very important. </a:t>
            </a:r>
            <a:r>
              <a:rPr lang="en-US" sz="1800" b="1" dirty="0" smtClean="0">
                <a:effectLst/>
              </a:rPr>
              <a:t>Personally I am not willing to record and track my behaviors</a:t>
            </a:r>
            <a:r>
              <a:rPr lang="en-US" sz="1800" dirty="0" smtClean="0">
                <a:effectLst/>
              </a:rPr>
              <a:t>. I find that "just one more thing" to do that adds to stress.</a:t>
            </a:r>
            <a:br>
              <a:rPr lang="en-US" sz="1800" dirty="0" smtClean="0">
                <a:effectLst/>
              </a:rPr>
            </a:br>
            <a:endParaRPr lang="en-US" sz="1800" dirty="0" smtClean="0">
              <a:effectLst/>
            </a:endParaRPr>
          </a:p>
          <a:p>
            <a:endParaRPr lang="en-US" sz="1800" dirty="0" smtClean="0">
              <a:effectLst/>
            </a:endParaRPr>
          </a:p>
          <a:p>
            <a:endParaRPr lang="en-US" sz="1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7800" y="381000"/>
            <a:ext cx="3351431" cy="1005840"/>
          </a:xfrm>
          <a:prstGeom prst="rect">
            <a:avLst/>
          </a:prstGeom>
        </p:spPr>
      </p:pic>
    </p:spTree>
    <p:extLst>
      <p:ext uri="{BB962C8B-B14F-4D97-AF65-F5344CB8AC3E}">
        <p14:creationId xmlns:p14="http://schemas.microsoft.com/office/powerpoint/2010/main" val="290813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Theories</a:t>
            </a:r>
            <a:br>
              <a:rPr lang="en-US" dirty="0" smtClean="0"/>
            </a:br>
            <a:r>
              <a:rPr lang="en-US" dirty="0" smtClean="0"/>
              <a:t>Participation Levels</a:t>
            </a:r>
            <a:endParaRPr lang="en-US" dirty="0"/>
          </a:p>
        </p:txBody>
      </p:sp>
      <p:sp>
        <p:nvSpPr>
          <p:cNvPr id="3" name="Content Placeholder 2"/>
          <p:cNvSpPr>
            <a:spLocks noGrp="1"/>
          </p:cNvSpPr>
          <p:nvPr>
            <p:ph idx="1"/>
          </p:nvPr>
        </p:nvSpPr>
        <p:spPr>
          <a:xfrm>
            <a:off x="457200" y="1295400"/>
            <a:ext cx="8534400" cy="5334000"/>
          </a:xfrm>
        </p:spPr>
        <p:txBody>
          <a:bodyPr>
            <a:normAutofit fontScale="47500" lnSpcReduction="20000"/>
          </a:bodyPr>
          <a:lstStyle/>
          <a:p>
            <a:r>
              <a:rPr lang="en-US" sz="4500" b="1" dirty="0" smtClean="0"/>
              <a:t>Wellness Challenge®</a:t>
            </a:r>
          </a:p>
          <a:p>
            <a:pPr lvl="1"/>
            <a:r>
              <a:rPr lang="en-US" sz="3400" b="1" dirty="0" smtClean="0"/>
              <a:t>Lack of leadership engagement </a:t>
            </a:r>
            <a:r>
              <a:rPr lang="en-US" sz="3400" dirty="0" smtClean="0"/>
              <a:t>with the Wellness Challenge® majority of leadership does not endorse or promote it </a:t>
            </a:r>
          </a:p>
          <a:p>
            <a:pPr lvl="1"/>
            <a:r>
              <a:rPr lang="en-US" sz="3400" dirty="0" smtClean="0"/>
              <a:t>Employees perceive it </a:t>
            </a:r>
            <a:r>
              <a:rPr lang="en-US" sz="3400" b="1" dirty="0" smtClean="0"/>
              <a:t>takes too much effort to log activities</a:t>
            </a:r>
          </a:p>
          <a:p>
            <a:pPr lvl="1"/>
            <a:r>
              <a:rPr lang="en-US" sz="3400" dirty="0" smtClean="0"/>
              <a:t>Employees </a:t>
            </a:r>
            <a:r>
              <a:rPr lang="en-US" sz="3400" b="1" dirty="0" smtClean="0"/>
              <a:t>struggle with technology </a:t>
            </a:r>
            <a:r>
              <a:rPr lang="en-US" sz="3400" dirty="0" smtClean="0"/>
              <a:t>or </a:t>
            </a:r>
            <a:r>
              <a:rPr lang="en-US" sz="3400" b="1" dirty="0" smtClean="0"/>
              <a:t>do not want to learn how to use the program</a:t>
            </a:r>
          </a:p>
          <a:p>
            <a:pPr lvl="1"/>
            <a:r>
              <a:rPr lang="en-US" sz="3400" b="1" dirty="0" smtClean="0"/>
              <a:t>Employees are suspicious </a:t>
            </a:r>
            <a:r>
              <a:rPr lang="en-US" sz="3400" dirty="0" smtClean="0"/>
              <a:t>about what is being recorded and who is viewing their scorecard</a:t>
            </a:r>
          </a:p>
          <a:p>
            <a:pPr lvl="1"/>
            <a:r>
              <a:rPr lang="en-US" sz="3400" b="1" dirty="0" smtClean="0"/>
              <a:t>Negative association with cash incentive </a:t>
            </a:r>
          </a:p>
          <a:p>
            <a:pPr lvl="1"/>
            <a:r>
              <a:rPr lang="en-US" sz="3400" b="1" dirty="0" smtClean="0"/>
              <a:t>Not enough of a cash incentive </a:t>
            </a:r>
            <a:r>
              <a:rPr lang="en-US" sz="3400" dirty="0" smtClean="0"/>
              <a:t>to drive participation levels higher</a:t>
            </a:r>
          </a:p>
          <a:p>
            <a:pPr marL="457200" lvl="1" indent="0">
              <a:buNone/>
            </a:pPr>
            <a:endParaRPr lang="en-US" dirty="0" smtClean="0"/>
          </a:p>
          <a:p>
            <a:r>
              <a:rPr lang="en-US" sz="4500" b="1" dirty="0" smtClean="0"/>
              <a:t>Wellness Program-General</a:t>
            </a:r>
          </a:p>
          <a:p>
            <a:pPr lvl="1"/>
            <a:r>
              <a:rPr lang="en-US" sz="3400" dirty="0" smtClean="0"/>
              <a:t>Majority of administrators and senior leadership team </a:t>
            </a:r>
            <a:r>
              <a:rPr lang="en-US" sz="3400" b="1" dirty="0" smtClean="0"/>
              <a:t>do not actively promote or participate in wellness program activities</a:t>
            </a:r>
          </a:p>
          <a:p>
            <a:pPr lvl="1"/>
            <a:r>
              <a:rPr lang="en-US" sz="3400" dirty="0"/>
              <a:t>Majority of administrators and senior leadership team </a:t>
            </a:r>
            <a:r>
              <a:rPr lang="en-US" sz="3400" b="1" dirty="0"/>
              <a:t>do not actively </a:t>
            </a:r>
            <a:r>
              <a:rPr lang="en-US" sz="3400" b="1" dirty="0" smtClean="0"/>
              <a:t>encourage their staff to participate in wellness program activities</a:t>
            </a:r>
          </a:p>
          <a:p>
            <a:pPr lvl="1"/>
            <a:r>
              <a:rPr lang="en-US" sz="3400" b="1" dirty="0" smtClean="0"/>
              <a:t>Employees do not believe their employer should be trying to influence their health</a:t>
            </a:r>
            <a:r>
              <a:rPr lang="en-US" sz="3400" dirty="0" smtClean="0"/>
              <a:t> in any way  “my health is none of your business” mentality</a:t>
            </a:r>
          </a:p>
          <a:p>
            <a:pPr lvl="1"/>
            <a:r>
              <a:rPr lang="en-US" sz="3400" dirty="0" smtClean="0"/>
              <a:t>Number of </a:t>
            </a:r>
            <a:r>
              <a:rPr lang="en-US" sz="3400" b="1" dirty="0" smtClean="0"/>
              <a:t>employees who ARE healthy who do not feel they need to participate </a:t>
            </a:r>
            <a:r>
              <a:rPr lang="en-US" sz="3400" dirty="0" smtClean="0"/>
              <a:t>or engage in wellness program activities</a:t>
            </a:r>
          </a:p>
          <a:p>
            <a:pPr lvl="1"/>
            <a:r>
              <a:rPr lang="en-US" sz="3400" b="1" dirty="0" smtClean="0"/>
              <a:t>Need more grassroots efforts at the sites </a:t>
            </a:r>
            <a:r>
              <a:rPr lang="en-US" sz="3400" dirty="0" smtClean="0"/>
              <a:t>i.e. wellness champions and teams to promote wellness program activities</a:t>
            </a:r>
          </a:p>
          <a:p>
            <a:pPr lvl="1"/>
            <a:r>
              <a:rPr lang="en-US" sz="3400" dirty="0" smtClean="0"/>
              <a:t>Wellness Coordinator…..</a:t>
            </a:r>
            <a:r>
              <a:rPr lang="en-US" sz="3400" b="1" dirty="0" smtClean="0"/>
              <a:t>minimal FACE TIME </a:t>
            </a:r>
            <a:r>
              <a:rPr lang="en-US" sz="3400" dirty="0" smtClean="0"/>
              <a:t>with employees i.e. SLT Meetings, Principal Meetings, Staff Meetings.  </a:t>
            </a:r>
          </a:p>
          <a:p>
            <a:pPr lvl="1"/>
            <a:endParaRPr lang="en-US" sz="4000" dirty="0" smtClean="0"/>
          </a:p>
        </p:txBody>
      </p:sp>
    </p:spTree>
    <p:extLst>
      <p:ext uri="{BB962C8B-B14F-4D97-AF65-F5344CB8AC3E}">
        <p14:creationId xmlns:p14="http://schemas.microsoft.com/office/powerpoint/2010/main" val="333357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500"/>
                                        <p:tgtEl>
                                          <p:spTgt spid="3">
                                            <p:txEl>
                                              <p:pRg st="9" end="9"/>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fade">
                                      <p:cBhvr>
                                        <p:cTn id="36" dur="500"/>
                                        <p:tgtEl>
                                          <p:spTgt spid="3">
                                            <p:txEl>
                                              <p:pRg st="10" end="10"/>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fade">
                                      <p:cBhvr>
                                        <p:cTn id="39" dur="500"/>
                                        <p:tgtEl>
                                          <p:spTgt spid="3">
                                            <p:txEl>
                                              <p:pRg st="11" end="11"/>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12" end="12"/>
                                            </p:txEl>
                                          </p:spTgt>
                                        </p:tgtEl>
                                        <p:attrNameLst>
                                          <p:attrName>style.visibility</p:attrName>
                                        </p:attrNameLst>
                                      </p:cBhvr>
                                      <p:to>
                                        <p:strVal val="visible"/>
                                      </p:to>
                                    </p:set>
                                    <p:animEffect transition="in" filter="fade">
                                      <p:cBhvr>
                                        <p:cTn id="42" dur="500"/>
                                        <p:tgtEl>
                                          <p:spTgt spid="3">
                                            <p:txEl>
                                              <p:pRg st="12" end="12"/>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animEffect transition="in" filter="fade">
                                      <p:cBhvr>
                                        <p:cTn id="45" dur="500"/>
                                        <p:tgtEl>
                                          <p:spTgt spid="3">
                                            <p:txEl>
                                              <p:pRg st="13" end="13"/>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3">
                                            <p:txEl>
                                              <p:pRg st="14" end="14"/>
                                            </p:txEl>
                                          </p:spTgt>
                                        </p:tgtEl>
                                        <p:attrNameLst>
                                          <p:attrName>style.visibility</p:attrName>
                                        </p:attrNameLst>
                                      </p:cBhvr>
                                      <p:to>
                                        <p:strVal val="visible"/>
                                      </p:to>
                                    </p:set>
                                    <p:animEffect transition="in" filter="fade">
                                      <p:cBhvr>
                                        <p:cTn id="48"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a:normAutofit fontScale="90000"/>
          </a:bodyPr>
          <a:lstStyle/>
          <a:p>
            <a:r>
              <a:rPr lang="en-US" sz="3200" dirty="0" smtClean="0"/>
              <a:t>Wellness Program Budget </a:t>
            </a:r>
            <a:r>
              <a:rPr lang="en-US" sz="3200" b="1" i="1" dirty="0" smtClean="0"/>
              <a:t>Internal</a:t>
            </a:r>
            <a:br>
              <a:rPr lang="en-US" sz="3200" b="1" i="1" dirty="0" smtClean="0"/>
            </a:br>
            <a:r>
              <a:rPr lang="en-US" sz="3200" dirty="0" smtClean="0"/>
              <a:t>2008-2013</a:t>
            </a:r>
            <a:endParaRPr lang="en-US" sz="32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1143000"/>
            <a:ext cx="8305800" cy="5619607"/>
          </a:xfrm>
        </p:spPr>
      </p:pic>
    </p:spTree>
    <p:extLst>
      <p:ext uri="{BB962C8B-B14F-4D97-AF65-F5344CB8AC3E}">
        <p14:creationId xmlns:p14="http://schemas.microsoft.com/office/powerpoint/2010/main" val="14066341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810000" cy="1143000"/>
          </a:xfrm>
        </p:spPr>
        <p:txBody>
          <a:bodyPr/>
          <a:lstStyle/>
          <a:p>
            <a:r>
              <a:rPr lang="en-US" b="1" dirty="0" smtClean="0"/>
              <a:t>Good News	</a:t>
            </a:r>
            <a:endParaRPr lang="en-US" b="1" dirty="0"/>
          </a:p>
        </p:txBody>
      </p:sp>
      <p:sp>
        <p:nvSpPr>
          <p:cNvPr id="3" name="Content Placeholder 2"/>
          <p:cNvSpPr>
            <a:spLocks noGrp="1"/>
          </p:cNvSpPr>
          <p:nvPr>
            <p:ph idx="1"/>
          </p:nvPr>
        </p:nvSpPr>
        <p:spPr>
          <a:xfrm>
            <a:off x="457200" y="1447800"/>
            <a:ext cx="8229600" cy="5029200"/>
          </a:xfrm>
        </p:spPr>
        <p:txBody>
          <a:bodyPr>
            <a:normAutofit fontScale="70000" lnSpcReduction="20000"/>
          </a:bodyPr>
          <a:lstStyle/>
          <a:p>
            <a:r>
              <a:rPr lang="en-US" b="1" dirty="0" smtClean="0"/>
              <a:t>National and Local Recognition</a:t>
            </a:r>
          </a:p>
          <a:p>
            <a:pPr lvl="1"/>
            <a:r>
              <a:rPr lang="en-US" b="1" dirty="0" smtClean="0"/>
              <a:t>Conferences and Presentations representing Everett Public Schools</a:t>
            </a:r>
          </a:p>
          <a:p>
            <a:pPr lvl="2"/>
            <a:r>
              <a:rPr lang="en-US" b="1" dirty="0" smtClean="0"/>
              <a:t>ASHA Conference </a:t>
            </a:r>
            <a:r>
              <a:rPr lang="en-US" dirty="0" smtClean="0"/>
              <a:t>in San Antonio, TX October 2012</a:t>
            </a:r>
          </a:p>
          <a:p>
            <a:pPr lvl="2"/>
            <a:r>
              <a:rPr lang="en-US" b="1" dirty="0" smtClean="0"/>
              <a:t>OSPI Inter-agency School Health Committee </a:t>
            </a:r>
            <a:r>
              <a:rPr lang="en-US" dirty="0" smtClean="0"/>
              <a:t>Fall 2012</a:t>
            </a:r>
          </a:p>
          <a:p>
            <a:pPr lvl="2"/>
            <a:r>
              <a:rPr lang="en-US" b="1" dirty="0" smtClean="0"/>
              <a:t>Oregon Education Association Trust </a:t>
            </a:r>
            <a:r>
              <a:rPr lang="en-US" dirty="0" smtClean="0"/>
              <a:t>School Employee Wellness Conference in Bend, OR  March 2013 </a:t>
            </a:r>
          </a:p>
          <a:p>
            <a:pPr lvl="2"/>
            <a:r>
              <a:rPr lang="en-US" b="1" dirty="0" smtClean="0"/>
              <a:t>Puget Sound Healthy Worksite Summit </a:t>
            </a:r>
            <a:r>
              <a:rPr lang="en-US" dirty="0" smtClean="0"/>
              <a:t>panel member October 2012 and presenter October 2013</a:t>
            </a:r>
          </a:p>
          <a:p>
            <a:pPr lvl="2"/>
            <a:r>
              <a:rPr lang="en-US" b="1" dirty="0" smtClean="0"/>
              <a:t>King 5 </a:t>
            </a:r>
            <a:r>
              <a:rPr lang="en-US" dirty="0" smtClean="0"/>
              <a:t>National Walking Day on April  3</a:t>
            </a:r>
            <a:r>
              <a:rPr lang="en-US" baseline="30000" dirty="0" smtClean="0"/>
              <a:t>rd</a:t>
            </a:r>
            <a:r>
              <a:rPr lang="en-US" dirty="0" smtClean="0"/>
              <a:t> </a:t>
            </a:r>
            <a:endParaRPr lang="en-US" dirty="0" smtClean="0"/>
          </a:p>
          <a:p>
            <a:pPr lvl="2"/>
            <a:r>
              <a:rPr lang="en-US" b="1" dirty="0" smtClean="0"/>
              <a:t>WWU Presentation </a:t>
            </a:r>
            <a:r>
              <a:rPr lang="en-US" dirty="0" smtClean="0"/>
              <a:t>to students on our program and worksite health promotion May 2013</a:t>
            </a:r>
            <a:endParaRPr lang="en-US" dirty="0" smtClean="0"/>
          </a:p>
          <a:p>
            <a:pPr lvl="2"/>
            <a:r>
              <a:rPr lang="en-US" b="1" dirty="0" smtClean="0"/>
              <a:t>Invitation to present:  Washington State Joint Conference on Health </a:t>
            </a:r>
            <a:r>
              <a:rPr lang="en-US" dirty="0" smtClean="0"/>
              <a:t>October 2013</a:t>
            </a:r>
          </a:p>
          <a:p>
            <a:pPr lvl="2"/>
            <a:endParaRPr lang="en-US" dirty="0" smtClean="0"/>
          </a:p>
          <a:p>
            <a:r>
              <a:rPr lang="en-US" b="1" dirty="0" smtClean="0"/>
              <a:t>Awards</a:t>
            </a:r>
          </a:p>
          <a:p>
            <a:pPr lvl="1"/>
            <a:r>
              <a:rPr lang="en-US" b="1" dirty="0" smtClean="0"/>
              <a:t>AHA Gold Level Fit Friendly Award </a:t>
            </a:r>
            <a:r>
              <a:rPr lang="en-US" dirty="0" smtClean="0"/>
              <a:t>2011 and 2012</a:t>
            </a:r>
          </a:p>
          <a:p>
            <a:pPr lvl="1"/>
            <a:r>
              <a:rPr lang="en-US" b="1" dirty="0" smtClean="0"/>
              <a:t>DHPE School Employee Wellness </a:t>
            </a:r>
            <a:r>
              <a:rPr lang="en-US" dirty="0" smtClean="0"/>
              <a:t>2011-2012 Gold Level Award</a:t>
            </a:r>
          </a:p>
          <a:p>
            <a:pPr marL="457200" lvl="1"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2366" y="237172"/>
            <a:ext cx="4619625" cy="1114425"/>
          </a:xfrm>
          <a:prstGeom prst="rect">
            <a:avLst/>
          </a:prstGeom>
        </p:spPr>
      </p:pic>
    </p:spTree>
    <p:extLst>
      <p:ext uri="{BB962C8B-B14F-4D97-AF65-F5344CB8AC3E}">
        <p14:creationId xmlns:p14="http://schemas.microsoft.com/office/powerpoint/2010/main" val="3391326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p:spPr>
        <p:txBody>
          <a:bodyPr>
            <a:normAutofit/>
          </a:bodyPr>
          <a:lstStyle/>
          <a:p>
            <a:r>
              <a:rPr lang="en-US" sz="2800" b="1" dirty="0" smtClean="0"/>
              <a:t>Questions to Ask and Answers to Seek</a:t>
            </a:r>
            <a:endParaRPr lang="en-US" sz="2800" b="1" dirty="0"/>
          </a:p>
        </p:txBody>
      </p:sp>
      <p:sp>
        <p:nvSpPr>
          <p:cNvPr id="5" name="Content Placeholder 4"/>
          <p:cNvSpPr>
            <a:spLocks noGrp="1"/>
          </p:cNvSpPr>
          <p:nvPr>
            <p:ph idx="1"/>
          </p:nvPr>
        </p:nvSpPr>
        <p:spPr>
          <a:xfrm>
            <a:off x="228600" y="1143000"/>
            <a:ext cx="8686800" cy="5334000"/>
          </a:xfrm>
        </p:spPr>
        <p:txBody>
          <a:bodyPr>
            <a:normAutofit fontScale="40000" lnSpcReduction="20000"/>
          </a:bodyPr>
          <a:lstStyle/>
          <a:p>
            <a:r>
              <a:rPr lang="en-US" sz="4400" b="1" dirty="0" smtClean="0"/>
              <a:t>Does the ESEBT want to continue to offer an employee Wellness Program?</a:t>
            </a:r>
          </a:p>
          <a:p>
            <a:r>
              <a:rPr lang="en-US" sz="4400" b="1" dirty="0" smtClean="0"/>
              <a:t>If so..</a:t>
            </a:r>
            <a:r>
              <a:rPr lang="en-US" sz="2900" dirty="0" smtClean="0"/>
              <a:t/>
            </a:r>
            <a:br>
              <a:rPr lang="en-US" sz="2900" dirty="0" smtClean="0"/>
            </a:br>
            <a:endParaRPr lang="en-US" sz="2900" dirty="0" smtClean="0"/>
          </a:p>
          <a:p>
            <a:pPr lvl="1"/>
            <a:r>
              <a:rPr lang="en-US" sz="3500" b="1" dirty="0" smtClean="0"/>
              <a:t>What are the goals of the wellness program </a:t>
            </a:r>
            <a:r>
              <a:rPr lang="en-US" sz="3500" dirty="0" smtClean="0"/>
              <a:t>moving forward (knowing what we know now)?  </a:t>
            </a:r>
          </a:p>
          <a:p>
            <a:pPr lvl="2"/>
            <a:r>
              <a:rPr lang="en-US" sz="3500" dirty="0" smtClean="0"/>
              <a:t>Examples</a:t>
            </a:r>
          </a:p>
          <a:p>
            <a:pPr lvl="3"/>
            <a:r>
              <a:rPr lang="en-US" sz="3500" b="1" dirty="0" smtClean="0"/>
              <a:t>A Benefit </a:t>
            </a:r>
            <a:r>
              <a:rPr lang="en-US" sz="3500" dirty="0" smtClean="0"/>
              <a:t>the Trust offers employees of the district </a:t>
            </a:r>
          </a:p>
          <a:p>
            <a:pPr lvl="3"/>
            <a:r>
              <a:rPr lang="en-US" sz="3500" dirty="0" smtClean="0"/>
              <a:t>Cultivate a culture of wellness in the district (how do we measure this?)</a:t>
            </a:r>
          </a:p>
          <a:p>
            <a:pPr lvl="3"/>
            <a:r>
              <a:rPr lang="en-US" sz="3500" dirty="0" smtClean="0"/>
              <a:t>Decrease Substitute Utilization (is this a function of the Trust OR the district?)</a:t>
            </a:r>
          </a:p>
          <a:p>
            <a:pPr lvl="3"/>
            <a:r>
              <a:rPr lang="en-US" sz="3500" dirty="0" smtClean="0"/>
              <a:t>Increase the number of employees who state they are physically active 150 minutes per week</a:t>
            </a:r>
          </a:p>
          <a:p>
            <a:pPr lvl="3"/>
            <a:r>
              <a:rPr lang="en-US" sz="3500" dirty="0" smtClean="0"/>
              <a:t>Increase the number of employees who state that they eat 5 fruits and vegetables a day 5 days a week</a:t>
            </a:r>
          </a:p>
          <a:p>
            <a:pPr lvl="3"/>
            <a:r>
              <a:rPr lang="en-US" sz="3500" dirty="0" smtClean="0"/>
              <a:t>Weight Loss – district tally of over XXXX pounds</a:t>
            </a:r>
          </a:p>
          <a:p>
            <a:pPr lvl="3"/>
            <a:r>
              <a:rPr lang="en-US" sz="3500" dirty="0" smtClean="0"/>
              <a:t>Increase participation in seasonal campaigns to at least 50% participation</a:t>
            </a:r>
          </a:p>
          <a:p>
            <a:pPr lvl="3"/>
            <a:r>
              <a:rPr lang="en-US" sz="3500" dirty="0" smtClean="0"/>
              <a:t>Other Goals?  </a:t>
            </a:r>
            <a:br>
              <a:rPr lang="en-US" sz="3500" dirty="0" smtClean="0"/>
            </a:br>
            <a:endParaRPr lang="en-US" sz="3500" dirty="0" smtClean="0"/>
          </a:p>
          <a:p>
            <a:pPr lvl="1"/>
            <a:r>
              <a:rPr lang="en-US" sz="3500" b="1" dirty="0" smtClean="0"/>
              <a:t>What level of employee participation</a:t>
            </a:r>
            <a:r>
              <a:rPr lang="en-US" sz="3500" dirty="0" smtClean="0"/>
              <a:t> would you associate with a </a:t>
            </a:r>
            <a:r>
              <a:rPr lang="en-US" sz="3500" b="1" i="1" dirty="0" smtClean="0"/>
              <a:t>successful </a:t>
            </a:r>
            <a:r>
              <a:rPr lang="en-US" sz="3500" dirty="0" smtClean="0"/>
              <a:t>program?</a:t>
            </a:r>
            <a:br>
              <a:rPr lang="en-US" sz="3500" dirty="0" smtClean="0"/>
            </a:br>
            <a:endParaRPr lang="en-US" sz="3500" dirty="0" smtClean="0"/>
          </a:p>
          <a:p>
            <a:pPr lvl="1"/>
            <a:r>
              <a:rPr lang="en-US" sz="3500" b="1" dirty="0" smtClean="0"/>
              <a:t>How can we engage administrators and leadership </a:t>
            </a:r>
            <a:r>
              <a:rPr lang="en-US" sz="3500" dirty="0" smtClean="0"/>
              <a:t>in the wellness program?  </a:t>
            </a:r>
          </a:p>
          <a:p>
            <a:pPr lvl="2"/>
            <a:r>
              <a:rPr lang="en-US" sz="3500" dirty="0" smtClean="0"/>
              <a:t>What is a reasonable expectation/goal for leadership engagement/participation?  </a:t>
            </a:r>
          </a:p>
          <a:p>
            <a:pPr lvl="2"/>
            <a:r>
              <a:rPr lang="en-US" sz="3500" dirty="0" smtClean="0"/>
              <a:t>What ideas does the Trust have for </a:t>
            </a:r>
            <a:r>
              <a:rPr lang="en-US" sz="3500" b="1" dirty="0" smtClean="0"/>
              <a:t>HOW</a:t>
            </a:r>
            <a:r>
              <a:rPr lang="en-US" sz="3500" dirty="0" smtClean="0"/>
              <a:t> we can get leadership more engaged in the program?  </a:t>
            </a:r>
            <a:br>
              <a:rPr lang="en-US" sz="3500" dirty="0" smtClean="0"/>
            </a:br>
            <a:endParaRPr lang="en-US" sz="3500" dirty="0" smtClean="0"/>
          </a:p>
          <a:p>
            <a:pPr lvl="1"/>
            <a:r>
              <a:rPr lang="en-US" sz="3500" b="1" dirty="0" smtClean="0"/>
              <a:t>What is the budget for the wellness program </a:t>
            </a:r>
            <a:r>
              <a:rPr lang="en-US" sz="3500" dirty="0" smtClean="0"/>
              <a:t>for the next 1, 3, 5 years?</a:t>
            </a:r>
          </a:p>
          <a:p>
            <a:pPr lvl="2"/>
            <a:r>
              <a:rPr lang="en-US" sz="3500" dirty="0" smtClean="0"/>
              <a:t>What if the Trust dissolves?  Do you envision the district absorbing the cost of the wellness program?</a:t>
            </a:r>
            <a:br>
              <a:rPr lang="en-US" sz="3500" dirty="0" smtClean="0"/>
            </a:br>
            <a:endParaRPr lang="en-US" sz="3500" dirty="0" smtClean="0"/>
          </a:p>
          <a:p>
            <a:endParaRPr lang="en-US" sz="2900" dirty="0"/>
          </a:p>
        </p:txBody>
      </p:sp>
    </p:spTree>
    <p:extLst>
      <p:ext uri="{BB962C8B-B14F-4D97-AF65-F5344CB8AC3E}">
        <p14:creationId xmlns:p14="http://schemas.microsoft.com/office/powerpoint/2010/main" val="38853576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Testimonial</a:t>
            </a:r>
            <a:endParaRPr lang="en-US" b="1"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smtClean="0">
                <a:effectLst/>
              </a:rPr>
              <a:t>This year I have participated in the exercise classes offered and the Weight Watchers at Work program. I also took advantage of the waived enrollment fee through the YMCA. Because of these opportunities, I have begun a journey to a healthier lifestyle. I have lost nearly 15 pounds so far and have increased my activity and healthy eating significantly.  I don't believe I would have accomplished this much without the support and opportunities provided by the EPS Wellness Program. </a:t>
            </a:r>
          </a:p>
          <a:p>
            <a:pPr marL="0" indent="0" algn="just">
              <a:buNone/>
            </a:pPr>
            <a:endParaRPr lang="en-US" dirty="0" smtClean="0">
              <a:effectLst/>
            </a:endParaRPr>
          </a:p>
          <a:p>
            <a:pPr marL="0" indent="0" algn="ctr">
              <a:buNone/>
            </a:pPr>
            <a:r>
              <a:rPr lang="en-US" b="1" i="1" dirty="0" smtClean="0">
                <a:effectLst/>
              </a:rPr>
              <a:t>I am so thankful that the district values the health of their employees and is taking steps to make the Everett School District a healthier place!</a:t>
            </a:r>
            <a:endParaRPr lang="en-US" b="1" i="1" dirty="0"/>
          </a:p>
        </p:txBody>
      </p:sp>
    </p:spTree>
    <p:extLst>
      <p:ext uri="{BB962C8B-B14F-4D97-AF65-F5344CB8AC3E}">
        <p14:creationId xmlns:p14="http://schemas.microsoft.com/office/powerpoint/2010/main" val="3451122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Grp="1" noChangeArrowheads="1"/>
          </p:cNvSpPr>
          <p:nvPr>
            <p:ph type="title"/>
          </p:nvPr>
        </p:nvSpPr>
        <p:spPr>
          <a:xfrm>
            <a:off x="457200" y="274638"/>
            <a:ext cx="8229600" cy="792162"/>
          </a:xfrm>
        </p:spPr>
        <p:txBody>
          <a:bodyPr>
            <a:noAutofit/>
          </a:bodyPr>
          <a:lstStyle/>
          <a:p>
            <a:r>
              <a:rPr lang="en-US" sz="3200" b="1" dirty="0" smtClean="0">
                <a:effectLst/>
              </a:rPr>
              <a:t>Successes</a:t>
            </a:r>
            <a:endParaRPr lang="en-US" sz="3200" b="1" dirty="0">
              <a:effectLst/>
            </a:endParaRPr>
          </a:p>
        </p:txBody>
      </p:sp>
      <p:sp>
        <p:nvSpPr>
          <p:cNvPr id="59397" name="Rectangle 5"/>
          <p:cNvSpPr>
            <a:spLocks noGrp="1" noChangeArrowheads="1"/>
          </p:cNvSpPr>
          <p:nvPr>
            <p:ph sz="half" idx="1"/>
          </p:nvPr>
        </p:nvSpPr>
        <p:spPr>
          <a:xfrm>
            <a:off x="457199" y="1600200"/>
            <a:ext cx="4376057" cy="4525963"/>
          </a:xfrm>
        </p:spPr>
        <p:txBody>
          <a:bodyPr>
            <a:normAutofit/>
          </a:bodyPr>
          <a:lstStyle/>
          <a:p>
            <a:pPr>
              <a:lnSpc>
                <a:spcPct val="80000"/>
              </a:lnSpc>
              <a:spcBef>
                <a:spcPct val="0"/>
              </a:spcBef>
              <a:buFont typeface="Wingdings" pitchFamily="2" charset="2"/>
              <a:buNone/>
            </a:pPr>
            <a:r>
              <a:rPr lang="en-US" sz="1800" b="1" dirty="0">
                <a:effectLst/>
                <a:latin typeface="+mj-lt"/>
              </a:rPr>
              <a:t>Kelly Shepherd</a:t>
            </a:r>
          </a:p>
          <a:p>
            <a:pPr>
              <a:lnSpc>
                <a:spcPct val="80000"/>
              </a:lnSpc>
              <a:spcBef>
                <a:spcPct val="0"/>
              </a:spcBef>
              <a:buFont typeface="Wingdings" pitchFamily="2" charset="2"/>
              <a:buNone/>
            </a:pPr>
            <a:r>
              <a:rPr lang="en-US" sz="1800" dirty="0">
                <a:effectLst/>
                <a:latin typeface="+mj-lt"/>
              </a:rPr>
              <a:t>Sequoia HS Principal</a:t>
            </a:r>
            <a:br>
              <a:rPr lang="en-US" sz="1800" dirty="0">
                <a:effectLst/>
                <a:latin typeface="+mj-lt"/>
              </a:rPr>
            </a:br>
            <a:endParaRPr lang="en-US" sz="1200" dirty="0">
              <a:effectLst/>
              <a:latin typeface="+mj-lt"/>
            </a:endParaRPr>
          </a:p>
          <a:p>
            <a:pPr>
              <a:lnSpc>
                <a:spcPct val="80000"/>
              </a:lnSpc>
              <a:spcBef>
                <a:spcPct val="0"/>
              </a:spcBef>
              <a:buFont typeface="Wingdings" pitchFamily="2" charset="2"/>
              <a:buNone/>
            </a:pPr>
            <a:r>
              <a:rPr lang="en-US" sz="1600" b="1" dirty="0">
                <a:effectLst/>
                <a:latin typeface="+mj-lt"/>
              </a:rPr>
              <a:t>Enrolled in the Wellness Challenge</a:t>
            </a:r>
          </a:p>
          <a:p>
            <a:pPr>
              <a:lnSpc>
                <a:spcPct val="80000"/>
              </a:lnSpc>
              <a:spcBef>
                <a:spcPct val="0"/>
              </a:spcBef>
              <a:buFont typeface="Wingdings" pitchFamily="2" charset="2"/>
              <a:buNone/>
            </a:pPr>
            <a:r>
              <a:rPr lang="en-US" sz="1600" b="1" dirty="0">
                <a:effectLst/>
                <a:latin typeface="+mj-lt"/>
              </a:rPr>
              <a:t>January1</a:t>
            </a:r>
            <a:r>
              <a:rPr lang="en-US" sz="1600" b="1" baseline="30000" dirty="0">
                <a:effectLst/>
                <a:latin typeface="+mj-lt"/>
              </a:rPr>
              <a:t>st</a:t>
            </a:r>
            <a:r>
              <a:rPr lang="en-US" sz="1600" b="1" dirty="0">
                <a:effectLst/>
                <a:latin typeface="+mj-lt"/>
              </a:rPr>
              <a:t> 2011…as a result</a:t>
            </a:r>
            <a:br>
              <a:rPr lang="en-US" sz="1600" b="1" dirty="0">
                <a:effectLst/>
                <a:latin typeface="+mj-lt"/>
              </a:rPr>
            </a:br>
            <a:endParaRPr lang="en-US" sz="1600" b="1" dirty="0">
              <a:effectLst/>
              <a:latin typeface="+mj-lt"/>
            </a:endParaRPr>
          </a:p>
          <a:p>
            <a:pPr>
              <a:lnSpc>
                <a:spcPct val="80000"/>
              </a:lnSpc>
              <a:buClr>
                <a:schemeClr val="folHlink"/>
              </a:buClr>
              <a:buFontTx/>
              <a:buChar char="•"/>
            </a:pPr>
            <a:r>
              <a:rPr lang="en-US" sz="1400" dirty="0">
                <a:effectLst/>
              </a:rPr>
              <a:t>Logs her healthy behaviors </a:t>
            </a:r>
            <a:r>
              <a:rPr lang="en-US" sz="1400" dirty="0" smtClean="0">
                <a:effectLst/>
              </a:rPr>
              <a:t>regularly</a:t>
            </a:r>
            <a:endParaRPr lang="en-US" sz="1400" dirty="0">
              <a:effectLst/>
            </a:endParaRPr>
          </a:p>
          <a:p>
            <a:pPr>
              <a:lnSpc>
                <a:spcPct val="80000"/>
              </a:lnSpc>
              <a:buClr>
                <a:schemeClr val="folHlink"/>
              </a:buClr>
              <a:buFontTx/>
              <a:buChar char="•"/>
            </a:pPr>
            <a:r>
              <a:rPr lang="en-US" sz="1400" dirty="0">
                <a:effectLst/>
              </a:rPr>
              <a:t>Goes to the gym every morning at 4:30 </a:t>
            </a:r>
            <a:r>
              <a:rPr lang="en-US" sz="1400" dirty="0" smtClean="0">
                <a:effectLst/>
              </a:rPr>
              <a:t>am</a:t>
            </a:r>
            <a:endParaRPr lang="en-US" sz="1400" dirty="0">
              <a:effectLst/>
            </a:endParaRPr>
          </a:p>
          <a:p>
            <a:pPr>
              <a:lnSpc>
                <a:spcPct val="80000"/>
              </a:lnSpc>
              <a:buClr>
                <a:schemeClr val="folHlink"/>
              </a:buClr>
              <a:buFontTx/>
              <a:buChar char="•"/>
            </a:pPr>
            <a:r>
              <a:rPr lang="en-US" sz="1400" dirty="0">
                <a:effectLst/>
              </a:rPr>
              <a:t>Weight </a:t>
            </a:r>
            <a:r>
              <a:rPr lang="en-US" sz="1400" dirty="0" smtClean="0">
                <a:effectLst/>
              </a:rPr>
              <a:t>Loss (over 65 pounds to date)</a:t>
            </a:r>
            <a:endParaRPr lang="en-US" sz="1400" dirty="0">
              <a:effectLst/>
            </a:endParaRPr>
          </a:p>
          <a:p>
            <a:pPr>
              <a:lnSpc>
                <a:spcPct val="80000"/>
              </a:lnSpc>
              <a:buClr>
                <a:schemeClr val="folHlink"/>
              </a:buClr>
              <a:buFontTx/>
              <a:buChar char="•"/>
            </a:pPr>
            <a:r>
              <a:rPr lang="en-US" sz="1400" dirty="0">
                <a:effectLst/>
              </a:rPr>
              <a:t>Started a “Veggie Club” at her </a:t>
            </a:r>
            <a:r>
              <a:rPr lang="en-US" sz="1400" dirty="0" smtClean="0">
                <a:effectLst/>
              </a:rPr>
              <a:t>school</a:t>
            </a:r>
            <a:endParaRPr lang="en-US" sz="1400" dirty="0">
              <a:effectLst/>
            </a:endParaRPr>
          </a:p>
          <a:p>
            <a:pPr>
              <a:lnSpc>
                <a:spcPct val="80000"/>
              </a:lnSpc>
              <a:buClr>
                <a:schemeClr val="folHlink"/>
              </a:buClr>
              <a:buFontTx/>
              <a:buChar char="•"/>
            </a:pPr>
            <a:r>
              <a:rPr lang="en-US" sz="1400" dirty="0">
                <a:effectLst/>
              </a:rPr>
              <a:t>Training for her first ½ marathon, ran her first 5K last </a:t>
            </a:r>
            <a:r>
              <a:rPr lang="en-US" sz="1400" dirty="0" smtClean="0">
                <a:effectLst/>
              </a:rPr>
              <a:t>spring</a:t>
            </a:r>
            <a:endParaRPr lang="en-US" sz="1400" dirty="0">
              <a:effectLst/>
            </a:endParaRPr>
          </a:p>
          <a:p>
            <a:pPr>
              <a:lnSpc>
                <a:spcPct val="80000"/>
              </a:lnSpc>
              <a:buClr>
                <a:schemeClr val="folHlink"/>
              </a:buClr>
              <a:buFontTx/>
              <a:buChar char="•"/>
            </a:pPr>
            <a:r>
              <a:rPr lang="en-US" sz="1400" dirty="0">
                <a:effectLst/>
              </a:rPr>
              <a:t>Says she’s a better principal because she </a:t>
            </a:r>
            <a:r>
              <a:rPr lang="en-US" sz="1400" b="1" dirty="0">
                <a:effectLst/>
              </a:rPr>
              <a:t>FEELS </a:t>
            </a:r>
            <a:r>
              <a:rPr lang="en-US" sz="1400" dirty="0">
                <a:effectLst/>
              </a:rPr>
              <a:t>better!</a:t>
            </a:r>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443750" y="3040332"/>
            <a:ext cx="2512814" cy="3350419"/>
          </a:xfrm>
          <a:prstGeom prst="rect">
            <a:avLst/>
          </a:prstGeom>
        </p:spPr>
      </p:pic>
      <p:pic>
        <p:nvPicPr>
          <p:cNvPr id="59400" name="Picture 8" descr="Veggie-Club-Nort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7617" y="4539092"/>
            <a:ext cx="2802502" cy="192122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p:cNvSpPr txBox="1">
            <a:spLocks noChangeArrowheads="1"/>
          </p:cNvSpPr>
          <p:nvPr/>
        </p:nvSpPr>
        <p:spPr>
          <a:xfrm>
            <a:off x="4452257" y="1165860"/>
            <a:ext cx="3962400" cy="50074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latin typeface="+mn-lt"/>
              </a:rPr>
              <a:t>Wellness Team Champions</a:t>
            </a:r>
            <a:endParaRPr lang="en-US" sz="2400" b="1" dirty="0">
              <a:latin typeface="+mn-lt"/>
            </a:endParaRPr>
          </a:p>
        </p:txBody>
      </p:sp>
      <p:sp>
        <p:nvSpPr>
          <p:cNvPr id="3" name="TextBox 2"/>
          <p:cNvSpPr txBox="1"/>
          <p:nvPr/>
        </p:nvSpPr>
        <p:spPr>
          <a:xfrm>
            <a:off x="4833257" y="1828800"/>
            <a:ext cx="3733800" cy="1569660"/>
          </a:xfrm>
          <a:prstGeom prst="rect">
            <a:avLst/>
          </a:prstGeom>
          <a:noFill/>
        </p:spPr>
        <p:txBody>
          <a:bodyPr wrap="square" rtlCol="0">
            <a:spAutoFit/>
          </a:bodyPr>
          <a:lstStyle/>
          <a:p>
            <a:pPr marL="285750" indent="-285750">
              <a:buFont typeface="Arial" pitchFamily="34" charset="0"/>
              <a:buChar char="•"/>
            </a:pPr>
            <a:r>
              <a:rPr lang="en-US" sz="1600" dirty="0" smtClean="0"/>
              <a:t>Turkey Trot</a:t>
            </a:r>
          </a:p>
          <a:p>
            <a:pPr marL="285750" indent="-285750">
              <a:buFont typeface="Arial" pitchFamily="34" charset="0"/>
              <a:buChar char="•"/>
            </a:pPr>
            <a:r>
              <a:rPr lang="en-US" sz="1600" dirty="0" smtClean="0"/>
              <a:t>Women with Weights</a:t>
            </a:r>
          </a:p>
          <a:p>
            <a:pPr marL="285750" indent="-285750">
              <a:buFont typeface="Arial" pitchFamily="34" charset="0"/>
              <a:buChar char="•"/>
            </a:pPr>
            <a:r>
              <a:rPr lang="en-US" sz="1600" dirty="0" smtClean="0"/>
              <a:t>Weight Watchers at Work</a:t>
            </a:r>
          </a:p>
          <a:p>
            <a:pPr marL="285750" indent="-285750">
              <a:buFont typeface="Arial" pitchFamily="34" charset="0"/>
              <a:buChar char="•"/>
            </a:pPr>
            <a:r>
              <a:rPr lang="en-US" sz="1600" dirty="0" smtClean="0"/>
              <a:t>Healthy Pot Luck Building Social</a:t>
            </a:r>
          </a:p>
          <a:p>
            <a:endParaRPr lang="en-US" sz="1600" dirty="0" smtClean="0"/>
          </a:p>
          <a:p>
            <a:endParaRPr lang="en-US" sz="1600" dirty="0"/>
          </a:p>
        </p:txBody>
      </p:sp>
      <p:sp>
        <p:nvSpPr>
          <p:cNvPr id="8" name="Rectangle 4"/>
          <p:cNvSpPr txBox="1">
            <a:spLocks noChangeArrowheads="1"/>
          </p:cNvSpPr>
          <p:nvPr/>
        </p:nvSpPr>
        <p:spPr>
          <a:xfrm>
            <a:off x="228600" y="899160"/>
            <a:ext cx="3962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latin typeface="+mn-lt"/>
              </a:rPr>
              <a:t>Wellness Champions</a:t>
            </a:r>
            <a:endParaRPr lang="en-US" sz="2400" b="1" dirty="0">
              <a:latin typeface="+mn-lt"/>
            </a:endParaRPr>
          </a:p>
        </p:txBody>
      </p:sp>
      <p:sp>
        <p:nvSpPr>
          <p:cNvPr id="2" name="TextBox 1"/>
          <p:cNvSpPr txBox="1"/>
          <p:nvPr/>
        </p:nvSpPr>
        <p:spPr>
          <a:xfrm>
            <a:off x="5165270" y="6445078"/>
            <a:ext cx="3004457" cy="276999"/>
          </a:xfrm>
          <a:prstGeom prst="rect">
            <a:avLst/>
          </a:prstGeom>
          <a:noFill/>
        </p:spPr>
        <p:txBody>
          <a:bodyPr wrap="square" rtlCol="0">
            <a:spAutoFit/>
          </a:bodyPr>
          <a:lstStyle/>
          <a:p>
            <a:pPr algn="ctr"/>
            <a:r>
              <a:rPr lang="en-US" sz="1200" b="1" dirty="0" smtClean="0"/>
              <a:t>Longfellow Wellness Team</a:t>
            </a:r>
            <a:endParaRPr lang="en-US" sz="1200" b="1" dirty="0"/>
          </a:p>
        </p:txBody>
      </p:sp>
      <p:sp>
        <p:nvSpPr>
          <p:cNvPr id="4" name="TextBox 3"/>
          <p:cNvSpPr txBox="1"/>
          <p:nvPr/>
        </p:nvSpPr>
        <p:spPr>
          <a:xfrm>
            <a:off x="1197429" y="6498770"/>
            <a:ext cx="2682761" cy="276999"/>
          </a:xfrm>
          <a:prstGeom prst="rect">
            <a:avLst/>
          </a:prstGeom>
          <a:noFill/>
        </p:spPr>
        <p:txBody>
          <a:bodyPr wrap="square" rtlCol="0">
            <a:spAutoFit/>
          </a:bodyPr>
          <a:lstStyle/>
          <a:p>
            <a:pPr algn="ctr"/>
            <a:r>
              <a:rPr lang="en-US" sz="1200" b="1" dirty="0" smtClean="0"/>
              <a:t>Veggie Snack Club Founders</a:t>
            </a:r>
            <a:endParaRPr lang="en-US" sz="1200" b="1" dirty="0"/>
          </a:p>
        </p:txBody>
      </p:sp>
    </p:spTree>
    <p:extLst>
      <p:ext uri="{BB962C8B-B14F-4D97-AF65-F5344CB8AC3E}">
        <p14:creationId xmlns:p14="http://schemas.microsoft.com/office/powerpoint/2010/main" val="8685825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idx="4294967295"/>
          </p:nvPr>
        </p:nvSpPr>
        <p:spPr>
          <a:xfrm>
            <a:off x="1214846" y="304800"/>
            <a:ext cx="2590800" cy="685800"/>
          </a:xfrm>
        </p:spPr>
        <p:txBody>
          <a:bodyPr>
            <a:normAutofit/>
          </a:bodyPr>
          <a:lstStyle/>
          <a:p>
            <a:r>
              <a:rPr lang="en-US" sz="3200" b="1" dirty="0" smtClean="0">
                <a:effectLst/>
              </a:rPr>
              <a:t>Success</a:t>
            </a:r>
            <a:endParaRPr lang="en-US" sz="3200" b="1" dirty="0">
              <a:effectLst/>
            </a:endParaRPr>
          </a:p>
        </p:txBody>
      </p:sp>
      <p:sp>
        <p:nvSpPr>
          <p:cNvPr id="63493" name="Rectangle 5"/>
          <p:cNvSpPr>
            <a:spLocks noGrp="1" noChangeArrowheads="1"/>
          </p:cNvSpPr>
          <p:nvPr>
            <p:ph type="body" sz="half" idx="4294967295"/>
          </p:nvPr>
        </p:nvSpPr>
        <p:spPr>
          <a:xfrm>
            <a:off x="253618" y="1135854"/>
            <a:ext cx="4648200" cy="5410200"/>
          </a:xfrm>
        </p:spPr>
        <p:txBody>
          <a:bodyPr/>
          <a:lstStyle/>
          <a:p>
            <a:pPr>
              <a:lnSpc>
                <a:spcPct val="80000"/>
              </a:lnSpc>
              <a:spcBef>
                <a:spcPct val="0"/>
              </a:spcBef>
              <a:buFont typeface="Wingdings" pitchFamily="2" charset="2"/>
              <a:buNone/>
            </a:pPr>
            <a:r>
              <a:rPr lang="en-US" sz="2400" b="1" dirty="0">
                <a:effectLst/>
              </a:rPr>
              <a:t>Darcie Cooper</a:t>
            </a:r>
          </a:p>
          <a:p>
            <a:pPr>
              <a:lnSpc>
                <a:spcPct val="80000"/>
              </a:lnSpc>
              <a:spcBef>
                <a:spcPct val="0"/>
              </a:spcBef>
              <a:buFont typeface="Wingdings" pitchFamily="2" charset="2"/>
              <a:buNone/>
            </a:pPr>
            <a:r>
              <a:rPr lang="en-US" sz="2000" dirty="0">
                <a:effectLst/>
              </a:rPr>
              <a:t>Cascade High School</a:t>
            </a:r>
            <a:r>
              <a:rPr lang="en-US" sz="1800" dirty="0">
                <a:effectLst/>
              </a:rPr>
              <a:t/>
            </a:r>
            <a:br>
              <a:rPr lang="en-US" sz="1800" dirty="0">
                <a:effectLst/>
              </a:rPr>
            </a:br>
            <a:endParaRPr lang="en-US" sz="1800" dirty="0">
              <a:effectLst/>
            </a:endParaRPr>
          </a:p>
          <a:p>
            <a:pPr>
              <a:lnSpc>
                <a:spcPct val="80000"/>
              </a:lnSpc>
              <a:spcBef>
                <a:spcPct val="0"/>
              </a:spcBef>
              <a:buFont typeface="Wingdings" pitchFamily="2" charset="2"/>
              <a:buNone/>
            </a:pPr>
            <a:r>
              <a:rPr lang="en-US" sz="1800" b="1" dirty="0">
                <a:effectLst/>
              </a:rPr>
              <a:t>Journey began with….</a:t>
            </a:r>
            <a:r>
              <a:rPr lang="en-US" sz="1800" dirty="0">
                <a:effectLst/>
              </a:rPr>
              <a:t/>
            </a:r>
            <a:br>
              <a:rPr lang="en-US" sz="1800" dirty="0">
                <a:effectLst/>
              </a:rPr>
            </a:br>
            <a:endParaRPr lang="en-US" sz="1800" dirty="0">
              <a:effectLst/>
            </a:endParaRPr>
          </a:p>
          <a:p>
            <a:pPr>
              <a:lnSpc>
                <a:spcPct val="80000"/>
              </a:lnSpc>
              <a:spcBef>
                <a:spcPct val="0"/>
              </a:spcBef>
              <a:buClr>
                <a:schemeClr val="folHlink"/>
              </a:buClr>
              <a:buFontTx/>
              <a:buChar char="•"/>
            </a:pPr>
            <a:r>
              <a:rPr lang="en-US" sz="1400" dirty="0">
                <a:effectLst/>
              </a:rPr>
              <a:t>Eight Weeks to Wellness in January 2009</a:t>
            </a:r>
            <a:br>
              <a:rPr lang="en-US" sz="1400" dirty="0">
                <a:effectLst/>
              </a:rPr>
            </a:br>
            <a:endParaRPr lang="en-US" sz="1400" dirty="0">
              <a:effectLst/>
            </a:endParaRPr>
          </a:p>
          <a:p>
            <a:pPr>
              <a:lnSpc>
                <a:spcPct val="80000"/>
              </a:lnSpc>
              <a:spcBef>
                <a:spcPct val="0"/>
              </a:spcBef>
              <a:buClr>
                <a:schemeClr val="folHlink"/>
              </a:buClr>
              <a:buFontTx/>
              <a:buChar char="•"/>
            </a:pPr>
            <a:r>
              <a:rPr lang="en-US" sz="1400" dirty="0">
                <a:effectLst/>
              </a:rPr>
              <a:t>To date, she has lost over 125 lb weight loss</a:t>
            </a:r>
            <a:br>
              <a:rPr lang="en-US" sz="1400" dirty="0">
                <a:effectLst/>
              </a:rPr>
            </a:br>
            <a:endParaRPr lang="en-US" sz="1400" dirty="0">
              <a:effectLst/>
            </a:endParaRPr>
          </a:p>
          <a:p>
            <a:pPr>
              <a:lnSpc>
                <a:spcPct val="80000"/>
              </a:lnSpc>
              <a:spcBef>
                <a:spcPct val="0"/>
              </a:spcBef>
              <a:buClr>
                <a:schemeClr val="folHlink"/>
              </a:buClr>
              <a:buFontTx/>
              <a:buChar char="•"/>
            </a:pPr>
            <a:r>
              <a:rPr lang="en-US" sz="1400" dirty="0">
                <a:effectLst/>
              </a:rPr>
              <a:t>Lower cholesterol, blood pressure and fasting blood sugar.</a:t>
            </a:r>
            <a:br>
              <a:rPr lang="en-US" sz="1400" dirty="0">
                <a:effectLst/>
              </a:rPr>
            </a:br>
            <a:endParaRPr lang="en-US" sz="1400" dirty="0">
              <a:effectLst/>
            </a:endParaRPr>
          </a:p>
          <a:p>
            <a:pPr>
              <a:lnSpc>
                <a:spcPct val="80000"/>
              </a:lnSpc>
              <a:spcBef>
                <a:spcPct val="0"/>
              </a:spcBef>
              <a:buClr>
                <a:schemeClr val="folHlink"/>
              </a:buClr>
              <a:buFontTx/>
              <a:buChar char="•"/>
            </a:pPr>
            <a:r>
              <a:rPr lang="en-US" sz="1400" dirty="0">
                <a:effectLst/>
              </a:rPr>
              <a:t>Completed the STP Bike Race this summer </a:t>
            </a:r>
            <a:r>
              <a:rPr lang="en-US" sz="1400" b="1" dirty="0">
                <a:effectLst/>
              </a:rPr>
              <a:t>and </a:t>
            </a:r>
            <a:r>
              <a:rPr lang="en-US" sz="1400" dirty="0">
                <a:effectLst/>
              </a:rPr>
              <a:t>the Danskin Triathlon.  </a:t>
            </a:r>
            <a:br>
              <a:rPr lang="en-US" sz="1400" dirty="0">
                <a:effectLst/>
              </a:rPr>
            </a:br>
            <a:endParaRPr lang="en-US" sz="1400" dirty="0">
              <a:effectLst/>
            </a:endParaRPr>
          </a:p>
          <a:p>
            <a:pPr>
              <a:lnSpc>
                <a:spcPct val="80000"/>
              </a:lnSpc>
              <a:spcBef>
                <a:spcPct val="0"/>
              </a:spcBef>
              <a:buClr>
                <a:schemeClr val="folHlink"/>
              </a:buClr>
              <a:buFontTx/>
              <a:buChar char="•"/>
            </a:pPr>
            <a:r>
              <a:rPr lang="en-US" sz="1400" dirty="0">
                <a:effectLst/>
              </a:rPr>
              <a:t>Currently training for her first ½ marathon.</a:t>
            </a:r>
            <a:br>
              <a:rPr lang="en-US" sz="1400" dirty="0">
                <a:effectLst/>
              </a:rPr>
            </a:br>
            <a:endParaRPr lang="en-US" sz="1400" dirty="0">
              <a:effectLst/>
            </a:endParaRPr>
          </a:p>
          <a:p>
            <a:pPr>
              <a:lnSpc>
                <a:spcPct val="80000"/>
              </a:lnSpc>
              <a:spcBef>
                <a:spcPct val="0"/>
              </a:spcBef>
              <a:buClr>
                <a:schemeClr val="folHlink"/>
              </a:buClr>
              <a:buFontTx/>
              <a:buChar char="•"/>
            </a:pPr>
            <a:r>
              <a:rPr lang="en-US" sz="1400" dirty="0"/>
              <a:t>A</a:t>
            </a:r>
            <a:r>
              <a:rPr lang="en-US" sz="1400" dirty="0" smtClean="0">
                <a:effectLst/>
              </a:rPr>
              <a:t>warded </a:t>
            </a:r>
            <a:r>
              <a:rPr lang="en-US" sz="1400" dirty="0">
                <a:effectLst/>
              </a:rPr>
              <a:t>a Lifestyle Change Award by the American Heart Association</a:t>
            </a:r>
          </a:p>
        </p:txBody>
      </p:sp>
      <p:pic>
        <p:nvPicPr>
          <p:cNvPr id="63495" name="Picture 7" descr="Darcie Triathal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2443" y="2743198"/>
            <a:ext cx="2925763" cy="2195513"/>
          </a:xfrm>
          <a:prstGeom prst="rect">
            <a:avLst/>
          </a:prstGeom>
          <a:noFill/>
          <a:extLst>
            <a:ext uri="{909E8E84-426E-40DD-AFC4-6F175D3DCCD1}">
              <a14:hiddenFill xmlns:a14="http://schemas.microsoft.com/office/drawing/2010/main">
                <a:solidFill>
                  <a:srgbClr val="FFFFFF"/>
                </a:solidFill>
              </a14:hiddenFill>
            </a:ext>
          </a:extLst>
        </p:spPr>
      </p:pic>
      <p:pic>
        <p:nvPicPr>
          <p:cNvPr id="63496" name="Picture 8" descr="Darcie-Befo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57200"/>
            <a:ext cx="3117850" cy="2205038"/>
          </a:xfrm>
          <a:prstGeom prst="rect">
            <a:avLst/>
          </a:prstGeom>
          <a:noFill/>
          <a:extLst>
            <a:ext uri="{909E8E84-426E-40DD-AFC4-6F175D3DCCD1}">
              <a14:hiddenFill xmlns:a14="http://schemas.microsoft.com/office/drawing/2010/main">
                <a:solidFill>
                  <a:srgbClr val="FFFFFF"/>
                </a:solidFill>
              </a14:hiddenFill>
            </a:ext>
          </a:extLst>
        </p:spPr>
      </p:pic>
      <p:sp>
        <p:nvSpPr>
          <p:cNvPr id="63497" name="Text Box 9"/>
          <p:cNvSpPr txBox="1">
            <a:spLocks noChangeArrowheads="1"/>
          </p:cNvSpPr>
          <p:nvPr/>
        </p:nvSpPr>
        <p:spPr bwMode="auto">
          <a:xfrm>
            <a:off x="4648200" y="5181600"/>
            <a:ext cx="41910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sz="1400" b="1" dirty="0"/>
              <a:t>"I can definitely say the Wellness Program not only changed my life but has truly saved it!</a:t>
            </a:r>
            <a:r>
              <a:rPr lang="en-US" sz="1400" dirty="0"/>
              <a:t> </a:t>
            </a:r>
            <a:r>
              <a:rPr lang="en-US" sz="1400" dirty="0" smtClean="0"/>
              <a:t/>
            </a:r>
            <a:br>
              <a:rPr lang="en-US" sz="1400" dirty="0" smtClean="0"/>
            </a:br>
            <a:r>
              <a:rPr lang="en-US" sz="1400" dirty="0" smtClean="0"/>
              <a:t>I </a:t>
            </a:r>
            <a:r>
              <a:rPr lang="en-US" sz="1400" dirty="0"/>
              <a:t>know it is all the work I have put in, but having the path to follow and the people who have guided and supported me have made changing my life possible"! </a:t>
            </a:r>
          </a:p>
        </p:txBody>
      </p:sp>
      <p:pic>
        <p:nvPicPr>
          <p:cNvPr id="7" name="Picture 3" descr="Darci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9200" y="4938711"/>
            <a:ext cx="2717036" cy="1810354"/>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p:cNvCxnSpPr/>
          <p:nvPr/>
        </p:nvCxnSpPr>
        <p:spPr>
          <a:xfrm>
            <a:off x="3332957" y="1371600"/>
            <a:ext cx="131524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20478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868362"/>
          </a:xfrm>
        </p:spPr>
        <p:txBody>
          <a:bodyPr>
            <a:normAutofit/>
          </a:bodyPr>
          <a:lstStyle/>
          <a:p>
            <a:r>
              <a:rPr lang="en-US" sz="2800" b="1" dirty="0" smtClean="0"/>
              <a:t>Questions to Ask and Answers to Seek</a:t>
            </a:r>
            <a:endParaRPr lang="en-US" sz="2800" b="1" dirty="0"/>
          </a:p>
        </p:txBody>
      </p:sp>
      <p:sp>
        <p:nvSpPr>
          <p:cNvPr id="5" name="Content Placeholder 4"/>
          <p:cNvSpPr>
            <a:spLocks noGrp="1"/>
          </p:cNvSpPr>
          <p:nvPr>
            <p:ph idx="1"/>
          </p:nvPr>
        </p:nvSpPr>
        <p:spPr>
          <a:xfrm>
            <a:off x="228600" y="1143000"/>
            <a:ext cx="8686800" cy="5334000"/>
          </a:xfrm>
        </p:spPr>
        <p:txBody>
          <a:bodyPr>
            <a:normAutofit fontScale="40000" lnSpcReduction="20000"/>
          </a:bodyPr>
          <a:lstStyle/>
          <a:p>
            <a:r>
              <a:rPr lang="en-US" sz="4400" b="1" dirty="0" smtClean="0"/>
              <a:t>Does the ESEBT want to continue to offer an employee Wellness Program?</a:t>
            </a:r>
          </a:p>
          <a:p>
            <a:r>
              <a:rPr lang="en-US" sz="4400" b="1" dirty="0" smtClean="0"/>
              <a:t>If so..</a:t>
            </a:r>
            <a:r>
              <a:rPr lang="en-US" sz="2900" dirty="0" smtClean="0"/>
              <a:t/>
            </a:r>
            <a:br>
              <a:rPr lang="en-US" sz="2900" dirty="0" smtClean="0"/>
            </a:br>
            <a:endParaRPr lang="en-US" sz="2900" dirty="0" smtClean="0"/>
          </a:p>
          <a:p>
            <a:pPr lvl="1"/>
            <a:r>
              <a:rPr lang="en-US" sz="3500" b="1" dirty="0" smtClean="0"/>
              <a:t>What are the goals of the wellness program </a:t>
            </a:r>
            <a:r>
              <a:rPr lang="en-US" sz="3500" dirty="0" smtClean="0"/>
              <a:t>moving forward (knowing what we know now)?  </a:t>
            </a:r>
          </a:p>
          <a:p>
            <a:pPr lvl="2"/>
            <a:r>
              <a:rPr lang="en-US" sz="3500" dirty="0" smtClean="0"/>
              <a:t>Examples</a:t>
            </a:r>
          </a:p>
          <a:p>
            <a:pPr lvl="3"/>
            <a:r>
              <a:rPr lang="en-US" sz="3500" b="1" dirty="0" smtClean="0"/>
              <a:t>A Benefit </a:t>
            </a:r>
            <a:r>
              <a:rPr lang="en-US" sz="3500" dirty="0" smtClean="0"/>
              <a:t>the Trust offers employees of the district </a:t>
            </a:r>
          </a:p>
          <a:p>
            <a:pPr lvl="3"/>
            <a:r>
              <a:rPr lang="en-US" sz="3500" dirty="0" smtClean="0"/>
              <a:t>Cultivate a culture of wellness in the district (how do we measure this?)</a:t>
            </a:r>
          </a:p>
          <a:p>
            <a:pPr lvl="3"/>
            <a:r>
              <a:rPr lang="en-US" sz="3500" dirty="0" smtClean="0"/>
              <a:t>Decrease Substitute Utilization (is this a function of the Trust OR the district?)</a:t>
            </a:r>
          </a:p>
          <a:p>
            <a:pPr lvl="3"/>
            <a:r>
              <a:rPr lang="en-US" sz="3500" dirty="0" smtClean="0"/>
              <a:t>Increase the number of employees who state they are physically active 150 minutes per week</a:t>
            </a:r>
          </a:p>
          <a:p>
            <a:pPr lvl="3"/>
            <a:r>
              <a:rPr lang="en-US" sz="3500" dirty="0" smtClean="0"/>
              <a:t>Increase the number of employees who state that they eat 5 fruits and vegetables a day 5 days a week</a:t>
            </a:r>
          </a:p>
          <a:p>
            <a:pPr lvl="3"/>
            <a:r>
              <a:rPr lang="en-US" sz="3500" dirty="0" smtClean="0"/>
              <a:t>Weight Loss – district tally of over XXXX pounds</a:t>
            </a:r>
          </a:p>
          <a:p>
            <a:pPr lvl="3"/>
            <a:r>
              <a:rPr lang="en-US" sz="3500" dirty="0" smtClean="0"/>
              <a:t>Increase participation in seasonal campaigns to at least 50% participation</a:t>
            </a:r>
          </a:p>
          <a:p>
            <a:pPr lvl="3"/>
            <a:r>
              <a:rPr lang="en-US" sz="3500" dirty="0" smtClean="0"/>
              <a:t>Other Goals?  </a:t>
            </a:r>
            <a:br>
              <a:rPr lang="en-US" sz="3500" dirty="0" smtClean="0"/>
            </a:br>
            <a:endParaRPr lang="en-US" sz="3500" dirty="0" smtClean="0"/>
          </a:p>
          <a:p>
            <a:pPr lvl="1"/>
            <a:r>
              <a:rPr lang="en-US" sz="3500" b="1" dirty="0" smtClean="0"/>
              <a:t>What level of employee participation</a:t>
            </a:r>
            <a:r>
              <a:rPr lang="en-US" sz="3500" dirty="0" smtClean="0"/>
              <a:t> would you associate with a </a:t>
            </a:r>
            <a:r>
              <a:rPr lang="en-US" sz="3500" b="1" i="1" dirty="0" smtClean="0"/>
              <a:t>successful </a:t>
            </a:r>
            <a:r>
              <a:rPr lang="en-US" sz="3500" dirty="0" smtClean="0"/>
              <a:t>program?</a:t>
            </a:r>
            <a:br>
              <a:rPr lang="en-US" sz="3500" dirty="0" smtClean="0"/>
            </a:br>
            <a:endParaRPr lang="en-US" sz="3500" dirty="0" smtClean="0"/>
          </a:p>
          <a:p>
            <a:pPr lvl="1"/>
            <a:r>
              <a:rPr lang="en-US" sz="3500" b="1" dirty="0" smtClean="0"/>
              <a:t>How can we engage administrators and leadership </a:t>
            </a:r>
            <a:r>
              <a:rPr lang="en-US" sz="3500" dirty="0" smtClean="0"/>
              <a:t>in the wellness program?  </a:t>
            </a:r>
          </a:p>
          <a:p>
            <a:pPr lvl="2"/>
            <a:r>
              <a:rPr lang="en-US" sz="3500" dirty="0" smtClean="0"/>
              <a:t>What is a reasonable expectation/goal for leadership engagement/participation?  </a:t>
            </a:r>
          </a:p>
          <a:p>
            <a:pPr lvl="2"/>
            <a:r>
              <a:rPr lang="en-US" sz="3500" dirty="0" smtClean="0"/>
              <a:t>What ideas does the Trust have for </a:t>
            </a:r>
            <a:r>
              <a:rPr lang="en-US" sz="3500" b="1" dirty="0" smtClean="0"/>
              <a:t>HOW</a:t>
            </a:r>
            <a:r>
              <a:rPr lang="en-US" sz="3500" dirty="0" smtClean="0"/>
              <a:t> we can get leadership more engaged in the program?  </a:t>
            </a:r>
            <a:br>
              <a:rPr lang="en-US" sz="3500" dirty="0" smtClean="0"/>
            </a:br>
            <a:endParaRPr lang="en-US" sz="3500" dirty="0" smtClean="0"/>
          </a:p>
          <a:p>
            <a:pPr lvl="1"/>
            <a:r>
              <a:rPr lang="en-US" sz="3500" b="1" dirty="0" smtClean="0"/>
              <a:t>What is the budget for the wellness program </a:t>
            </a:r>
            <a:r>
              <a:rPr lang="en-US" sz="3500" dirty="0" smtClean="0"/>
              <a:t>for the next 1, 3, 5 years?</a:t>
            </a:r>
          </a:p>
          <a:p>
            <a:pPr lvl="2"/>
            <a:r>
              <a:rPr lang="en-US" sz="3500" dirty="0" smtClean="0"/>
              <a:t>What if the Trust dissolves?  Do you envision the district absorbing the cost of the wellness program?</a:t>
            </a:r>
            <a:br>
              <a:rPr lang="en-US" sz="3500" dirty="0" smtClean="0"/>
            </a:br>
            <a:endParaRPr lang="en-US" sz="3500" dirty="0" smtClean="0"/>
          </a:p>
          <a:p>
            <a:endParaRPr lang="en-US" sz="2900" dirty="0"/>
          </a:p>
        </p:txBody>
      </p:sp>
    </p:spTree>
    <p:extLst>
      <p:ext uri="{BB962C8B-B14F-4D97-AF65-F5344CB8AC3E}">
        <p14:creationId xmlns:p14="http://schemas.microsoft.com/office/powerpoint/2010/main" val="39770066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133600"/>
            <a:ext cx="8212667" cy="1981200"/>
          </a:xfrm>
          <a:prstGeom prst="rect">
            <a:avLst/>
          </a:prstGeom>
        </p:spPr>
      </p:pic>
    </p:spTree>
    <p:extLst>
      <p:ext uri="{BB962C8B-B14F-4D97-AF65-F5344CB8AC3E}">
        <p14:creationId xmlns:p14="http://schemas.microsoft.com/office/powerpoint/2010/main" val="987001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Testimonials</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r>
              <a:rPr lang="en-US" sz="1800" dirty="0" smtClean="0"/>
              <a:t>Our wellness program </a:t>
            </a:r>
            <a:r>
              <a:rPr lang="en-US" sz="1800" dirty="0"/>
              <a:t>got me to exercise. I used to say "I hate to sweat!" Now I love to sweat and lost weight! </a:t>
            </a:r>
            <a:r>
              <a:rPr lang="en-US" sz="1800" dirty="0" smtClean="0"/>
              <a:t> I </a:t>
            </a:r>
            <a:r>
              <a:rPr lang="en-US" sz="1800" dirty="0"/>
              <a:t>appreciate you for allowing me to discover something that I enjoy so much. </a:t>
            </a:r>
            <a:r>
              <a:rPr lang="en-US" sz="1800" dirty="0" smtClean="0"/>
              <a:t/>
            </a:r>
            <a:br>
              <a:rPr lang="en-US" sz="1800" dirty="0" smtClean="0"/>
            </a:br>
            <a:endParaRPr lang="en-US" sz="1800" dirty="0" smtClean="0"/>
          </a:p>
          <a:p>
            <a:r>
              <a:rPr lang="en-US" sz="1800" dirty="0" smtClean="0"/>
              <a:t>I seem to need these games to keep me motivated so I appreciate the campaigns!</a:t>
            </a:r>
            <a:br>
              <a:rPr lang="en-US" sz="1800" dirty="0" smtClean="0"/>
            </a:br>
            <a:endParaRPr lang="en-US" sz="1800" dirty="0" smtClean="0"/>
          </a:p>
          <a:p>
            <a:r>
              <a:rPr lang="en-US" sz="1800" dirty="0" smtClean="0"/>
              <a:t>The 45 for 45 Campaign helped me to  increase the amount of TIME I spend being physically active each day.  I was more consistent (daily activity) with my physical activity and I was more physically active BECAUSE I was participating.</a:t>
            </a:r>
            <a:br>
              <a:rPr lang="en-US" sz="1800" dirty="0" smtClean="0"/>
            </a:br>
            <a:endParaRPr lang="en-US" sz="1800" dirty="0" smtClean="0"/>
          </a:p>
          <a:p>
            <a:r>
              <a:rPr lang="en-US" sz="1800" dirty="0" smtClean="0">
                <a:effectLst/>
              </a:rPr>
              <a:t>I've lost 40 </a:t>
            </a:r>
            <a:r>
              <a:rPr lang="en-US" sz="1800" dirty="0" err="1" smtClean="0">
                <a:effectLst/>
              </a:rPr>
              <a:t>lbs</a:t>
            </a:r>
            <a:r>
              <a:rPr lang="en-US" sz="1800" dirty="0" smtClean="0">
                <a:effectLst/>
              </a:rPr>
              <a:t> and become more physically active. That's great for someone who is 60!</a:t>
            </a:r>
            <a:br>
              <a:rPr lang="en-US" sz="1800" dirty="0" smtClean="0">
                <a:effectLst/>
              </a:rPr>
            </a:br>
            <a:endParaRPr lang="en-US" sz="1800" dirty="0" smtClean="0">
              <a:effectLst/>
            </a:endParaRPr>
          </a:p>
          <a:p>
            <a:r>
              <a:rPr lang="en-US" sz="1800" dirty="0" smtClean="0">
                <a:effectLst/>
              </a:rPr>
              <a:t>I started with the first group of Weight Watchers at Work, made goal in 6 months by losing 55 pounds and have been on maintenance for over 3 years. Thanks to you!</a:t>
            </a:r>
            <a:br>
              <a:rPr lang="en-US" sz="1800" dirty="0" smtClean="0">
                <a:effectLst/>
              </a:rPr>
            </a:br>
            <a:endParaRPr lang="en-US" sz="1800" dirty="0" smtClean="0">
              <a:effectLst/>
            </a:endParaRPr>
          </a:p>
          <a:p>
            <a:r>
              <a:rPr lang="en-US" sz="1800" dirty="0" smtClean="0">
                <a:effectLst/>
              </a:rPr>
              <a:t>I feel supported in my quest to become more balanced with lifestyle, exercise, stress, and eating. The Wellness Challenge is motivating to me to help offset costly programs. I feel the support and believe that if we are healthier, we will be better people, learners, and better able to teach effectively</a:t>
            </a:r>
            <a:r>
              <a:rPr lang="en-US" sz="1800" dirty="0" smtClean="0"/>
              <a:t/>
            </a:r>
            <a:br>
              <a:rPr lang="en-US" sz="1800" dirty="0" smtClean="0"/>
            </a:br>
            <a:endParaRPr lang="en-US" sz="1800" dirty="0" smtClean="0"/>
          </a:p>
          <a:p>
            <a:endParaRPr lang="en-US" sz="1800" dirty="0"/>
          </a:p>
        </p:txBody>
      </p:sp>
    </p:spTree>
    <p:extLst>
      <p:ext uri="{BB962C8B-B14F-4D97-AF65-F5344CB8AC3E}">
        <p14:creationId xmlns:p14="http://schemas.microsoft.com/office/powerpoint/2010/main" val="145199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4968"/>
          </a:xfrm>
        </p:spPr>
        <p:txBody>
          <a:bodyPr>
            <a:noAutofit/>
          </a:bodyPr>
          <a:lstStyle/>
          <a:p>
            <a:r>
              <a:rPr lang="en-US" sz="3200" b="1" dirty="0" smtClean="0"/>
              <a:t>5 Year Overview</a:t>
            </a:r>
            <a:br>
              <a:rPr lang="en-US" sz="3200" b="1" dirty="0" smtClean="0"/>
            </a:br>
            <a:r>
              <a:rPr lang="en-US" sz="3200" b="1" dirty="0" smtClean="0"/>
              <a:t>Wellness Program Participation</a:t>
            </a:r>
            <a:endParaRPr lang="en-US" sz="3200" b="1"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936" y="1199606"/>
            <a:ext cx="7748377" cy="5277394"/>
          </a:xfrm>
          <a:prstGeom prst="rect">
            <a:avLst/>
          </a:prstGeom>
        </p:spPr>
      </p:pic>
      <p:sp>
        <p:nvSpPr>
          <p:cNvPr id="3" name="TextBox 2"/>
          <p:cNvSpPr txBox="1"/>
          <p:nvPr/>
        </p:nvSpPr>
        <p:spPr>
          <a:xfrm>
            <a:off x="5550625" y="6516690"/>
            <a:ext cx="2105297" cy="276999"/>
          </a:xfrm>
          <a:prstGeom prst="rect">
            <a:avLst/>
          </a:prstGeom>
          <a:noFill/>
        </p:spPr>
        <p:txBody>
          <a:bodyPr wrap="square" rtlCol="0">
            <a:spAutoFit/>
          </a:bodyPr>
          <a:lstStyle/>
          <a:p>
            <a:pPr algn="ctr"/>
            <a:r>
              <a:rPr lang="en-US" sz="1200" b="1" dirty="0" smtClean="0"/>
              <a:t>Wellness  Challenge</a:t>
            </a:r>
            <a:endParaRPr lang="en-US" sz="1200" b="1" dirty="0"/>
          </a:p>
        </p:txBody>
      </p:sp>
      <p:cxnSp>
        <p:nvCxnSpPr>
          <p:cNvPr id="5" name="Straight Arrow Connector 4"/>
          <p:cNvCxnSpPr/>
          <p:nvPr/>
        </p:nvCxnSpPr>
        <p:spPr>
          <a:xfrm flipH="1" flipV="1">
            <a:off x="6374673" y="6279382"/>
            <a:ext cx="278673" cy="2373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6926579" y="6239691"/>
            <a:ext cx="0" cy="2769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320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Senior Leadership Participation</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219200"/>
            <a:ext cx="8006219" cy="4953000"/>
          </a:xfrm>
          <a:prstGeom prst="rect">
            <a:avLst/>
          </a:prstGeom>
        </p:spPr>
      </p:pic>
      <p:sp>
        <p:nvSpPr>
          <p:cNvPr id="3" name="TextBox 2"/>
          <p:cNvSpPr txBox="1"/>
          <p:nvPr/>
        </p:nvSpPr>
        <p:spPr>
          <a:xfrm>
            <a:off x="5486400" y="6264031"/>
            <a:ext cx="2438400" cy="369332"/>
          </a:xfrm>
          <a:prstGeom prst="rect">
            <a:avLst/>
          </a:prstGeom>
          <a:noFill/>
        </p:spPr>
        <p:txBody>
          <a:bodyPr wrap="square" rtlCol="0">
            <a:spAutoFit/>
          </a:bodyPr>
          <a:lstStyle/>
          <a:p>
            <a:pPr algn="ctr"/>
            <a:r>
              <a:rPr lang="en-US" dirty="0" smtClean="0"/>
              <a:t>Wellness Challenge</a:t>
            </a:r>
            <a:endParaRPr lang="en-US" dirty="0"/>
          </a:p>
        </p:txBody>
      </p:sp>
    </p:spTree>
    <p:extLst>
      <p:ext uri="{BB962C8B-B14F-4D97-AF65-F5344CB8AC3E}">
        <p14:creationId xmlns:p14="http://schemas.microsoft.com/office/powerpoint/2010/main" val="367280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School Principal &amp; Assistant Principal Participation</a:t>
            </a: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295400"/>
            <a:ext cx="8139571" cy="5105400"/>
          </a:xfrm>
          <a:prstGeom prst="rect">
            <a:avLst/>
          </a:prstGeom>
        </p:spPr>
      </p:pic>
      <p:sp>
        <p:nvSpPr>
          <p:cNvPr id="5" name="TextBox 4"/>
          <p:cNvSpPr txBox="1"/>
          <p:nvPr/>
        </p:nvSpPr>
        <p:spPr>
          <a:xfrm>
            <a:off x="5257800" y="6400800"/>
            <a:ext cx="2438400" cy="369332"/>
          </a:xfrm>
          <a:prstGeom prst="rect">
            <a:avLst/>
          </a:prstGeom>
          <a:noFill/>
        </p:spPr>
        <p:txBody>
          <a:bodyPr wrap="square" rtlCol="0">
            <a:spAutoFit/>
          </a:bodyPr>
          <a:lstStyle/>
          <a:p>
            <a:pPr algn="ctr"/>
            <a:r>
              <a:rPr lang="en-US" dirty="0" smtClean="0"/>
              <a:t>Wellness Challenge</a:t>
            </a:r>
            <a:endParaRPr lang="en-US" dirty="0"/>
          </a:p>
        </p:txBody>
      </p:sp>
    </p:spTree>
    <p:extLst>
      <p:ext uri="{BB962C8B-B14F-4D97-AF65-F5344CB8AC3E}">
        <p14:creationId xmlns:p14="http://schemas.microsoft.com/office/powerpoint/2010/main" val="770567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b="1" dirty="0" smtClean="0"/>
              <a:t>What </a:t>
            </a:r>
            <a:r>
              <a:rPr lang="en-US" sz="3200" b="1" dirty="0" smtClean="0"/>
              <a:t>staffs says about </a:t>
            </a:r>
            <a:br>
              <a:rPr lang="en-US" sz="3200" b="1" dirty="0" smtClean="0"/>
            </a:br>
            <a:r>
              <a:rPr lang="en-US" sz="3200" b="1" dirty="0" smtClean="0"/>
              <a:t>l</a:t>
            </a:r>
            <a:r>
              <a:rPr lang="en-US" sz="3200" b="1" dirty="0" smtClean="0"/>
              <a:t>eadership &amp; the </a:t>
            </a:r>
            <a:r>
              <a:rPr lang="en-US" sz="3200" b="1" i="1" dirty="0" smtClean="0"/>
              <a:t>Wellness Program </a:t>
            </a:r>
            <a:endParaRPr lang="en-US" sz="3200" b="1" i="1" dirty="0"/>
          </a:p>
        </p:txBody>
      </p:sp>
      <p:sp>
        <p:nvSpPr>
          <p:cNvPr id="5" name="Content Placeholder 4"/>
          <p:cNvSpPr>
            <a:spLocks noGrp="1"/>
          </p:cNvSpPr>
          <p:nvPr>
            <p:ph idx="1"/>
          </p:nvPr>
        </p:nvSpPr>
        <p:spPr>
          <a:xfrm>
            <a:off x="457200" y="1600200"/>
            <a:ext cx="8229600" cy="5029200"/>
          </a:xfrm>
        </p:spPr>
        <p:txBody>
          <a:bodyPr>
            <a:normAutofit fontScale="85000" lnSpcReduction="20000"/>
          </a:bodyPr>
          <a:lstStyle/>
          <a:p>
            <a:r>
              <a:rPr lang="en-US" sz="2000" b="1" i="1" dirty="0" smtClean="0">
                <a:effectLst/>
              </a:rPr>
              <a:t>I didn't see administrators or leadership team involved in Wellness activities</a:t>
            </a:r>
            <a:r>
              <a:rPr lang="en-US" sz="2000" i="1" dirty="0" smtClean="0">
                <a:effectLst/>
              </a:rPr>
              <a:t> </a:t>
            </a:r>
            <a:r>
              <a:rPr lang="en-US" sz="2000" dirty="0" smtClean="0">
                <a:effectLst/>
              </a:rPr>
              <a:t>(although they might have been) and the program was NOT talked up (that I'm aware of) around our school, so there hasn't been much feeling of camaraderie around it (for me).</a:t>
            </a:r>
            <a:br>
              <a:rPr lang="en-US" sz="2000" dirty="0" smtClean="0">
                <a:effectLst/>
              </a:rPr>
            </a:br>
            <a:endParaRPr lang="en-US" sz="2000" dirty="0" smtClean="0">
              <a:effectLst/>
            </a:endParaRPr>
          </a:p>
          <a:p>
            <a:pPr marL="285750" indent="-285750"/>
            <a:r>
              <a:rPr lang="en-US" sz="2000" i="1" dirty="0" smtClean="0"/>
              <a:t>It would be nice to know how many people in my building are participating. </a:t>
            </a:r>
            <a:r>
              <a:rPr lang="en-US" sz="2000" b="1" i="1" dirty="0" smtClean="0"/>
              <a:t>How many Administrators are participating? I've never heard an Administrator talk about the program.</a:t>
            </a:r>
          </a:p>
          <a:p>
            <a:pPr marL="285750" indent="-285750"/>
            <a:endParaRPr lang="en-US" sz="2000" b="1" i="1" dirty="0" smtClean="0"/>
          </a:p>
          <a:p>
            <a:pPr marL="285750" indent="-285750"/>
            <a:r>
              <a:rPr lang="en-US" sz="2000" b="1" i="1" dirty="0" smtClean="0"/>
              <a:t> I would like to see more administrators leading wellness initiatives at </a:t>
            </a:r>
            <a:r>
              <a:rPr lang="en-US" sz="2000" b="1" i="1" dirty="0" smtClean="0"/>
              <a:t>school.</a:t>
            </a:r>
            <a:r>
              <a:rPr lang="en-US" sz="2000" b="1" i="1" dirty="0" smtClean="0"/>
              <a:t/>
            </a:r>
            <a:br>
              <a:rPr lang="en-US" sz="2000" b="1" i="1" dirty="0" smtClean="0"/>
            </a:br>
            <a:endParaRPr lang="en-US" sz="2000" b="1" i="1" dirty="0" smtClean="0"/>
          </a:p>
          <a:p>
            <a:pPr marL="285750" indent="-285750"/>
            <a:r>
              <a:rPr lang="en-US" sz="2000" dirty="0" smtClean="0"/>
              <a:t>You do wonderful work. However, </a:t>
            </a:r>
            <a:r>
              <a:rPr lang="en-US" sz="2000" b="1" i="1" dirty="0" smtClean="0"/>
              <a:t>I see no evidence that there is administrator involvement. </a:t>
            </a:r>
            <a:r>
              <a:rPr lang="en-US" sz="2000" dirty="0" smtClean="0"/>
              <a:t>Your program is the only evidence that there is an interest in the health of the district employees.</a:t>
            </a:r>
            <a:br>
              <a:rPr lang="en-US" sz="2000" dirty="0" smtClean="0"/>
            </a:br>
            <a:endParaRPr lang="en-US" sz="2000" dirty="0" smtClean="0"/>
          </a:p>
          <a:p>
            <a:pPr marL="285750" indent="-285750"/>
            <a:r>
              <a:rPr lang="en-US" sz="2000" dirty="0" smtClean="0">
                <a:effectLst/>
              </a:rPr>
              <a:t>You asked about Administrators influence on my Wellness.  I can't figure out how they fit other than rolling out the program.  </a:t>
            </a:r>
            <a:r>
              <a:rPr lang="en-US" sz="2000" b="1" i="1" dirty="0" smtClean="0">
                <a:effectLst/>
              </a:rPr>
              <a:t>I would be interested to know by name how many of them actively participate in the program.</a:t>
            </a:r>
            <a:br>
              <a:rPr lang="en-US" sz="2000" b="1" i="1" dirty="0" smtClean="0">
                <a:effectLst/>
              </a:rPr>
            </a:br>
            <a:endParaRPr lang="en-US" sz="2000" b="1" i="1" dirty="0" smtClean="0">
              <a:effectLst/>
            </a:endParaRPr>
          </a:p>
          <a:p>
            <a:pPr marL="285750" indent="-285750"/>
            <a:r>
              <a:rPr lang="en-US" sz="2100" b="1" i="1" dirty="0" smtClean="0"/>
              <a:t>I w</a:t>
            </a:r>
            <a:r>
              <a:rPr lang="en-US" sz="2100" b="1" i="1" dirty="0" smtClean="0">
                <a:effectLst/>
              </a:rPr>
              <a:t>ould like to see those in leadership positions more actively involved in wellness activities.</a:t>
            </a:r>
          </a:p>
          <a:p>
            <a:pPr marL="285750" indent="-285750"/>
            <a:endParaRPr lang="en-US" sz="2000" b="1" i="1" dirty="0" smtClean="0"/>
          </a:p>
          <a:p>
            <a:endParaRPr lang="en-US" sz="2000" dirty="0" smtClean="0">
              <a:effectLst/>
            </a:endParaRPr>
          </a:p>
          <a:p>
            <a:endParaRPr lang="en-US" dirty="0"/>
          </a:p>
        </p:txBody>
      </p:sp>
    </p:spTree>
    <p:extLst>
      <p:ext uri="{BB962C8B-B14F-4D97-AF65-F5344CB8AC3E}">
        <p14:creationId xmlns:p14="http://schemas.microsoft.com/office/powerpoint/2010/main" val="17786479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953000" cy="639762"/>
          </a:xfrm>
        </p:spPr>
        <p:txBody>
          <a:bodyPr>
            <a:normAutofit fontScale="90000"/>
          </a:bodyPr>
          <a:lstStyle/>
          <a:p>
            <a:r>
              <a:rPr lang="en-US" b="1" dirty="0" smtClean="0"/>
              <a:t>Culture Change</a:t>
            </a:r>
            <a:endParaRPr lang="en-US" b="1"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219200"/>
            <a:ext cx="8229600" cy="4994031"/>
          </a:xfrm>
        </p:spPr>
      </p:pic>
      <p:sp>
        <p:nvSpPr>
          <p:cNvPr id="3" name="TextBox 2"/>
          <p:cNvSpPr txBox="1"/>
          <p:nvPr/>
        </p:nvSpPr>
        <p:spPr>
          <a:xfrm>
            <a:off x="5277394" y="152400"/>
            <a:ext cx="3352800" cy="923330"/>
          </a:xfrm>
          <a:prstGeom prst="rect">
            <a:avLst/>
          </a:prstGeom>
          <a:noFill/>
        </p:spPr>
        <p:txBody>
          <a:bodyPr wrap="square" rtlCol="0">
            <a:spAutoFit/>
          </a:bodyPr>
          <a:lstStyle/>
          <a:p>
            <a:pPr algn="ctr"/>
            <a:r>
              <a:rPr lang="en-US" b="1" i="1" dirty="0" smtClean="0"/>
              <a:t>Wellness Program </a:t>
            </a:r>
            <a:br>
              <a:rPr lang="en-US" b="1" i="1" dirty="0" smtClean="0"/>
            </a:br>
            <a:r>
              <a:rPr lang="en-US" b="1" i="1" dirty="0" smtClean="0"/>
              <a:t>End of Year </a:t>
            </a:r>
            <a:r>
              <a:rPr lang="en-US" b="1" dirty="0" smtClean="0"/>
              <a:t>Survey (averages) from 2010-2012</a:t>
            </a:r>
            <a:endParaRPr lang="en-US" b="1" dirty="0"/>
          </a:p>
        </p:txBody>
      </p:sp>
    </p:spTree>
    <p:extLst>
      <p:ext uri="{BB962C8B-B14F-4D97-AF65-F5344CB8AC3E}">
        <p14:creationId xmlns:p14="http://schemas.microsoft.com/office/powerpoint/2010/main" val="2733958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Autofit/>
          </a:bodyPr>
          <a:lstStyle/>
          <a:p>
            <a:r>
              <a:rPr lang="en-US" sz="3200" dirty="0"/>
              <a:t>2009-2012 </a:t>
            </a:r>
            <a:r>
              <a:rPr lang="en-US" sz="3200" dirty="0" smtClean="0"/>
              <a:t/>
            </a:r>
            <a:br>
              <a:rPr lang="en-US" sz="3200" dirty="0" smtClean="0"/>
            </a:br>
            <a:r>
              <a:rPr lang="en-US" sz="3200" b="1" i="1" dirty="0" smtClean="0"/>
              <a:t>End of Year Survey </a:t>
            </a:r>
            <a:r>
              <a:rPr lang="en-US" sz="3200" dirty="0" smtClean="0"/>
              <a:t/>
            </a:r>
            <a:br>
              <a:rPr lang="en-US" sz="3200" dirty="0" smtClean="0"/>
            </a:br>
            <a:r>
              <a:rPr lang="en-US" sz="3200" dirty="0" smtClean="0"/>
              <a:t>Self Reporting Risk Reduction</a:t>
            </a:r>
            <a:endParaRPr lang="en-US" sz="32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828800"/>
            <a:ext cx="7097037" cy="4423569"/>
          </a:xfrm>
        </p:spPr>
      </p:pic>
    </p:spTree>
    <p:extLst>
      <p:ext uri="{BB962C8B-B14F-4D97-AF65-F5344CB8AC3E}">
        <p14:creationId xmlns:p14="http://schemas.microsoft.com/office/powerpoint/2010/main" val="1024264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1254</TotalTime>
  <Words>791</Words>
  <Application>Microsoft Office PowerPoint</Application>
  <PresentationFormat>On-screen Show (4:3)</PresentationFormat>
  <Paragraphs>174</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2008-2013 5 Year Overview</vt:lpstr>
      <vt:lpstr>Questions to Ask and Answers to Seek</vt:lpstr>
      <vt:lpstr>Testimonials</vt:lpstr>
      <vt:lpstr>5 Year Overview Wellness Program Participation</vt:lpstr>
      <vt:lpstr>Senior Leadership Participation</vt:lpstr>
      <vt:lpstr>School Principal &amp; Assistant Principal Participation</vt:lpstr>
      <vt:lpstr>What staffs says about  leadership &amp; the Wellness Program </vt:lpstr>
      <vt:lpstr>Culture Change</vt:lpstr>
      <vt:lpstr>2009-2012  End of Year Survey  Self Reporting Risk Reduction</vt:lpstr>
      <vt:lpstr>Absenteeism</vt:lpstr>
      <vt:lpstr>PowerPoint Presentation</vt:lpstr>
      <vt:lpstr>PowerPoint Presentation</vt:lpstr>
      <vt:lpstr>PowerPoint Presentation</vt:lpstr>
      <vt:lpstr>(+) Feedback</vt:lpstr>
      <vt:lpstr>(-) Feedback</vt:lpstr>
      <vt:lpstr>Comments about WHY staff does not participate</vt:lpstr>
      <vt:lpstr>Theories Participation Levels</vt:lpstr>
      <vt:lpstr>Wellness Program Budget Internal 2008-2013</vt:lpstr>
      <vt:lpstr>Good News </vt:lpstr>
      <vt:lpstr>Testimonial</vt:lpstr>
      <vt:lpstr>Successes</vt:lpstr>
      <vt:lpstr>Success</vt:lpstr>
      <vt:lpstr>Questions to Ask and Answers to Seek</vt:lpstr>
      <vt:lpstr>PowerPoint Presentation</vt:lpstr>
    </vt:vector>
  </TitlesOfParts>
  <Company>Everett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Buquicchio, Gail</dc:creator>
  <cp:lastModifiedBy>Buquicchio, Gail</cp:lastModifiedBy>
  <cp:revision>54</cp:revision>
  <cp:lastPrinted>2013-04-16T23:03:37Z</cp:lastPrinted>
  <dcterms:created xsi:type="dcterms:W3CDTF">2013-04-11T18:19:35Z</dcterms:created>
  <dcterms:modified xsi:type="dcterms:W3CDTF">2013-04-17T22:14:20Z</dcterms:modified>
</cp:coreProperties>
</file>