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31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7" Type="http://schemas.openxmlformats.org/officeDocument/2006/relationships/slide" Target="slides/slide16.xml" />
  <Relationship Id="rId18" Type="http://schemas.openxmlformats.org/officeDocument/2006/relationships/slide" Target="slides/slide17.xml" />
  <Relationship Id="rId19" Type="http://schemas.openxmlformats.org/officeDocument/2006/relationships/slide" Target="slides/slide18.xml" />
  <Relationship Id="rId20" Type="http://schemas.openxmlformats.org/officeDocument/2006/relationships/slide" Target="slides/slide19.xml" />
  <Relationship Id="rId21" Type="http://schemas.openxmlformats.org/officeDocument/2006/relationships/slide" Target="slides/slide20.xml" />
  <Relationship Id="rId22" Type="http://schemas.openxmlformats.org/officeDocument/2006/relationships/slide" Target="slides/slide21.xml" />
  <Relationship Id="rId23" Type="http://schemas.openxmlformats.org/officeDocument/2006/relationships/slide" Target="slides/slide22.xml" />
  <Relationship Id="rId24" Type="http://schemas.openxmlformats.org/officeDocument/2006/relationships/slide" Target="slides/slide23.xml" />
  <Relationship Id="rId25" Type="http://schemas.openxmlformats.org/officeDocument/2006/relationships/slide" Target="slides/slide24.xml" />
  <Relationship Id="rId26" Type="http://schemas.openxmlformats.org/officeDocument/2006/relationships/slide" Target="slides/slide25.xml" />
  <Relationship Id="rId27" Type="http://schemas.openxmlformats.org/officeDocument/2006/relationships/slide" Target="slides/slide26.xml" />
  <Relationship Id="rId29" Type="http://schemas.openxmlformats.org/officeDocument/2006/relationships/presProps" Target="presProps.xml" />
  <Relationship Id="rId1" Type="http://schemas.openxmlformats.org/officeDocument/2006/relationships/slideMaster" Target="slideMasters/slideMaster1.xml" />
  <Relationship Id="rId32" Type="http://schemas.openxmlformats.org/officeDocument/2006/relationships/tableStyles" Target="tableStyles.xml" />
  <Relationship Id="rId28" Type="http://schemas.openxmlformats.org/officeDocument/2006/relationships/notesMaster" Target="notesMasters/notesMaster1.xml" />
  <Relationship Id="rId31" Type="http://schemas.openxmlformats.org/officeDocument/2006/relationships/theme" Target="theme/theme1.xml" />
  <Relationship Id="rId30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47366-070D-4318-8554-5F04914B3FDF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310D3-B664-4048-A0D7-28F23D5A7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0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1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1.xml" />
  <Relationship Id="rId1" Type="http://schemas.openxmlformats.org/officeDocument/2006/relationships/notesMaster" Target="../notesMasters/notesMaster1.xml" />
</Relationships>
</file>

<file path=ppt/notesSlides/_rels/notesSlide1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2.xml" />
  <Relationship Id="rId1" Type="http://schemas.openxmlformats.org/officeDocument/2006/relationships/notesMaster" Target="../notesMasters/notesMaster1.xml" />
</Relationships>
</file>

<file path=ppt/notesSlides/_rels/notesSlide1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3.xml" />
  <Relationship Id="rId1" Type="http://schemas.openxmlformats.org/officeDocument/2006/relationships/notesMaster" Target="../notesMasters/notesMaster1.xml" />
</Relationships>
</file>

<file path=ppt/notesSlides/_rels/notesSlide1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4.xml" />
  <Relationship Id="rId1" Type="http://schemas.openxmlformats.org/officeDocument/2006/relationships/notesMaster" Target="../notesMasters/notesMaster1.xml" />
</Relationships>
</file>

<file path=ppt/notesSlides/_rels/notesSlide1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5.xml" />
  <Relationship Id="rId1" Type="http://schemas.openxmlformats.org/officeDocument/2006/relationships/notesMaster" Target="../notesMasters/notesMaster1.xml" />
</Relationships>
</file>

<file path=ppt/notesSlides/_rels/notesSlide1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6.xml" />
  <Relationship Id="rId1" Type="http://schemas.openxmlformats.org/officeDocument/2006/relationships/notesMaster" Target="../notesMasters/notesMaster1.xml" />
</Relationships>
</file>

<file path=ppt/notesSlides/_rels/notesSlide1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7.xml" />
  <Relationship Id="rId1" Type="http://schemas.openxmlformats.org/officeDocument/2006/relationships/notesMaster" Target="../notesMasters/notesMaster1.xml" />
</Relationships>
</file>

<file path=ppt/notesSlides/_rels/notesSlide1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8.xml" />
  <Relationship Id="rId1" Type="http://schemas.openxmlformats.org/officeDocument/2006/relationships/notesMaster" Target="../notesMasters/notesMaster1.xml" />
</Relationships>
</file>

<file path=ppt/notesSlides/_rels/notesSlide1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9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2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0.xml" />
  <Relationship Id="rId1" Type="http://schemas.openxmlformats.org/officeDocument/2006/relationships/notesMaster" Target="../notesMasters/notesMaster1.xml" />
</Relationships>
</file>

<file path=ppt/notesSlides/_rels/notesSlide2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1.xml" />
  <Relationship Id="rId1" Type="http://schemas.openxmlformats.org/officeDocument/2006/relationships/notesMaster" Target="../notesMasters/notesMaster1.xml" />
</Relationships>
</file>

<file path=ppt/notesSlides/_rels/notesSlide2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2.xml" />
  <Relationship Id="rId1" Type="http://schemas.openxmlformats.org/officeDocument/2006/relationships/notesMaster" Target="../notesMasters/notesMaster1.xml" />
</Relationships>
</file>

<file path=ppt/notesSlides/_rels/notesSlide2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3.xml" />
  <Relationship Id="rId1" Type="http://schemas.openxmlformats.org/officeDocument/2006/relationships/notesMaster" Target="../notesMasters/notesMaster1.xml" />
</Relationships>
</file>

<file path=ppt/notesSlides/_rels/notesSlide2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4.xml" />
  <Relationship Id="rId1" Type="http://schemas.openxmlformats.org/officeDocument/2006/relationships/notesMaster" Target="../notesMasters/notesMaster1.xml" />
</Relationships>
</file>

<file path=ppt/notesSlides/_rels/notesSlide2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5.xml" />
  <Relationship Id="rId1" Type="http://schemas.openxmlformats.org/officeDocument/2006/relationships/notesMaster" Target="../notesMasters/notesMaster1.xml" />
</Relationships>
</file>

<file path=ppt/notesSlides/_rels/notesSlide2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6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45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62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07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14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77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64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89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191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524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26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5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52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257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58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544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091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909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220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8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43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4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08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32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75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2762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png" /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  <Relationship Id="rId5" Type="http://schemas.openxmlformats.org/officeDocument/2006/relationships/image" Target="../media/image5.png" />
  <Relationship Id="rId4" Type="http://schemas.openxmlformats.org/officeDocument/2006/relationships/image" Target="../media/image4.png" />
</Relationships>
</file>

<file path=ppt/slideLayouts/_rels/slideLayout1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5.png" /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  <Relationship Id="rId4" Type="http://schemas.openxmlformats.org/officeDocument/2006/relationships/image" Target="../media/image4.png" />
</Relationships>
</file>

<file path=ppt/slideLayouts/_rels/slideLayout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6.png" />
  <Relationship Id="rId1" Type="http://schemas.openxmlformats.org/officeDocument/2006/relationships/slideMaster" Target="../slideMasters/slideMaster1.xml" />
  <Relationship Id="rId4" Type="http://schemas.openxmlformats.org/officeDocument/2006/relationships/image" Target="../media/image1.png" />
</Relationships>
</file>

<file path=ppt/slideLayouts/_rels/slideLayout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image" Target="../media/image6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ltGray">
          <a:xfrm>
            <a:off x="3200400" y="2286000"/>
            <a:ext cx="5715000" cy="2971800"/>
          </a:xfrm>
          <a:prstGeom prst="rect">
            <a:avLst/>
          </a:prstGeom>
          <a:solidFill>
            <a:srgbClr val="E8E6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 bwMode="ltGray">
          <a:xfrm>
            <a:off x="228600" y="2286000"/>
            <a:ext cx="2880360" cy="2971800"/>
            <a:chOff x="228600" y="2286000"/>
            <a:chExt cx="2880360" cy="2971800"/>
          </a:xfrm>
        </p:grpSpPr>
        <p:sp>
          <p:nvSpPr>
            <p:cNvPr id="10" name="Rectangle 9"/>
            <p:cNvSpPr/>
            <p:nvPr userDrawn="1"/>
          </p:nvSpPr>
          <p:spPr bwMode="ltGray">
            <a:xfrm>
              <a:off x="228600" y="2286000"/>
              <a:ext cx="2880360" cy="2971800"/>
            </a:xfrm>
            <a:prstGeom prst="rect">
              <a:avLst/>
            </a:prstGeom>
            <a:solidFill>
              <a:srgbClr val="D600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460363" y="2523608"/>
              <a:ext cx="2404872" cy="97355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376672"/>
            <a:ext cx="5715012" cy="12588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63" y="215960"/>
            <a:ext cx="5715012" cy="19446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826381"/>
            <a:ext cx="2388192" cy="33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19856" y="2871216"/>
            <a:ext cx="5266944" cy="497059"/>
          </a:xfrm>
        </p:spPr>
        <p:txBody>
          <a:bodyPr wrap="square" lIns="91440" tIns="45720" rIns="91440" bIns="45720" anchor="t" anchorCtr="0">
            <a:noAutofit/>
          </a:bodyPr>
          <a:lstStyle>
            <a:lvl1pPr algn="l">
              <a:defRPr sz="3400" b="0" i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419856" y="3374097"/>
            <a:ext cx="5266944" cy="388824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sz="2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419856" y="2441448"/>
            <a:ext cx="5277830" cy="333425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Prepared for: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419856" y="4690872"/>
            <a:ext cx="2535254" cy="339725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6093" y="5593638"/>
            <a:ext cx="2651760" cy="326573"/>
          </a:xfrm>
        </p:spPr>
        <p:txBody>
          <a:bodyPr wrap="square" tIns="0" bIns="0" anchor="t" anchorCtr="0">
            <a:no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Name, Title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56093" y="5252665"/>
            <a:ext cx="2647695" cy="214685"/>
          </a:xfrm>
        </p:spPr>
        <p:txBody>
          <a:bodyPr wrap="square" anchor="t" anchorCtr="0">
            <a:noAutofit/>
          </a:bodyPr>
          <a:lstStyle>
            <a:lvl1pPr>
              <a:spcAft>
                <a:spcPts val="0"/>
              </a:spcAft>
              <a:defRPr sz="12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Presented by</a:t>
            </a:r>
          </a:p>
        </p:txBody>
      </p: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477988" y="6453022"/>
            <a:ext cx="180801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solidFill>
                  <a:schemeClr val="tx1"/>
                </a:solidFill>
              </a:rPr>
              <a:t>Perkins Coie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 bwMode="ltGray">
          <a:xfrm>
            <a:off x="228600" y="228600"/>
            <a:ext cx="8686800" cy="1143000"/>
          </a:xfrm>
          <a:prstGeom prst="rect">
            <a:avLst/>
          </a:prstGeom>
          <a:solidFill>
            <a:srgbClr val="E8E6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79550"/>
            <a:ext cx="1143002" cy="491643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395095" y="6149975"/>
            <a:ext cx="7523480" cy="246063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408176" y="1549083"/>
            <a:ext cx="7523480" cy="4592637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2800" b="0" u="none">
                <a:latin typeface="+mj-lt"/>
              </a:defRPr>
            </a:lvl1pPr>
            <a:lvl2pPr marL="169863" indent="-169863">
              <a:lnSpc>
                <a:spcPct val="100000"/>
              </a:lnSpc>
              <a:buClr>
                <a:schemeClr val="tx1"/>
              </a:buClr>
              <a:def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8138" indent="-168275">
              <a:lnSpc>
                <a:spcPct val="100000"/>
              </a:lnSpc>
              <a:defRPr lang="en-US" sz="24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9113" indent="-180975">
              <a:lnSpc>
                <a:spcPct val="100000"/>
              </a:lnSpc>
              <a:defRPr lang="en-US" sz="2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None/>
              <a:defRPr lang="en-US" sz="20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4625" indent="0">
              <a:lnSpc>
                <a:spcPct val="100000"/>
              </a:lnSpc>
              <a:spcBef>
                <a:spcPts val="600"/>
              </a:spcBef>
              <a:buNone/>
              <a:defRPr lang="en-US" sz="26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663" indent="0">
              <a:lnSpc>
                <a:spcPct val="100000"/>
              </a:lnSpc>
              <a:spcBef>
                <a:spcPts val="600"/>
              </a:spcBef>
              <a:buNone/>
              <a:tabLst>
                <a:tab pos="347663" algn="l"/>
              </a:tabLst>
              <a:defRPr lang="en-US" sz="24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>
              <a:defRPr lang="en-US" sz="22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defRPr sz="2200" u="none"/>
            </a:lvl9pPr>
          </a:lstStyle>
          <a:p>
            <a:pPr lvl="0"/>
            <a:r>
              <a:rPr lang="en-US" dirty="0" smtClean="0"/>
              <a:t>Click to add subtitle (List Level 1)</a:t>
            </a:r>
          </a:p>
          <a:p>
            <a:pPr marL="342900" lvl="1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Bullets (LL2)</a:t>
            </a:r>
          </a:p>
          <a:p>
            <a:pPr marL="685800" lvl="2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Bullets (LL3)</a:t>
            </a:r>
          </a:p>
          <a:p>
            <a:pPr marL="1028700" lvl="3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Bullets (LL4)</a:t>
            </a:r>
          </a:p>
          <a:p>
            <a:pPr marL="1371600" lvl="4" indent="-34290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Bullets (LL5)</a:t>
            </a:r>
          </a:p>
          <a:p>
            <a:pPr marL="0" lvl="5" indent="0" algn="l" defTabSz="457200" rtl="0" eaLnBrk="1" latinLnBrk="0" hangingPunct="1">
              <a:spcBef>
                <a:spcPts val="600"/>
              </a:spcBef>
              <a:buFont typeface="Arial"/>
              <a:buNone/>
            </a:pPr>
            <a:r>
              <a:rPr lang="en-US" dirty="0" smtClean="0"/>
              <a:t>List Level 6 (Matches List Level 2 No Bullet)</a:t>
            </a:r>
          </a:p>
          <a:p>
            <a:pPr marL="347663" lvl="6" indent="0" algn="l" defTabSz="457200" rtl="0" eaLnBrk="1" latinLnBrk="0" hangingPunct="1">
              <a:spcBef>
                <a:spcPts val="600"/>
              </a:spcBef>
              <a:buFont typeface="Arial"/>
              <a:buNone/>
            </a:pPr>
            <a:r>
              <a:rPr lang="en-US" dirty="0" smtClean="0"/>
              <a:t>List Level 7 (Matches List Level 3 No Bullet)</a:t>
            </a:r>
          </a:p>
          <a:p>
            <a:pPr marL="685800" lvl="7" indent="0" algn="l" defTabSz="457200" rtl="0" eaLnBrk="1" latinLnBrk="0" hangingPunct="1">
              <a:spcBef>
                <a:spcPts val="600"/>
              </a:spcBef>
              <a:buFont typeface="Arial"/>
              <a:buNone/>
            </a:pPr>
            <a:r>
              <a:rPr lang="en-US" dirty="0" smtClean="0"/>
              <a:t>List Level 8 (Matches List Level 4 No Bullet)</a:t>
            </a:r>
          </a:p>
          <a:p>
            <a:pPr marL="1028700" lvl="8" indent="0" algn="l" defTabSz="457200" rtl="0" eaLnBrk="1" latinLnBrk="0" hangingPunct="1">
              <a:spcBef>
                <a:spcPts val="600"/>
              </a:spcBef>
              <a:buFont typeface="Arial"/>
              <a:buNone/>
            </a:pPr>
            <a:r>
              <a:rPr lang="en-US" dirty="0" smtClean="0"/>
              <a:t>List Level 9 (Matches List Level 5 No Bullet)</a:t>
            </a:r>
          </a:p>
        </p:txBody>
      </p:sp>
    </p:spTree>
    <p:extLst>
      <p:ext uri="{BB962C8B-B14F-4D97-AF65-F5344CB8AC3E}">
        <p14:creationId xmlns:p14="http://schemas.microsoft.com/office/powerpoint/2010/main" val="119985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00049" y="6149975"/>
            <a:ext cx="8518525" cy="247650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52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376672"/>
            <a:ext cx="5715012" cy="125882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 bwMode="ltGray">
          <a:xfrm>
            <a:off x="3200400" y="2286000"/>
            <a:ext cx="5715000" cy="2971800"/>
          </a:xfrm>
          <a:prstGeom prst="rect">
            <a:avLst/>
          </a:prstGeom>
          <a:solidFill>
            <a:srgbClr val="E8E6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826381"/>
            <a:ext cx="2388192" cy="33492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16677"/>
            <a:ext cx="5715012" cy="19446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19856" y="2871216"/>
            <a:ext cx="5266944" cy="497059"/>
          </a:xfrm>
        </p:spPr>
        <p:txBody>
          <a:bodyPr wrap="square" lIns="91440" tIns="45720" rIns="91440" bIns="45720" anchor="t" anchorCtr="0">
            <a:noAutofit/>
          </a:bodyPr>
          <a:lstStyle>
            <a:lvl1pPr algn="l">
              <a:defRPr sz="3400" b="0" i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419856" y="3374097"/>
            <a:ext cx="5266944" cy="388824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sz="20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419856" y="2441448"/>
            <a:ext cx="5277830" cy="333425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Prepared for: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419856" y="4690872"/>
            <a:ext cx="2535254" cy="339725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228599" y="2285999"/>
            <a:ext cx="2871216" cy="29718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6093" y="5593638"/>
            <a:ext cx="2651760" cy="326573"/>
          </a:xfrm>
        </p:spPr>
        <p:txBody>
          <a:bodyPr wrap="square" tIns="0" bIns="0" anchor="t" anchorCtr="0">
            <a:no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Name,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56093" y="5252665"/>
            <a:ext cx="2647695" cy="214685"/>
          </a:xfrm>
        </p:spPr>
        <p:txBody>
          <a:bodyPr wrap="square" anchor="t" anchorCtr="0">
            <a:noAutofit/>
          </a:bodyPr>
          <a:lstStyle>
            <a:lvl1pPr>
              <a:spcAft>
                <a:spcPts val="0"/>
              </a:spcAft>
              <a:defRPr sz="12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Presented by</a:t>
            </a:r>
          </a:p>
        </p:txBody>
      </p: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477988" y="6453022"/>
            <a:ext cx="180801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solidFill>
                  <a:schemeClr val="tx1"/>
                </a:solidFill>
              </a:rPr>
              <a:t>Perkins Coie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05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286000"/>
            <a:ext cx="5715012" cy="2971806"/>
          </a:xfrm>
          <a:prstGeom prst="rect">
            <a:avLst/>
          </a:prstGeom>
        </p:spPr>
      </p:pic>
      <p:sp>
        <p:nvSpPr>
          <p:cNvPr id="16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3415093" y="2442145"/>
            <a:ext cx="5239049" cy="497059"/>
          </a:xfrm>
        </p:spPr>
        <p:txBody>
          <a:bodyPr lIns="91440" tIns="45720" rIns="91440" bIns="45720" anchor="t" anchorCtr="0">
            <a:noAutofit/>
          </a:bodyPr>
          <a:lstStyle>
            <a:lvl1pPr algn="l">
              <a:defRPr sz="34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Title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15093" y="2979915"/>
            <a:ext cx="4466999" cy="3334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grpSp>
        <p:nvGrpSpPr>
          <p:cNvPr id="9" name="Group 8"/>
          <p:cNvGrpSpPr/>
          <p:nvPr/>
        </p:nvGrpSpPr>
        <p:grpSpPr bwMode="ltGray">
          <a:xfrm>
            <a:off x="228600" y="2286000"/>
            <a:ext cx="2880360" cy="2971800"/>
            <a:chOff x="228600" y="2286000"/>
            <a:chExt cx="2880360" cy="2971800"/>
          </a:xfrm>
        </p:grpSpPr>
        <p:sp>
          <p:nvSpPr>
            <p:cNvPr id="12" name="Rectangle 11"/>
            <p:cNvSpPr/>
            <p:nvPr userDrawn="1"/>
          </p:nvSpPr>
          <p:spPr bwMode="ltGray">
            <a:xfrm>
              <a:off x="228600" y="2286000"/>
              <a:ext cx="2880360" cy="2971800"/>
            </a:xfrm>
            <a:prstGeom prst="rect">
              <a:avLst/>
            </a:prstGeom>
            <a:solidFill>
              <a:srgbClr val="D6001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460363" y="2523608"/>
              <a:ext cx="2404872" cy="97355"/>
            </a:xfrm>
            <a:prstGeom prst="rect">
              <a:avLst/>
            </a:prstGeom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05" y="6484111"/>
            <a:ext cx="1143000" cy="160296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77988" y="6453022"/>
            <a:ext cx="180801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solidFill>
                  <a:schemeClr val="tx1"/>
                </a:solidFill>
              </a:rPr>
              <a:t>Perkins Coie LLP  </a:t>
            </a:r>
            <a:r>
              <a:rPr lang="en-US" b="1" dirty="0" smtClean="0">
                <a:solidFill>
                  <a:schemeClr val="bg2"/>
                </a:solidFill>
              </a:rPr>
              <a:t>|</a:t>
            </a:r>
            <a:r>
              <a:rPr lang="en-US" dirty="0" smtClean="0"/>
              <a:t>  PerkinsCoie.com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46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286000"/>
            <a:ext cx="5715012" cy="2971806"/>
          </a:xfrm>
          <a:prstGeom prst="rect">
            <a:avLst/>
          </a:prstGeom>
        </p:spPr>
      </p:pic>
      <p:sp>
        <p:nvSpPr>
          <p:cNvPr id="18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228599" y="2285999"/>
            <a:ext cx="2871216" cy="29718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05" y="6484111"/>
            <a:ext cx="1143000" cy="16029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3415093" y="2442145"/>
            <a:ext cx="5239049" cy="497059"/>
          </a:xfrm>
        </p:spPr>
        <p:txBody>
          <a:bodyPr lIns="91440" tIns="45720" rIns="91440" bIns="45720" anchor="t" anchorCtr="0">
            <a:noAutofit/>
          </a:bodyPr>
          <a:lstStyle>
            <a:lvl1pPr algn="l">
              <a:defRPr sz="34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15093" y="2979915"/>
            <a:ext cx="4466999" cy="3334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77988" y="6453022"/>
            <a:ext cx="180801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solidFill>
                  <a:schemeClr val="tx1"/>
                </a:solidFill>
              </a:rPr>
              <a:t>Perkins Coie LLP  </a:t>
            </a:r>
            <a:r>
              <a:rPr lang="en-US" b="1" dirty="0" smtClean="0">
                <a:solidFill>
                  <a:schemeClr val="bg2"/>
                </a:solidFill>
              </a:rPr>
              <a:t>|</a:t>
            </a:r>
            <a:r>
              <a:rPr lang="en-US" dirty="0" smtClean="0"/>
              <a:t>  PerkinsCoie.com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1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79550"/>
            <a:ext cx="1143002" cy="491643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395095" y="6149975"/>
            <a:ext cx="7523480" cy="246063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1412078" y="1558123"/>
            <a:ext cx="7506497" cy="4480727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Bullets (LL2)</a:t>
            </a:r>
          </a:p>
          <a:p>
            <a:pPr lvl="2"/>
            <a:r>
              <a:rPr lang="en-US" dirty="0" smtClean="0"/>
              <a:t>Bullets (LL3)</a:t>
            </a:r>
          </a:p>
          <a:p>
            <a:pPr lvl="3"/>
            <a:r>
              <a:rPr lang="en-US" dirty="0" smtClean="0"/>
              <a:t>Bullets (LL4)</a:t>
            </a:r>
          </a:p>
          <a:p>
            <a:pPr lvl="4"/>
            <a:r>
              <a:rPr lang="en-US" dirty="0" smtClean="0"/>
              <a:t>Bullets (LL5)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79550"/>
            <a:ext cx="1143002" cy="491643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395095" y="6149975"/>
            <a:ext cx="7523480" cy="246063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23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00049" y="6149975"/>
            <a:ext cx="8518525" cy="247650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368616" y="1558123"/>
            <a:ext cx="8412480" cy="448072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Bullets (LL2)</a:t>
            </a:r>
          </a:p>
          <a:p>
            <a:pPr lvl="2"/>
            <a:r>
              <a:rPr lang="en-US" dirty="0" smtClean="0"/>
              <a:t>Bullets (LL3)</a:t>
            </a:r>
          </a:p>
          <a:p>
            <a:pPr lvl="3"/>
            <a:r>
              <a:rPr lang="en-US" dirty="0" smtClean="0"/>
              <a:t>Bullets (LL4)</a:t>
            </a:r>
          </a:p>
          <a:p>
            <a:pPr lvl="4"/>
            <a:r>
              <a:rPr lang="en-US" dirty="0" smtClean="0"/>
              <a:t>Bullets (LL5)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</a:p>
        </p:txBody>
      </p:sp>
    </p:spTree>
    <p:extLst>
      <p:ext uri="{BB962C8B-B14F-4D97-AF65-F5344CB8AC3E}">
        <p14:creationId xmlns:p14="http://schemas.microsoft.com/office/powerpoint/2010/main" val="157545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277066" y="3883024"/>
            <a:ext cx="4572000" cy="1588"/>
          </a:xfrm>
          <a:prstGeom prst="line">
            <a:avLst/>
          </a:prstGeom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04621" y="6149975"/>
            <a:ext cx="8513953" cy="247650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387985" y="1545273"/>
            <a:ext cx="3967164" cy="4493577"/>
          </a:xfrm>
        </p:spPr>
        <p:txBody>
          <a:bodyPr/>
          <a:lstStyle/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List Level 2 (Bullet 1)</a:t>
            </a:r>
          </a:p>
          <a:p>
            <a:pPr lvl="2"/>
            <a:r>
              <a:rPr lang="en-US" dirty="0" smtClean="0"/>
              <a:t>List Level 3 (Bullet 2)</a:t>
            </a:r>
          </a:p>
          <a:p>
            <a:pPr lvl="3"/>
            <a:r>
              <a:rPr lang="en-US" dirty="0" smtClean="0"/>
              <a:t>List Level 4 (Bullet 3)</a:t>
            </a:r>
          </a:p>
          <a:p>
            <a:pPr lvl="4"/>
            <a:r>
              <a:rPr lang="en-US" dirty="0" smtClean="0"/>
              <a:t>List Level 5 (Bullet 4)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4779961" y="1545273"/>
            <a:ext cx="3967164" cy="4493577"/>
          </a:xfrm>
        </p:spPr>
        <p:txBody>
          <a:bodyPr/>
          <a:lstStyle/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List Level 2 (Bullet 1)</a:t>
            </a:r>
          </a:p>
          <a:p>
            <a:pPr lvl="2"/>
            <a:r>
              <a:rPr lang="en-US" dirty="0" smtClean="0"/>
              <a:t>List Level 3 (Bullet 2)</a:t>
            </a:r>
          </a:p>
          <a:p>
            <a:pPr lvl="3"/>
            <a:r>
              <a:rPr lang="en-US" dirty="0" smtClean="0"/>
              <a:t>List Level 4 (Bullet 3)</a:t>
            </a:r>
          </a:p>
          <a:p>
            <a:pPr lvl="4"/>
            <a:r>
              <a:rPr lang="en-US" dirty="0" smtClean="0"/>
              <a:t>List Level 5 (Bullet 4)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883289" y="3886200"/>
            <a:ext cx="4572000" cy="1588"/>
          </a:xfrm>
          <a:prstGeom prst="line">
            <a:avLst/>
          </a:prstGeom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84380" y="3886200"/>
            <a:ext cx="4572000" cy="1588"/>
          </a:xfrm>
          <a:prstGeom prst="line">
            <a:avLst/>
          </a:prstGeom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393192" y="6149975"/>
            <a:ext cx="8513953" cy="247650"/>
          </a:xfrm>
        </p:spPr>
        <p:txBody>
          <a:bodyPr anchor="b" anchorCtr="0"/>
          <a:lstStyle>
            <a:lvl1pPr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387985" y="1545273"/>
            <a:ext cx="2663825" cy="4493577"/>
          </a:xfrm>
        </p:spPr>
        <p:txBody>
          <a:bodyPr/>
          <a:lstStyle/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List Level 2 (Bullet 1)</a:t>
            </a:r>
          </a:p>
          <a:p>
            <a:pPr lvl="2"/>
            <a:r>
              <a:rPr lang="en-US" dirty="0" smtClean="0"/>
              <a:t>List Level 3 (Bullet 2)</a:t>
            </a:r>
          </a:p>
          <a:p>
            <a:pPr lvl="3"/>
            <a:r>
              <a:rPr lang="en-US" dirty="0" smtClean="0"/>
              <a:t>List Level 4 (Bullet 3)</a:t>
            </a:r>
          </a:p>
          <a:p>
            <a:pPr lvl="4"/>
            <a:r>
              <a:rPr lang="en-US" dirty="0" smtClean="0"/>
              <a:t>List Level 5 (Bullet 4)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3321368" y="1545273"/>
            <a:ext cx="2663825" cy="4493577"/>
          </a:xfrm>
        </p:spPr>
        <p:txBody>
          <a:bodyPr/>
          <a:lstStyle/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List Level 2 (Bullet 1)</a:t>
            </a:r>
          </a:p>
          <a:p>
            <a:pPr lvl="2"/>
            <a:r>
              <a:rPr lang="en-US" dirty="0" smtClean="0"/>
              <a:t>List Level 3 (Bullet 2)</a:t>
            </a:r>
          </a:p>
          <a:p>
            <a:pPr lvl="3"/>
            <a:r>
              <a:rPr lang="en-US" dirty="0" smtClean="0"/>
              <a:t>List Level 4 (Bullet 3)</a:t>
            </a:r>
          </a:p>
          <a:p>
            <a:pPr lvl="4"/>
            <a:r>
              <a:rPr lang="en-US" dirty="0" smtClean="0"/>
              <a:t>List Level 5 (Bullet 4)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6254750" y="1545273"/>
            <a:ext cx="2663825" cy="4493577"/>
          </a:xfrm>
        </p:spPr>
        <p:txBody>
          <a:bodyPr/>
          <a:lstStyle/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List Level 2 (Bullet 1)</a:t>
            </a:r>
          </a:p>
          <a:p>
            <a:pPr lvl="2"/>
            <a:r>
              <a:rPr lang="en-US" dirty="0" smtClean="0"/>
              <a:t>List Level 3 (Bullet 2)</a:t>
            </a:r>
          </a:p>
          <a:p>
            <a:pPr lvl="3"/>
            <a:r>
              <a:rPr lang="en-US" dirty="0" smtClean="0"/>
              <a:t>List Level 4 (Bullet 3)</a:t>
            </a:r>
          </a:p>
          <a:p>
            <a:pPr lvl="4"/>
            <a:r>
              <a:rPr lang="en-US" dirty="0" smtClean="0"/>
              <a:t>List Level 5 (Bullet 4)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2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5" Type="http://schemas.openxmlformats.org/officeDocument/2006/relationships/image" Target="../media/image1.png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theme" Target="../theme/theme1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ltGray">
          <a:xfrm>
            <a:off x="228600" y="228600"/>
            <a:ext cx="8686800" cy="1143000"/>
          </a:xfrm>
          <a:prstGeom prst="rect">
            <a:avLst/>
          </a:prstGeom>
          <a:solidFill>
            <a:srgbClr val="E8E6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778" y="566190"/>
            <a:ext cx="8189560" cy="46782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2513" y="1545905"/>
            <a:ext cx="7156061" cy="4595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add subtitle (List Level 1)</a:t>
            </a:r>
          </a:p>
          <a:p>
            <a:pPr lvl="1"/>
            <a:r>
              <a:rPr lang="en-US" dirty="0" smtClean="0"/>
              <a:t>List Level 2 (Bullet 1)</a:t>
            </a:r>
            <a:endParaRPr lang="en-US" dirty="0"/>
          </a:p>
          <a:p>
            <a:pPr lvl="2"/>
            <a:r>
              <a:rPr lang="en-US" dirty="0" smtClean="0"/>
              <a:t>List Level 3 (Bullet 2)</a:t>
            </a:r>
            <a:endParaRPr lang="en-US" dirty="0"/>
          </a:p>
          <a:p>
            <a:pPr lvl="3"/>
            <a:r>
              <a:rPr lang="en-US" dirty="0" smtClean="0"/>
              <a:t>List Level 4 (Bullet 3)</a:t>
            </a:r>
          </a:p>
          <a:p>
            <a:pPr lvl="4"/>
            <a:r>
              <a:rPr lang="en-US" dirty="0" smtClean="0"/>
              <a:t>List Level 5 (Bullet 4)</a:t>
            </a:r>
          </a:p>
          <a:p>
            <a:pPr lvl="5"/>
            <a:r>
              <a:rPr lang="en-US" dirty="0" smtClean="0"/>
              <a:t>List Level 6 (Matches List Level 2 No Bullet)</a:t>
            </a:r>
          </a:p>
          <a:p>
            <a:pPr lvl="6"/>
            <a:r>
              <a:rPr lang="en-US" dirty="0" smtClean="0"/>
              <a:t>List Level 7 (Matches List Level 3 No Bullet)</a:t>
            </a:r>
          </a:p>
          <a:p>
            <a:pPr lvl="7"/>
            <a:r>
              <a:rPr lang="en-US" dirty="0" smtClean="0"/>
              <a:t>List Level 8 (Matches List Level 4 No Bullet)</a:t>
            </a:r>
          </a:p>
          <a:p>
            <a:pPr lvl="8"/>
            <a:r>
              <a:rPr lang="en-US" dirty="0" smtClean="0"/>
              <a:t>List Level 9 (Matches List Level 5 No Bullet)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05" y="6484111"/>
            <a:ext cx="1143000" cy="160296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053" y="6453022"/>
            <a:ext cx="14049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1DC6D62-9282-4243-8EAB-D2D9C9FD23C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4"/>
          <p:cNvSpPr txBox="1">
            <a:spLocks/>
          </p:cNvSpPr>
          <p:nvPr/>
        </p:nvSpPr>
        <p:spPr>
          <a:xfrm>
            <a:off x="477988" y="6453022"/>
            <a:ext cx="1808012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solidFill>
                  <a:schemeClr val="tx1"/>
                </a:solidFill>
              </a:rPr>
              <a:t>Perkins Coie LLP  </a:t>
            </a:r>
            <a:r>
              <a:rPr lang="en-US" b="1" dirty="0" smtClean="0">
                <a:solidFill>
                  <a:schemeClr val="bg2"/>
                </a:solidFill>
              </a:rPr>
              <a:t>|</a:t>
            </a:r>
            <a:r>
              <a:rPr lang="en-US" dirty="0" smtClean="0"/>
              <a:t>  PerkinsCoie.com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95000"/>
        </a:lnSpc>
        <a:spcBef>
          <a:spcPct val="0"/>
        </a:spcBef>
        <a:buNone/>
        <a:defRPr sz="3200" kern="120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/>
        <a:buNone/>
        <a:defRPr sz="2800" kern="1200" baseline="0">
          <a:solidFill>
            <a:srgbClr val="D6001C"/>
          </a:solidFill>
          <a:latin typeface="+mj-lt"/>
          <a:ea typeface="+mn-ea"/>
          <a:cs typeface="+mn-cs"/>
        </a:defRPr>
      </a:lvl1pPr>
      <a:lvl2pPr marL="342900" indent="-342900" algn="l" defTabSz="4572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342900" algn="l" defTabSz="4572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342900" algn="l" defTabSz="4572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342900" algn="l" defTabSz="457200" rtl="0" eaLnBrk="1" latinLnBrk="0" hangingPunct="1"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457200" rtl="0" eaLnBrk="1" latinLnBrk="0" hangingPunct="1">
        <a:spcBef>
          <a:spcPts val="600"/>
        </a:spcBef>
        <a:buFont typeface="Arial"/>
        <a:buNone/>
        <a:defRPr sz="2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47663" indent="0" algn="l" defTabSz="457200" rtl="0" eaLnBrk="1" latinLnBrk="0" hangingPunct="1">
        <a:spcBef>
          <a:spcPts val="600"/>
        </a:spcBef>
        <a:buFont typeface="Arial"/>
        <a:buNone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685800" indent="0" algn="l" defTabSz="457200" rtl="0" eaLnBrk="1" latinLnBrk="0" hangingPunct="1">
        <a:spcBef>
          <a:spcPts val="600"/>
        </a:spcBef>
        <a:buFont typeface="Arial"/>
        <a:buNone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028700" indent="0" algn="l" defTabSz="457200" rtl="0" eaLnBrk="1" latinLnBrk="0" hangingPunct="1">
        <a:spcBef>
          <a:spcPts val="6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12.xml" />
</Relationships>
</file>

<file path=ppt/slides/_rels/slide1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1.xml" />
  <Relationship Id="rId1" Type="http://schemas.openxmlformats.org/officeDocument/2006/relationships/slideLayout" Target="../slideLayouts/slideLayout12.xml" />
</Relationships>
</file>

<file path=ppt/slides/_rels/slide1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2.xml" />
  <Relationship Id="rId1" Type="http://schemas.openxmlformats.org/officeDocument/2006/relationships/slideLayout" Target="../slideLayouts/slideLayout12.xml" />
</Relationships>
</file>

<file path=ppt/slides/_rels/slide1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3.xml" />
  <Relationship Id="rId1" Type="http://schemas.openxmlformats.org/officeDocument/2006/relationships/slideLayout" Target="../slideLayouts/slideLayout12.xml" />
</Relationships>
</file>

<file path=ppt/slides/_rels/slide1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4.xml" />
  <Relationship Id="rId1" Type="http://schemas.openxmlformats.org/officeDocument/2006/relationships/slideLayout" Target="../slideLayouts/slideLayout12.xml" />
</Relationships>
</file>

<file path=ppt/slides/_rels/slide1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5.xml" />
  <Relationship Id="rId1" Type="http://schemas.openxmlformats.org/officeDocument/2006/relationships/slideLayout" Target="../slideLayouts/slideLayout12.xml" />
</Relationships>
</file>

<file path=ppt/slides/_rels/slide1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6.xml" />
  <Relationship Id="rId1" Type="http://schemas.openxmlformats.org/officeDocument/2006/relationships/slideLayout" Target="../slideLayouts/slideLayout12.xml" />
</Relationships>
</file>

<file path=ppt/slides/_rels/slide1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7.xml" />
  <Relationship Id="rId1" Type="http://schemas.openxmlformats.org/officeDocument/2006/relationships/slideLayout" Target="../slideLayouts/slideLayout12.xml" />
</Relationships>
</file>

<file path=ppt/slides/_rels/slide1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8.xml" />
  <Relationship Id="rId1" Type="http://schemas.openxmlformats.org/officeDocument/2006/relationships/slideLayout" Target="../slideLayouts/slideLayout12.xml" />
</Relationships>
</file>

<file path=ppt/slides/_rels/slide1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9.xml" />
  <Relationship Id="rId1" Type="http://schemas.openxmlformats.org/officeDocument/2006/relationships/slideLayout" Target="../slideLayouts/slideLayout12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12.xml" />
</Relationships>
</file>

<file path=ppt/slides/_rels/slide2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0.xml" />
  <Relationship Id="rId1" Type="http://schemas.openxmlformats.org/officeDocument/2006/relationships/slideLayout" Target="../slideLayouts/slideLayout12.xml" />
</Relationships>
</file>

<file path=ppt/slides/_rels/slide2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1.xml" />
  <Relationship Id="rId1" Type="http://schemas.openxmlformats.org/officeDocument/2006/relationships/slideLayout" Target="../slideLayouts/slideLayout12.xml" />
</Relationships>
</file>

<file path=ppt/slides/_rels/slide2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2.xml" />
  <Relationship Id="rId1" Type="http://schemas.openxmlformats.org/officeDocument/2006/relationships/slideLayout" Target="../slideLayouts/slideLayout12.xml" />
</Relationships>
</file>

<file path=ppt/slides/_rels/slide2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3.xml" />
  <Relationship Id="rId1" Type="http://schemas.openxmlformats.org/officeDocument/2006/relationships/slideLayout" Target="../slideLayouts/slideLayout12.xml" />
</Relationships>
</file>

<file path=ppt/slides/_rels/slide2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4.xml" />
  <Relationship Id="rId1" Type="http://schemas.openxmlformats.org/officeDocument/2006/relationships/slideLayout" Target="../slideLayouts/slideLayout12.xml" />
</Relationships>
</file>

<file path=ppt/slides/_rels/slide2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5.xml" />
  <Relationship Id="rId1" Type="http://schemas.openxmlformats.org/officeDocument/2006/relationships/slideLayout" Target="../slideLayouts/slideLayout12.xml" />
</Relationships>
</file>

<file path=ppt/slides/_rels/slide2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6.xml" />
  <Relationship Id="rId1" Type="http://schemas.openxmlformats.org/officeDocument/2006/relationships/slideLayout" Target="../slideLayouts/slideLayout13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1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1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1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1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1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1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52800" y="2895600"/>
            <a:ext cx="5266944" cy="838200"/>
          </a:xfrm>
        </p:spPr>
        <p:txBody>
          <a:bodyPr lIns="91440" tIns="45720" rIns="91440" bIns="45720"/>
          <a:lstStyle/>
          <a:p>
            <a:r>
              <a:rPr lang="en-US" sz="2700" dirty="0" smtClean="0"/>
              <a:t>Trust and Employee Benefit Plan Governance</a:t>
            </a:r>
            <a:endParaRPr lang="en-US" sz="27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3419856" y="2441448"/>
            <a:ext cx="5277830" cy="333425"/>
          </a:xfrm>
        </p:spPr>
        <p:txBody>
          <a:bodyPr lIns="91440" tIns="45720" rIns="91440" bIns="45720"/>
          <a:lstStyle/>
          <a:p>
            <a:r>
              <a:rPr lang="en-US" sz="1600" dirty="0" smtClean="0"/>
              <a:t>Everett School Employee Benefit Trust </a:t>
            </a:r>
            <a:endParaRPr lang="en-US" sz="16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419856" y="4690872"/>
            <a:ext cx="2535254" cy="339725"/>
          </a:xfrm>
        </p:spPr>
        <p:txBody>
          <a:bodyPr lIns="91440" tIns="45720" rIns="91440" bIns="45720"/>
          <a:lstStyle/>
          <a:p>
            <a:r>
              <a:rPr lang="en-US" dirty="0" smtClean="0"/>
              <a:t>March 15, 2017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Melanie Curtice, Partner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Trustee </a:t>
            </a:r>
            <a:r>
              <a:rPr lang="en-US" dirty="0" smtClean="0"/>
              <a:t>Responsibilities </a:t>
            </a:r>
            <a:r>
              <a:rPr lang="en-US" sz="2000" dirty="0" smtClean="0"/>
              <a:t>(cont.)</a:t>
            </a:r>
            <a:endParaRPr lang="en-US" sz="2000" dirty="0"/>
          </a:p>
        </p:txBody>
      </p:sp>
      <p:sp>
        <p:nvSpPr>
          <p:cNvPr id="29701" name="Rectangle 1029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Under Trust </a:t>
            </a:r>
            <a:r>
              <a:rPr lang="en-US" dirty="0" smtClean="0"/>
              <a:t>Agreement (cont.)</a:t>
            </a:r>
            <a:endParaRPr lang="en-US" dirty="0"/>
          </a:p>
          <a:p>
            <a:pPr lvl="2"/>
            <a:r>
              <a:rPr lang="en-US" dirty="0"/>
              <a:t>Management of the ESEB Trust Fund</a:t>
            </a:r>
          </a:p>
          <a:p>
            <a:pPr lvl="2"/>
            <a:r>
              <a:rPr lang="en-US" dirty="0"/>
              <a:t>Investments (Specifically Permitted Investments)</a:t>
            </a:r>
          </a:p>
          <a:p>
            <a:pPr lvl="2"/>
            <a:r>
              <a:rPr lang="en-US" dirty="0"/>
              <a:t>Maintain Title of Assets in Name of ESEB Trust</a:t>
            </a:r>
          </a:p>
          <a:p>
            <a:pPr lvl="2"/>
            <a:r>
              <a:rPr lang="en-US" dirty="0"/>
              <a:t>Fidelity Bond</a:t>
            </a:r>
          </a:p>
          <a:p>
            <a:pPr lvl="2"/>
            <a:r>
              <a:rPr lang="en-US" dirty="0"/>
              <a:t>Records</a:t>
            </a:r>
          </a:p>
          <a:p>
            <a:pPr lvl="2"/>
            <a:r>
              <a:rPr lang="en-US" dirty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12146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Trustee </a:t>
            </a:r>
            <a:r>
              <a:rPr lang="en-US" dirty="0" smtClean="0"/>
              <a:t>Responsibilities </a:t>
            </a:r>
            <a:r>
              <a:rPr lang="en-US" sz="2000" dirty="0" smtClean="0"/>
              <a:t>(cont.)</a:t>
            </a:r>
            <a:endParaRPr lang="en-US" sz="2000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Under Trust </a:t>
            </a:r>
            <a:r>
              <a:rPr lang="en-US" dirty="0" smtClean="0"/>
              <a:t>Agreement (cont.)</a:t>
            </a:r>
            <a:endParaRPr lang="en-US" dirty="0"/>
          </a:p>
          <a:p>
            <a:pPr lvl="2"/>
            <a:r>
              <a:rPr lang="en-US" sz="2400" dirty="0"/>
              <a:t>Determination of Rights</a:t>
            </a:r>
          </a:p>
          <a:p>
            <a:pPr lvl="2"/>
            <a:r>
              <a:rPr lang="en-US" sz="2400" dirty="0"/>
              <a:t>Delegation</a:t>
            </a:r>
          </a:p>
          <a:p>
            <a:pPr lvl="2"/>
            <a:r>
              <a:rPr lang="en-US" sz="2400" dirty="0"/>
              <a:t>Expenses</a:t>
            </a:r>
          </a:p>
          <a:p>
            <a:pPr lvl="2"/>
            <a:r>
              <a:rPr lang="en-US" sz="2400" dirty="0"/>
              <a:t>Interpretation </a:t>
            </a:r>
          </a:p>
          <a:p>
            <a:pPr lvl="2"/>
            <a:r>
              <a:rPr lang="en-US" sz="2400" dirty="0"/>
              <a:t>Claims Procedures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Trustee </a:t>
            </a:r>
            <a:r>
              <a:rPr lang="en-US" dirty="0" smtClean="0"/>
              <a:t>Responsibilities </a:t>
            </a:r>
            <a:r>
              <a:rPr lang="en-US" sz="2000" dirty="0" smtClean="0"/>
              <a:t>(cont.)</a:t>
            </a:r>
            <a:endParaRPr lang="en-US" sz="2000" dirty="0"/>
          </a:p>
        </p:txBody>
      </p:sp>
      <p:sp>
        <p:nvSpPr>
          <p:cNvPr id="130053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In Addition to Those Under Trust Agreement:</a:t>
            </a:r>
          </a:p>
          <a:p>
            <a:pPr lvl="2"/>
            <a:r>
              <a:rPr lang="en-US" dirty="0"/>
              <a:t>Comply with Applicable Federal Law (in addition to IRC) and State </a:t>
            </a:r>
            <a:r>
              <a:rPr lang="en-US" dirty="0" smtClean="0"/>
              <a:t>Law (if any)</a:t>
            </a: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COBRA, HIPAA, WA Benefit </a:t>
            </a:r>
            <a:r>
              <a:rPr lang="en-US" sz="2000" dirty="0" smtClean="0"/>
              <a:t>Mandates (applies to insurance carriers)</a:t>
            </a:r>
            <a:endParaRPr lang="en-US" sz="2000" dirty="0"/>
          </a:p>
          <a:p>
            <a:pPr lvl="2"/>
            <a:r>
              <a:rPr lang="en-US" dirty="0"/>
              <a:t>Follow Benefit Plan Terms (unless inconsistent with law)</a:t>
            </a:r>
          </a:p>
        </p:txBody>
      </p:sp>
    </p:spTree>
    <p:extLst>
      <p:ext uri="{BB962C8B-B14F-4D97-AF65-F5344CB8AC3E}">
        <p14:creationId xmlns:p14="http://schemas.microsoft.com/office/powerpoint/2010/main" val="32829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Fiduciary Breach - Common Claims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Failure to Prudently and Loyally Manage Plan Assets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Failure to Monitor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Failure to Disclose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Negligent Administration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Failure to Follow Trust/Plan Terms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Consequences?</a:t>
            </a:r>
          </a:p>
        </p:txBody>
      </p:sp>
    </p:spTree>
    <p:extLst>
      <p:ext uri="{BB962C8B-B14F-4D97-AF65-F5344CB8AC3E}">
        <p14:creationId xmlns:p14="http://schemas.microsoft.com/office/powerpoint/2010/main" val="34943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Tips for Success – Improve Plan and Reduce Risk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Where We Are Today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“The Best Defense is a Good Offense”</a:t>
            </a:r>
          </a:p>
          <a:p>
            <a:pPr lvl="2"/>
            <a:r>
              <a:rPr lang="en-US" dirty="0"/>
              <a:t>Establish a Good Governance System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Right People with Clear Duties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Establish Clear Policies and Procedures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Monitor Performance and Strive to Improve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Document All Actions</a:t>
            </a:r>
          </a:p>
        </p:txBody>
      </p:sp>
    </p:spTree>
    <p:extLst>
      <p:ext uri="{BB962C8B-B14F-4D97-AF65-F5344CB8AC3E}">
        <p14:creationId xmlns:p14="http://schemas.microsoft.com/office/powerpoint/2010/main" val="357564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Tips for Success – Improve Plan and Reduce </a:t>
            </a:r>
            <a:r>
              <a:rPr lang="en-US" sz="3600" dirty="0" smtClean="0"/>
              <a:t>Risk </a:t>
            </a:r>
            <a:r>
              <a:rPr lang="en-US" sz="2200" dirty="0" smtClean="0"/>
              <a:t>(cont.)</a:t>
            </a:r>
            <a:endParaRPr lang="en-US" sz="2200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Loyalty:</a:t>
            </a:r>
          </a:p>
          <a:p>
            <a:pPr lvl="2"/>
            <a:r>
              <a:rPr lang="en-US" dirty="0"/>
              <a:t>Document Basis for Decision</a:t>
            </a:r>
          </a:p>
          <a:p>
            <a:pPr lvl="2"/>
            <a:r>
              <a:rPr lang="en-US" dirty="0"/>
              <a:t>Detail How Decisions Benefit Participants and Beneficiaries</a:t>
            </a:r>
          </a:p>
          <a:p>
            <a:pPr lvl="2"/>
            <a:r>
              <a:rPr lang="en-US" dirty="0"/>
              <a:t>Consistently Apply Plan Terms</a:t>
            </a:r>
          </a:p>
          <a:p>
            <a:pPr lvl="2"/>
            <a:r>
              <a:rPr lang="en-US" dirty="0"/>
              <a:t>Full Disclosure (complete, accurate, timely, no misleading information)</a:t>
            </a:r>
          </a:p>
        </p:txBody>
      </p:sp>
    </p:spTree>
    <p:extLst>
      <p:ext uri="{BB962C8B-B14F-4D97-AF65-F5344CB8AC3E}">
        <p14:creationId xmlns:p14="http://schemas.microsoft.com/office/powerpoint/2010/main" val="20737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Tips for Success – Improve Plan and Reduce Risk </a:t>
            </a:r>
            <a:r>
              <a:rPr lang="en-US" sz="2200" dirty="0"/>
              <a:t>(cont.)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Prudence:</a:t>
            </a:r>
          </a:p>
          <a:p>
            <a:pPr lvl="2"/>
            <a:r>
              <a:rPr lang="en-US" dirty="0"/>
              <a:t>Document the Decision Process</a:t>
            </a:r>
          </a:p>
          <a:p>
            <a:pPr lvl="2"/>
            <a:r>
              <a:rPr lang="en-US" dirty="0"/>
              <a:t>Obtain Expert Advice</a:t>
            </a:r>
          </a:p>
          <a:p>
            <a:pPr lvl="2"/>
            <a:r>
              <a:rPr lang="en-US" dirty="0"/>
              <a:t>Choose Advisors Carefully</a:t>
            </a:r>
          </a:p>
          <a:p>
            <a:pPr lvl="2"/>
            <a:r>
              <a:rPr lang="en-US" dirty="0"/>
              <a:t>Monitor Advisor Performance</a:t>
            </a:r>
          </a:p>
          <a:p>
            <a:pPr lvl="2"/>
            <a:r>
              <a:rPr lang="en-US" dirty="0"/>
              <a:t>Document Advice from Service Providers</a:t>
            </a:r>
          </a:p>
          <a:p>
            <a:pPr lvl="2"/>
            <a:r>
              <a:rPr lang="en-US" dirty="0"/>
              <a:t>Process is More Important than Result</a:t>
            </a:r>
          </a:p>
        </p:txBody>
      </p:sp>
    </p:spTree>
    <p:extLst>
      <p:ext uri="{BB962C8B-B14F-4D97-AF65-F5344CB8AC3E}">
        <p14:creationId xmlns:p14="http://schemas.microsoft.com/office/powerpoint/2010/main" val="31062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Tips for Success – Improve Plan and Reduce Risk </a:t>
            </a:r>
            <a:r>
              <a:rPr lang="en-US" sz="2200" dirty="0" smtClean="0"/>
              <a:t>(cont.)</a:t>
            </a:r>
            <a:endParaRPr lang="en-US" sz="2200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Follow Benefit Plan and ESEB Trust Terms:</a:t>
            </a:r>
          </a:p>
          <a:p>
            <a:pPr lvl="2"/>
            <a:r>
              <a:rPr lang="en-US" dirty="0"/>
              <a:t>Know the Terms of Your Benefit Plans and the Trust Agreement</a:t>
            </a:r>
          </a:p>
          <a:p>
            <a:pPr lvl="2"/>
            <a:r>
              <a:rPr lang="en-US" dirty="0"/>
              <a:t>Document Applicable Plan and/or ESEB Trust Terms When Making Decisions</a:t>
            </a:r>
          </a:p>
          <a:p>
            <a:pPr lvl="2"/>
            <a:r>
              <a:rPr lang="en-US" dirty="0"/>
              <a:t>Eliminate All Inconsistencies Between the Plan and/or ESEB Trust Terms and Plan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1705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4000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idx="1"/>
          </p:nvPr>
        </p:nvSpPr>
        <p:spPr>
          <a:xfrm>
            <a:off x="304799" y="1545905"/>
            <a:ext cx="8613775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Trust Expenses:</a:t>
            </a:r>
          </a:p>
          <a:p>
            <a:pPr lvl="2"/>
            <a:r>
              <a:rPr lang="en-US" dirty="0"/>
              <a:t>Services Must be Necessary</a:t>
            </a:r>
          </a:p>
          <a:p>
            <a:pPr lvl="2"/>
            <a:r>
              <a:rPr lang="en-US" dirty="0"/>
              <a:t>Costs Must be Reasonable</a:t>
            </a:r>
          </a:p>
          <a:p>
            <a:pPr lvl="2"/>
            <a:r>
              <a:rPr lang="en-US" dirty="0"/>
              <a:t>Cheaper is Not Always Better</a:t>
            </a:r>
          </a:p>
          <a:p>
            <a:pPr lvl="2"/>
            <a:r>
              <a:rPr lang="en-US" dirty="0"/>
              <a:t>Monitor Services Provided</a:t>
            </a:r>
          </a:p>
        </p:txBody>
      </p:sp>
    </p:spTree>
    <p:extLst>
      <p:ext uri="{BB962C8B-B14F-4D97-AF65-F5344CB8AC3E}">
        <p14:creationId xmlns:p14="http://schemas.microsoft.com/office/powerpoint/2010/main" val="390750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545905"/>
            <a:ext cx="8613775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Make Sure Insurance is Adequate</a:t>
            </a:r>
          </a:p>
          <a:p>
            <a:pPr lvl="2"/>
            <a:r>
              <a:rPr lang="en-US" dirty="0"/>
              <a:t>Fidelity Bond – Required</a:t>
            </a:r>
          </a:p>
          <a:p>
            <a:pPr lvl="2"/>
            <a:r>
              <a:rPr lang="en-US" dirty="0"/>
              <a:t>Fiduciary Liability Insurance</a:t>
            </a:r>
          </a:p>
          <a:p>
            <a:pPr lvl="2"/>
            <a:r>
              <a:rPr lang="en-US" dirty="0"/>
              <a:t>Employee Plan Liability Insurance (EPL)</a:t>
            </a:r>
          </a:p>
          <a:p>
            <a:pPr lvl="2"/>
            <a:r>
              <a:rPr lang="en-US" dirty="0"/>
              <a:t>Equivalent of Directors’ and Officers’ Insurance (D&amp;O)</a:t>
            </a:r>
          </a:p>
        </p:txBody>
      </p:sp>
    </p:spTree>
    <p:extLst>
      <p:ext uri="{BB962C8B-B14F-4D97-AF65-F5344CB8AC3E}">
        <p14:creationId xmlns:p14="http://schemas.microsoft.com/office/powerpoint/2010/main" val="14765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066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700" b="1" dirty="0"/>
              <a:t>Agenda</a:t>
            </a:r>
            <a:r>
              <a:rPr lang="en-US" sz="4400" b="1" dirty="0"/>
              <a:t/>
            </a:r>
            <a:br>
              <a:rPr lang="en-US" sz="4400" b="1" dirty="0"/>
            </a:br>
            <a:endParaRPr lang="en-US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Basics:  What Governs the Everett School Employee Benefit Trust (“ESEB Trust</a:t>
            </a:r>
            <a:r>
              <a:rPr lang="en-US" dirty="0" smtClean="0"/>
              <a:t>”)?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Trustee Responsibilities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Tips </a:t>
            </a:r>
            <a:r>
              <a:rPr lang="en-US" dirty="0"/>
              <a:t>for Success – Improve Plan and Reduce </a:t>
            </a:r>
            <a:r>
              <a:rPr lang="en-US" dirty="0" smtClean="0"/>
              <a:t>Risk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Questions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Clearly Allocate/Delegate Duties</a:t>
            </a:r>
          </a:p>
          <a:p>
            <a:pPr lvl="2"/>
            <a:r>
              <a:rPr lang="en-US" dirty="0"/>
              <a:t>Clearly Identify Responsibility for Specific Duties</a:t>
            </a:r>
          </a:p>
          <a:p>
            <a:pPr lvl="2"/>
            <a:r>
              <a:rPr lang="en-US" dirty="0"/>
              <a:t>Delegation/Acceptance Should be in Writing</a:t>
            </a:r>
          </a:p>
          <a:p>
            <a:pPr lvl="2"/>
            <a:r>
              <a:rPr lang="en-US" dirty="0"/>
              <a:t>Delegating Party Remains Responsible for Selecting and Retaining Delegate</a:t>
            </a:r>
          </a:p>
          <a:p>
            <a:pPr lvl="2"/>
            <a:r>
              <a:rPr lang="en-US" dirty="0"/>
              <a:t>Monitor Performance of Delegate</a:t>
            </a:r>
          </a:p>
          <a:p>
            <a:pPr lvl="3"/>
            <a:r>
              <a:rPr lang="en-US" sz="2000" dirty="0"/>
              <a:t>Examples:</a:t>
            </a:r>
          </a:p>
          <a:p>
            <a:pPr lvl="4"/>
            <a:r>
              <a:rPr lang="en-US" sz="1800" dirty="0"/>
              <a:t>Investment Advisor</a:t>
            </a:r>
          </a:p>
          <a:p>
            <a:pPr lvl="4"/>
            <a:r>
              <a:rPr lang="en-US" sz="1800" dirty="0"/>
              <a:t>Claims Administrator</a:t>
            </a:r>
          </a:p>
        </p:txBody>
      </p:sp>
    </p:spTree>
    <p:extLst>
      <p:ext uri="{BB962C8B-B14F-4D97-AF65-F5344CB8AC3E}">
        <p14:creationId xmlns:p14="http://schemas.microsoft.com/office/powerpoint/2010/main" val="278853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Establish Clear Administrative Policies and Procedures</a:t>
            </a:r>
          </a:p>
          <a:p>
            <a:pPr lvl="2"/>
            <a:r>
              <a:rPr lang="en-US" dirty="0"/>
              <a:t>Document Trust/Benefit Plan Policies and Procedures</a:t>
            </a:r>
          </a:p>
          <a:p>
            <a:pPr lvl="2"/>
            <a:r>
              <a:rPr lang="en-US" dirty="0"/>
              <a:t>Document Implementation</a:t>
            </a:r>
          </a:p>
          <a:p>
            <a:pPr lvl="2"/>
            <a:r>
              <a:rPr lang="en-US" dirty="0"/>
              <a:t>Periodically Review and Revise Policies and Procedures</a:t>
            </a:r>
          </a:p>
          <a:p>
            <a:pPr lvl="2"/>
            <a:r>
              <a:rPr lang="en-US" dirty="0"/>
              <a:t>Document Interpretations of the Trust and Benefit Plans to Ensure Consistent Treatment of Participants and Beneficiaries</a:t>
            </a:r>
          </a:p>
        </p:txBody>
      </p:sp>
    </p:spTree>
    <p:extLst>
      <p:ext uri="{BB962C8B-B14F-4D97-AF65-F5344CB8AC3E}">
        <p14:creationId xmlns:p14="http://schemas.microsoft.com/office/powerpoint/2010/main" val="23505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380999" y="1545905"/>
            <a:ext cx="8537575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Examples of Policies and Procedures:</a:t>
            </a:r>
          </a:p>
          <a:p>
            <a:pPr lvl="2"/>
            <a:r>
              <a:rPr lang="en-US" dirty="0"/>
              <a:t>Investment</a:t>
            </a:r>
          </a:p>
          <a:p>
            <a:pPr lvl="2"/>
            <a:r>
              <a:rPr lang="en-US" dirty="0"/>
              <a:t>Funding</a:t>
            </a:r>
          </a:p>
          <a:p>
            <a:pPr lvl="2"/>
            <a:r>
              <a:rPr lang="en-US" dirty="0"/>
              <a:t>Administration (insource v. outsource)</a:t>
            </a:r>
          </a:p>
          <a:p>
            <a:pPr lvl="2"/>
            <a:r>
              <a:rPr lang="en-US" dirty="0"/>
              <a:t>Compliance with Federal and State Law</a:t>
            </a:r>
          </a:p>
          <a:p>
            <a:pPr lvl="2"/>
            <a:r>
              <a:rPr lang="en-US" dirty="0"/>
              <a:t>Communications</a:t>
            </a:r>
          </a:p>
          <a:p>
            <a:pPr lvl="2"/>
            <a:r>
              <a:rPr lang="en-US" dirty="0"/>
              <a:t>Plan Expense</a:t>
            </a:r>
          </a:p>
          <a:p>
            <a:pPr lvl="2"/>
            <a:r>
              <a:rPr lang="en-US" dirty="0"/>
              <a:t>Performance Monitoring</a:t>
            </a:r>
          </a:p>
        </p:txBody>
      </p:sp>
    </p:spTree>
    <p:extLst>
      <p:ext uri="{BB962C8B-B14F-4D97-AF65-F5344CB8AC3E}">
        <p14:creationId xmlns:p14="http://schemas.microsoft.com/office/powerpoint/2010/main" val="19698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381001" y="1545905"/>
            <a:ext cx="85375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Service Providers – Selection</a:t>
            </a:r>
          </a:p>
          <a:p>
            <a:pPr lvl="2"/>
            <a:r>
              <a:rPr lang="en-US" dirty="0"/>
              <a:t>Establish Selection Criteria</a:t>
            </a:r>
          </a:p>
          <a:p>
            <a:pPr lvl="2"/>
            <a:r>
              <a:rPr lang="en-US" dirty="0"/>
              <a:t>Obtain Proposals and Evaluate Against Criteria</a:t>
            </a:r>
          </a:p>
          <a:p>
            <a:pPr lvl="2"/>
            <a:r>
              <a:rPr lang="en-US" dirty="0"/>
              <a:t>Understand Fee Structure and Know the Market</a:t>
            </a:r>
          </a:p>
        </p:txBody>
      </p:sp>
    </p:spTree>
    <p:extLst>
      <p:ext uri="{BB962C8B-B14F-4D97-AF65-F5344CB8AC3E}">
        <p14:creationId xmlns:p14="http://schemas.microsoft.com/office/powerpoint/2010/main" val="300014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381001" y="1545905"/>
            <a:ext cx="8537574" cy="459581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Service Providers – Monitor Performance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Review Performance Against Established Measures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Read All Reports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Check Fees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Ask About Their Internal Policies and Procedures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Follow-up on Participant Complaints</a:t>
            </a:r>
          </a:p>
        </p:txBody>
      </p:sp>
    </p:spTree>
    <p:extLst>
      <p:ext uri="{BB962C8B-B14F-4D97-AF65-F5344CB8AC3E}">
        <p14:creationId xmlns:p14="http://schemas.microsoft.com/office/powerpoint/2010/main" val="9112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414042">
                    <a:lumMod val="50000"/>
                  </a:srgbClr>
                </a:solidFill>
              </a:rPr>
              <a:t>Tips for Success – Improve Plan and Reduce Risk </a:t>
            </a:r>
            <a:r>
              <a:rPr lang="en-US" sz="2200" dirty="0">
                <a:solidFill>
                  <a:srgbClr val="414042">
                    <a:lumMod val="50000"/>
                  </a:srgbClr>
                </a:solidFill>
              </a:rPr>
              <a:t>(cont.)</a:t>
            </a:r>
            <a:endParaRPr lang="en-US" sz="2000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571500" indent="-5715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600" dirty="0" smtClean="0"/>
              <a:t>Document</a:t>
            </a:r>
            <a:endParaRPr lang="en-US" dirty="0"/>
          </a:p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4800" dirty="0"/>
              <a:t>Document</a:t>
            </a:r>
          </a:p>
          <a:p>
            <a:pPr marL="857250" indent="-85725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6000" dirty="0"/>
              <a:t>Document!</a:t>
            </a:r>
          </a:p>
          <a:p>
            <a:pPr>
              <a:buFont typeface="Wingdings" pitchFamily="2" charset="2"/>
              <a:buNone/>
            </a:pPr>
            <a:endParaRPr lang="en-US" sz="60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37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Box 1"/>
          <p:cNvSpPr txBox="1">
            <a:spLocks noChangeArrowheads="1"/>
          </p:cNvSpPr>
          <p:nvPr/>
        </p:nvSpPr>
        <p:spPr bwMode="auto">
          <a:xfrm>
            <a:off x="1676400" y="1295400"/>
            <a:ext cx="5867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algn="ctr"/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Melanie Curtice</a:t>
            </a:r>
          </a:p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(206) 359-3092</a:t>
            </a:r>
          </a:p>
          <a:p>
            <a:pPr algn="ctr"/>
            <a:r>
              <a:rPr lang="en-US" sz="2000" b="1" u="sng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mcurtice@perkinscoie.com</a:t>
            </a:r>
          </a:p>
          <a:p>
            <a:pPr algn="ctr"/>
            <a:endParaRPr lang="en-US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ESEB Trust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idx="1"/>
          </p:nvPr>
        </p:nvSpPr>
        <p:spPr>
          <a:xfrm>
            <a:off x="381001" y="1545905"/>
            <a:ext cx="85375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What </a:t>
            </a:r>
            <a:r>
              <a:rPr lang="en-US" dirty="0" smtClean="0"/>
              <a:t>Laws Currently Govern </a:t>
            </a:r>
            <a:r>
              <a:rPr lang="en-US" dirty="0"/>
              <a:t>the ESEB </a:t>
            </a:r>
            <a:r>
              <a:rPr lang="en-US" dirty="0" smtClean="0"/>
              <a:t>Trust?</a:t>
            </a:r>
            <a:endParaRPr lang="en-US" dirty="0"/>
          </a:p>
          <a:p>
            <a:pPr lvl="2"/>
            <a:r>
              <a:rPr lang="en-US" dirty="0"/>
              <a:t>Trust Agreement Governing the ESEB Trust, restated December 2005</a:t>
            </a:r>
          </a:p>
          <a:p>
            <a:pPr lvl="2"/>
            <a:r>
              <a:rPr lang="en-US" dirty="0"/>
              <a:t>Federal </a:t>
            </a:r>
            <a:r>
              <a:rPr lang="en-US" dirty="0" smtClean="0"/>
              <a:t>Law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 smtClean="0"/>
              <a:t>Internal </a:t>
            </a:r>
            <a:r>
              <a:rPr lang="en-US" sz="2000" dirty="0"/>
              <a:t>Revenue Code Section 501(c)(9)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Laws Governing Group </a:t>
            </a:r>
            <a:r>
              <a:rPr lang="en-US" sz="2000" dirty="0" smtClean="0"/>
              <a:t>Health Plans (</a:t>
            </a:r>
            <a:r>
              <a:rPr lang="en-US" sz="2000" i="1" dirty="0" smtClean="0"/>
              <a:t>e.g</a:t>
            </a:r>
            <a:r>
              <a:rPr lang="en-US" sz="2000" i="1" dirty="0"/>
              <a:t>.</a:t>
            </a:r>
            <a:r>
              <a:rPr lang="en-US" sz="2000" dirty="0"/>
              <a:t>, HIPAA, </a:t>
            </a:r>
            <a:r>
              <a:rPr lang="en-US" sz="2000" dirty="0" smtClean="0"/>
              <a:t>COBRA)</a:t>
            </a:r>
          </a:p>
          <a:p>
            <a:pPr lvl="2"/>
            <a:r>
              <a:rPr lang="en-US" dirty="0" smtClean="0"/>
              <a:t>Open Public Meetings Act, Title 42, Chapter 30 Revised Code of Washington (“RCW”)</a:t>
            </a:r>
          </a:p>
        </p:txBody>
      </p:sp>
    </p:spTree>
    <p:extLst>
      <p:ext uri="{BB962C8B-B14F-4D97-AF65-F5344CB8AC3E}">
        <p14:creationId xmlns:p14="http://schemas.microsoft.com/office/powerpoint/2010/main" val="8780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ESEB </a:t>
            </a:r>
            <a:r>
              <a:rPr lang="en-US" dirty="0" smtClean="0"/>
              <a:t>Trust </a:t>
            </a:r>
            <a:r>
              <a:rPr lang="en-US" sz="2000" dirty="0" smtClean="0"/>
              <a:t>(cont.)</a:t>
            </a:r>
            <a:r>
              <a:rPr lang="en-US" dirty="0"/>
              <a:t>		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What Laws Do Not Apply?</a:t>
            </a:r>
          </a:p>
          <a:p>
            <a:pPr lvl="2"/>
            <a:r>
              <a:rPr lang="en-US" dirty="0"/>
              <a:t>Employee Retirement Income Security Act of 1974, </a:t>
            </a:r>
            <a:r>
              <a:rPr lang="en-US" dirty="0" smtClean="0"/>
              <a:t>(“</a:t>
            </a:r>
            <a:r>
              <a:rPr lang="en-US" dirty="0"/>
              <a:t>ERISA</a:t>
            </a:r>
            <a:r>
              <a:rPr lang="en-US" dirty="0" smtClean="0"/>
              <a:t>”)</a:t>
            </a: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Does not apply to plans maintained by governmental </a:t>
            </a:r>
            <a:r>
              <a:rPr lang="en-US" sz="2000" dirty="0" smtClean="0"/>
              <a:t>entities</a:t>
            </a:r>
          </a:p>
          <a:p>
            <a:pPr lvl="2"/>
            <a:r>
              <a:rPr lang="en-US" dirty="0"/>
              <a:t>Title 48, Chapter </a:t>
            </a:r>
            <a:r>
              <a:rPr lang="en-US" dirty="0" smtClean="0"/>
              <a:t>62 RCW (“</a:t>
            </a:r>
            <a:r>
              <a:rPr lang="en-US" dirty="0"/>
              <a:t>Local Government Insurance Transactions”)</a:t>
            </a:r>
          </a:p>
          <a:p>
            <a:pPr lvl="2"/>
            <a:r>
              <a:rPr lang="en-US" dirty="0" smtClean="0"/>
              <a:t>Title </a:t>
            </a:r>
            <a:r>
              <a:rPr lang="en-US" dirty="0"/>
              <a:t>48, Chapter 125 RCW (“Self-Funded Multiple Employer Welfare Arrangement” – Washington’s MEWA Statute</a:t>
            </a:r>
            <a:r>
              <a:rPr lang="en-US" dirty="0" smtClean="0"/>
              <a:t>)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898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Trustee Responsibilities	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304799" y="1545905"/>
            <a:ext cx="8613775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Benefit Plan Governance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Who is a Fiduciary?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Trustee/Fiduciary Responsibilities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Fiduciary Breach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How to Improve Your Plan and Reduce Risk</a:t>
            </a:r>
          </a:p>
        </p:txBody>
      </p:sp>
    </p:spTree>
    <p:extLst>
      <p:ext uri="{BB962C8B-B14F-4D97-AF65-F5344CB8AC3E}">
        <p14:creationId xmlns:p14="http://schemas.microsoft.com/office/powerpoint/2010/main" val="28075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Benefit Plan and Trust Governance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545905"/>
            <a:ext cx="86899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The Process of Administering a Trust and its Benefit Plans Involves:</a:t>
            </a:r>
          </a:p>
          <a:p>
            <a:pPr lvl="2"/>
            <a:r>
              <a:rPr lang="en-US" dirty="0"/>
              <a:t>Identifying the Players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Who is a fiduciary and who is not?</a:t>
            </a:r>
          </a:p>
          <a:p>
            <a:pPr lvl="2"/>
            <a:r>
              <a:rPr lang="en-US" dirty="0"/>
              <a:t>Understanding Trustee/Fiduciary Duties</a:t>
            </a:r>
          </a:p>
          <a:p>
            <a:pPr lvl="2"/>
            <a:r>
              <a:rPr lang="en-US" dirty="0"/>
              <a:t>Developing and Following Administrative Procedures</a:t>
            </a:r>
          </a:p>
        </p:txBody>
      </p:sp>
    </p:spTree>
    <p:extLst>
      <p:ext uri="{BB962C8B-B14F-4D97-AF65-F5344CB8AC3E}">
        <p14:creationId xmlns:p14="http://schemas.microsoft.com/office/powerpoint/2010/main" val="207178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 Fiduciary?		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Named Fiduciaries</a:t>
            </a:r>
          </a:p>
          <a:p>
            <a:pPr lvl="2"/>
            <a:r>
              <a:rPr lang="en-US" dirty="0"/>
              <a:t>Trustees under ESEB Trust document (“Trust Agreement”)</a:t>
            </a:r>
          </a:p>
          <a:p>
            <a:pPr lvl="2"/>
            <a:r>
              <a:rPr lang="en-US" dirty="0"/>
              <a:t>Functional Fiduciaries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800" dirty="0"/>
              <a:t>ESEB Trust Administrative Staff?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800" dirty="0"/>
              <a:t>Certain Everett School District Employees?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800" dirty="0"/>
              <a:t>Those Entities Performing Functions Delegated to them by Trustees?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800" dirty="0"/>
              <a:t>Investment Manager?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800" dirty="0"/>
              <a:t>Do You Have Discretion or Control Over Plan Operations, Assets?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800" dirty="0"/>
              <a:t>Those Entities Performing Ministerial Functions? (Probably Not)</a:t>
            </a:r>
          </a:p>
        </p:txBody>
      </p:sp>
    </p:spTree>
    <p:extLst>
      <p:ext uri="{BB962C8B-B14F-4D97-AF65-F5344CB8AC3E}">
        <p14:creationId xmlns:p14="http://schemas.microsoft.com/office/powerpoint/2010/main" val="14024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Trustee Responsibilities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Under Trust Agreement</a:t>
            </a:r>
          </a:p>
          <a:p>
            <a:pPr lvl="2"/>
            <a:r>
              <a:rPr lang="en-US" dirty="0"/>
              <a:t>Receive Contributions and Administer Benefit Plans</a:t>
            </a:r>
          </a:p>
          <a:p>
            <a:pPr lvl="2"/>
            <a:r>
              <a:rPr lang="en-US" dirty="0"/>
              <a:t>Comply with the Internal Revenue Code (“IRC”)</a:t>
            </a:r>
          </a:p>
          <a:p>
            <a:pPr lvl="3"/>
            <a:r>
              <a:rPr lang="en-US" sz="2000" dirty="0"/>
              <a:t>Section 501(c)(9) 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1600" dirty="0"/>
              <a:t>ESEB Trust received a favorable determination from the IRS in 1988 that the trust was qualified as a Voluntary Employees Beneficiary Association (“VEBA”)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1600" dirty="0"/>
              <a:t>ESEB Trust must file a Form 990 each year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1600" dirty="0"/>
              <a:t>ESEB Trust must comply with VEBA rules</a:t>
            </a:r>
          </a:p>
          <a:p>
            <a:pPr lvl="3"/>
            <a:r>
              <a:rPr lang="en-US" sz="2000" dirty="0"/>
              <a:t>Comply with Title 48, Chapter 62 </a:t>
            </a:r>
            <a:r>
              <a:rPr lang="en-US" sz="2000" dirty="0" smtClean="0"/>
              <a:t>RCW (“</a:t>
            </a:r>
            <a:r>
              <a:rPr lang="en-US" sz="2000" dirty="0"/>
              <a:t>Local Government Insurance Transactions</a:t>
            </a:r>
            <a:r>
              <a:rPr lang="en-US" sz="2000" dirty="0" smtClean="0"/>
              <a:t>”) (if self-insured)</a:t>
            </a:r>
            <a:endParaRPr lang="en-US" sz="2000" dirty="0"/>
          </a:p>
          <a:p>
            <a:pPr lvl="4">
              <a:buFont typeface="Courier New" panose="02070309020205020404" pitchFamily="49" charset="0"/>
              <a:buChar char="o"/>
            </a:pPr>
            <a:r>
              <a:rPr lang="en-US" sz="1600" dirty="0"/>
              <a:t>ESEB Trust was approved as a individual self-insurance program in 1999 by the State Risk Manager, </a:t>
            </a:r>
            <a:r>
              <a:rPr lang="en-US" sz="1600" dirty="0" smtClean="0"/>
              <a:t>but </a:t>
            </a:r>
            <a:r>
              <a:rPr lang="en-US" sz="1600" dirty="0"/>
              <a:t>Title 48, Chapter 62 </a:t>
            </a:r>
            <a:r>
              <a:rPr lang="en-US" sz="1600" dirty="0" smtClean="0"/>
              <a:t>RCW no </a:t>
            </a:r>
            <a:r>
              <a:rPr lang="en-US" sz="1600" dirty="0"/>
              <a:t>longer applicable</a:t>
            </a:r>
          </a:p>
        </p:txBody>
      </p:sp>
    </p:spTree>
    <p:extLst>
      <p:ext uri="{BB962C8B-B14F-4D97-AF65-F5344CB8AC3E}">
        <p14:creationId xmlns:p14="http://schemas.microsoft.com/office/powerpoint/2010/main" val="15964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Trustee </a:t>
            </a:r>
            <a:r>
              <a:rPr lang="en-US" dirty="0" smtClean="0"/>
              <a:t>Responsibilities </a:t>
            </a:r>
            <a:r>
              <a:rPr lang="en-US" sz="2000" dirty="0" smtClean="0"/>
              <a:t>(cont.)</a:t>
            </a:r>
            <a:endParaRPr lang="en-US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idx="1"/>
          </p:nvPr>
        </p:nvSpPr>
        <p:spPr>
          <a:xfrm>
            <a:off x="304801" y="1545905"/>
            <a:ext cx="8613774" cy="459581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Under Trust </a:t>
            </a:r>
            <a:r>
              <a:rPr lang="en-US" sz="2800" dirty="0" smtClean="0"/>
              <a:t>Agreement (cont.)</a:t>
            </a:r>
            <a:endParaRPr lang="en-US" sz="2800" dirty="0"/>
          </a:p>
          <a:p>
            <a:pPr lvl="2"/>
            <a:r>
              <a:rPr lang="en-US" dirty="0"/>
              <a:t>Determine Basis of Payments from ESEB Trust</a:t>
            </a:r>
          </a:p>
          <a:p>
            <a:pPr lvl="2"/>
            <a:r>
              <a:rPr lang="en-US" dirty="0"/>
              <a:t>Meet Fiduciary Standards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Ensure ESEB Trust Assets are Used for Exclusive Benefit of Providing Benefits to Participants and Beneficiaries (Duty of Loyalty)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Can Defray Reasonable Expenses of Plan Administration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/>
              <a:t>In Carrying Out Duties, must act “solely in a fiduciary capacity consistent with and in furtherance of the purpose of the </a:t>
            </a:r>
            <a:r>
              <a:rPr lang="en-US" sz="2000" dirty="0" smtClean="0"/>
              <a:t>trust…” </a:t>
            </a:r>
            <a:r>
              <a:rPr lang="en-US" sz="2000" dirty="0"/>
              <a:t>(Duty of Prudence)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25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C Standard">
  <a:themeElements>
    <a:clrScheme name="PerkinsCoie_PPT_Colors">
      <a:dk1>
        <a:srgbClr val="414042"/>
      </a:dk1>
      <a:lt1>
        <a:srgbClr val="FFFFFF"/>
      </a:lt1>
      <a:dk2>
        <a:srgbClr val="E3E1DB"/>
      </a:dk2>
      <a:lt2>
        <a:srgbClr val="D6001C"/>
      </a:lt2>
      <a:accent1>
        <a:srgbClr val="A20067"/>
      </a:accent1>
      <a:accent2>
        <a:srgbClr val="FFB81C"/>
      </a:accent2>
      <a:accent3>
        <a:srgbClr val="0082BA"/>
      </a:accent3>
      <a:accent4>
        <a:srgbClr val="00B2A9"/>
      </a:accent4>
      <a:accent5>
        <a:srgbClr val="4BACC6"/>
      </a:accent5>
      <a:accent6>
        <a:srgbClr val="F79646"/>
      </a:accent6>
      <a:hlink>
        <a:srgbClr val="D6001C"/>
      </a:hlink>
      <a:folHlink>
        <a:srgbClr val="D6001C"/>
      </a:folHlink>
    </a:clrScheme>
    <a:fontScheme name="Perkins Coi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1099</Words>
  <Application>Microsoft Office PowerPoint</Application>
  <PresentationFormat>On-screen Show (4:3)</PresentationFormat>
  <Paragraphs>176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PC Standard</vt:lpstr>
      <vt:lpstr>Trust and Employee Benefit Plan Governance</vt:lpstr>
      <vt:lpstr> Agenda </vt:lpstr>
      <vt:lpstr>ESEB Trust</vt:lpstr>
      <vt:lpstr>ESEB Trust (cont.)  </vt:lpstr>
      <vt:lpstr>Trustee Responsibilities </vt:lpstr>
      <vt:lpstr>Benefit Plan and Trust Governance</vt:lpstr>
      <vt:lpstr>Who is a Fiduciary?  </vt:lpstr>
      <vt:lpstr>Trustee Responsibilities</vt:lpstr>
      <vt:lpstr>Trustee Responsibilities (cont.)</vt:lpstr>
      <vt:lpstr>Trustee Responsibilities (cont.)</vt:lpstr>
      <vt:lpstr>Trustee Responsibilities (cont.)</vt:lpstr>
      <vt:lpstr>Trustee Responsibilities (cont.)</vt:lpstr>
      <vt:lpstr>Fiduciary Breach - Common Claims</vt:lpstr>
      <vt:lpstr>Tips for Success – Improve Plan and Reduce Risk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Tips for Success – Improve Plan and Reduce Risk (cont.)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