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1" r:id="rId14"/>
    <p:sldId id="272" r:id="rId15"/>
    <p:sldId id="276" r:id="rId16"/>
    <p:sldId id="282" r:id="rId17"/>
    <p:sldId id="278" r:id="rId18"/>
    <p:sldId id="281" r:id="rId19"/>
    <p:sldId id="273" r:id="rId20"/>
    <p:sldId id="274" r:id="rId21"/>
    <p:sldId id="275" r:id="rId22"/>
    <p:sldId id="268" r:id="rId23"/>
    <p:sldId id="266" r:id="rId24"/>
    <p:sldId id="283"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42" y="-84"/>
      </p:cViewPr>
      <p:guideLst>
        <p:guide orient="horz" pos="2160"/>
        <p:guide pos="2880"/>
      </p:guideLst>
    </p:cSldViewPr>
  </p:slideViewPr>
  <p:notesTextViewPr>
    <p:cViewPr>
      <p:scale>
        <a:sx n="1" d="1"/>
        <a:sy n="1" d="1"/>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366EE-1A47-42B2-9C23-B77E34CCBB66}" type="datetimeFigureOut">
              <a:rPr lang="en-US" smtClean="0"/>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151C7-6ED1-4929-AE10-CE47B584FE31}" type="slidenum">
              <a:rPr lang="en-US" smtClean="0"/>
              <a:t>‹#›</a:t>
            </a:fld>
            <a:endParaRPr lang="en-US"/>
          </a:p>
        </p:txBody>
      </p:sp>
    </p:spTree>
    <p:extLst>
      <p:ext uri="{BB962C8B-B14F-4D97-AF65-F5344CB8AC3E}">
        <p14:creationId xmlns:p14="http://schemas.microsoft.com/office/powerpoint/2010/main" val="191440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D09E0-C348-48DD-821C-9668C237DD0E}" type="slidenum">
              <a:rPr lang="en-US" altLang="en-US"/>
              <a:pPr/>
              <a:t>8</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a:t>Slide 9</a:t>
            </a:r>
          </a:p>
          <a:p>
            <a:endParaRPr lang="en-US" altLang="en-US"/>
          </a:p>
          <a:p>
            <a:r>
              <a:rPr lang="en-US" altLang="en-US"/>
              <a:t>Additional Quotes:</a:t>
            </a:r>
          </a:p>
          <a:p>
            <a:r>
              <a:rPr lang="en-US" altLang="en-US" sz="1400">
                <a:latin typeface="Palatino Linotype" pitchFamily="18" charset="0"/>
              </a:rPr>
              <a:t>I really enjoy that the district has this program in place. It really helps people that don't know what to do (when they need help changing their lifestyle) by taking us by the hand and showing various paths to get there. Also, camaraderie between co-workers has increased. It is really great when we have these challenges, we all work for the common cause-health to happiness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FB19C-D788-4431-B202-7BACCC388C7A}"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67588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FB19C-D788-4431-B202-7BACCC388C7A}"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273882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FB19C-D788-4431-B202-7BACCC388C7A}"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95535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FB19C-D788-4431-B202-7BACCC388C7A}"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165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FB19C-D788-4431-B202-7BACCC388C7A}"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197758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FB19C-D788-4431-B202-7BACCC388C7A}"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181409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FB19C-D788-4431-B202-7BACCC388C7A}"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365834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FB19C-D788-4431-B202-7BACCC388C7A}"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262883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FB19C-D788-4431-B202-7BACCC388C7A}"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93769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FB19C-D788-4431-B202-7BACCC388C7A}"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287247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FB19C-D788-4431-B202-7BACCC388C7A}"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AC677-43E3-4EA2-BB75-E7E1EA660AD1}" type="slidenum">
              <a:rPr lang="en-US" smtClean="0"/>
              <a:t>‹#›</a:t>
            </a:fld>
            <a:endParaRPr lang="en-US"/>
          </a:p>
        </p:txBody>
      </p:sp>
    </p:spTree>
    <p:extLst>
      <p:ext uri="{BB962C8B-B14F-4D97-AF65-F5344CB8AC3E}">
        <p14:creationId xmlns:p14="http://schemas.microsoft.com/office/powerpoint/2010/main" val="38034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FB19C-D788-4431-B202-7BACCC388C7A}" type="datetimeFigureOut">
              <a:rPr lang="en-US" smtClean="0"/>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AC677-43E3-4EA2-BB75-E7E1EA660AD1}" type="slidenum">
              <a:rPr lang="en-US" smtClean="0"/>
              <a:t>‹#›</a:t>
            </a:fld>
            <a:endParaRPr lang="en-US"/>
          </a:p>
        </p:txBody>
      </p:sp>
    </p:spTree>
    <p:extLst>
      <p:ext uri="{BB962C8B-B14F-4D97-AF65-F5344CB8AC3E}">
        <p14:creationId xmlns:p14="http://schemas.microsoft.com/office/powerpoint/2010/main" val="41726465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000" b="1" dirty="0" smtClean="0"/>
              <a:t>Program Overview</a:t>
            </a:r>
          </a:p>
          <a:p>
            <a:r>
              <a:rPr lang="en-US" sz="4000" b="1" dirty="0" smtClean="0"/>
              <a:t>2008-2015 </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295400"/>
            <a:ext cx="7896795" cy="1905000"/>
          </a:xfrm>
          <a:prstGeom prst="rect">
            <a:avLst/>
          </a:prstGeom>
        </p:spPr>
      </p:pic>
    </p:spTree>
    <p:extLst>
      <p:ext uri="{BB962C8B-B14F-4D97-AF65-F5344CB8AC3E}">
        <p14:creationId xmlns:p14="http://schemas.microsoft.com/office/powerpoint/2010/main" val="359598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457200" y="274638"/>
            <a:ext cx="4343400" cy="1143000"/>
          </a:xfrm>
        </p:spPr>
        <p:txBody>
          <a:bodyPr>
            <a:normAutofit fontScale="90000"/>
          </a:bodyPr>
          <a:lstStyle/>
          <a:p>
            <a:r>
              <a:rPr lang="en-US" sz="4000" b="1" dirty="0" smtClean="0"/>
              <a:t>Creating a </a:t>
            </a:r>
            <a:br>
              <a:rPr lang="en-US" sz="4000" b="1" dirty="0" smtClean="0"/>
            </a:br>
            <a:r>
              <a:rPr lang="en-US" sz="4000" b="1" dirty="0" smtClean="0"/>
              <a:t>Culture of Wellness</a:t>
            </a:r>
            <a:endParaRPr lang="en-US" sz="4000" b="1" dirty="0"/>
          </a:p>
        </p:txBody>
      </p:sp>
      <p:sp>
        <p:nvSpPr>
          <p:cNvPr id="5" name="Content Placeholder 2"/>
          <p:cNvSpPr>
            <a:spLocks noGrp="1"/>
          </p:cNvSpPr>
          <p:nvPr>
            <p:ph sz="half" idx="1"/>
          </p:nvPr>
        </p:nvSpPr>
        <p:spPr>
          <a:xfrm>
            <a:off x="152111" y="1676400"/>
            <a:ext cx="4038600" cy="1828800"/>
          </a:xfrm>
        </p:spPr>
        <p:txBody>
          <a:bodyPr>
            <a:normAutofit/>
          </a:bodyPr>
          <a:lstStyle/>
          <a:p>
            <a:pPr marL="0" indent="0">
              <a:buNone/>
            </a:pPr>
            <a:r>
              <a:rPr lang="en-US" sz="2400" b="1" dirty="0" smtClean="0"/>
              <a:t>Action:  Motivate-Change</a:t>
            </a:r>
            <a:br>
              <a:rPr lang="en-US" sz="2400" b="1" dirty="0" smtClean="0"/>
            </a:br>
            <a:endParaRPr lang="en-US" sz="2400" dirty="0" smtClean="0"/>
          </a:p>
          <a:p>
            <a:pPr>
              <a:buFont typeface="Wingdings" panose="05000000000000000000" pitchFamily="2" charset="2"/>
              <a:buChar char="ü"/>
            </a:pPr>
            <a:r>
              <a:rPr lang="en-US" sz="2400" b="1" dirty="0" smtClean="0"/>
              <a:t>The Wellness Challenge®</a:t>
            </a:r>
          </a:p>
          <a:p>
            <a:pPr>
              <a:buFont typeface="Wingdings" panose="05000000000000000000" pitchFamily="2" charset="2"/>
              <a:buChar char="ü"/>
            </a:pPr>
            <a:r>
              <a:rPr lang="en-US" sz="2400" b="1" dirty="0" smtClean="0"/>
              <a:t>Weight Watchers at Work</a:t>
            </a: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5791200"/>
            <a:ext cx="3581400" cy="863966"/>
          </a:xfrm>
          <a:prstGeom prst="rect">
            <a:avLst/>
          </a:prstGeom>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524001"/>
            <a:ext cx="4520386" cy="1341048"/>
          </a:xfrm>
          <a:prstGeom prst="rect">
            <a:avLst/>
          </a:prstGeom>
        </p:spPr>
      </p:pic>
      <p:pic>
        <p:nvPicPr>
          <p:cNvPr id="1026" name="Picture 2" descr="http://und.edu/health-wellness/workwell/slider_images/sli-weightwatch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515" y="3069336"/>
            <a:ext cx="3619500" cy="272186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09209\Desktop\Wellness Wednesday\Wellness Champions\Wellness Champion Photos\Ch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46875"/>
            <a:ext cx="1561811" cy="262029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09209\Desktop\Wellness Wednesday\Wellness Champions\Wellness Champion Photos\Chuck-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145" y="3760227"/>
            <a:ext cx="1937855" cy="2616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515" y="6377160"/>
            <a:ext cx="4174115" cy="369332"/>
          </a:xfrm>
          <a:prstGeom prst="rect">
            <a:avLst/>
          </a:prstGeom>
          <a:noFill/>
        </p:spPr>
        <p:txBody>
          <a:bodyPr wrap="square" rtlCol="0">
            <a:spAutoFit/>
          </a:bodyPr>
          <a:lstStyle/>
          <a:p>
            <a:r>
              <a:rPr lang="en-US" b="1" dirty="0" smtClean="0"/>
              <a:t>Chuck Booth, Facilities and Planning; CRC</a:t>
            </a:r>
            <a:endParaRPr lang="en-US" b="1" dirty="0"/>
          </a:p>
        </p:txBody>
      </p:sp>
    </p:spTree>
    <p:extLst>
      <p:ext uri="{BB962C8B-B14F-4D97-AF65-F5344CB8AC3E}">
        <p14:creationId xmlns:p14="http://schemas.microsoft.com/office/powerpoint/2010/main" val="2926593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44562"/>
          </a:xfrm>
        </p:spPr>
        <p:txBody>
          <a:bodyPr/>
          <a:lstStyle/>
          <a:p>
            <a:r>
              <a:rPr lang="en-US" dirty="0" smtClean="0"/>
              <a:t>Awards/Recognition</a:t>
            </a:r>
            <a:endParaRPr lang="en-US" dirty="0"/>
          </a:p>
        </p:txBody>
      </p:sp>
      <p:sp>
        <p:nvSpPr>
          <p:cNvPr id="3" name="Content Placeholder 2"/>
          <p:cNvSpPr>
            <a:spLocks noGrp="1"/>
          </p:cNvSpPr>
          <p:nvPr>
            <p:ph sz="half" idx="1"/>
          </p:nvPr>
        </p:nvSpPr>
        <p:spPr>
          <a:xfrm>
            <a:off x="152399" y="1447800"/>
            <a:ext cx="3839927" cy="3886200"/>
          </a:xfrm>
        </p:spPr>
        <p:txBody>
          <a:bodyPr>
            <a:normAutofit fontScale="77500" lnSpcReduction="20000"/>
          </a:bodyPr>
          <a:lstStyle/>
          <a:p>
            <a:r>
              <a:rPr lang="en-US" b="1" dirty="0" smtClean="0"/>
              <a:t>American Heart Association</a:t>
            </a:r>
          </a:p>
          <a:p>
            <a:pPr marL="457200" lvl="1" indent="0">
              <a:buNone/>
            </a:pPr>
            <a:r>
              <a:rPr lang="en-US" sz="2600" b="1" dirty="0" smtClean="0"/>
              <a:t>Gold Fit Friendly  Worksite Award</a:t>
            </a:r>
            <a:r>
              <a:rPr lang="en-US" sz="2600" dirty="0" smtClean="0"/>
              <a:t/>
            </a:r>
            <a:br>
              <a:rPr lang="en-US" sz="2600" dirty="0" smtClean="0"/>
            </a:br>
            <a:r>
              <a:rPr lang="en-US" sz="2600" dirty="0" smtClean="0"/>
              <a:t>4 years in a row</a:t>
            </a:r>
            <a:r>
              <a:rPr lang="en-US" dirty="0" smtClean="0"/>
              <a:t>.  </a:t>
            </a:r>
            <a:br>
              <a:rPr lang="en-US" dirty="0" smtClean="0"/>
            </a:br>
            <a:endParaRPr lang="en-US" dirty="0" smtClean="0"/>
          </a:p>
          <a:p>
            <a:r>
              <a:rPr lang="en-US" sz="2600" b="1" dirty="0" smtClean="0"/>
              <a:t>School Employee Wellness-Gold Level National Award </a:t>
            </a:r>
            <a:r>
              <a:rPr lang="en-US" sz="2600" dirty="0" smtClean="0"/>
              <a:t>2011-2012 from the Directors of Health Promotion and Education</a:t>
            </a:r>
            <a:br>
              <a:rPr lang="en-US" sz="2600" dirty="0" smtClean="0"/>
            </a:br>
            <a:endParaRPr lang="en-US" sz="2600" dirty="0" smtClean="0"/>
          </a:p>
          <a:p>
            <a:r>
              <a:rPr lang="en-US" sz="2600" dirty="0" smtClean="0"/>
              <a:t>Puget Sound </a:t>
            </a:r>
            <a:r>
              <a:rPr lang="en-US" sz="2600" b="1" i="1" dirty="0" smtClean="0"/>
              <a:t>Healthy Worksite Summit</a:t>
            </a:r>
            <a:r>
              <a:rPr lang="en-US" sz="2600" dirty="0" smtClean="0"/>
              <a:t/>
            </a:r>
            <a:br>
              <a:rPr lang="en-US" sz="2600" dirty="0" smtClean="0"/>
            </a:br>
            <a:r>
              <a:rPr lang="en-US" sz="2600" b="1" dirty="0" smtClean="0"/>
              <a:t>Golden Apple Award </a:t>
            </a:r>
            <a:r>
              <a:rPr lang="en-US" sz="2600" dirty="0" smtClean="0"/>
              <a:t>2014</a:t>
            </a:r>
          </a:p>
          <a:p>
            <a:pPr marL="457200" lvl="1" indent="0">
              <a:buNone/>
            </a:pP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S:\HRshared\Shared\HRDATA\Wellness\Awards\Awards\Fit Friendly\ucm_4629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114800"/>
            <a:ext cx="1660724" cy="19928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dhpe.org/graphics/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44" y="5471319"/>
            <a:ext cx="5195094" cy="944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327" y="1219200"/>
            <a:ext cx="4984986" cy="2776538"/>
          </a:xfrm>
          <a:prstGeom prst="rect">
            <a:avLst/>
          </a:prstGeom>
        </p:spPr>
      </p:pic>
    </p:spTree>
    <p:extLst>
      <p:ext uri="{BB962C8B-B14F-4D97-AF65-F5344CB8AC3E}">
        <p14:creationId xmlns:p14="http://schemas.microsoft.com/office/powerpoint/2010/main" val="183514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5" name="Content Placeholder 4"/>
          <p:cNvSpPr>
            <a:spLocks noGrp="1"/>
          </p:cNvSpPr>
          <p:nvPr>
            <p:ph sz="half" idx="1"/>
          </p:nvPr>
        </p:nvSpPr>
        <p:spPr/>
        <p:txBody>
          <a:bodyPr>
            <a:normAutofit lnSpcReduction="10000"/>
          </a:bodyPr>
          <a:lstStyle/>
          <a:p>
            <a:pPr marL="0" indent="0" algn="ctr">
              <a:buNone/>
            </a:pPr>
            <a:r>
              <a:rPr lang="en-US" dirty="0" smtClean="0"/>
              <a:t>“I </a:t>
            </a:r>
            <a:r>
              <a:rPr lang="en-US" dirty="0"/>
              <a:t>don’t even think I can begin to explain how much I looked forward to your Wednesday Wellness Newsletters. It was the most challenging year I have had teaching, and the newsletters were bits of wisdom and sunshine that I could glean and apply to my </a:t>
            </a:r>
            <a:r>
              <a:rPr lang="en-US" dirty="0" smtClean="0"/>
              <a:t>world”. </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886202"/>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C:\Users\09209\Desktop\2014 1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759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6800" y="4545830"/>
            <a:ext cx="3871913" cy="369332"/>
          </a:xfrm>
          <a:prstGeom prst="rect">
            <a:avLst/>
          </a:prstGeom>
          <a:noFill/>
        </p:spPr>
        <p:txBody>
          <a:bodyPr wrap="square" rtlCol="0">
            <a:spAutoFit/>
          </a:bodyPr>
          <a:lstStyle/>
          <a:p>
            <a:r>
              <a:rPr lang="en-US" b="1" dirty="0" smtClean="0"/>
              <a:t>Maggie Doud, Teacher; Port Gardner</a:t>
            </a:r>
            <a:endParaRPr lang="en-US" b="1" dirty="0"/>
          </a:p>
        </p:txBody>
      </p:sp>
    </p:spTree>
    <p:extLst>
      <p:ext uri="{BB962C8B-B14F-4D97-AF65-F5344CB8AC3E}">
        <p14:creationId xmlns:p14="http://schemas.microsoft.com/office/powerpoint/2010/main" val="1818068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1524000"/>
            <a:ext cx="84185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57912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en-US" dirty="0"/>
              <a:t>Testimonials</a:t>
            </a:r>
          </a:p>
        </p:txBody>
      </p:sp>
    </p:spTree>
    <p:extLst>
      <p:ext uri="{BB962C8B-B14F-4D97-AF65-F5344CB8AC3E}">
        <p14:creationId xmlns:p14="http://schemas.microsoft.com/office/powerpoint/2010/main" val="241035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9209\Desktop\Wellness Wednesday\Wellness Champions\Wellness Champion Photos\janet action 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936733"/>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19200"/>
            <a:ext cx="8001000" cy="2585323"/>
          </a:xfrm>
          <a:prstGeom prst="rect">
            <a:avLst/>
          </a:prstGeom>
        </p:spPr>
        <p:txBody>
          <a:bodyPr wrap="square">
            <a:spAutoFit/>
          </a:bodyPr>
          <a:lstStyle/>
          <a:p>
            <a:pPr algn="ctr"/>
            <a:r>
              <a:rPr lang="en-US" dirty="0"/>
              <a:t>When the fitness classes were first offered, I decided it would be a good start to trying to be healthier.  I think there was even a chance to try out the first class for free!  Gail was teaching yoga and even though I had never practiced yoga before, she made me feel so welcome.  I started to remember how good it feels to get moving!  Then I tried Zumba, and it was so much fun that I just had to go two days a week.  Around this time I started wondering, Why not get back into rowing?  So I did!  I’m healthier now than I had been for a very long time.  I am so grateful that the Wellness Program provided a way for me to focus on my </a:t>
            </a:r>
            <a:r>
              <a:rPr lang="en-US" dirty="0" smtClean="0"/>
              <a:t>health”</a:t>
            </a:r>
            <a:br>
              <a:rPr lang="en-US" dirty="0" smtClean="0"/>
            </a:br>
            <a:r>
              <a:rPr lang="en-US" b="1" dirty="0" smtClean="0"/>
              <a:t>Janet Erickson, Teacher; Jackson Elementary</a:t>
            </a:r>
            <a:endParaRPr lang="en-US" b="1"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a:t>Testimonials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886203"/>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13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09209\Desktop\Wellness Wednesday\Wellness Champions\Wellness Champion Photos\wellnesschampi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357" y="797717"/>
            <a:ext cx="322187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09209\Desktop\Wellness Wednesday\Wellness Champions\Wellness Champion Photos\PJ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799"/>
            <a:ext cx="3118240" cy="4186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4516952"/>
            <a:ext cx="6061364" cy="1846659"/>
          </a:xfrm>
          <a:prstGeom prst="rect">
            <a:avLst/>
          </a:prstGeom>
          <a:noFill/>
        </p:spPr>
        <p:txBody>
          <a:bodyPr wrap="square" rtlCol="0">
            <a:spAutoFit/>
          </a:bodyPr>
          <a:lstStyle/>
          <a:p>
            <a:pPr algn="ctr"/>
            <a:r>
              <a:rPr lang="en-US" sz="1600" b="1" i="1" dirty="0"/>
              <a:t>WW is a very supportive program that has helped me lose over 100 pounds.</a:t>
            </a:r>
            <a:r>
              <a:rPr lang="en-US" sz="1600" dirty="0"/>
              <a:t>  Our leader is very inspirational and helps us see the “whole” picture and process of losing weight.  Small changes can make a big difference. </a:t>
            </a:r>
            <a:r>
              <a:rPr lang="en-US" sz="1600" b="1" dirty="0"/>
              <a:t> A big thank you to the Trust for supporting the Weight Watcher program in the school district</a:t>
            </a:r>
            <a:r>
              <a:rPr lang="en-US" sz="1600" b="1" dirty="0" smtClean="0"/>
              <a:t>!  </a:t>
            </a:r>
            <a:br>
              <a:rPr lang="en-US" sz="1600" b="1" dirty="0" smtClean="0"/>
            </a:br>
            <a:r>
              <a:rPr lang="en-US" sz="1600" dirty="0" smtClean="0"/>
              <a:t>Pat Jones, LMS; CRC</a:t>
            </a:r>
            <a:endParaRPr lang="en-US" sz="1600" dirty="0"/>
          </a:p>
          <a:p>
            <a:endParaRPr 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886203"/>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789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09209\Desktop\Wellness Wednesday\Wellness Champions\Wellness Champion Photos\wellnesschampi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22187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4287362"/>
            <a:ext cx="8534400" cy="2308324"/>
          </a:xfrm>
          <a:prstGeom prst="rect">
            <a:avLst/>
          </a:prstGeom>
          <a:noFill/>
        </p:spPr>
        <p:txBody>
          <a:bodyPr wrap="square" rtlCol="0">
            <a:spAutoFit/>
          </a:bodyPr>
          <a:lstStyle/>
          <a:p>
            <a:r>
              <a:rPr lang="en-US" b="1" dirty="0"/>
              <a:t>Chris </a:t>
            </a:r>
            <a:r>
              <a:rPr lang="en-US" b="1" dirty="0" smtClean="0"/>
              <a:t>Hulteng, Teacher at Monroe</a:t>
            </a:r>
            <a:r>
              <a:rPr lang="en-US" dirty="0" smtClean="0"/>
              <a:t>, organized </a:t>
            </a:r>
            <a:r>
              <a:rPr lang="en-US" dirty="0"/>
              <a:t>3-4 </a:t>
            </a:r>
            <a:r>
              <a:rPr lang="en-US" dirty="0" err="1"/>
              <a:t>Walktober</a:t>
            </a:r>
            <a:r>
              <a:rPr lang="en-US" dirty="0"/>
              <a:t> teams and met with them to inform them of the program.  She sent encouraging emails to get everyone going.  She made a chart for students to see that exhibited the Wellness Team’s walking steps to inspire our students.  She also coordinates monthly Wellness lunches where the Wellness walking teams provide a healthy lunch for the entire staff each month.    Oh yes!  In partnership with Debi Doyle, she tries to get staff to exercise after school. Thanks Chris!  You are truly an inspiration to us all!  </a:t>
            </a:r>
          </a:p>
          <a:p>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449" y="5999879"/>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85800" y="349332"/>
            <a:ext cx="3124200" cy="3886200"/>
          </a:xfrm>
          <a:prstGeom prst="rect">
            <a:avLst/>
          </a:prstGeom>
        </p:spPr>
      </p:pic>
    </p:spTree>
    <p:extLst>
      <p:ext uri="{BB962C8B-B14F-4D97-AF65-F5344CB8AC3E}">
        <p14:creationId xmlns:p14="http://schemas.microsoft.com/office/powerpoint/2010/main" val="3438754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09209\Desktop\Wellness Wednesday\Wellness Champions\Wellness Champion Photos\wellnesschampi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357" y="797717"/>
            <a:ext cx="322187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4516952"/>
            <a:ext cx="6061364" cy="369332"/>
          </a:xfrm>
          <a:prstGeom prst="rect">
            <a:avLst/>
          </a:prstGeom>
          <a:noFill/>
        </p:spPr>
        <p:txBody>
          <a:bodyPr wrap="square" rtlCol="0">
            <a:spAutoFit/>
          </a:bodyPr>
          <a:lstStyle/>
          <a:p>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019" y="6072187"/>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89364" y="4676878"/>
            <a:ext cx="6248400" cy="1477328"/>
          </a:xfrm>
          <a:prstGeom prst="rect">
            <a:avLst/>
          </a:prstGeom>
          <a:noFill/>
        </p:spPr>
        <p:txBody>
          <a:bodyPr wrap="square" rtlCol="0">
            <a:spAutoFit/>
          </a:bodyPr>
          <a:lstStyle/>
          <a:p>
            <a:pPr algn="ctr"/>
            <a:r>
              <a:rPr lang="en-US" b="1" i="1" dirty="0" smtClean="0"/>
              <a:t>Cynthia Gaub </a:t>
            </a:r>
            <a:r>
              <a:rPr lang="en-US" b="1" i="1" dirty="0"/>
              <a:t>has been a wellness leader in our school. She participates in our weekly veggie/healthy snack club; helps keep the staff informed about wellness opportunities.  She walks, runs, swims, rides her road bike, and always takes on several of the wellness challenges herself. </a:t>
            </a:r>
          </a:p>
        </p:txBody>
      </p:sp>
      <p:pic>
        <p:nvPicPr>
          <p:cNvPr id="7" name="Picture 6" descr="C:\Users\09209\Desktop\phot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31095"/>
            <a:ext cx="3429000" cy="4345783"/>
          </a:xfrm>
          <a:prstGeom prst="rect">
            <a:avLst/>
          </a:prstGeom>
          <a:noFill/>
          <a:ln>
            <a:noFill/>
          </a:ln>
        </p:spPr>
      </p:pic>
    </p:spTree>
    <p:extLst>
      <p:ext uri="{BB962C8B-B14F-4D97-AF65-F5344CB8AC3E}">
        <p14:creationId xmlns:p14="http://schemas.microsoft.com/office/powerpoint/2010/main" val="3039163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09209\Desktop\Wellness Wednesday\Wellness Champions\Wellness Champion Photos\wellnesschampi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357" y="797717"/>
            <a:ext cx="322187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4516952"/>
            <a:ext cx="6061364" cy="369332"/>
          </a:xfrm>
          <a:prstGeom prst="rect">
            <a:avLst/>
          </a:prstGeom>
          <a:noFill/>
        </p:spPr>
        <p:txBody>
          <a:bodyPr wrap="square" rtlCol="0">
            <a:spAutoFit/>
          </a:bodyPr>
          <a:lstStyle/>
          <a:p>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019" y="6072187"/>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4676878"/>
            <a:ext cx="7848600" cy="1754326"/>
          </a:xfrm>
          <a:prstGeom prst="rect">
            <a:avLst/>
          </a:prstGeom>
          <a:noFill/>
        </p:spPr>
        <p:txBody>
          <a:bodyPr wrap="square" rtlCol="0">
            <a:spAutoFit/>
          </a:bodyPr>
          <a:lstStyle/>
          <a:p>
            <a:pPr algn="ctr"/>
            <a:r>
              <a:rPr lang="en-US" b="1" i="1" dirty="0"/>
              <a:t>John Preston is a perfect example of someone who has incorporated health and wellness into every aspect of his life.</a:t>
            </a:r>
            <a:r>
              <a:rPr lang="en-US" dirty="0"/>
              <a:t> John starts almost each day by riding his bike to work, rain or shine. John also uses his pedometer faithfully. John brings in his healthy lunch each day and makes sure his fruits and veggies are represented. He has participated in </a:t>
            </a:r>
            <a:r>
              <a:rPr lang="en-US" dirty="0" err="1"/>
              <a:t>Walktober</a:t>
            </a:r>
            <a:r>
              <a:rPr lang="en-US" dirty="0"/>
              <a:t> many years in a row and is a huge part of our Wellness Team at Lowell. </a:t>
            </a:r>
            <a:endParaRPr lang="en-US" b="1" i="1" dirty="0"/>
          </a:p>
        </p:txBody>
      </p:sp>
      <p:pic>
        <p:nvPicPr>
          <p:cNvPr id="10" name="Picture 9" descr="C:\Users\09209\AppData\Local\Microsoft\Windows\Temporary Internet Files\Content.Outlook\K0T343X6\John Preston.jpg"/>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106"/>
            <a:ext cx="3657600" cy="4427512"/>
          </a:xfrm>
          <a:prstGeom prst="rect">
            <a:avLst/>
          </a:prstGeom>
          <a:noFill/>
          <a:ln>
            <a:noFill/>
          </a:ln>
        </p:spPr>
      </p:pic>
    </p:spTree>
    <p:extLst>
      <p:ext uri="{BB962C8B-B14F-4D97-AF65-F5344CB8AC3E}">
        <p14:creationId xmlns:p14="http://schemas.microsoft.com/office/powerpoint/2010/main" val="2245141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9209\Desktop\Wellness Wednesday\Wellness Champions\Wellness Champion Photos\Bubble R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32" y="228600"/>
            <a:ext cx="4343400" cy="57912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886203"/>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6094444"/>
            <a:ext cx="4038600" cy="369332"/>
          </a:xfrm>
          <a:prstGeom prst="rect">
            <a:avLst/>
          </a:prstGeom>
          <a:noFill/>
        </p:spPr>
        <p:txBody>
          <a:bodyPr wrap="square" rtlCol="0">
            <a:spAutoFit/>
          </a:bodyPr>
          <a:lstStyle/>
          <a:p>
            <a:pPr algn="ctr"/>
            <a:r>
              <a:rPr lang="en-US" b="1" i="1" dirty="0" smtClean="0"/>
              <a:t>Cathy Woods, Principal; Cascade High</a:t>
            </a:r>
            <a:endParaRPr lang="en-US" b="1" i="1" dirty="0"/>
          </a:p>
        </p:txBody>
      </p:sp>
      <p:pic>
        <p:nvPicPr>
          <p:cNvPr id="12" name="Picture 3" descr="C:\Users\09209\Desktop\Wellness Wednesday\Wellness Champions\Wellness Champion Photos\wellnesschampion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0"/>
            <a:ext cx="291503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72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Beginnings</a:t>
            </a:r>
            <a:endParaRPr lang="en-US" dirty="0"/>
          </a:p>
        </p:txBody>
      </p:sp>
      <p:sp>
        <p:nvSpPr>
          <p:cNvPr id="3" name="Content Placeholder 2"/>
          <p:cNvSpPr>
            <a:spLocks noGrp="1"/>
          </p:cNvSpPr>
          <p:nvPr>
            <p:ph idx="1"/>
          </p:nvPr>
        </p:nvSpPr>
        <p:spPr/>
        <p:txBody>
          <a:bodyPr/>
          <a:lstStyle/>
          <a:p>
            <a:pPr marL="0" indent="0" algn="ctr">
              <a:buNone/>
            </a:pPr>
            <a:r>
              <a:rPr lang="en-US" dirty="0" smtClean="0"/>
              <a:t>Goal:  Create a Culture of Wellness</a:t>
            </a:r>
          </a:p>
          <a:p>
            <a:pPr marL="0" indent="0" algn="ctr">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5915526"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02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703094"/>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1292" y="6357473"/>
            <a:ext cx="4343400" cy="369332"/>
          </a:xfrm>
          <a:prstGeom prst="rect">
            <a:avLst/>
          </a:prstGeom>
          <a:noFill/>
        </p:spPr>
        <p:txBody>
          <a:bodyPr wrap="square" rtlCol="0">
            <a:spAutoFit/>
          </a:bodyPr>
          <a:lstStyle/>
          <a:p>
            <a:pPr algn="ctr"/>
            <a:r>
              <a:rPr lang="en-US" b="1" i="1" dirty="0" smtClean="0"/>
              <a:t>Janet Gillingham, Principal; </a:t>
            </a:r>
            <a:r>
              <a:rPr lang="en-US" b="1" i="1" dirty="0" err="1" smtClean="0"/>
              <a:t>Heatherwood</a:t>
            </a:r>
            <a:r>
              <a:rPr lang="en-US" b="1" i="1" dirty="0" smtClean="0"/>
              <a:t> </a:t>
            </a:r>
            <a:endParaRPr lang="en-US" b="1" i="1" dirty="0"/>
          </a:p>
        </p:txBody>
      </p:sp>
      <p:pic>
        <p:nvPicPr>
          <p:cNvPr id="5123" name="Picture 3" descr="C:\Users\09209\Desktop\Wellness Wednesday\Wellness Champions\Wellness Champion Photos\Janet - Wellness Champ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030" y="356573"/>
            <a:ext cx="3682340" cy="59605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09209\Desktop\Wellness Wednesday\Wellness Champions\Wellness Champion Photos\wellnesschampion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948" y="1371600"/>
            <a:ext cx="3219833" cy="319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033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061" y="59436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211669"/>
            <a:ext cx="3505200" cy="646331"/>
          </a:xfrm>
          <a:prstGeom prst="rect">
            <a:avLst/>
          </a:prstGeom>
          <a:noFill/>
        </p:spPr>
        <p:txBody>
          <a:bodyPr wrap="square" rtlCol="0">
            <a:spAutoFit/>
          </a:bodyPr>
          <a:lstStyle/>
          <a:p>
            <a:pPr algn="ctr"/>
            <a:r>
              <a:rPr lang="en-US" b="1" i="1" dirty="0" smtClean="0"/>
              <a:t>David Jones, </a:t>
            </a:r>
            <a:br>
              <a:rPr lang="en-US" b="1" i="1" dirty="0" smtClean="0"/>
            </a:br>
            <a:r>
              <a:rPr lang="en-US" b="1" i="1" dirty="0" smtClean="0"/>
              <a:t>Principal; Cedar Wood </a:t>
            </a:r>
            <a:endParaRPr lang="en-US" b="1" i="1" dirty="0"/>
          </a:p>
        </p:txBody>
      </p:sp>
      <p:pic>
        <p:nvPicPr>
          <p:cNvPr id="6146" name="Picture 2" descr="C:\Users\09209\Desktop\Wellness Wednesday\Wellness Champions\Wellness Champion Photos\RaceDay 2013 01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9698"/>
            <a:ext cx="3226548" cy="59531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09209\Desktop\Wellness Wednesday\Wellness Champions\Wellness Champion Photos\wellnesschampion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349" y="159698"/>
            <a:ext cx="2447418" cy="2431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00800" y="2133600"/>
            <a:ext cx="2414767" cy="646331"/>
          </a:xfrm>
          <a:prstGeom prst="rect">
            <a:avLst/>
          </a:prstGeom>
          <a:noFill/>
        </p:spPr>
        <p:txBody>
          <a:bodyPr wrap="square" rtlCol="0">
            <a:spAutoFit/>
          </a:bodyPr>
          <a:lstStyle/>
          <a:p>
            <a:pPr algn="ctr"/>
            <a:r>
              <a:rPr lang="en-US" b="1" i="1" dirty="0" smtClean="0"/>
              <a:t>Kelly Shepherd, </a:t>
            </a:r>
            <a:br>
              <a:rPr lang="en-US" b="1" i="1" dirty="0" smtClean="0"/>
            </a:br>
            <a:r>
              <a:rPr lang="en-US" b="1" i="1" dirty="0" smtClean="0"/>
              <a:t>Principal; Sequoia </a:t>
            </a:r>
            <a:endParaRPr lang="en-US" b="1" i="1" dirty="0"/>
          </a:p>
        </p:txBody>
      </p:sp>
      <p:pic>
        <p:nvPicPr>
          <p:cNvPr id="2051" name="Picture 3" descr="C:\Users\09209\Desktop\10304799_10203455125671964_832296779548979513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352" y="2829296"/>
            <a:ext cx="3887659" cy="314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66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0446700"/>
              </p:ext>
            </p:extLst>
          </p:nvPr>
        </p:nvGraphicFramePr>
        <p:xfrm>
          <a:off x="304800" y="1066800"/>
          <a:ext cx="8534399" cy="5410201"/>
        </p:xfrm>
        <a:graphic>
          <a:graphicData uri="http://schemas.openxmlformats.org/drawingml/2006/table">
            <a:tbl>
              <a:tblPr>
                <a:tableStyleId>{5C22544A-7EE6-4342-B048-85BDC9FD1C3A}</a:tableStyleId>
              </a:tblPr>
              <a:tblGrid>
                <a:gridCol w="3100570"/>
                <a:gridCol w="148765"/>
                <a:gridCol w="344508"/>
                <a:gridCol w="281870"/>
                <a:gridCol w="305358"/>
                <a:gridCol w="148765"/>
                <a:gridCol w="375827"/>
                <a:gridCol w="313189"/>
                <a:gridCol w="281870"/>
                <a:gridCol w="148765"/>
                <a:gridCol w="323630"/>
                <a:gridCol w="344508"/>
                <a:gridCol w="302749"/>
                <a:gridCol w="148765"/>
                <a:gridCol w="302749"/>
                <a:gridCol w="250551"/>
                <a:gridCol w="302749"/>
                <a:gridCol w="146155"/>
                <a:gridCol w="305358"/>
                <a:gridCol w="334068"/>
                <a:gridCol w="323630"/>
              </a:tblGrid>
              <a:tr h="535054">
                <a:tc gridSpan="21">
                  <a:txBody>
                    <a:bodyPr/>
                    <a:lstStyle/>
                    <a:p>
                      <a:pPr algn="l" fontAlgn="ctr"/>
                      <a:r>
                        <a:rPr lang="en-US" sz="1000" u="none" strike="noStrike" dirty="0">
                          <a:effectLst/>
                        </a:rPr>
                        <a:t>Survey Question:  One of the main goals of the EPS Wellness Program is to "create a culture" of Wellness.                                                                    </a:t>
                      </a:r>
                      <a:endParaRPr lang="en-US" sz="1000" b="1" i="0" u="none" strike="noStrike" dirty="0">
                        <a:solidFill>
                          <a:srgbClr val="000000"/>
                        </a:solidFill>
                        <a:effectLst/>
                        <a:latin typeface="Calibri"/>
                      </a:endParaRPr>
                    </a:p>
                  </a:txBody>
                  <a:tcPr marL="7564" marR="7564" marT="756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95393">
                <a:tc>
                  <a:txBody>
                    <a:bodyPr/>
                    <a:lstStyle/>
                    <a:p>
                      <a:pPr algn="l" fontAlgn="t"/>
                      <a:r>
                        <a:rPr lang="en-US" sz="800" u="none" strike="noStrike" dirty="0">
                          <a:effectLst/>
                        </a:rPr>
                        <a:t> </a:t>
                      </a:r>
                      <a:endParaRPr lang="en-US" sz="800" b="0" i="0" u="none" strike="noStrike" dirty="0">
                        <a:solidFill>
                          <a:srgbClr val="000000"/>
                        </a:solidFill>
                        <a:effectLst/>
                        <a:latin typeface="Calibri"/>
                      </a:endParaRPr>
                    </a:p>
                  </a:txBody>
                  <a:tcPr marL="7564" marR="7564" marT="7564" marB="0"/>
                </a:tc>
                <a:tc>
                  <a:txBody>
                    <a:bodyPr/>
                    <a:lstStyle/>
                    <a:p>
                      <a:pPr algn="ctr" fontAlgn="t"/>
                      <a:r>
                        <a:rPr lang="en-US" sz="800" u="none" strike="noStrike">
                          <a:effectLst/>
                        </a:rPr>
                        <a:t>2013/2014</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Agree somewhat</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Strongly agree</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Total Survey Respondents </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2012/2013</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Agree somewhat</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Strongly agree</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Total Survey Respondents </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2011/2012</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Agree somewhat</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Strongly agree</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Total Survey Respondents </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2010/2011</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Agree somewhat</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Strongly agree</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Total Survey Respondents </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2009/2010</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Agree somewhat</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Strongly agree</a:t>
                      </a:r>
                      <a:endParaRPr lang="en-US" sz="800" b="1" i="0" u="none" strike="noStrike">
                        <a:solidFill>
                          <a:srgbClr val="000000"/>
                        </a:solidFill>
                        <a:effectLst/>
                        <a:latin typeface="Calibri"/>
                      </a:endParaRPr>
                    </a:p>
                  </a:txBody>
                  <a:tcPr marL="7564" marR="7564" marT="7564" marB="0" vert="vert270"/>
                </a:tc>
                <a:tc>
                  <a:txBody>
                    <a:bodyPr/>
                    <a:lstStyle/>
                    <a:p>
                      <a:pPr algn="ctr" fontAlgn="t"/>
                      <a:r>
                        <a:rPr lang="en-US" sz="800" u="none" strike="noStrike">
                          <a:effectLst/>
                        </a:rPr>
                        <a:t>Total Survey Respondents </a:t>
                      </a:r>
                      <a:endParaRPr lang="en-US" sz="800" b="1" i="0" u="none" strike="noStrike">
                        <a:solidFill>
                          <a:srgbClr val="000000"/>
                        </a:solidFill>
                        <a:effectLst/>
                        <a:latin typeface="Calibri"/>
                      </a:endParaRPr>
                    </a:p>
                  </a:txBody>
                  <a:tcPr marL="7564" marR="7564" marT="7564" marB="0" vert="vert270"/>
                </a:tc>
              </a:tr>
              <a:tr h="478733">
                <a:tc>
                  <a:txBody>
                    <a:bodyPr/>
                    <a:lstStyle/>
                    <a:p>
                      <a:pPr algn="l" fontAlgn="ctr"/>
                      <a:r>
                        <a:rPr lang="en-US" sz="800" u="none" strike="noStrike" dirty="0">
                          <a:effectLst/>
                        </a:rPr>
                        <a:t>I notice that my colleagues and I are more conscientious about our health since the inception of the wellness program.</a:t>
                      </a:r>
                      <a:endParaRPr lang="en-US" sz="800" b="1"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350</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55%</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707</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50%</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47%</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45%</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688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733</a:t>
                      </a:r>
                      <a:endParaRPr lang="en-US" sz="800" b="0" i="0" u="none" strike="noStrike">
                        <a:solidFill>
                          <a:srgbClr val="000000"/>
                        </a:solidFill>
                        <a:effectLst/>
                        <a:latin typeface="Calibri"/>
                      </a:endParaRPr>
                    </a:p>
                  </a:txBody>
                  <a:tcPr marL="7564" marR="7564" marT="7564" marB="0" anchor="ctr"/>
                </a:tc>
              </a:tr>
              <a:tr h="478733">
                <a:tc>
                  <a:txBody>
                    <a:bodyPr/>
                    <a:lstStyle/>
                    <a:p>
                      <a:pPr algn="l" fontAlgn="ctr"/>
                      <a:r>
                        <a:rPr lang="en-US" sz="800" u="none" strike="noStrike" dirty="0">
                          <a:effectLst/>
                        </a:rPr>
                        <a:t>Wellness Program activities have helped to create a greater sense of camaraderie at my workplace.</a:t>
                      </a:r>
                      <a:endParaRPr lang="en-US" sz="800" b="1"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350</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26%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707</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40%</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688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733</a:t>
                      </a:r>
                      <a:endParaRPr lang="en-US" sz="800" b="0" i="0" u="none" strike="noStrike">
                        <a:solidFill>
                          <a:srgbClr val="000000"/>
                        </a:solidFill>
                        <a:effectLst/>
                        <a:latin typeface="Calibri"/>
                      </a:endParaRPr>
                    </a:p>
                  </a:txBody>
                  <a:tcPr marL="7564" marR="7564" marT="7564" marB="0" anchor="ctr"/>
                </a:tc>
              </a:tr>
              <a:tr h="478733">
                <a:tc>
                  <a:txBody>
                    <a:bodyPr/>
                    <a:lstStyle/>
                    <a:p>
                      <a:pPr algn="l" fontAlgn="ctr"/>
                      <a:r>
                        <a:rPr lang="en-US" sz="800" u="none" strike="noStrike" dirty="0">
                          <a:effectLst/>
                        </a:rPr>
                        <a:t>There is more general conversation and discussion about health and wellness topics.</a:t>
                      </a:r>
                      <a:endParaRPr lang="en-US" sz="800" b="1"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350</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707</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40%</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688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47%</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733</a:t>
                      </a:r>
                      <a:endParaRPr lang="en-US" sz="800" b="0" i="0" u="none" strike="noStrike">
                        <a:solidFill>
                          <a:srgbClr val="000000"/>
                        </a:solidFill>
                        <a:effectLst/>
                        <a:latin typeface="Calibri"/>
                      </a:endParaRPr>
                    </a:p>
                  </a:txBody>
                  <a:tcPr marL="7564" marR="7564" marT="7564" marB="0" anchor="ctr"/>
                </a:tc>
              </a:tr>
              <a:tr h="478733">
                <a:tc>
                  <a:txBody>
                    <a:bodyPr/>
                    <a:lstStyle/>
                    <a:p>
                      <a:pPr algn="l" fontAlgn="ctr"/>
                      <a:r>
                        <a:rPr lang="en-US" sz="800" u="none" strike="noStrike">
                          <a:effectLst/>
                        </a:rPr>
                        <a:t>We have become more conscientious about having healthier food options for staff meetings and gatherings.</a:t>
                      </a:r>
                      <a:endParaRPr lang="en-US" sz="800" b="1" i="0" u="none" strike="noStrike">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ctr" fontAlgn="ctr"/>
                      <a:r>
                        <a:rPr lang="en-US" sz="800" u="none" strike="noStrike" dirty="0">
                          <a:effectLst/>
                        </a:rPr>
                        <a:t>47%</a:t>
                      </a:r>
                      <a:endParaRPr lang="en-US" sz="800" b="0" i="0" u="none" strike="noStrike" dirty="0">
                        <a:solidFill>
                          <a:srgbClr val="000000"/>
                        </a:solidFill>
                        <a:effectLst/>
                        <a:latin typeface="Calibri"/>
                      </a:endParaRPr>
                    </a:p>
                  </a:txBody>
                  <a:tcPr marL="7564" marR="7564" marT="7564" marB="0" anchor="ctr"/>
                </a:tc>
                <a:tc>
                  <a:txBody>
                    <a:bodyPr/>
                    <a:lstStyle/>
                    <a:p>
                      <a:pPr algn="ctr" fontAlgn="ctr"/>
                      <a:r>
                        <a:rPr lang="en-US" sz="800" u="none" strike="noStrike">
                          <a:effectLst/>
                        </a:rPr>
                        <a:t>33%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350</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29%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707</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40%</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688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48%</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34%</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733</a:t>
                      </a:r>
                      <a:endParaRPr lang="en-US" sz="800" b="0" i="0" u="none" strike="noStrike">
                        <a:solidFill>
                          <a:srgbClr val="000000"/>
                        </a:solidFill>
                        <a:effectLst/>
                        <a:latin typeface="Calibri"/>
                      </a:endParaRPr>
                    </a:p>
                  </a:txBody>
                  <a:tcPr marL="7564" marR="7564" marT="7564" marB="0" anchor="ctr"/>
                </a:tc>
              </a:tr>
              <a:tr h="718098">
                <a:tc>
                  <a:txBody>
                    <a:bodyPr/>
                    <a:lstStyle/>
                    <a:p>
                      <a:pPr algn="l" fontAlgn="ctr"/>
                      <a:r>
                        <a:rPr lang="en-US" sz="800" u="none" strike="noStrike">
                          <a:effectLst/>
                        </a:rPr>
                        <a:t>Having a district wellness program in place makes me feel that my health and well being are an important priority for district administrators and leadership.</a:t>
                      </a:r>
                      <a:endParaRPr lang="en-US" sz="800" b="1"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dirty="0">
                          <a:effectLst/>
                        </a:rPr>
                        <a:t>61%</a:t>
                      </a:r>
                      <a:endParaRPr lang="en-US" sz="800" b="0" i="0" u="none" strike="noStrike" dirty="0">
                        <a:solidFill>
                          <a:srgbClr val="000000"/>
                        </a:solidFill>
                        <a:effectLst/>
                        <a:latin typeface="Calibri"/>
                      </a:endParaRPr>
                    </a:p>
                  </a:txBody>
                  <a:tcPr marL="7564" marR="7564" marT="7564" marB="0" anchor="ctr"/>
                </a:tc>
                <a:tc>
                  <a:txBody>
                    <a:bodyPr/>
                    <a:lstStyle/>
                    <a:p>
                      <a:pPr algn="ctr" fontAlgn="ctr"/>
                      <a:r>
                        <a:rPr lang="en-US" sz="800" u="none" strike="noStrike" dirty="0">
                          <a:effectLst/>
                        </a:rPr>
                        <a:t>350</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ctr" fontAlgn="ctr"/>
                      <a:r>
                        <a:rPr lang="en-US" sz="800" u="none" strike="noStrike">
                          <a:effectLst/>
                        </a:rPr>
                        <a:t>31%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707</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26%</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70%</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29%</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65%</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688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62%</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733</a:t>
                      </a:r>
                      <a:endParaRPr lang="en-US" sz="800" b="0" i="0" u="none" strike="noStrike">
                        <a:solidFill>
                          <a:srgbClr val="000000"/>
                        </a:solidFill>
                        <a:effectLst/>
                        <a:latin typeface="Calibri"/>
                      </a:endParaRPr>
                    </a:p>
                  </a:txBody>
                  <a:tcPr marL="7564" marR="7564" marT="7564" marB="0" anchor="ctr"/>
                </a:tc>
              </a:tr>
              <a:tr h="478733">
                <a:tc>
                  <a:txBody>
                    <a:bodyPr/>
                    <a:lstStyle/>
                    <a:p>
                      <a:pPr algn="l" fontAlgn="ctr"/>
                      <a:r>
                        <a:rPr lang="en-US" sz="800" u="none" strike="noStrike">
                          <a:effectLst/>
                        </a:rPr>
                        <a:t>Seeing district administrators and the leadership team involved in wellness activities inspires and motivates me to participate too.</a:t>
                      </a:r>
                      <a:endParaRPr lang="en-US" sz="800" b="1"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47%</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350</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dirty="0">
                          <a:effectLst/>
                        </a:rPr>
                        <a:t>44%</a:t>
                      </a:r>
                      <a:endParaRPr lang="en-US" sz="800" b="0" i="0" u="none" strike="noStrike" dirty="0">
                        <a:solidFill>
                          <a:srgbClr val="000000"/>
                        </a:solidFill>
                        <a:effectLst/>
                        <a:latin typeface="Calibri"/>
                      </a:endParaRPr>
                    </a:p>
                  </a:txBody>
                  <a:tcPr marL="7564" marR="7564" marT="7564" marB="0" anchor="ctr"/>
                </a:tc>
                <a:tc>
                  <a:txBody>
                    <a:bodyPr/>
                    <a:lstStyle/>
                    <a:p>
                      <a:pPr algn="ctr" fontAlgn="ctr"/>
                      <a:r>
                        <a:rPr lang="en-US" sz="800" u="none" strike="noStrike" dirty="0">
                          <a:effectLst/>
                        </a:rPr>
                        <a:t>36%</a:t>
                      </a:r>
                      <a:endParaRPr lang="en-US" sz="800" b="0" i="0" u="none" strike="noStrike" dirty="0">
                        <a:solidFill>
                          <a:srgbClr val="000000"/>
                        </a:solidFill>
                        <a:effectLst/>
                        <a:latin typeface="Calibri"/>
                      </a:endParaRPr>
                    </a:p>
                  </a:txBody>
                  <a:tcPr marL="7564" marR="7564" marT="7564" marB="0" anchor="ctr"/>
                </a:tc>
                <a:tc>
                  <a:txBody>
                    <a:bodyPr/>
                    <a:lstStyle/>
                    <a:p>
                      <a:pPr algn="ctr" fontAlgn="ctr"/>
                      <a:r>
                        <a:rPr lang="en-US" sz="800" u="none" strike="noStrike">
                          <a:effectLst/>
                        </a:rPr>
                        <a:t>707</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44%</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38%</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328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45%</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688</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31%</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733</a:t>
                      </a:r>
                      <a:endParaRPr lang="en-US" sz="800" b="0" i="0" u="none" strike="noStrike">
                        <a:solidFill>
                          <a:srgbClr val="000000"/>
                        </a:solidFill>
                        <a:effectLst/>
                        <a:latin typeface="Calibri"/>
                      </a:endParaRPr>
                    </a:p>
                  </a:txBody>
                  <a:tcPr marL="7564" marR="7564" marT="7564" marB="0" anchor="ctr"/>
                </a:tc>
              </a:tr>
              <a:tr h="467991">
                <a:tc>
                  <a:txBody>
                    <a:bodyPr/>
                    <a:lstStyle/>
                    <a:p>
                      <a:pPr algn="l" fontAlgn="ctr"/>
                      <a:r>
                        <a:rPr lang="en-US" sz="800" u="none" strike="noStrike" dirty="0">
                          <a:effectLst/>
                        </a:rPr>
                        <a:t>Do you feel the Wellness Program is fully meeting it's vision of creating a </a:t>
                      </a:r>
                      <a:r>
                        <a:rPr lang="en-US" sz="800" u="none" strike="noStrike" dirty="0" err="1">
                          <a:effectLst/>
                        </a:rPr>
                        <a:t>culutre</a:t>
                      </a:r>
                      <a:r>
                        <a:rPr lang="en-US" sz="800" u="none" strike="noStrike" dirty="0">
                          <a:effectLst/>
                        </a:rPr>
                        <a:t> of wellness in our district?</a:t>
                      </a:r>
                      <a:endParaRPr lang="en-US" sz="800" b="1"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45%</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53%</a:t>
                      </a:r>
                      <a:endParaRPr lang="en-US" sz="800" b="0" i="0" u="none" strike="noStrike">
                        <a:solidFill>
                          <a:srgbClr val="000000"/>
                        </a:solidFill>
                        <a:effectLst/>
                        <a:latin typeface="Calibri"/>
                      </a:endParaRPr>
                    </a:p>
                  </a:txBody>
                  <a:tcPr marL="7564" marR="7564" marT="7564" marB="0" anchor="ctr"/>
                </a:tc>
                <a:tc>
                  <a:txBody>
                    <a:bodyPr/>
                    <a:lstStyle/>
                    <a:p>
                      <a:pPr algn="ctr" fontAlgn="ctr"/>
                      <a:r>
                        <a:rPr lang="en-US" sz="800" u="none" strike="noStrike">
                          <a:effectLst/>
                        </a:rPr>
                        <a:t>350</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7564" marR="7564" marT="7564" marB="0" anchor="ctr"/>
                </a:tc>
              </a:tr>
            </a:tbl>
          </a:graphicData>
        </a:graphic>
      </p:graphicFrame>
      <p:sp>
        <p:nvSpPr>
          <p:cNvPr id="6" name="Title 5"/>
          <p:cNvSpPr>
            <a:spLocks noGrp="1"/>
          </p:cNvSpPr>
          <p:nvPr>
            <p:ph type="title"/>
          </p:nvPr>
        </p:nvSpPr>
        <p:spPr>
          <a:xfrm>
            <a:off x="457200" y="274638"/>
            <a:ext cx="8229600" cy="792162"/>
          </a:xfrm>
        </p:spPr>
        <p:txBody>
          <a:bodyPr/>
          <a:lstStyle/>
          <a:p>
            <a:r>
              <a:rPr lang="en-US" dirty="0" smtClean="0"/>
              <a:t>Measuring Culture Change</a:t>
            </a:r>
            <a:endParaRPr lang="en-US" dirty="0"/>
          </a:p>
        </p:txBody>
      </p:sp>
    </p:spTree>
    <p:extLst>
      <p:ext uri="{BB962C8B-B14F-4D97-AF65-F5344CB8AC3E}">
        <p14:creationId xmlns:p14="http://schemas.microsoft.com/office/powerpoint/2010/main" val="1357260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682511"/>
            <a:ext cx="4648200" cy="3108543"/>
          </a:xfrm>
          <a:prstGeom prst="rect">
            <a:avLst/>
          </a:prstGeom>
        </p:spPr>
        <p:txBody>
          <a:bodyPr wrap="square">
            <a:spAutoFit/>
          </a:bodyPr>
          <a:lstStyle/>
          <a:p>
            <a:pPr algn="ctr"/>
            <a:r>
              <a:rPr lang="en-US" sz="2800" dirty="0" smtClean="0"/>
              <a:t>“Thank </a:t>
            </a:r>
            <a:r>
              <a:rPr lang="en-US" sz="2800" dirty="0"/>
              <a:t>you for all that you do. </a:t>
            </a:r>
            <a:r>
              <a:rPr lang="en-US" sz="2800" dirty="0" smtClean="0"/>
              <a:t/>
            </a:r>
            <a:br>
              <a:rPr lang="en-US" sz="2800" dirty="0" smtClean="0"/>
            </a:br>
            <a:r>
              <a:rPr lang="en-US" sz="2800" dirty="0" smtClean="0"/>
              <a:t>This </a:t>
            </a:r>
            <a:r>
              <a:rPr lang="en-US" sz="2800" dirty="0"/>
              <a:t>is an outstanding part of EPS culture, as it says loudly and clearly to everyone: </a:t>
            </a:r>
            <a:endParaRPr lang="en-US" sz="2800" dirty="0" smtClean="0"/>
          </a:p>
          <a:p>
            <a:pPr algn="ctr"/>
            <a:r>
              <a:rPr lang="en-US" sz="2800" dirty="0" smtClean="0"/>
              <a:t>You </a:t>
            </a:r>
            <a:r>
              <a:rPr lang="en-US" sz="2800" dirty="0"/>
              <a:t>matter. </a:t>
            </a:r>
            <a:endParaRPr lang="en-US" sz="2800" dirty="0" smtClean="0"/>
          </a:p>
          <a:p>
            <a:pPr algn="ctr"/>
            <a:r>
              <a:rPr lang="en-US" sz="2800" dirty="0" smtClean="0"/>
              <a:t>We </a:t>
            </a:r>
            <a:r>
              <a:rPr lang="en-US" sz="2800" dirty="0"/>
              <a:t>care about you. </a:t>
            </a:r>
            <a:endParaRPr lang="en-US" sz="2800" dirty="0" smtClean="0"/>
          </a:p>
          <a:p>
            <a:pPr algn="ctr"/>
            <a:r>
              <a:rPr lang="en-US" sz="2800" dirty="0" smtClean="0"/>
              <a:t>We </a:t>
            </a:r>
            <a:r>
              <a:rPr lang="en-US" sz="2800" dirty="0"/>
              <a:t>care about one </a:t>
            </a:r>
            <a:r>
              <a:rPr lang="en-US" sz="2800" dirty="0" smtClean="0"/>
              <a:t>another”.</a:t>
            </a:r>
            <a:endParaRPr lang="en-US" sz="2800" dirty="0"/>
          </a:p>
        </p:txBody>
      </p:sp>
      <p:sp>
        <p:nvSpPr>
          <p:cNvPr id="2" name="Title 1"/>
          <p:cNvSpPr>
            <a:spLocks noGrp="1"/>
          </p:cNvSpPr>
          <p:nvPr>
            <p:ph type="title"/>
          </p:nvPr>
        </p:nvSpPr>
        <p:spPr>
          <a:xfrm>
            <a:off x="3505200" y="533400"/>
            <a:ext cx="5486400" cy="1143000"/>
          </a:xfrm>
        </p:spPr>
        <p:txBody>
          <a:bodyPr>
            <a:normAutofit fontScale="90000"/>
          </a:bodyPr>
          <a:lstStyle/>
          <a:p>
            <a:pPr marL="571500" indent="-571500">
              <a:buFont typeface="Wingdings" panose="05000000000000000000" pitchFamily="2" charset="2"/>
              <a:buChar char="ü"/>
            </a:pPr>
            <a:r>
              <a:rPr lang="en-US" dirty="0" smtClean="0"/>
              <a:t>Goal:  </a:t>
            </a:r>
            <a:br>
              <a:rPr lang="en-US" dirty="0" smtClean="0"/>
            </a:br>
            <a:r>
              <a:rPr lang="en-US" b="1" i="1" dirty="0" smtClean="0"/>
              <a:t>Create a </a:t>
            </a:r>
            <a:br>
              <a:rPr lang="en-US" b="1" i="1" dirty="0" smtClean="0"/>
            </a:br>
            <a:r>
              <a:rPr lang="en-US" b="1" i="1" dirty="0" smtClean="0"/>
              <a:t>Culture of Wellness</a:t>
            </a:r>
            <a:endParaRPr lang="en-US" b="1" i="1"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76800" y="2656073"/>
            <a:ext cx="4038600" cy="2696224"/>
          </a:xfr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7912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mariomontreal.com/wp-content/uploads/2015/01/MLM-Success-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3128433" cy="23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37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of </a:t>
            </a:r>
            <a:r>
              <a:rPr lang="en-US" b="1" i="1" dirty="0" smtClean="0"/>
              <a:t>Wellness</a:t>
            </a:r>
            <a:r>
              <a:rPr lang="en-US" dirty="0" smtClean="0"/>
              <a:t> at </a:t>
            </a:r>
            <a:br>
              <a:rPr lang="en-US" dirty="0" smtClean="0"/>
            </a:br>
            <a:r>
              <a:rPr lang="en-US" dirty="0" smtClean="0"/>
              <a:t>Everett Public Schools</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Continue to infuse wellness in to the culture</a:t>
            </a:r>
          </a:p>
          <a:p>
            <a:r>
              <a:rPr lang="en-US" dirty="0" smtClean="0"/>
              <a:t>Incorporate staff wellness in to district policies and strategic plan</a:t>
            </a:r>
          </a:p>
          <a:p>
            <a:r>
              <a:rPr lang="en-US" dirty="0" smtClean="0"/>
              <a:t>Engage more of the population by programing for individual groups i.e. maintenance, food services, custodians etc.</a:t>
            </a:r>
          </a:p>
          <a:p>
            <a:r>
              <a:rPr lang="en-US" dirty="0" smtClean="0"/>
              <a:t>Keep the healthy people healthy</a:t>
            </a:r>
          </a:p>
          <a:p>
            <a:r>
              <a:rPr lang="en-US" dirty="0" smtClean="0"/>
              <a:t>Engage leadership in the wellness program</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019800"/>
            <a:ext cx="32623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52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4179" y="762000"/>
            <a:ext cx="4267200" cy="3200400"/>
          </a:xfrm>
          <a:prstGeom prst="rect">
            <a:avLst/>
          </a:prstGeom>
        </p:spPr>
      </p:pic>
      <p:sp>
        <p:nvSpPr>
          <p:cNvPr id="3" name="TextBox 2"/>
          <p:cNvSpPr txBox="1"/>
          <p:nvPr/>
        </p:nvSpPr>
        <p:spPr>
          <a:xfrm>
            <a:off x="1297379" y="4114800"/>
            <a:ext cx="6400800" cy="2246769"/>
          </a:xfrm>
          <a:prstGeom prst="rect">
            <a:avLst/>
          </a:prstGeom>
          <a:noFill/>
        </p:spPr>
        <p:txBody>
          <a:bodyPr wrap="square" rtlCol="0">
            <a:spAutoFit/>
          </a:bodyPr>
          <a:lstStyle/>
          <a:p>
            <a:pPr algn="ctr"/>
            <a:r>
              <a:rPr lang="en-US" sz="2800" dirty="0" smtClean="0"/>
              <a:t>Thank You Trustees, for giving me the opportunity to create a program that makes a difference in peoples lives.  </a:t>
            </a:r>
            <a:endParaRPr lang="en-US" sz="2800" dirty="0"/>
          </a:p>
          <a:p>
            <a:pPr algn="ctr"/>
            <a:r>
              <a:rPr lang="en-US" sz="2800" dirty="0" smtClean="0"/>
              <a:t>May you be well</a:t>
            </a:r>
            <a:r>
              <a:rPr lang="en-US" sz="2800" dirty="0" smtClean="0">
                <a:sym typeface="Wingdings" panose="05000000000000000000" pitchFamily="2" charset="2"/>
              </a:rPr>
              <a:t></a:t>
            </a:r>
            <a:endParaRPr lang="en-US" sz="2800" dirty="0" smtClean="0"/>
          </a:p>
          <a:p>
            <a:pPr algn="ct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615" y="5877817"/>
            <a:ext cx="4010593" cy="967504"/>
          </a:xfrm>
          <a:prstGeom prst="rect">
            <a:avLst/>
          </a:prstGeom>
        </p:spPr>
      </p:pic>
    </p:spTree>
    <p:extLst>
      <p:ext uri="{BB962C8B-B14F-4D97-AF65-F5344CB8AC3E}">
        <p14:creationId xmlns:p14="http://schemas.microsoft.com/office/powerpoint/2010/main" val="236235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5410200" cy="1143000"/>
          </a:xfrm>
        </p:spPr>
        <p:txBody>
          <a:bodyPr>
            <a:normAutofit fontScale="90000"/>
          </a:bodyPr>
          <a:lstStyle/>
          <a:p>
            <a:r>
              <a:rPr lang="en-US" sz="4000" b="1" dirty="0" smtClean="0"/>
              <a:t>Creating a </a:t>
            </a:r>
            <a:br>
              <a:rPr lang="en-US" sz="4000" b="1" dirty="0" smtClean="0"/>
            </a:br>
            <a:r>
              <a:rPr lang="en-US" sz="4000" b="1" dirty="0" smtClean="0"/>
              <a:t>Culture of Wellness</a:t>
            </a:r>
            <a:endParaRPr lang="en-US" sz="4000" b="1" dirty="0"/>
          </a:p>
        </p:txBody>
      </p:sp>
      <p:sp>
        <p:nvSpPr>
          <p:cNvPr id="3" name="Content Placeholder 2"/>
          <p:cNvSpPr>
            <a:spLocks noGrp="1"/>
          </p:cNvSpPr>
          <p:nvPr>
            <p:ph sz="half" idx="1"/>
          </p:nvPr>
        </p:nvSpPr>
        <p:spPr>
          <a:xfrm>
            <a:off x="304800" y="1600200"/>
            <a:ext cx="5791200" cy="3200400"/>
          </a:xfrm>
        </p:spPr>
        <p:txBody>
          <a:bodyPr>
            <a:normAutofit/>
          </a:bodyPr>
          <a:lstStyle/>
          <a:p>
            <a:pPr marL="0" indent="0">
              <a:buNone/>
            </a:pPr>
            <a:r>
              <a:rPr lang="en-US" sz="2400" b="1" dirty="0" smtClean="0"/>
              <a:t>Action:  Establish Residence.  </a:t>
            </a:r>
            <a:br>
              <a:rPr lang="en-US" sz="2400" b="1" dirty="0" smtClean="0"/>
            </a:br>
            <a:r>
              <a:rPr lang="en-US" sz="2400" dirty="0" smtClean="0"/>
              <a:t>Put the </a:t>
            </a:r>
            <a:r>
              <a:rPr lang="en-US" sz="2400" b="1" dirty="0" smtClean="0"/>
              <a:t>wellness program </a:t>
            </a:r>
            <a:r>
              <a:rPr lang="en-US" sz="2400" dirty="0" smtClean="0"/>
              <a:t>on the </a:t>
            </a:r>
            <a:r>
              <a:rPr lang="en-US" sz="2400" i="1" dirty="0" smtClean="0"/>
              <a:t>Everett Public Schools</a:t>
            </a:r>
            <a:r>
              <a:rPr lang="en-US" sz="2400" dirty="0" smtClean="0"/>
              <a:t> map.  </a:t>
            </a:r>
          </a:p>
          <a:p>
            <a:pPr marL="0" indent="0">
              <a:buNone/>
            </a:pPr>
            <a:r>
              <a:rPr lang="en-US" sz="2400" b="1" dirty="0" smtClean="0"/>
              <a:t>Steps:  </a:t>
            </a:r>
          </a:p>
          <a:p>
            <a:r>
              <a:rPr lang="en-US" sz="2400" dirty="0" smtClean="0"/>
              <a:t>Crafted a mission statement</a:t>
            </a:r>
          </a:p>
          <a:p>
            <a:r>
              <a:rPr lang="en-US" sz="2400" dirty="0" smtClean="0"/>
              <a:t>Designed a brand/logo for the program</a:t>
            </a:r>
          </a:p>
          <a:p>
            <a:r>
              <a:rPr lang="en-US" sz="2400" dirty="0" smtClean="0"/>
              <a:t>Wellness page on district website</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5791200"/>
            <a:ext cx="4038600" cy="974260"/>
          </a:xfrm>
          <a:prstGeom prst="rect">
            <a:avLst/>
          </a:prstGeom>
        </p:spPr>
      </p:pic>
      <p:sp>
        <p:nvSpPr>
          <p:cNvPr id="6" name="TextBox 5"/>
          <p:cNvSpPr txBox="1"/>
          <p:nvPr/>
        </p:nvSpPr>
        <p:spPr>
          <a:xfrm>
            <a:off x="685800" y="5096568"/>
            <a:ext cx="7467600" cy="923330"/>
          </a:xfrm>
          <a:prstGeom prst="rect">
            <a:avLst/>
          </a:prstGeom>
          <a:noFill/>
        </p:spPr>
        <p:txBody>
          <a:bodyPr wrap="square" rtlCol="0">
            <a:spAutoFit/>
          </a:bodyPr>
          <a:lstStyle/>
          <a:p>
            <a:pPr algn="ctr"/>
            <a:r>
              <a:rPr lang="en-US" b="1" i="1" dirty="0" smtClean="0"/>
              <a:t>“Our </a:t>
            </a:r>
            <a:r>
              <a:rPr lang="en-US" b="1" i="1" dirty="0"/>
              <a:t>mission is to create a culture of wellness by promoting opportunities that enhance the overall health and quality of life for all district </a:t>
            </a:r>
            <a:r>
              <a:rPr lang="en-US" b="1" i="1" dirty="0" smtClean="0"/>
              <a:t>staff”.</a:t>
            </a:r>
            <a:endParaRPr lang="en-US" b="1" i="1" dirty="0"/>
          </a:p>
          <a:p>
            <a:endParaRPr lang="en-US" dirty="0"/>
          </a:p>
        </p:txBody>
      </p:sp>
      <p:pic>
        <p:nvPicPr>
          <p:cNvPr id="1026" name="Picture 2" descr="http://www.publicdomainpictures.net/pictures/20000/nahled/place-on-the-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609600"/>
            <a:ext cx="2727667" cy="412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995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30" y="152400"/>
            <a:ext cx="8001000" cy="1143000"/>
          </a:xfrm>
        </p:spPr>
        <p:txBody>
          <a:bodyPr>
            <a:normAutofit/>
          </a:bodyPr>
          <a:lstStyle/>
          <a:p>
            <a:r>
              <a:rPr lang="en-US" b="1" dirty="0" smtClean="0"/>
              <a:t>Creating a Culture of Wellness</a:t>
            </a:r>
            <a:endParaRPr lang="en-US" dirty="0"/>
          </a:p>
        </p:txBody>
      </p:sp>
      <p:sp>
        <p:nvSpPr>
          <p:cNvPr id="3" name="Content Placeholder 2"/>
          <p:cNvSpPr>
            <a:spLocks noGrp="1"/>
          </p:cNvSpPr>
          <p:nvPr>
            <p:ph sz="half" idx="1"/>
          </p:nvPr>
        </p:nvSpPr>
        <p:spPr>
          <a:xfrm>
            <a:off x="152400" y="1295400"/>
            <a:ext cx="8229600" cy="5039380"/>
          </a:xfrm>
        </p:spPr>
        <p:txBody>
          <a:bodyPr>
            <a:normAutofit fontScale="62500" lnSpcReduction="20000"/>
          </a:bodyPr>
          <a:lstStyle/>
          <a:p>
            <a:pPr marL="0" lvl="2" indent="0">
              <a:buNone/>
            </a:pPr>
            <a:r>
              <a:rPr lang="en-US" sz="3800" b="1" dirty="0" smtClean="0">
                <a:latin typeface="+mj-lt"/>
              </a:rPr>
              <a:t>Action:  </a:t>
            </a:r>
            <a:r>
              <a:rPr lang="en-US" sz="3800" b="1" dirty="0">
                <a:latin typeface="+mj-lt"/>
              </a:rPr>
              <a:t>Build </a:t>
            </a:r>
            <a:r>
              <a:rPr lang="en-US" sz="3800" b="1" dirty="0" smtClean="0">
                <a:latin typeface="+mj-lt"/>
              </a:rPr>
              <a:t>Bridges</a:t>
            </a:r>
            <a:br>
              <a:rPr lang="en-US" sz="3800" b="1" dirty="0" smtClean="0">
                <a:latin typeface="+mj-lt"/>
              </a:rPr>
            </a:br>
            <a:r>
              <a:rPr lang="en-US" sz="3800" dirty="0" smtClean="0">
                <a:latin typeface="+mj-lt"/>
              </a:rPr>
              <a:t>Establish </a:t>
            </a:r>
            <a:r>
              <a:rPr lang="en-US" sz="3800" dirty="0">
                <a:latin typeface="+mj-lt"/>
              </a:rPr>
              <a:t>Trust-Cultivate Image </a:t>
            </a:r>
            <a:r>
              <a:rPr lang="en-US" sz="3800" dirty="0" smtClean="0">
                <a:latin typeface="+mj-lt"/>
              </a:rPr>
              <a:t>Equity </a:t>
            </a:r>
            <a:br>
              <a:rPr lang="en-US" sz="3800" dirty="0" smtClean="0">
                <a:latin typeface="+mj-lt"/>
              </a:rPr>
            </a:br>
            <a:r>
              <a:rPr lang="en-US" sz="3800" dirty="0" smtClean="0">
                <a:latin typeface="+mj-lt"/>
              </a:rPr>
              <a:t>for </a:t>
            </a:r>
            <a:r>
              <a:rPr lang="en-US" sz="3800" dirty="0">
                <a:latin typeface="+mj-lt"/>
              </a:rPr>
              <a:t>the Program</a:t>
            </a:r>
          </a:p>
          <a:p>
            <a:r>
              <a:rPr lang="en-US" sz="3800" b="1" dirty="0" smtClean="0"/>
              <a:t>Steps:  </a:t>
            </a:r>
          </a:p>
          <a:p>
            <a:pPr lvl="1">
              <a:buFont typeface="Wingdings" panose="05000000000000000000" pitchFamily="2" charset="2"/>
              <a:buChar char="ü"/>
            </a:pPr>
            <a:r>
              <a:rPr lang="en-US" sz="2600" dirty="0" smtClean="0"/>
              <a:t>Introductions-Staff </a:t>
            </a:r>
            <a:r>
              <a:rPr lang="en-US" sz="2600" dirty="0"/>
              <a:t>Meetings, SLT</a:t>
            </a:r>
          </a:p>
          <a:p>
            <a:pPr lvl="1">
              <a:buFont typeface="Wingdings" panose="05000000000000000000" pitchFamily="2" charset="2"/>
              <a:buChar char="ü"/>
            </a:pPr>
            <a:r>
              <a:rPr lang="en-US" sz="2600" dirty="0"/>
              <a:t>Employee Interest Survey</a:t>
            </a:r>
          </a:p>
          <a:p>
            <a:pPr lvl="1">
              <a:buFont typeface="Wingdings" panose="05000000000000000000" pitchFamily="2" charset="2"/>
              <a:buChar char="ü"/>
            </a:pPr>
            <a:r>
              <a:rPr lang="en-US" sz="2600" dirty="0"/>
              <a:t>Wellness Council</a:t>
            </a:r>
          </a:p>
          <a:p>
            <a:pPr lvl="1">
              <a:buFont typeface="Wingdings" panose="05000000000000000000" pitchFamily="2" charset="2"/>
              <a:buChar char="ü"/>
            </a:pPr>
            <a:r>
              <a:rPr lang="en-US" sz="2600" dirty="0"/>
              <a:t>Establish Wellness Teams</a:t>
            </a:r>
          </a:p>
          <a:p>
            <a:pPr lvl="1">
              <a:buFont typeface="Wingdings" panose="05000000000000000000" pitchFamily="2" charset="2"/>
              <a:buChar char="ü"/>
            </a:pPr>
            <a:r>
              <a:rPr lang="en-US" sz="2600" dirty="0"/>
              <a:t>Addition of positive benefit changes</a:t>
            </a:r>
          </a:p>
          <a:p>
            <a:pPr lvl="2">
              <a:buFont typeface="Wingdings" panose="05000000000000000000" pitchFamily="2" charset="2"/>
              <a:buChar char="v"/>
            </a:pPr>
            <a:r>
              <a:rPr lang="en-US" sz="2600" dirty="0"/>
              <a:t>Tobacco Cessation Program-Free and Clear</a:t>
            </a:r>
          </a:p>
          <a:p>
            <a:pPr lvl="2">
              <a:buFont typeface="Wingdings" panose="05000000000000000000" pitchFamily="2" charset="2"/>
              <a:buChar char="v"/>
            </a:pPr>
            <a:r>
              <a:rPr lang="en-US" sz="2600" dirty="0"/>
              <a:t>Weight Management Program-Sound Health Solutions</a:t>
            </a:r>
          </a:p>
          <a:p>
            <a:pPr lvl="2">
              <a:buFont typeface="Wingdings" panose="05000000000000000000" pitchFamily="2" charset="2"/>
              <a:buChar char="v"/>
            </a:pPr>
            <a:r>
              <a:rPr lang="en-US" sz="2600" dirty="0"/>
              <a:t>EAP-Expanded Coverage</a:t>
            </a:r>
          </a:p>
          <a:p>
            <a:pPr lvl="2">
              <a:buFont typeface="Wingdings" panose="05000000000000000000" pitchFamily="2" charset="2"/>
              <a:buChar char="v"/>
            </a:pPr>
            <a:r>
              <a:rPr lang="en-US" sz="2600" dirty="0"/>
              <a:t>Alternative Medicine inclusion in benefits coverage</a:t>
            </a:r>
          </a:p>
          <a:p>
            <a:pPr lvl="1">
              <a:buFont typeface="Wingdings" panose="05000000000000000000" pitchFamily="2" charset="2"/>
              <a:buChar char="ü"/>
            </a:pPr>
            <a:r>
              <a:rPr lang="en-US" sz="2600" dirty="0"/>
              <a:t>Free Flu Vaccine Clinics </a:t>
            </a:r>
          </a:p>
          <a:p>
            <a:pPr lvl="1">
              <a:buFont typeface="Wingdings" panose="05000000000000000000" pitchFamily="2" charset="2"/>
              <a:buChar char="ü"/>
            </a:pPr>
            <a:r>
              <a:rPr lang="en-US" sz="2600" dirty="0"/>
              <a:t>Athletics Weight Room and Track open to employees</a:t>
            </a:r>
          </a:p>
          <a:p>
            <a:pPr lvl="1">
              <a:buFont typeface="Wingdings" panose="05000000000000000000" pitchFamily="2" charset="2"/>
              <a:buChar char="ü"/>
            </a:pPr>
            <a:r>
              <a:rPr lang="en-US" sz="2600" dirty="0"/>
              <a:t>Seated Chair Massage</a:t>
            </a:r>
          </a:p>
          <a:p>
            <a:pPr lvl="1">
              <a:buFont typeface="Wingdings" panose="05000000000000000000" pitchFamily="2" charset="2"/>
              <a:buChar char="ü"/>
            </a:pPr>
            <a:r>
              <a:rPr lang="en-US" sz="2600" dirty="0"/>
              <a:t>Gym Discounts for Employees</a:t>
            </a:r>
          </a:p>
          <a:p>
            <a:pPr lvl="1">
              <a:buFont typeface="Wingdings" panose="05000000000000000000" pitchFamily="2" charset="2"/>
              <a:buChar char="ü"/>
            </a:pPr>
            <a:r>
              <a:rPr lang="en-US" sz="2600" dirty="0"/>
              <a:t>Weight Watchers at Work</a:t>
            </a:r>
            <a:r>
              <a:rPr lang="en-US" dirty="0"/>
              <a:t/>
            </a:r>
            <a:br>
              <a:rPr lang="en-US" dirty="0"/>
            </a:br>
            <a:endParaRPr lang="en-US" dirty="0"/>
          </a:p>
          <a:p>
            <a:pPr marL="0" indent="0">
              <a:buNone/>
            </a:pPr>
            <a:endParaRPr lang="en-US" b="1" dirty="0" smtClean="0"/>
          </a:p>
          <a:p>
            <a:endParaRPr lang="en-US" dirty="0"/>
          </a:p>
        </p:txBody>
      </p:sp>
      <p:pic>
        <p:nvPicPr>
          <p:cNvPr id="6"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5186" y="5721160"/>
            <a:ext cx="4038600" cy="974260"/>
          </a:xfrm>
          <a:prstGeom prst="rect">
            <a:avLst/>
          </a:prstGeom>
        </p:spPr>
      </p:pic>
      <p:sp>
        <p:nvSpPr>
          <p:cNvPr id="4" name="TextBox 3"/>
          <p:cNvSpPr txBox="1"/>
          <p:nvPr/>
        </p:nvSpPr>
        <p:spPr>
          <a:xfrm>
            <a:off x="161306" y="6172200"/>
            <a:ext cx="4800600" cy="523220"/>
          </a:xfrm>
          <a:prstGeom prst="rect">
            <a:avLst/>
          </a:prstGeom>
          <a:noFill/>
        </p:spPr>
        <p:txBody>
          <a:bodyPr wrap="square" rtlCol="0">
            <a:spAutoFit/>
          </a:bodyPr>
          <a:lstStyle/>
          <a:p>
            <a:pPr algn="ctr"/>
            <a:r>
              <a:rPr lang="en-US" sz="1400" b="1" i="1" dirty="0" smtClean="0"/>
              <a:t>“Thank you for the Free and Clear program.  I am happy to say I am three years without a cigarette”.   Cynthia; Maintenance </a:t>
            </a:r>
            <a:endParaRPr lang="en-US" sz="1400" b="1" i="1" dirty="0"/>
          </a:p>
        </p:txBody>
      </p:sp>
      <p:pic>
        <p:nvPicPr>
          <p:cNvPr id="3074" name="Picture 2" descr="S:\HRshared\Shared\HRDATA\Wellness\Wellness Program Pictures\LID Day at Sequo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906" y="1524000"/>
            <a:ext cx="4063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07164" y="3917076"/>
            <a:ext cx="2318331" cy="307777"/>
          </a:xfrm>
          <a:prstGeom prst="rect">
            <a:avLst/>
          </a:prstGeom>
          <a:noFill/>
        </p:spPr>
        <p:txBody>
          <a:bodyPr wrap="square" rtlCol="0">
            <a:spAutoFit/>
          </a:bodyPr>
          <a:lstStyle/>
          <a:p>
            <a:pPr algn="ctr"/>
            <a:r>
              <a:rPr lang="en-US" sz="1400" b="1" dirty="0" smtClean="0"/>
              <a:t>LID Day at Sequoia</a:t>
            </a:r>
            <a:endParaRPr lang="en-US" sz="1400" b="1" dirty="0"/>
          </a:p>
        </p:txBody>
      </p:sp>
    </p:spTree>
    <p:extLst>
      <p:ext uri="{BB962C8B-B14F-4D97-AF65-F5344CB8AC3E}">
        <p14:creationId xmlns:p14="http://schemas.microsoft.com/office/powerpoint/2010/main" val="107988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5500" y="228600"/>
            <a:ext cx="7645400" cy="1143000"/>
          </a:xfrm>
        </p:spPr>
        <p:txBody>
          <a:bodyPr>
            <a:normAutofit/>
          </a:bodyPr>
          <a:lstStyle/>
          <a:p>
            <a:r>
              <a:rPr lang="en-US" sz="4000" b="1" dirty="0" smtClean="0"/>
              <a:t>Creating a Culture of Wellness</a:t>
            </a:r>
            <a:endParaRPr lang="en-US" sz="4000" b="1" dirty="0"/>
          </a:p>
        </p:txBody>
      </p:sp>
      <p:sp>
        <p:nvSpPr>
          <p:cNvPr id="3" name="Content Placeholder 2"/>
          <p:cNvSpPr>
            <a:spLocks noGrp="1"/>
          </p:cNvSpPr>
          <p:nvPr>
            <p:ph sz="half" idx="1"/>
          </p:nvPr>
        </p:nvSpPr>
        <p:spPr>
          <a:xfrm>
            <a:off x="304800" y="1447800"/>
            <a:ext cx="5791200" cy="5029200"/>
          </a:xfrm>
        </p:spPr>
        <p:txBody>
          <a:bodyPr>
            <a:normAutofit fontScale="92500" lnSpcReduction="10000"/>
          </a:bodyPr>
          <a:lstStyle/>
          <a:p>
            <a:pPr marL="0" indent="0">
              <a:buNone/>
            </a:pPr>
            <a:r>
              <a:rPr lang="en-US" sz="2400" b="1" dirty="0" smtClean="0"/>
              <a:t>Action:  Infusion of Wellness</a:t>
            </a:r>
            <a:br>
              <a:rPr lang="en-US" sz="2400" b="1" dirty="0" smtClean="0"/>
            </a:br>
            <a:r>
              <a:rPr lang="en-US" sz="2400" b="1" dirty="0" smtClean="0"/>
              <a:t>Raise awareness, Educate, Encourage</a:t>
            </a:r>
            <a:r>
              <a:rPr lang="en-US" sz="2400" dirty="0" smtClean="0"/>
              <a:t> </a:t>
            </a:r>
          </a:p>
          <a:p>
            <a:pPr marL="0" indent="0">
              <a:buNone/>
            </a:pPr>
            <a:r>
              <a:rPr lang="en-US" sz="2400" b="1" dirty="0" smtClean="0"/>
              <a:t>Steps:  </a:t>
            </a:r>
          </a:p>
          <a:p>
            <a:pPr lvl="1">
              <a:buFont typeface="Wingdings" panose="05000000000000000000" pitchFamily="2" charset="2"/>
              <a:buChar char="ü"/>
            </a:pPr>
            <a:r>
              <a:rPr lang="en-US" dirty="0"/>
              <a:t>Hope Health Letter</a:t>
            </a:r>
          </a:p>
          <a:p>
            <a:pPr lvl="1">
              <a:buFont typeface="Wingdings" panose="05000000000000000000" pitchFamily="2" charset="2"/>
              <a:buChar char="ü"/>
            </a:pPr>
            <a:r>
              <a:rPr lang="en-US" dirty="0"/>
              <a:t>Newsletters-HR Payroll </a:t>
            </a:r>
            <a:r>
              <a:rPr lang="en-US" dirty="0" smtClean="0"/>
              <a:t/>
            </a:r>
            <a:br>
              <a:rPr lang="en-US" dirty="0" smtClean="0"/>
            </a:br>
            <a:r>
              <a:rPr lang="en-US" dirty="0" smtClean="0"/>
              <a:t>and </a:t>
            </a:r>
            <a:r>
              <a:rPr lang="en-US" dirty="0" err="1" smtClean="0"/>
              <a:t>Newslinks</a:t>
            </a:r>
            <a:endParaRPr lang="en-US" dirty="0"/>
          </a:p>
          <a:p>
            <a:pPr lvl="2">
              <a:buFont typeface="Wingdings" panose="05000000000000000000" pitchFamily="2" charset="2"/>
              <a:buChar char="ü"/>
            </a:pPr>
            <a:r>
              <a:rPr lang="en-US" dirty="0"/>
              <a:t>National Health Observances</a:t>
            </a:r>
          </a:p>
          <a:p>
            <a:pPr lvl="1">
              <a:buFont typeface="Wingdings" panose="05000000000000000000" pitchFamily="2" charset="2"/>
              <a:buChar char="ü"/>
            </a:pPr>
            <a:r>
              <a:rPr lang="en-US" dirty="0"/>
              <a:t>Fitness Classes at District Sites</a:t>
            </a:r>
          </a:p>
          <a:p>
            <a:pPr lvl="1">
              <a:buFont typeface="Wingdings" panose="05000000000000000000" pitchFamily="2" charset="2"/>
              <a:buChar char="ü"/>
            </a:pPr>
            <a:r>
              <a:rPr lang="en-US" dirty="0"/>
              <a:t>Wellness Classes</a:t>
            </a:r>
          </a:p>
          <a:p>
            <a:pPr lvl="2">
              <a:buFont typeface="Wingdings" panose="05000000000000000000" pitchFamily="2" charset="2"/>
              <a:buChar char="v"/>
            </a:pPr>
            <a:r>
              <a:rPr lang="en-US" dirty="0"/>
              <a:t>Be Well-Teach Well</a:t>
            </a:r>
          </a:p>
          <a:p>
            <a:pPr lvl="2">
              <a:buFont typeface="Wingdings" panose="05000000000000000000" pitchFamily="2" charset="2"/>
              <a:buChar char="v"/>
            </a:pPr>
            <a:r>
              <a:rPr lang="en-US" dirty="0"/>
              <a:t>Eight Weeks to Wellness</a:t>
            </a:r>
          </a:p>
          <a:p>
            <a:pPr lvl="2">
              <a:buFont typeface="Wingdings" panose="05000000000000000000" pitchFamily="2" charset="2"/>
              <a:buChar char="v"/>
            </a:pPr>
            <a:r>
              <a:rPr lang="en-US" dirty="0"/>
              <a:t>Cultivating Calm</a:t>
            </a:r>
          </a:p>
          <a:p>
            <a:pPr lvl="2">
              <a:buFont typeface="Wingdings" panose="05000000000000000000" pitchFamily="2" charset="2"/>
              <a:buChar char="v"/>
            </a:pPr>
            <a:r>
              <a:rPr lang="en-US" dirty="0"/>
              <a:t>Cooking Classes</a:t>
            </a:r>
          </a:p>
          <a:p>
            <a:pPr lvl="2">
              <a:buFont typeface="Wingdings" panose="05000000000000000000" pitchFamily="2" charset="2"/>
              <a:buChar char="v"/>
            </a:pPr>
            <a:r>
              <a:rPr lang="en-US" dirty="0"/>
              <a:t>Quick and Healthy Meals</a:t>
            </a:r>
            <a:br>
              <a:rPr lang="en-US" dirty="0"/>
            </a:b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35088" y="5715000"/>
            <a:ext cx="4038600" cy="974260"/>
          </a:xfrm>
          <a:prstGeom prst="rect">
            <a:avLst/>
          </a:prstGeom>
        </p:spPr>
      </p:pic>
      <p:pic>
        <p:nvPicPr>
          <p:cNvPr id="3074" name="Picture 2" descr="S:\HRshared\Shared\HRDATA\Wellness\Wellness Program Pictures\Fitness Classes\Hoop D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200" y="12192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48200" y="4114800"/>
            <a:ext cx="4387932" cy="1477328"/>
          </a:xfrm>
          <a:prstGeom prst="rect">
            <a:avLst/>
          </a:prstGeom>
          <a:noFill/>
        </p:spPr>
        <p:txBody>
          <a:bodyPr wrap="square" rtlCol="0">
            <a:spAutoFit/>
          </a:bodyPr>
          <a:lstStyle/>
          <a:p>
            <a:pPr algn="ctr"/>
            <a:r>
              <a:rPr lang="en-US" b="1" i="1" dirty="0" smtClean="0"/>
              <a:t>“Our </a:t>
            </a:r>
            <a:r>
              <a:rPr lang="en-US" b="1" i="1" dirty="0"/>
              <a:t>wellness program got me to exercise. </a:t>
            </a:r>
            <a:r>
              <a:rPr lang="en-US" b="1" i="1" dirty="0" smtClean="0"/>
              <a:t/>
            </a:r>
            <a:br>
              <a:rPr lang="en-US" b="1" i="1" dirty="0" smtClean="0"/>
            </a:br>
            <a:r>
              <a:rPr lang="en-US" b="1" i="1" dirty="0" smtClean="0"/>
              <a:t>I </a:t>
            </a:r>
            <a:r>
              <a:rPr lang="en-US" b="1" i="1" dirty="0"/>
              <a:t>used to say "I hate to sweat!" Now I love to sweat and lost weight!  I appreciate you for allowing me to discover something that I enjoy so </a:t>
            </a:r>
            <a:r>
              <a:rPr lang="en-US" b="1" i="1" dirty="0" smtClean="0"/>
              <a:t>much”.</a:t>
            </a:r>
            <a:endParaRPr lang="en-US" b="1" i="1" dirty="0"/>
          </a:p>
        </p:txBody>
      </p:sp>
    </p:spTree>
    <p:extLst>
      <p:ext uri="{BB962C8B-B14F-4D97-AF65-F5344CB8AC3E}">
        <p14:creationId xmlns:p14="http://schemas.microsoft.com/office/powerpoint/2010/main" val="316649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457200" y="274638"/>
            <a:ext cx="4343400" cy="1143000"/>
          </a:xfrm>
        </p:spPr>
        <p:txBody>
          <a:bodyPr>
            <a:normAutofit fontScale="90000"/>
          </a:bodyPr>
          <a:lstStyle/>
          <a:p>
            <a:r>
              <a:rPr lang="en-US" sz="4000" b="1" dirty="0" smtClean="0"/>
              <a:t>Creating a </a:t>
            </a:r>
            <a:br>
              <a:rPr lang="en-US" sz="4000" b="1" dirty="0" smtClean="0"/>
            </a:br>
            <a:r>
              <a:rPr lang="en-US" sz="4000" b="1" dirty="0" smtClean="0"/>
              <a:t>Culture of Wellness</a:t>
            </a:r>
            <a:endParaRPr lang="en-US" sz="4000" b="1" dirty="0"/>
          </a:p>
        </p:txBody>
      </p:sp>
      <p:sp>
        <p:nvSpPr>
          <p:cNvPr id="5" name="Content Placeholder 2"/>
          <p:cNvSpPr>
            <a:spLocks noGrp="1"/>
          </p:cNvSpPr>
          <p:nvPr>
            <p:ph sz="half" idx="1"/>
          </p:nvPr>
        </p:nvSpPr>
        <p:spPr>
          <a:xfrm>
            <a:off x="4876800" y="1447800"/>
            <a:ext cx="4038600" cy="4525963"/>
          </a:xfrm>
        </p:spPr>
        <p:txBody>
          <a:bodyPr>
            <a:normAutofit fontScale="92500"/>
          </a:bodyPr>
          <a:lstStyle/>
          <a:p>
            <a:pPr marL="0" indent="0">
              <a:buNone/>
            </a:pPr>
            <a:r>
              <a:rPr lang="en-US" sz="2400" b="1" dirty="0" smtClean="0"/>
              <a:t>Action:  Inspire, Motivate, Nudge</a:t>
            </a:r>
            <a:br>
              <a:rPr lang="en-US" sz="2400" b="1" dirty="0" smtClean="0"/>
            </a:br>
            <a:endParaRPr lang="en-US" sz="2400" dirty="0" smtClean="0"/>
          </a:p>
          <a:p>
            <a:pPr marL="0" indent="0">
              <a:buNone/>
            </a:pPr>
            <a:r>
              <a:rPr lang="en-US" sz="2400" b="1" dirty="0" smtClean="0"/>
              <a:t>Steps:  Challenges and Campaigns</a:t>
            </a:r>
          </a:p>
          <a:p>
            <a:r>
              <a:rPr lang="en-US" sz="2400" b="1" dirty="0" smtClean="0"/>
              <a:t>Bike to Work</a:t>
            </a:r>
          </a:p>
          <a:p>
            <a:r>
              <a:rPr lang="en-US" sz="2400" b="1" dirty="0" smtClean="0"/>
              <a:t>Trails Challenge</a:t>
            </a:r>
          </a:p>
          <a:p>
            <a:r>
              <a:rPr lang="en-US" sz="2400" b="1" dirty="0" smtClean="0"/>
              <a:t>WALKTOBER</a:t>
            </a:r>
          </a:p>
          <a:p>
            <a:r>
              <a:rPr lang="en-US" sz="2400" b="1" dirty="0" smtClean="0"/>
              <a:t>Turkey Trot</a:t>
            </a:r>
          </a:p>
          <a:p>
            <a:r>
              <a:rPr lang="en-US" sz="2400" b="1" dirty="0" smtClean="0"/>
              <a:t>Maintain Don’t Gain</a:t>
            </a:r>
          </a:p>
          <a:p>
            <a:r>
              <a:rPr lang="en-US" sz="2400" b="1" dirty="0" smtClean="0"/>
              <a:t>Health for the Holidays</a:t>
            </a:r>
          </a:p>
          <a:p>
            <a:r>
              <a:rPr lang="en-US" sz="2400" b="1" dirty="0" smtClean="0"/>
              <a:t>Passport to Health</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2851" y="228600"/>
            <a:ext cx="4038600" cy="10799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24" y="1524000"/>
            <a:ext cx="3947160" cy="2960370"/>
          </a:xfrm>
          <a:prstGeom prst="rect">
            <a:avLst/>
          </a:prstGeom>
        </p:spPr>
      </p:pic>
      <p:sp>
        <p:nvSpPr>
          <p:cNvPr id="9" name="TextBox 8"/>
          <p:cNvSpPr txBox="1"/>
          <p:nvPr/>
        </p:nvSpPr>
        <p:spPr>
          <a:xfrm>
            <a:off x="309154" y="4734296"/>
            <a:ext cx="4295503" cy="1323439"/>
          </a:xfrm>
          <a:prstGeom prst="rect">
            <a:avLst/>
          </a:prstGeom>
          <a:noFill/>
        </p:spPr>
        <p:txBody>
          <a:bodyPr wrap="square" rtlCol="0">
            <a:spAutoFit/>
          </a:bodyPr>
          <a:lstStyle/>
          <a:p>
            <a:pPr algn="ctr"/>
            <a:r>
              <a:rPr lang="en-US" sz="1600" b="1" i="1" dirty="0" smtClean="0"/>
              <a:t>“Thanks to WALKTOBER I </a:t>
            </a:r>
            <a:r>
              <a:rPr lang="en-US" sz="1600" b="1" i="1" dirty="0"/>
              <a:t>have been walking </a:t>
            </a:r>
            <a:r>
              <a:rPr lang="en-US" sz="1600" b="1" i="1" dirty="0" smtClean="0"/>
              <a:t>for over </a:t>
            </a:r>
            <a:r>
              <a:rPr lang="en-US" sz="1600" b="1" i="1" dirty="0"/>
              <a:t>a year now. I've lost 60 pounds and feel really healthy. I am a grandma and wanted to get on the floor with my babies and play. Thanks for this program, it's fun!“ </a:t>
            </a:r>
          </a:p>
        </p:txBody>
      </p:sp>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5791200"/>
            <a:ext cx="3581400" cy="863966"/>
          </a:xfrm>
          <a:prstGeom prst="rect">
            <a:avLst/>
          </a:prstGeom>
        </p:spPr>
      </p:pic>
    </p:spTree>
    <p:extLst>
      <p:ext uri="{BB962C8B-B14F-4D97-AF65-F5344CB8AC3E}">
        <p14:creationId xmlns:p14="http://schemas.microsoft.com/office/powerpoint/2010/main" val="3574831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44562"/>
          </a:xfrm>
        </p:spPr>
        <p:txBody>
          <a:bodyPr/>
          <a:lstStyle/>
          <a:p>
            <a:r>
              <a:rPr lang="en-US" altLang="en-US" dirty="0"/>
              <a:t>Bike to Work Campaign</a:t>
            </a:r>
          </a:p>
        </p:txBody>
      </p:sp>
      <p:sp>
        <p:nvSpPr>
          <p:cNvPr id="24583" name="Rectangle 7"/>
          <p:cNvSpPr>
            <a:spLocks noGrp="1" noChangeArrowheads="1"/>
          </p:cNvSpPr>
          <p:nvPr>
            <p:ph idx="1"/>
          </p:nvPr>
        </p:nvSpPr>
        <p:spPr>
          <a:xfrm>
            <a:off x="304800" y="1143000"/>
            <a:ext cx="8077200" cy="4800600"/>
          </a:xfrm>
        </p:spPr>
        <p:txBody>
          <a:bodyPr/>
          <a:lstStyle/>
          <a:p>
            <a:pPr algn="ctr">
              <a:buFontTx/>
              <a:buNone/>
            </a:pPr>
            <a:r>
              <a:rPr lang="en-US" altLang="en-US" sz="2000" b="1" dirty="0"/>
              <a:t>150 participants biked over 9,500 miles and 2,000 trips</a:t>
            </a:r>
          </a:p>
          <a:p>
            <a:pPr algn="ctr">
              <a:lnSpc>
                <a:spcPct val="125000"/>
              </a:lnSpc>
              <a:buFontTx/>
              <a:buNone/>
            </a:pPr>
            <a:r>
              <a:rPr lang="en-US" altLang="en-US" sz="1400" b="1" dirty="0"/>
              <a:t/>
            </a:r>
            <a:br>
              <a:rPr lang="en-US" altLang="en-US" sz="1400" b="1" dirty="0"/>
            </a:br>
            <a:r>
              <a:rPr lang="en-US" altLang="en-US" sz="3600" b="1" dirty="0">
                <a:solidFill>
                  <a:srgbClr val="33CC33"/>
                </a:solidFill>
                <a:latin typeface="Palatino Linotype" pitchFamily="18" charset="0"/>
              </a:rPr>
              <a:t>	</a:t>
            </a:r>
          </a:p>
          <a:p>
            <a:pPr algn="ctr"/>
            <a:endParaRPr lang="en-US" altLang="en-US" b="1" dirty="0">
              <a:solidFill>
                <a:srgbClr val="33CC33"/>
              </a:solidFill>
            </a:endParaRPr>
          </a:p>
        </p:txBody>
      </p:sp>
      <p:sp>
        <p:nvSpPr>
          <p:cNvPr id="7" name="Slide Number Placeholder 5"/>
          <p:cNvSpPr>
            <a:spLocks noGrp="1"/>
          </p:cNvSpPr>
          <p:nvPr>
            <p:ph type="sldNum" sz="quarter" idx="12"/>
          </p:nvPr>
        </p:nvSpPr>
        <p:spPr/>
        <p:txBody>
          <a:bodyPr/>
          <a:lstStyle/>
          <a:p>
            <a:fld id="{A9235CC1-878A-4886-8D27-3062EE66FBFC}" type="slidenum">
              <a:rPr lang="en-US" altLang="en-US"/>
              <a:pPr/>
              <a:t>7</a:t>
            </a:fld>
            <a:endParaRPr lang="en-US" altLang="en-US"/>
          </a:p>
        </p:txBody>
      </p:sp>
      <p:pic>
        <p:nvPicPr>
          <p:cNvPr id="24582" name="Picture 6" descr="us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172200" cy="3911600"/>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152400" y="5724525"/>
            <a:ext cx="8458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spcBef>
                <a:spcPct val="50000"/>
              </a:spcBef>
            </a:pPr>
            <a:r>
              <a:rPr lang="en-US" altLang="en-US" sz="1600" b="1" i="1" dirty="0"/>
              <a:t>“Lets do it again next year! </a:t>
            </a:r>
          </a:p>
          <a:p>
            <a:pPr algn="ctr">
              <a:lnSpc>
                <a:spcPct val="125000"/>
              </a:lnSpc>
              <a:spcBef>
                <a:spcPct val="50000"/>
              </a:spcBef>
            </a:pPr>
            <a:r>
              <a:rPr lang="en-US" altLang="en-US" sz="1600" b="1" i="1" dirty="0"/>
              <a:t>Could we do something similar to this at the start of school and keep healthy year-round?”</a:t>
            </a:r>
          </a:p>
        </p:txBody>
      </p:sp>
    </p:spTree>
    <p:extLst>
      <p:ext uri="{BB962C8B-B14F-4D97-AF65-F5344CB8AC3E}">
        <p14:creationId xmlns:p14="http://schemas.microsoft.com/office/powerpoint/2010/main" val="215613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EPS Trails Challenge</a:t>
            </a:r>
          </a:p>
        </p:txBody>
      </p:sp>
      <p:sp>
        <p:nvSpPr>
          <p:cNvPr id="25603" name="Rectangle 3"/>
          <p:cNvSpPr>
            <a:spLocks noGrp="1" noChangeArrowheads="1"/>
          </p:cNvSpPr>
          <p:nvPr>
            <p:ph idx="1"/>
          </p:nvPr>
        </p:nvSpPr>
        <p:spPr>
          <a:xfrm>
            <a:off x="457200" y="1219200"/>
            <a:ext cx="8229600" cy="4525963"/>
          </a:xfrm>
        </p:spPr>
        <p:txBody>
          <a:bodyPr/>
          <a:lstStyle/>
          <a:p>
            <a:pPr algn="ctr">
              <a:buFontTx/>
              <a:buNone/>
            </a:pPr>
            <a:r>
              <a:rPr lang="en-US" altLang="en-US" sz="2000" b="1" dirty="0"/>
              <a:t>600 participants walked 40,197 miles and 80 million steps</a:t>
            </a:r>
            <a:endParaRPr lang="en-US" altLang="en-US" b="1" dirty="0"/>
          </a:p>
        </p:txBody>
      </p:sp>
      <p:sp>
        <p:nvSpPr>
          <p:cNvPr id="7" name="Slide Number Placeholder 5"/>
          <p:cNvSpPr>
            <a:spLocks noGrp="1"/>
          </p:cNvSpPr>
          <p:nvPr>
            <p:ph type="sldNum" sz="quarter" idx="12"/>
          </p:nvPr>
        </p:nvSpPr>
        <p:spPr/>
        <p:txBody>
          <a:bodyPr/>
          <a:lstStyle/>
          <a:p>
            <a:fld id="{43B8BAC1-02B9-455C-8B3A-DB50531F0230}" type="slidenum">
              <a:rPr lang="en-US" altLang="en-US"/>
              <a:pPr/>
              <a:t>8</a:t>
            </a:fld>
            <a:endParaRPr lang="en-US" altLang="en-US"/>
          </a:p>
        </p:txBody>
      </p:sp>
      <p:pic>
        <p:nvPicPr>
          <p:cNvPr id="25605" name="Picture 5" descr="northcountrytr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477000" cy="3382963"/>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304800" y="57150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5000"/>
              </a:lnSpc>
              <a:spcBef>
                <a:spcPct val="50000"/>
              </a:spcBef>
            </a:pPr>
            <a:r>
              <a:rPr lang="en-US" altLang="en-US" sz="1600" b="1" i="1" dirty="0"/>
              <a:t>“I think this challenge was a great idea, it created a lot of camaraderie and a  sense of team spirit at our school.”              </a:t>
            </a:r>
          </a:p>
        </p:txBody>
      </p:sp>
    </p:spTree>
    <p:extLst>
      <p:ext uri="{BB962C8B-B14F-4D97-AF65-F5344CB8AC3E}">
        <p14:creationId xmlns:p14="http://schemas.microsoft.com/office/powerpoint/2010/main" val="3365197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800100" y="304800"/>
            <a:ext cx="7696200" cy="1143000"/>
          </a:xfrm>
        </p:spPr>
        <p:txBody>
          <a:bodyPr>
            <a:normAutofit/>
          </a:bodyPr>
          <a:lstStyle/>
          <a:p>
            <a:r>
              <a:rPr lang="en-US" sz="4000" b="1" dirty="0" smtClean="0"/>
              <a:t>Creating a Culture of Wellness</a:t>
            </a:r>
            <a:endParaRPr lang="en-US" sz="4000" b="1" dirty="0"/>
          </a:p>
        </p:txBody>
      </p:sp>
      <p:sp>
        <p:nvSpPr>
          <p:cNvPr id="5" name="Content Placeholder 2"/>
          <p:cNvSpPr>
            <a:spLocks noGrp="1"/>
          </p:cNvSpPr>
          <p:nvPr>
            <p:ph sz="half" idx="1"/>
          </p:nvPr>
        </p:nvSpPr>
        <p:spPr>
          <a:xfrm>
            <a:off x="457200" y="1600200"/>
            <a:ext cx="4038600" cy="5105400"/>
          </a:xfrm>
        </p:spPr>
        <p:txBody>
          <a:bodyPr>
            <a:normAutofit fontScale="85000" lnSpcReduction="20000"/>
          </a:bodyPr>
          <a:lstStyle/>
          <a:p>
            <a:pPr marL="0" indent="0">
              <a:buNone/>
            </a:pPr>
            <a:r>
              <a:rPr lang="en-US" sz="2400" b="1" dirty="0" smtClean="0"/>
              <a:t>Action:  Inspire, Motivate, Nudge</a:t>
            </a:r>
            <a:br>
              <a:rPr lang="en-US" sz="2400" b="1" dirty="0" smtClean="0"/>
            </a:br>
            <a:endParaRPr lang="en-US" sz="2400" dirty="0" smtClean="0"/>
          </a:p>
          <a:p>
            <a:pPr marL="0" indent="0">
              <a:buNone/>
            </a:pPr>
            <a:r>
              <a:rPr lang="en-US" sz="2400" b="1" dirty="0" smtClean="0"/>
              <a:t>Steps:  Challenges and Campaigns (Cont.)</a:t>
            </a:r>
          </a:p>
          <a:p>
            <a:r>
              <a:rPr lang="en-US" sz="2400" b="1" dirty="0" smtClean="0"/>
              <a:t>Know your Numbers</a:t>
            </a:r>
          </a:p>
          <a:p>
            <a:r>
              <a:rPr lang="en-US" sz="2400" b="1" dirty="0" smtClean="0"/>
              <a:t>31-Day Eat Smart Challenge</a:t>
            </a:r>
          </a:p>
          <a:p>
            <a:r>
              <a:rPr lang="en-US" sz="2400" b="1" dirty="0" smtClean="0"/>
              <a:t>National Parks Tour</a:t>
            </a:r>
          </a:p>
          <a:p>
            <a:r>
              <a:rPr lang="en-US" sz="2400" b="1" dirty="0" smtClean="0"/>
              <a:t>Daily Fitness Challenge</a:t>
            </a:r>
          </a:p>
          <a:p>
            <a:r>
              <a:rPr lang="en-US" sz="2400" b="1" dirty="0" smtClean="0"/>
              <a:t>Ironman Challenge</a:t>
            </a:r>
          </a:p>
          <a:p>
            <a:r>
              <a:rPr lang="en-US" sz="2400" b="1" dirty="0" smtClean="0"/>
              <a:t>Triathlon Challenge</a:t>
            </a:r>
          </a:p>
          <a:p>
            <a:r>
              <a:rPr lang="en-US" sz="2400" b="1" dirty="0" smtClean="0"/>
              <a:t>Winter Break Bingo</a:t>
            </a:r>
          </a:p>
          <a:p>
            <a:r>
              <a:rPr lang="en-US" sz="2400" b="1" dirty="0" smtClean="0"/>
              <a:t>Sit Less Move More</a:t>
            </a:r>
          </a:p>
          <a:p>
            <a:r>
              <a:rPr lang="en-US" sz="2400" b="1" dirty="0" smtClean="0"/>
              <a:t>Path to Health</a:t>
            </a:r>
          </a:p>
          <a:p>
            <a:r>
              <a:rPr lang="en-US" sz="2400" b="1" dirty="0" smtClean="0"/>
              <a:t>Summer Fitness and Nutrition Challenge</a:t>
            </a:r>
          </a:p>
          <a:p>
            <a:r>
              <a:rPr lang="en-US" sz="2400" b="1" dirty="0" smtClean="0"/>
              <a:t>Heart Month Challenge</a:t>
            </a:r>
          </a:p>
          <a:p>
            <a:r>
              <a:rPr lang="en-US" sz="2400" b="1" dirty="0" smtClean="0"/>
              <a:t>Healthy Heart Tick-Tack-Toe</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52600"/>
            <a:ext cx="4038600" cy="2769040"/>
          </a:xfrm>
        </p:spPr>
      </p:pic>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638800"/>
            <a:ext cx="4038600" cy="974260"/>
          </a:xfrm>
          <a:prstGeom prst="rect">
            <a:avLst/>
          </a:prstGeom>
        </p:spPr>
      </p:pic>
    </p:spTree>
    <p:extLst>
      <p:ext uri="{BB962C8B-B14F-4D97-AF65-F5344CB8AC3E}">
        <p14:creationId xmlns:p14="http://schemas.microsoft.com/office/powerpoint/2010/main" val="1103567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TotalTime>
  <Words>1045</Words>
  <Application>Microsoft Office PowerPoint</Application>
  <PresentationFormat>On-screen Show (4:3)</PresentationFormat>
  <Paragraphs>292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Beginnings</vt:lpstr>
      <vt:lpstr>Creating a  Culture of Wellness</vt:lpstr>
      <vt:lpstr>Creating a Culture of Wellness</vt:lpstr>
      <vt:lpstr>Creating a Culture of Wellness</vt:lpstr>
      <vt:lpstr>Creating a  Culture of Wellness</vt:lpstr>
      <vt:lpstr>Bike to Work Campaign</vt:lpstr>
      <vt:lpstr>EPS Trails Challenge</vt:lpstr>
      <vt:lpstr>Creating a Culture of Wellness</vt:lpstr>
      <vt:lpstr>Creating a  Culture of Wellness</vt:lpstr>
      <vt:lpstr>Awards/Recognition</vt:lpstr>
      <vt:lpstr>Testimonials</vt:lpstr>
      <vt:lpstr>Testimonials</vt:lpstr>
      <vt:lpstr>Testimonials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Culture Change</vt:lpstr>
      <vt:lpstr>Goal:   Create a  Culture of Wellness</vt:lpstr>
      <vt:lpstr>Future of Wellness at  Everett Public Schools</vt:lpstr>
      <vt:lpstr>PowerPoint Presentation</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Buquicchio, Gail</dc:creator>
  <cp:lastModifiedBy>Buquicchio, Gail</cp:lastModifiedBy>
  <cp:revision>38</cp:revision>
  <dcterms:created xsi:type="dcterms:W3CDTF">2015-05-13T16:22:40Z</dcterms:created>
  <dcterms:modified xsi:type="dcterms:W3CDTF">2015-06-12T23:03:34Z</dcterms:modified>
</cp:coreProperties>
</file>