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9" r:id="rId3"/>
    <p:sldId id="257" r:id="rId4"/>
    <p:sldId id="258" r:id="rId5"/>
    <p:sldId id="260" r:id="rId6"/>
    <p:sldId id="262" r:id="rId7"/>
    <p:sldId id="261" r:id="rId8"/>
    <p:sldId id="263" r:id="rId9"/>
    <p:sldId id="264" r:id="rId10"/>
    <p:sldId id="268" r:id="rId11"/>
    <p:sldId id="267" r:id="rId12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WINNT\Profiles\gnk1897\Desktop\Letter Graphics\sr-bw.ti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13688" y="5903913"/>
            <a:ext cx="1116012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2DAD2-6E45-4311-BB01-92F9D0B0EABA}" type="datetimeFigureOut">
              <a:rPr lang="en-US"/>
              <a:pPr>
                <a:defRPr/>
              </a:pPr>
              <a:t>11/14/2008</a:t>
            </a:fld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5BAF2-885D-4A1D-AD3E-D498CD9F6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D87A1-806D-4A19-8EFA-AF7C4C6B93E2}" type="datetimeFigureOut">
              <a:rPr lang="en-US"/>
              <a:pPr>
                <a:defRPr/>
              </a:pPr>
              <a:t>11/14/2008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31F5-B521-441D-80BC-04CE41964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8280A-38EC-4EBA-8445-661F3B7AC138}" type="datetimeFigureOut">
              <a:rPr lang="en-US"/>
              <a:pPr>
                <a:defRPr/>
              </a:pPr>
              <a:t>11/14/2008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94FA4-AFB4-4D1F-A487-8BE8B52CA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WINNT\Profiles\gnk1897\Desktop\Letter Graphics\sr-bw.t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13688" y="5903913"/>
            <a:ext cx="1116012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AC163-CA88-4C98-9ED8-37849D6BE830}" type="datetimeFigureOut">
              <a:rPr lang="en-US"/>
              <a:pPr>
                <a:defRPr/>
              </a:pPr>
              <a:t>11/14/2008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6C87C-5E4D-4264-9794-EF1BEBC17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54D23-0DBC-4809-960C-81107D560832}" type="datetimeFigureOut">
              <a:rPr lang="en-US"/>
              <a:pPr>
                <a:defRPr/>
              </a:pPr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B28A8-3552-45C8-BC40-1DD6D9EAA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0A199-F0E1-4180-A6C4-209473848ECF}" type="datetimeFigureOut">
              <a:rPr lang="en-US"/>
              <a:pPr>
                <a:defRPr/>
              </a:pPr>
              <a:t>11/14/2008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91B75-A8F1-42B1-8E82-4FCDE4277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D92CC-2603-4D2A-9ADC-F85DD60559A1}" type="datetimeFigureOut">
              <a:rPr lang="en-US"/>
              <a:pPr>
                <a:defRPr/>
              </a:pPr>
              <a:t>11/14/2008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77991-D15A-46BC-A944-B21D6A803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1E82-72F8-4CB8-8C51-37B4357CA94D}" type="datetimeFigureOut">
              <a:rPr lang="en-US"/>
              <a:pPr>
                <a:defRPr/>
              </a:pPr>
              <a:t>11/14/2008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DF2F9-81DF-42B8-BCEA-5D33D6482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9BE4B-8BFD-48DB-B140-6774B264E93B}" type="datetimeFigureOut">
              <a:rPr lang="en-US"/>
              <a:pPr>
                <a:defRPr/>
              </a:pPr>
              <a:t>11/14/2008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83B6-4E37-4348-92D1-4A4DF2593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60BD5-DEB0-4493-8C6D-3352612C90DB}" type="datetimeFigureOut">
              <a:rPr lang="en-US"/>
              <a:pPr>
                <a:defRPr/>
              </a:pPr>
              <a:t>11/14/2008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549F6-3BFC-47F5-AA7A-85A1966B5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4B7EF-FF8B-40EA-8FD4-1B176B4092AD}" type="datetimeFigureOut">
              <a:rPr lang="en-US"/>
              <a:pPr>
                <a:defRPr/>
              </a:pPr>
              <a:t>11/14/2008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754C9-FA6F-43BD-B7B4-6AC81403B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C02CBC-07E2-445A-A1B4-B73CE69C58F8}" type="datetimeFigureOut">
              <a:rPr lang="en-US"/>
              <a:pPr>
                <a:defRPr/>
              </a:pPr>
              <a:t>11/14/2008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514345-3F1D-43A4-B972-2D542B652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3" r:id="rId4"/>
    <p:sldLayoutId id="2147483742" r:id="rId5"/>
    <p:sldLayoutId id="2147483741" r:id="rId6"/>
    <p:sldLayoutId id="2147483740" r:id="rId7"/>
    <p:sldLayoutId id="2147483739" r:id="rId8"/>
    <p:sldLayoutId id="2147483747" r:id="rId9"/>
    <p:sldLayoutId id="2147483738" r:id="rId10"/>
    <p:sldLayoutId id="214748373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Investment Consultant Selection Process</a:t>
            </a: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en-US" smtClean="0"/>
              <a:t>Everett School Employee Benefit Trust</a:t>
            </a:r>
          </a:p>
          <a:p>
            <a:pPr marR="0"/>
            <a:r>
              <a:rPr lang="en-US" smtClean="0"/>
              <a:t>November 17, 2008</a:t>
            </a:r>
          </a:p>
          <a:p>
            <a:pPr marR="0"/>
            <a:endParaRPr lang="en-US" smtClean="0"/>
          </a:p>
          <a:p>
            <a:pPr marR="0"/>
            <a:endParaRPr lang="en-US" smtClean="0"/>
          </a:p>
          <a:p>
            <a:pPr marR="0"/>
            <a:r>
              <a:rPr lang="en-US" smtClean="0"/>
              <a:t>Melanie K. Curtice and Howard D. Bye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Fees and Health Trust</a:t>
            </a:r>
            <a:br>
              <a:rPr lang="en-US" smtClean="0"/>
            </a:br>
            <a:r>
              <a:rPr lang="en-US" smtClean="0"/>
              <a:t>Experience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876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048000"/>
                <a:gridCol w="1600200"/>
              </a:tblGrid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Firm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Proposed Fee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of Experience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Advisory</a:t>
                      </a:r>
                      <a:r>
                        <a:rPr lang="en-US" baseline="0" dirty="0" smtClean="0"/>
                        <a:t> Services &amp; Investments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$50,000 (percentage)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Arnerich</a:t>
                      </a:r>
                      <a:r>
                        <a:rPr lang="en-US" dirty="0" smtClean="0"/>
                        <a:t> Massena &amp; Associates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$35,000 (lump</a:t>
                      </a:r>
                      <a:r>
                        <a:rPr lang="en-US" baseline="0" dirty="0" smtClean="0"/>
                        <a:t> sum)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Halbert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Halgrove</a:t>
                      </a:r>
                      <a:r>
                        <a:rPr lang="en-US" dirty="0" smtClean="0"/>
                        <a:t> &amp; Russell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$45,000 (percentage)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HYAS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$17,500 (lump sum)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Pacific Portfolio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$50,000 (percentage)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RV </a:t>
                      </a:r>
                      <a:r>
                        <a:rPr lang="en-US" dirty="0" err="1" smtClean="0"/>
                        <a:t>Kuhns</a:t>
                      </a:r>
                      <a:r>
                        <a:rPr lang="en-US" dirty="0" smtClean="0"/>
                        <a:t> &amp; Associates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$40,000 (lump sum)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Smith Barney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$22,000 (percentage, no fee 	on CDs)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Wurts</a:t>
                      </a:r>
                      <a:r>
                        <a:rPr lang="en-US" dirty="0" smtClean="0"/>
                        <a:t> &amp; Associates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$35,000 (lump</a:t>
                      </a:r>
                      <a:r>
                        <a:rPr lang="en-US" baseline="0" dirty="0" smtClean="0"/>
                        <a:t> sum)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Firms Presenting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Firms Asked for Best and Final Offer</a:t>
            </a:r>
          </a:p>
          <a:p>
            <a:r>
              <a:rPr lang="en-US" smtClean="0"/>
              <a:t>HYAS Group</a:t>
            </a:r>
          </a:p>
          <a:p>
            <a:pPr lvl="1"/>
            <a:r>
              <a:rPr lang="en-US" smtClean="0"/>
              <a:t>Portland-based small firm</a:t>
            </a:r>
          </a:p>
          <a:p>
            <a:pPr lvl="1"/>
            <a:r>
              <a:rPr lang="en-US" smtClean="0"/>
              <a:t>Former employees of Arnerich</a:t>
            </a:r>
          </a:p>
          <a:p>
            <a:pPr lvl="1"/>
            <a:r>
              <a:rPr lang="en-US" smtClean="0"/>
              <a:t>Experience representing VEBAs and other health trusts</a:t>
            </a:r>
          </a:p>
          <a:p>
            <a:r>
              <a:rPr lang="en-US" smtClean="0"/>
              <a:t>Wurts &amp; Associates</a:t>
            </a:r>
          </a:p>
          <a:p>
            <a:pPr lvl="1"/>
            <a:r>
              <a:rPr lang="en-US" smtClean="0"/>
              <a:t>Seattle-based boutique firm</a:t>
            </a:r>
          </a:p>
          <a:p>
            <a:pPr lvl="1"/>
            <a:r>
              <a:rPr lang="en-US" smtClean="0"/>
              <a:t>Experience representing union health plan trusts</a:t>
            </a:r>
          </a:p>
          <a:p>
            <a:pPr lvl="1"/>
            <a:r>
              <a:rPr lang="en-US" smtClean="0"/>
              <a:t>Final and best offer:  $25,000 after 1</a:t>
            </a:r>
            <a:r>
              <a:rPr lang="en-US" baseline="30000" smtClean="0"/>
              <a:t>st</a:t>
            </a:r>
            <a:r>
              <a:rPr lang="en-US" smtClean="0"/>
              <a:t> year</a:t>
            </a:r>
          </a:p>
          <a:p>
            <a:pPr lvl="1"/>
            <a:endParaRPr lang="en-US" smtClean="0"/>
          </a:p>
          <a:p>
            <a:pPr lvl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Brief Background Discussion</a:t>
            </a:r>
          </a:p>
          <a:p>
            <a:endParaRPr lang="en-US" smtClean="0"/>
          </a:p>
          <a:p>
            <a:r>
              <a:rPr lang="en-US" smtClean="0"/>
              <a:t>Request for Proposal Process</a:t>
            </a:r>
          </a:p>
          <a:p>
            <a:pPr lvl="1"/>
            <a:r>
              <a:rPr lang="en-US" smtClean="0"/>
              <a:t>Job Description</a:t>
            </a:r>
          </a:p>
          <a:p>
            <a:pPr lvl="1"/>
            <a:r>
              <a:rPr lang="en-US" smtClean="0"/>
              <a:t>Proposals Solicited From Eight Firms</a:t>
            </a:r>
          </a:p>
          <a:p>
            <a:pPr lvl="1"/>
            <a:r>
              <a:rPr lang="en-US" smtClean="0"/>
              <a:t>Evaluation Criteria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Two Firms Selected to Make Presentations to Trustees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Job Description for IC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Provide guidance concerning the Trust’s Investment Policy </a:t>
            </a:r>
          </a:p>
          <a:p>
            <a:pPr lvl="1"/>
            <a:r>
              <a:rPr lang="en-US" smtClean="0"/>
              <a:t>Selection of benchmark index or other performance measurements </a:t>
            </a:r>
          </a:p>
          <a:p>
            <a:pPr lvl="1"/>
            <a:r>
              <a:rPr lang="en-US" smtClean="0"/>
              <a:t>Types of permitted investments</a:t>
            </a:r>
          </a:p>
          <a:p>
            <a:pPr lvl="1"/>
            <a:r>
              <a:rPr lang="en-US" smtClean="0"/>
              <a:t>Maximum maturity dates for investments</a:t>
            </a:r>
          </a:p>
          <a:p>
            <a:pPr lvl="1"/>
            <a:r>
              <a:rPr lang="en-US" smtClean="0"/>
              <a:t>Asset allocation rules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Job Description for IC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 Monitor Trust’s Investment Manager</a:t>
            </a:r>
          </a:p>
          <a:p>
            <a:pPr lvl="1"/>
            <a:r>
              <a:rPr lang="en-US" smtClean="0"/>
              <a:t>Evaluate compliance with the Trust’s Investment Policy</a:t>
            </a:r>
          </a:p>
          <a:p>
            <a:pPr lvl="1"/>
            <a:r>
              <a:rPr lang="en-US" smtClean="0"/>
              <a:t>Evaluate results of the Investment Manager in comparison with benchmarks </a:t>
            </a:r>
          </a:p>
          <a:p>
            <a:pPr lvl="1"/>
            <a:r>
              <a:rPr lang="en-US" smtClean="0"/>
              <a:t>Present formal written report to the Trustees on an annual basis  </a:t>
            </a:r>
          </a:p>
          <a:p>
            <a:r>
              <a:rPr lang="en-US" smtClean="0"/>
              <a:t>Provide educational meetings or seminars to Trustees</a:t>
            </a:r>
          </a:p>
          <a:p>
            <a:r>
              <a:rPr lang="en-US" smtClean="0"/>
              <a:t>Provide general advice to Trustees concerning investment issues as requested from time to time 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Proposals Solicited 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Job description sent to eight firms</a:t>
            </a:r>
          </a:p>
          <a:p>
            <a:pPr lvl="1"/>
            <a:r>
              <a:rPr lang="en-US" smtClean="0"/>
              <a:t>Recommendations from Mercer</a:t>
            </a:r>
          </a:p>
          <a:p>
            <a:pPr lvl="1"/>
            <a:r>
              <a:rPr lang="en-US" smtClean="0"/>
              <a:t>Recommendations from Stoel Rives</a:t>
            </a:r>
          </a:p>
          <a:p>
            <a:pPr lvl="1"/>
            <a:r>
              <a:rPr lang="en-US" smtClean="0"/>
              <a:t>Any other firms that requested copies of job description</a:t>
            </a:r>
          </a:p>
          <a:p>
            <a:r>
              <a:rPr lang="en-US" smtClean="0"/>
              <a:t>All eight firms responded with proposals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Evaluation Criteria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Previous experience with IC to VEBA trusts or other health plan trusts  </a:t>
            </a:r>
          </a:p>
          <a:p>
            <a:r>
              <a:rPr lang="en-US" smtClean="0"/>
              <a:t>Fees</a:t>
            </a:r>
          </a:p>
          <a:p>
            <a:r>
              <a:rPr lang="en-US" smtClean="0"/>
              <a:t>Independence </a:t>
            </a:r>
          </a:p>
          <a:p>
            <a:r>
              <a:rPr lang="en-US" smtClean="0"/>
              <a:t>Previous experience with monitoring and evaluation of Investment Managers</a:t>
            </a:r>
          </a:p>
          <a:p>
            <a:r>
              <a:rPr lang="en-US" smtClean="0"/>
              <a:t>Accessibility/attendance at meetings</a:t>
            </a:r>
          </a:p>
          <a:p>
            <a:r>
              <a:rPr lang="en-US" smtClean="0"/>
              <a:t>Communication skills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Evaluation Criteria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Terms and conditions of investment consulting agreement.  </a:t>
            </a:r>
          </a:p>
          <a:p>
            <a:r>
              <a:rPr lang="en-US" smtClean="0"/>
              <a:t>Quality and responsiveness of firm’s written materials.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Eight Firms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Advisory Services &amp; Investments</a:t>
            </a:r>
          </a:p>
          <a:p>
            <a:r>
              <a:rPr lang="en-US" smtClean="0"/>
              <a:t>Arnerich Massena &amp; Associates</a:t>
            </a:r>
          </a:p>
          <a:p>
            <a:r>
              <a:rPr lang="en-US" smtClean="0"/>
              <a:t>Halbert Halgrove &amp; Russell</a:t>
            </a:r>
          </a:p>
          <a:p>
            <a:r>
              <a:rPr lang="en-US" smtClean="0"/>
              <a:t>HYAS Group</a:t>
            </a:r>
          </a:p>
          <a:p>
            <a:r>
              <a:rPr lang="en-US" smtClean="0"/>
              <a:t>Pacific Portfolio Consulting</a:t>
            </a:r>
          </a:p>
          <a:p>
            <a:r>
              <a:rPr lang="en-US" smtClean="0"/>
              <a:t>RV Kuhns &amp; Associates</a:t>
            </a:r>
          </a:p>
          <a:p>
            <a:r>
              <a:rPr lang="en-US" smtClean="0"/>
              <a:t>Smith Barney</a:t>
            </a:r>
          </a:p>
          <a:p>
            <a:r>
              <a:rPr lang="en-US" smtClean="0"/>
              <a:t>Wurts &amp; Associates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endParaRPr lang="en-US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Fees of Eight Firms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Fees</a:t>
            </a:r>
          </a:p>
          <a:p>
            <a:pPr lvl="1"/>
            <a:r>
              <a:rPr lang="en-US" smtClean="0"/>
              <a:t>Annual Lump Sum</a:t>
            </a:r>
          </a:p>
          <a:p>
            <a:pPr lvl="1"/>
            <a:r>
              <a:rPr lang="en-US" smtClean="0"/>
              <a:t>Percentage of Trust Assets</a:t>
            </a:r>
          </a:p>
          <a:p>
            <a:pPr lvl="1"/>
            <a:r>
              <a:rPr lang="en-US" smtClean="0"/>
              <a:t>Following Comparison Based on $10m in Assets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355</Words>
  <Application>Microsoft Office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Constantia</vt:lpstr>
      <vt:lpstr>Arial</vt:lpstr>
      <vt:lpstr>Calibri</vt:lpstr>
      <vt:lpstr>Wingdings 2</vt:lpstr>
      <vt:lpstr>Flow</vt:lpstr>
      <vt:lpstr>Flow</vt:lpstr>
      <vt:lpstr>Flow</vt:lpstr>
      <vt:lpstr>Flow</vt:lpstr>
      <vt:lpstr>Flow</vt:lpstr>
      <vt:lpstr>Slide 1</vt:lpstr>
      <vt:lpstr>Agenda</vt:lpstr>
      <vt:lpstr>Job Description for IC</vt:lpstr>
      <vt:lpstr>Job Description for IC</vt:lpstr>
      <vt:lpstr>Proposals Solicited </vt:lpstr>
      <vt:lpstr>Evaluation Criteria</vt:lpstr>
      <vt:lpstr>Evaluation Criteria</vt:lpstr>
      <vt:lpstr>Eight Firms</vt:lpstr>
      <vt:lpstr>Fees of Eight Firms</vt:lpstr>
      <vt:lpstr>Fees and Health Trust Experience</vt:lpstr>
      <vt:lpstr>Two Firms Presenting</vt:lpstr>
    </vt:vector>
  </TitlesOfParts>
  <Company>Stoel Rives LLP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Consultant Selection Process</dc:title>
  <dc:creator>Howard Bye</dc:creator>
  <cp:lastModifiedBy>03496</cp:lastModifiedBy>
  <cp:revision>8</cp:revision>
  <dcterms:created xsi:type="dcterms:W3CDTF">2008-11-13T19:24:46Z</dcterms:created>
  <dcterms:modified xsi:type="dcterms:W3CDTF">2008-11-14T23:45:01Z</dcterms:modified>
</cp:coreProperties>
</file>