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3" r:id="rId1"/>
  </p:sldMasterIdLst>
  <p:notesMasterIdLst>
    <p:notesMasterId r:id="rId26"/>
  </p:notesMasterIdLst>
  <p:handoutMasterIdLst>
    <p:handoutMasterId r:id="rId27"/>
  </p:handoutMasterIdLst>
  <p:sldIdLst>
    <p:sldId id="369" r:id="rId2"/>
    <p:sldId id="379" r:id="rId3"/>
    <p:sldId id="449" r:id="rId4"/>
    <p:sldId id="424" r:id="rId5"/>
    <p:sldId id="450" r:id="rId6"/>
    <p:sldId id="428" r:id="rId7"/>
    <p:sldId id="446" r:id="rId8"/>
    <p:sldId id="451" r:id="rId9"/>
    <p:sldId id="452" r:id="rId10"/>
    <p:sldId id="453" r:id="rId11"/>
    <p:sldId id="371" r:id="rId12"/>
    <p:sldId id="448" r:id="rId13"/>
    <p:sldId id="435" r:id="rId14"/>
    <p:sldId id="447" r:id="rId15"/>
    <p:sldId id="436" r:id="rId16"/>
    <p:sldId id="437" r:id="rId17"/>
    <p:sldId id="438" r:id="rId18"/>
    <p:sldId id="439" r:id="rId19"/>
    <p:sldId id="440" r:id="rId20"/>
    <p:sldId id="443" r:id="rId21"/>
    <p:sldId id="442" r:id="rId22"/>
    <p:sldId id="441" r:id="rId23"/>
    <p:sldId id="444" r:id="rId24"/>
    <p:sldId id="445"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7827"/>
    <a:srgbClr val="B9C7D4"/>
    <a:srgbClr val="0000FF"/>
    <a:srgbClr val="FD8522"/>
    <a:srgbClr val="00447C"/>
    <a:srgbClr val="4B296C"/>
    <a:srgbClr val="852572"/>
    <a:srgbClr val="193769"/>
    <a:srgbClr val="CD4628"/>
    <a:srgbClr val="6EB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021CA9-7659-4A76-AEFF-0CC0E4BB8858}" v="56" dt="2021-08-03T16:21:17.4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16" autoAdjust="0"/>
    <p:restoredTop sz="85194" autoAdjust="0"/>
  </p:normalViewPr>
  <p:slideViewPr>
    <p:cSldViewPr snapToGrid="0" snapToObjects="1">
      <p:cViewPr varScale="1">
        <p:scale>
          <a:sx n="70" d="100"/>
          <a:sy n="70" d="100"/>
        </p:scale>
        <p:origin x="1814"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eckenstein, Larry C." userId="46cd0904-84d3-4425-9de8-8d17d1bf3e7a" providerId="ADAL" clId="{3F021CA9-7659-4A76-AEFF-0CC0E4BB8858}"/>
    <pc:docChg chg="addSld modSld modMainMaster">
      <pc:chgData name="Fleckenstein, Larry C." userId="46cd0904-84d3-4425-9de8-8d17d1bf3e7a" providerId="ADAL" clId="{3F021CA9-7659-4A76-AEFF-0CC0E4BB8858}" dt="2021-08-03T16:20:15.387" v="56"/>
      <pc:docMkLst>
        <pc:docMk/>
      </pc:docMkLst>
      <pc:sldChg chg="add setBg">
        <pc:chgData name="Fleckenstein, Larry C." userId="46cd0904-84d3-4425-9de8-8d17d1bf3e7a" providerId="ADAL" clId="{3F021CA9-7659-4A76-AEFF-0CC0E4BB8858}" dt="2021-08-03T16:20:15.387" v="56"/>
        <pc:sldMkLst>
          <pc:docMk/>
          <pc:sldMk cId="4270881102" sldId="379"/>
        </pc:sldMkLst>
      </pc:sldChg>
      <pc:sldChg chg="add setBg">
        <pc:chgData name="Fleckenstein, Larry C." userId="46cd0904-84d3-4425-9de8-8d17d1bf3e7a" providerId="ADAL" clId="{3F021CA9-7659-4A76-AEFF-0CC0E4BB8858}" dt="2021-08-03T15:58:16.967" v="6"/>
        <pc:sldMkLst>
          <pc:docMk/>
          <pc:sldMk cId="1046456224" sldId="424"/>
        </pc:sldMkLst>
      </pc:sldChg>
      <pc:sldChg chg="add setBg">
        <pc:chgData name="Fleckenstein, Larry C." userId="46cd0904-84d3-4425-9de8-8d17d1bf3e7a" providerId="ADAL" clId="{3F021CA9-7659-4A76-AEFF-0CC0E4BB8858}" dt="2021-08-03T15:58:16.967" v="6"/>
        <pc:sldMkLst>
          <pc:docMk/>
          <pc:sldMk cId="4100794488" sldId="428"/>
        </pc:sldMkLst>
      </pc:sldChg>
      <pc:sldChg chg="add setBg">
        <pc:chgData name="Fleckenstein, Larry C." userId="46cd0904-84d3-4425-9de8-8d17d1bf3e7a" providerId="ADAL" clId="{3F021CA9-7659-4A76-AEFF-0CC0E4BB8858}" dt="2021-08-03T15:58:16.967" v="6"/>
        <pc:sldMkLst>
          <pc:docMk/>
          <pc:sldMk cId="3451666292" sldId="446"/>
        </pc:sldMkLst>
      </pc:sldChg>
      <pc:sldChg chg="modSp add mod setBg">
        <pc:chgData name="Fleckenstein, Larry C." userId="46cd0904-84d3-4425-9de8-8d17d1bf3e7a" providerId="ADAL" clId="{3F021CA9-7659-4A76-AEFF-0CC0E4BB8858}" dt="2021-08-03T15:58:16.967" v="6"/>
        <pc:sldMkLst>
          <pc:docMk/>
          <pc:sldMk cId="710074780" sldId="449"/>
        </pc:sldMkLst>
        <pc:spChg chg="mod">
          <ac:chgData name="Fleckenstein, Larry C." userId="46cd0904-84d3-4425-9de8-8d17d1bf3e7a" providerId="ADAL" clId="{3F021CA9-7659-4A76-AEFF-0CC0E4BB8858}" dt="2021-08-03T15:56:15.223" v="4" actId="20577"/>
          <ac:spMkLst>
            <pc:docMk/>
            <pc:sldMk cId="710074780" sldId="449"/>
            <ac:spMk id="2" creationId="{2472F799-999E-40FF-AC83-5F356FFB6AC9}"/>
          </ac:spMkLst>
        </pc:spChg>
      </pc:sldChg>
      <pc:sldChg chg="add setBg">
        <pc:chgData name="Fleckenstein, Larry C." userId="46cd0904-84d3-4425-9de8-8d17d1bf3e7a" providerId="ADAL" clId="{3F021CA9-7659-4A76-AEFF-0CC0E4BB8858}" dt="2021-08-03T15:58:16.967" v="6"/>
        <pc:sldMkLst>
          <pc:docMk/>
          <pc:sldMk cId="2501880124" sldId="450"/>
        </pc:sldMkLst>
      </pc:sldChg>
      <pc:sldChg chg="add setBg">
        <pc:chgData name="Fleckenstein, Larry C." userId="46cd0904-84d3-4425-9de8-8d17d1bf3e7a" providerId="ADAL" clId="{3F021CA9-7659-4A76-AEFF-0CC0E4BB8858}" dt="2021-08-03T15:58:16.967" v="6"/>
        <pc:sldMkLst>
          <pc:docMk/>
          <pc:sldMk cId="2222166415" sldId="451"/>
        </pc:sldMkLst>
      </pc:sldChg>
      <pc:sldChg chg="add setBg">
        <pc:chgData name="Fleckenstein, Larry C." userId="46cd0904-84d3-4425-9de8-8d17d1bf3e7a" providerId="ADAL" clId="{3F021CA9-7659-4A76-AEFF-0CC0E4BB8858}" dt="2021-08-03T15:58:16.967" v="6"/>
        <pc:sldMkLst>
          <pc:docMk/>
          <pc:sldMk cId="1597353025" sldId="452"/>
        </pc:sldMkLst>
      </pc:sldChg>
      <pc:sldChg chg="add setBg">
        <pc:chgData name="Fleckenstein, Larry C." userId="46cd0904-84d3-4425-9de8-8d17d1bf3e7a" providerId="ADAL" clId="{3F021CA9-7659-4A76-AEFF-0CC0E4BB8858}" dt="2021-08-03T15:58:16.967" v="6"/>
        <pc:sldMkLst>
          <pc:docMk/>
          <pc:sldMk cId="1491910208" sldId="453"/>
        </pc:sldMkLst>
      </pc:sldChg>
      <pc:sldMasterChg chg="setBg modSldLayout">
        <pc:chgData name="Fleckenstein, Larry C." userId="46cd0904-84d3-4425-9de8-8d17d1bf3e7a" providerId="ADAL" clId="{3F021CA9-7659-4A76-AEFF-0CC0E4BB8858}" dt="2021-08-03T16:20:12.782" v="55"/>
        <pc:sldMasterMkLst>
          <pc:docMk/>
          <pc:sldMasterMk cId="2672844383" sldId="2147483783"/>
        </pc:sldMasterMkLst>
        <pc:sldLayoutChg chg="setBg">
          <pc:chgData name="Fleckenstein, Larry C." userId="46cd0904-84d3-4425-9de8-8d17d1bf3e7a" providerId="ADAL" clId="{3F021CA9-7659-4A76-AEFF-0CC0E4BB8858}" dt="2021-08-03T16:20:12.782" v="55"/>
          <pc:sldLayoutMkLst>
            <pc:docMk/>
            <pc:sldMasterMk cId="2672844383" sldId="2147483783"/>
            <pc:sldLayoutMk cId="1618723139" sldId="2147483787"/>
          </pc:sldLayoutMkLst>
        </pc:sldLayoutChg>
        <pc:sldLayoutChg chg="setBg">
          <pc:chgData name="Fleckenstein, Larry C." userId="46cd0904-84d3-4425-9de8-8d17d1bf3e7a" providerId="ADAL" clId="{3F021CA9-7659-4A76-AEFF-0CC0E4BB8858}" dt="2021-08-03T16:20:12.782" v="55"/>
          <pc:sldLayoutMkLst>
            <pc:docMk/>
            <pc:sldMasterMk cId="2672844383" sldId="2147483783"/>
            <pc:sldLayoutMk cId="2640531272" sldId="2147483788"/>
          </pc:sldLayoutMkLst>
        </pc:sldLayoutChg>
        <pc:sldLayoutChg chg="setBg">
          <pc:chgData name="Fleckenstein, Larry C." userId="46cd0904-84d3-4425-9de8-8d17d1bf3e7a" providerId="ADAL" clId="{3F021CA9-7659-4A76-AEFF-0CC0E4BB8858}" dt="2021-08-03T16:20:12.782" v="55"/>
          <pc:sldLayoutMkLst>
            <pc:docMk/>
            <pc:sldMasterMk cId="2672844383" sldId="2147483783"/>
            <pc:sldLayoutMk cId="4201570580" sldId="2147483789"/>
          </pc:sldLayoutMkLst>
        </pc:sldLayoutChg>
        <pc:sldLayoutChg chg="setBg">
          <pc:chgData name="Fleckenstein, Larry C." userId="46cd0904-84d3-4425-9de8-8d17d1bf3e7a" providerId="ADAL" clId="{3F021CA9-7659-4A76-AEFF-0CC0E4BB8858}" dt="2021-08-03T16:20:12.782" v="55"/>
          <pc:sldLayoutMkLst>
            <pc:docMk/>
            <pc:sldMasterMk cId="2672844383" sldId="2147483783"/>
            <pc:sldLayoutMk cId="3388908602" sldId="2147483790"/>
          </pc:sldLayoutMkLst>
        </pc:sldLayoutChg>
        <pc:sldLayoutChg chg="setBg">
          <pc:chgData name="Fleckenstein, Larry C." userId="46cd0904-84d3-4425-9de8-8d17d1bf3e7a" providerId="ADAL" clId="{3F021CA9-7659-4A76-AEFF-0CC0E4BB8858}" dt="2021-08-03T16:20:12.782" v="55"/>
          <pc:sldLayoutMkLst>
            <pc:docMk/>
            <pc:sldMasterMk cId="2672844383" sldId="2147483783"/>
            <pc:sldLayoutMk cId="1372799376" sldId="2147483791"/>
          </pc:sldLayoutMkLst>
        </pc:sldLayoutChg>
        <pc:sldLayoutChg chg="setBg">
          <pc:chgData name="Fleckenstein, Larry C." userId="46cd0904-84d3-4425-9de8-8d17d1bf3e7a" providerId="ADAL" clId="{3F021CA9-7659-4A76-AEFF-0CC0E4BB8858}" dt="2021-08-03T16:20:12.782" v="55"/>
          <pc:sldLayoutMkLst>
            <pc:docMk/>
            <pc:sldMasterMk cId="2672844383" sldId="2147483783"/>
            <pc:sldLayoutMk cId="4282443882" sldId="2147483792"/>
          </pc:sldLayoutMkLst>
        </pc:sldLayoutChg>
        <pc:sldLayoutChg chg="setBg">
          <pc:chgData name="Fleckenstein, Larry C." userId="46cd0904-84d3-4425-9de8-8d17d1bf3e7a" providerId="ADAL" clId="{3F021CA9-7659-4A76-AEFF-0CC0E4BB8858}" dt="2021-08-03T16:20:12.782" v="55"/>
          <pc:sldLayoutMkLst>
            <pc:docMk/>
            <pc:sldMasterMk cId="2672844383" sldId="2147483783"/>
            <pc:sldLayoutMk cId="1412927841" sldId="2147483793"/>
          </pc:sldLayoutMkLst>
        </pc:sldLayoutChg>
        <pc:sldLayoutChg chg="setBg">
          <pc:chgData name="Fleckenstein, Larry C." userId="46cd0904-84d3-4425-9de8-8d17d1bf3e7a" providerId="ADAL" clId="{3F021CA9-7659-4A76-AEFF-0CC0E4BB8858}" dt="2021-08-03T16:20:12.782" v="55"/>
          <pc:sldLayoutMkLst>
            <pc:docMk/>
            <pc:sldMasterMk cId="2672844383" sldId="2147483783"/>
            <pc:sldLayoutMk cId="4032190499" sldId="2147483795"/>
          </pc:sldLayoutMkLst>
        </pc:sldLayoutChg>
        <pc:sldLayoutChg chg="setBg">
          <pc:chgData name="Fleckenstein, Larry C." userId="46cd0904-84d3-4425-9de8-8d17d1bf3e7a" providerId="ADAL" clId="{3F021CA9-7659-4A76-AEFF-0CC0E4BB8858}" dt="2021-08-03T16:20:12.782" v="55"/>
          <pc:sldLayoutMkLst>
            <pc:docMk/>
            <pc:sldMasterMk cId="2672844383" sldId="2147483783"/>
            <pc:sldLayoutMk cId="517567073" sldId="2147483796"/>
          </pc:sldLayoutMkLst>
        </pc:sldLayoutChg>
        <pc:sldLayoutChg chg="setBg">
          <pc:chgData name="Fleckenstein, Larry C." userId="46cd0904-84d3-4425-9de8-8d17d1bf3e7a" providerId="ADAL" clId="{3F021CA9-7659-4A76-AEFF-0CC0E4BB8858}" dt="2021-08-03T16:20:12.782" v="55"/>
          <pc:sldLayoutMkLst>
            <pc:docMk/>
            <pc:sldMasterMk cId="2672844383" sldId="2147483783"/>
            <pc:sldLayoutMk cId="3551188797" sldId="2147483797"/>
          </pc:sldLayoutMkLst>
        </pc:sldLayoutChg>
        <pc:sldLayoutChg chg="setBg">
          <pc:chgData name="Fleckenstein, Larry C." userId="46cd0904-84d3-4425-9de8-8d17d1bf3e7a" providerId="ADAL" clId="{3F021CA9-7659-4A76-AEFF-0CC0E4BB8858}" dt="2021-08-03T16:20:12.782" v="55"/>
          <pc:sldLayoutMkLst>
            <pc:docMk/>
            <pc:sldMasterMk cId="2672844383" sldId="2147483783"/>
            <pc:sldLayoutMk cId="1819126252" sldId="2147483798"/>
          </pc:sldLayoutMkLst>
        </pc:sldLayoutChg>
        <pc:sldLayoutChg chg="setBg">
          <pc:chgData name="Fleckenstein, Larry C." userId="46cd0904-84d3-4425-9de8-8d17d1bf3e7a" providerId="ADAL" clId="{3F021CA9-7659-4A76-AEFF-0CC0E4BB8858}" dt="2021-08-03T16:20:12.782" v="55"/>
          <pc:sldLayoutMkLst>
            <pc:docMk/>
            <pc:sldMasterMk cId="2672844383" sldId="2147483783"/>
            <pc:sldLayoutMk cId="3773652140" sldId="2147483799"/>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6310D87-62DF-5D49-BDC9-E6CB2AFB4311}" type="datetimeFigureOut">
              <a:rPr lang="en-US" smtClean="0"/>
              <a:t>8/3/2021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88F7EDB-C421-824C-B61B-4918CA274967}" type="slidenum">
              <a:rPr lang="en-US" smtClean="0"/>
              <a:t>‹#›</a:t>
            </a:fld>
            <a:endParaRPr lang="en-US"/>
          </a:p>
        </p:txBody>
      </p:sp>
    </p:spTree>
    <p:extLst>
      <p:ext uri="{BB962C8B-B14F-4D97-AF65-F5344CB8AC3E}">
        <p14:creationId xmlns:p14="http://schemas.microsoft.com/office/powerpoint/2010/main" val="25126822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0DE41B-D784-BA4F-A062-70A7D1BFE910}" type="datetimeFigureOut">
              <a:rPr lang="en-US" smtClean="0"/>
              <a:t>8/3/2021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278A8B-08C7-9F46-93BF-5A384DF5C06C}" type="slidenum">
              <a:rPr lang="en-US" smtClean="0"/>
              <a:t>‹#›</a:t>
            </a:fld>
            <a:endParaRPr lang="en-US"/>
          </a:p>
        </p:txBody>
      </p:sp>
    </p:spTree>
    <p:extLst>
      <p:ext uri="{BB962C8B-B14F-4D97-AF65-F5344CB8AC3E}">
        <p14:creationId xmlns:p14="http://schemas.microsoft.com/office/powerpoint/2010/main" val="18786762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78A8B-08C7-9F46-93BF-5A384DF5C06C}" type="slidenum">
              <a:rPr lang="en-US" smtClean="0"/>
              <a:t>11</a:t>
            </a:fld>
            <a:endParaRPr lang="en-US"/>
          </a:p>
        </p:txBody>
      </p:sp>
    </p:spTree>
    <p:extLst>
      <p:ext uri="{BB962C8B-B14F-4D97-AF65-F5344CB8AC3E}">
        <p14:creationId xmlns:p14="http://schemas.microsoft.com/office/powerpoint/2010/main" val="1745340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D278A8B-08C7-9F46-93BF-5A384DF5C06C}" type="slidenum">
              <a:rPr lang="en-US" smtClean="0"/>
              <a:t>20</a:t>
            </a:fld>
            <a:endParaRPr lang="en-US"/>
          </a:p>
        </p:txBody>
      </p:sp>
    </p:spTree>
    <p:extLst>
      <p:ext uri="{BB962C8B-B14F-4D97-AF65-F5344CB8AC3E}">
        <p14:creationId xmlns:p14="http://schemas.microsoft.com/office/powerpoint/2010/main" val="2022486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78A8B-08C7-9F46-93BF-5A384DF5C06C}" type="slidenum">
              <a:rPr lang="en-US" smtClean="0"/>
              <a:t>21</a:t>
            </a:fld>
            <a:endParaRPr lang="en-US"/>
          </a:p>
        </p:txBody>
      </p:sp>
    </p:spTree>
    <p:extLst>
      <p:ext uri="{BB962C8B-B14F-4D97-AF65-F5344CB8AC3E}">
        <p14:creationId xmlns:p14="http://schemas.microsoft.com/office/powerpoint/2010/main" val="3986460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1" u="none" strike="noStrike" baseline="0" dirty="0">
                <a:solidFill>
                  <a:srgbClr val="585858"/>
                </a:solidFill>
                <a:latin typeface="Times New Roman" panose="02020603050405020304" pitchFamily="18" charset="0"/>
                <a:cs typeface="Times New Roman" panose="02020603050405020304" pitchFamily="18" charset="0"/>
              </a:rPr>
              <a:t>Mahanoy Area School District v. B.L. </a:t>
            </a:r>
            <a:endParaRPr lang="en-US" sz="1400" b="0" i="0" u="none" strike="noStrike" baseline="0" dirty="0">
              <a:solidFill>
                <a:srgbClr val="585858"/>
              </a:solidFill>
              <a:latin typeface="Times New Roman" panose="02020603050405020304" pitchFamily="18" charset="0"/>
              <a:cs typeface="Times New Roman" panose="02020603050405020304" pitchFamily="18" charset="0"/>
            </a:endParaRPr>
          </a:p>
          <a:p>
            <a:r>
              <a:rPr lang="en-US" sz="1400" b="0" i="0" u="none" strike="noStrike" baseline="0" dirty="0">
                <a:solidFill>
                  <a:srgbClr val="585858"/>
                </a:solidFill>
                <a:latin typeface="Times New Roman" panose="02020603050405020304" pitchFamily="18" charset="0"/>
                <a:cs typeface="Times New Roman" panose="02020603050405020304" pitchFamily="18" charset="0"/>
              </a:rPr>
              <a:t>In April, the United States Supreme Court heard oral arguments in a case examining whether the seminal case of </a:t>
            </a:r>
            <a:r>
              <a:rPr lang="en-US" sz="1400" b="0" i="1" u="none" strike="noStrike" baseline="0" dirty="0">
                <a:solidFill>
                  <a:srgbClr val="585858"/>
                </a:solidFill>
                <a:latin typeface="Times New Roman" panose="02020603050405020304" pitchFamily="18" charset="0"/>
                <a:cs typeface="Times New Roman" panose="02020603050405020304" pitchFamily="18" charset="0"/>
              </a:rPr>
              <a:t>Tinker v. Des Moines Independent Community School District</a:t>
            </a:r>
            <a:r>
              <a:rPr lang="en-US" sz="1400" b="0" i="0" u="none" strike="noStrike" baseline="0" dirty="0">
                <a:solidFill>
                  <a:srgbClr val="585858"/>
                </a:solidFill>
                <a:latin typeface="Times New Roman" panose="02020603050405020304" pitchFamily="18" charset="0"/>
                <a:cs typeface="Times New Roman" panose="02020603050405020304" pitchFamily="18" charset="0"/>
              </a:rPr>
              <a:t>, which holds that public school officials may regulate speech that would materially and substantially disrupt the work and discipline of the school, applies to student speech that occurs off campus. This case is poised to determine how the First Amendment’s protection of free speech applies to the off-campus activities of the nation’s 50 million public school students.</a:t>
            </a:r>
          </a:p>
          <a:p>
            <a:endParaRPr lang="en-US" sz="1400" b="0" i="0" u="none" strike="noStrike" baseline="0" dirty="0">
              <a:solidFill>
                <a:srgbClr val="000000"/>
              </a:solidFill>
              <a:latin typeface="Times New Roman" panose="02020603050405020304" pitchFamily="18" charset="0"/>
              <a:cs typeface="Times New Roman" panose="02020603050405020304" pitchFamily="18" charset="0"/>
            </a:endParaRPr>
          </a:p>
          <a:p>
            <a:r>
              <a:rPr lang="en-US" sz="1400" b="0" i="0" u="none" strike="noStrike" baseline="0" dirty="0">
                <a:solidFill>
                  <a:srgbClr val="585858"/>
                </a:solidFill>
                <a:latin typeface="Times New Roman" panose="02020603050405020304" pitchFamily="18" charset="0"/>
                <a:cs typeface="Times New Roman" panose="02020603050405020304" pitchFamily="18" charset="0"/>
              </a:rPr>
              <a:t>The case originated in Pennsylvania. It involves a former high school cheerleader that had been on the JV cheer squad her freshman year and had been relegated to the JV squad for her sophomore year. Upon learning of her placement over a weekend, she responded with frustration by posting a photo of her upraised middle finger and (using the complete expletive) “F--- school, f--- softball, f--- cheer, f--- everything,” on her Snapchat account. It was sent to about 250 “friends” and was to disappear within 24 hours, before everyone returned to Pennsylvania’s Mahanoy Area High School on Monday.</a:t>
            </a:r>
          </a:p>
          <a:p>
            <a:endParaRPr lang="en-US" sz="1400" b="0" i="0" u="none" strike="noStrike" baseline="0" dirty="0">
              <a:solidFill>
                <a:srgbClr val="000000"/>
              </a:solidFill>
              <a:latin typeface="Times New Roman" panose="02020603050405020304" pitchFamily="18" charset="0"/>
              <a:cs typeface="Times New Roman" panose="02020603050405020304" pitchFamily="18" charset="0"/>
            </a:endParaRPr>
          </a:p>
          <a:p>
            <a:r>
              <a:rPr lang="en-US" sz="1400" b="0" i="0" u="none" strike="noStrike" baseline="0" dirty="0">
                <a:solidFill>
                  <a:srgbClr val="585858"/>
                </a:solidFill>
                <a:latin typeface="Times New Roman" panose="02020603050405020304" pitchFamily="18" charset="0"/>
                <a:cs typeface="Times New Roman" panose="02020603050405020304" pitchFamily="18" charset="0"/>
              </a:rPr>
              <a:t>Levy was at a convenience store – off the school campus – on a Saturday when she posted the message. Several students who saw the captioned photo approached the coach and expressed concern that the snap was inappropriate. The coaches decided Levy’s snap violated team and school rules, which she had acknowledged before joining the team, and she was suspended from the junior varsity team for a year. </a:t>
            </a:r>
          </a:p>
          <a:p>
            <a:endParaRPr lang="en-US" sz="1400" b="0" i="0" u="none" strike="noStrike" baseline="0" dirty="0">
              <a:solidFill>
                <a:srgbClr val="000000"/>
              </a:solidFill>
              <a:latin typeface="Times New Roman" panose="02020603050405020304" pitchFamily="18" charset="0"/>
              <a:cs typeface="Times New Roman" panose="02020603050405020304" pitchFamily="18" charset="0"/>
            </a:endParaRPr>
          </a:p>
          <a:p>
            <a:r>
              <a:rPr lang="en-US" sz="1400" b="0" i="0" u="none" strike="noStrike" baseline="0" dirty="0">
                <a:solidFill>
                  <a:srgbClr val="585858"/>
                </a:solidFill>
                <a:latin typeface="Times New Roman" panose="02020603050405020304" pitchFamily="18" charset="0"/>
                <a:cs typeface="Times New Roman" panose="02020603050405020304" pitchFamily="18" charset="0"/>
              </a:rPr>
              <a:t>Levy sued under the First Amendment’s guarantee of free speech. She was reinstated to the cheerleading team in the short run, and two lower courts ruled in her favor. The U.S. Court of Appeals for the 3rd Circuit held that </a:t>
            </a:r>
            <a:r>
              <a:rPr lang="en-US" sz="1400" b="0" i="1" u="none" strike="noStrike" baseline="0" dirty="0">
                <a:solidFill>
                  <a:srgbClr val="585858"/>
                </a:solidFill>
                <a:latin typeface="Times New Roman" panose="02020603050405020304" pitchFamily="18" charset="0"/>
                <a:cs typeface="Times New Roman" panose="02020603050405020304" pitchFamily="18" charset="0"/>
              </a:rPr>
              <a:t>Tinker</a:t>
            </a:r>
            <a:r>
              <a:rPr lang="en-US" sz="1400" b="0" i="0" u="none" strike="noStrike" baseline="0" dirty="0">
                <a:solidFill>
                  <a:srgbClr val="585858"/>
                </a:solidFill>
                <a:latin typeface="Times New Roman" panose="02020603050405020304" pitchFamily="18" charset="0"/>
                <a:cs typeface="Times New Roman" panose="02020603050405020304" pitchFamily="18" charset="0"/>
              </a:rPr>
              <a:t> generally does not give school officials the authority to discipline off-campus speech by students.</a:t>
            </a:r>
          </a:p>
          <a:p>
            <a:endParaRPr lang="en-US" sz="1400" b="0" i="0" u="none" strike="noStrike" baseline="0" dirty="0">
              <a:solidFill>
                <a:srgbClr val="000000"/>
              </a:solidFill>
              <a:latin typeface="Times New Roman" panose="02020603050405020304" pitchFamily="18" charset="0"/>
              <a:cs typeface="Times New Roman" panose="02020603050405020304" pitchFamily="18" charset="0"/>
            </a:endParaRPr>
          </a:p>
          <a:p>
            <a:r>
              <a:rPr lang="en-US" sz="1400" b="0" i="0" u="none" strike="noStrike" baseline="0" dirty="0">
                <a:solidFill>
                  <a:srgbClr val="585858"/>
                </a:solidFill>
                <a:latin typeface="Times New Roman" panose="02020603050405020304" pitchFamily="18" charset="0"/>
                <a:cs typeface="Times New Roman" panose="02020603050405020304" pitchFamily="18" charset="0"/>
              </a:rPr>
              <a:t>The Mahanoy Area School District asked the Supreme Court to take up its appeal of the 3rd Circuit’s decision, arguing that schools have long regulated off-campus behavior by students, and that remote learning during the pandemic had further blurred lines between campus and off-campus conduct. The district’s position was that Levy’s Snapchat message was directed at her school friends and fellow cheerleaders and disrupted that community. </a:t>
            </a:r>
            <a:endParaRPr lang="en-US" sz="1400" b="0" i="0" u="none" strike="noStrike" baseline="0" dirty="0">
              <a:solidFill>
                <a:srgbClr val="000000"/>
              </a:solidFill>
              <a:latin typeface="Times New Roman" panose="02020603050405020304" pitchFamily="18" charset="0"/>
              <a:cs typeface="Times New Roman" panose="02020603050405020304" pitchFamily="18" charset="0"/>
            </a:endParaRPr>
          </a:p>
          <a:p>
            <a:endParaRPr lang="en-US" sz="1400" b="0" i="0" u="none" strike="noStrike" baseline="0" dirty="0">
              <a:solidFill>
                <a:srgbClr val="585858"/>
              </a:solidFill>
              <a:latin typeface="Times New Roman" panose="02020603050405020304" pitchFamily="18" charset="0"/>
              <a:cs typeface="Times New Roman" panose="02020603050405020304" pitchFamily="18" charset="0"/>
            </a:endParaRPr>
          </a:p>
          <a:p>
            <a:r>
              <a:rPr lang="en-US" sz="1400" b="0" i="0" u="none" strike="noStrike" baseline="0" dirty="0">
                <a:solidFill>
                  <a:srgbClr val="585858"/>
                </a:solidFill>
                <a:latin typeface="Times New Roman" panose="02020603050405020304" pitchFamily="18" charset="0"/>
                <a:cs typeface="Times New Roman" panose="02020603050405020304" pitchFamily="18" charset="0"/>
              </a:rPr>
              <a:t>Lawyers for Levy argued that applying the Tinker case outside of school would seriously undermine the speech rights of students. They pointed out that under Supreme Court precedent and traditional First Amendment principles, Levy could not be punished outside of school for using the four-letter word she repeated in her Snapchat post, and they proposed a test in which school officials would still have authority over the “school environment,” including the campus or its immediate environs during school hours, at a school-sponsored or -supervised event, on a school-sponsored website, while </a:t>
            </a:r>
            <a:r>
              <a:rPr lang="en-US" sz="1400" b="0" i="0" u="none" strike="noStrike" baseline="0" dirty="0" err="1">
                <a:solidFill>
                  <a:srgbClr val="585858"/>
                </a:solidFill>
                <a:latin typeface="Times New Roman" panose="02020603050405020304" pitchFamily="18" charset="0"/>
                <a:cs typeface="Times New Roman" panose="02020603050405020304" pitchFamily="18" charset="0"/>
              </a:rPr>
              <a:t>en</a:t>
            </a:r>
            <a:r>
              <a:rPr lang="en-US" sz="1400" b="0" i="0" u="none" strike="noStrike" baseline="0" dirty="0">
                <a:solidFill>
                  <a:srgbClr val="585858"/>
                </a:solidFill>
                <a:latin typeface="Times New Roman" panose="02020603050405020304" pitchFamily="18" charset="0"/>
                <a:cs typeface="Times New Roman" panose="02020603050405020304" pitchFamily="18" charset="0"/>
              </a:rPr>
              <a:t> route to or from school, or even from students’ own homes if they are engaged in school-sponsored remote learning or using a school laptop issued for school work.</a:t>
            </a:r>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22</a:t>
            </a:fld>
            <a:endParaRPr lang="en-US"/>
          </a:p>
        </p:txBody>
      </p:sp>
    </p:spTree>
    <p:extLst>
      <p:ext uri="{BB962C8B-B14F-4D97-AF65-F5344CB8AC3E}">
        <p14:creationId xmlns:p14="http://schemas.microsoft.com/office/powerpoint/2010/main" val="3255111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78A8B-08C7-9F46-93BF-5A384DF5C06C}" type="slidenum">
              <a:rPr lang="en-US" smtClean="0"/>
              <a:t>23</a:t>
            </a:fld>
            <a:endParaRPr lang="en-US"/>
          </a:p>
        </p:txBody>
      </p:sp>
    </p:spTree>
    <p:extLst>
      <p:ext uri="{BB962C8B-B14F-4D97-AF65-F5344CB8AC3E}">
        <p14:creationId xmlns:p14="http://schemas.microsoft.com/office/powerpoint/2010/main" val="2932278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78A8B-08C7-9F46-93BF-5A384DF5C06C}" type="slidenum">
              <a:rPr lang="en-US" smtClean="0"/>
              <a:t>24</a:t>
            </a:fld>
            <a:endParaRPr lang="en-US"/>
          </a:p>
        </p:txBody>
      </p:sp>
    </p:spTree>
    <p:extLst>
      <p:ext uri="{BB962C8B-B14F-4D97-AF65-F5344CB8AC3E}">
        <p14:creationId xmlns:p14="http://schemas.microsoft.com/office/powerpoint/2010/main" val="2933505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Many of the reasons we see complaints escalate is the failure to follow an appropriate complaint process. In my time here, I have heard the following [discuss flow chart].</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Need training on investigation? Our Risk Pool offers free training, live via Zoom, with one of the investigators we use frequently.  You can register through the link </a:t>
            </a:r>
            <a:r>
              <a:rPr lang="en-US" sz="1400">
                <a:latin typeface="Times New Roman" panose="02020603050405020304" pitchFamily="18" charset="0"/>
                <a:cs typeface="Times New Roman" panose="02020603050405020304" pitchFamily="18" charset="0"/>
              </a:rPr>
              <a:t>in Smack Talk or I can send it to you.</a:t>
            </a:r>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12</a:t>
            </a:fld>
            <a:endParaRPr lang="en-US"/>
          </a:p>
        </p:txBody>
      </p:sp>
    </p:spTree>
    <p:extLst>
      <p:ext uri="{BB962C8B-B14F-4D97-AF65-F5344CB8AC3E}">
        <p14:creationId xmlns:p14="http://schemas.microsoft.com/office/powerpoint/2010/main" val="82712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Times New Roman" panose="02020603050405020304" pitchFamily="18" charset="0"/>
                <a:cs typeface="Times New Roman" panose="02020603050405020304" pitchFamily="18" charset="0"/>
              </a:rPr>
              <a:t>If we are going to tout our schools as inclusive environments for all students, when we receive complaints from our most vulnerable students – students of color, LGTBQ students, students with disabilities – we need to respond in a way that says “you matter, we hear you and we take this seriously!”  Your staff should all be trained in responding in this manner.</a:t>
            </a:r>
          </a:p>
        </p:txBody>
      </p:sp>
      <p:sp>
        <p:nvSpPr>
          <p:cNvPr id="4" name="Slide Number Placeholder 3"/>
          <p:cNvSpPr>
            <a:spLocks noGrp="1"/>
          </p:cNvSpPr>
          <p:nvPr>
            <p:ph type="sldNum" sz="quarter" idx="5"/>
          </p:nvPr>
        </p:nvSpPr>
        <p:spPr/>
        <p:txBody>
          <a:bodyPr/>
          <a:lstStyle/>
          <a:p>
            <a:fld id="{5D278A8B-08C7-9F46-93BF-5A384DF5C06C}" type="slidenum">
              <a:rPr lang="en-US" smtClean="0"/>
              <a:t>13</a:t>
            </a:fld>
            <a:endParaRPr lang="en-US"/>
          </a:p>
        </p:txBody>
      </p:sp>
    </p:spTree>
    <p:extLst>
      <p:ext uri="{BB962C8B-B14F-4D97-AF65-F5344CB8AC3E}">
        <p14:creationId xmlns:p14="http://schemas.microsoft.com/office/powerpoint/2010/main" val="2264932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Times New Roman" panose="02020603050405020304" pitchFamily="18" charset="0"/>
                <a:cs typeface="Times New Roman" panose="02020603050405020304" pitchFamily="18" charset="0"/>
              </a:rPr>
              <a:t>As noted earlier, it is important that all staff know what to do if they receive a complaint of HIB. Policy 3204 and Procedure 3204P . .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0" i="0" u="none" strike="noStrike" kern="1200" baseline="0" dirty="0">
              <a:solidFill>
                <a:schemeClr val="tx1"/>
              </a:solidFill>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Times New Roman" panose="02020603050405020304" pitchFamily="18" charset="0"/>
                <a:ea typeface="+mn-ea"/>
                <a:cs typeface="Times New Roman" panose="02020603050405020304" pitchFamily="18" charset="0"/>
              </a:rPr>
              <a:t>It is important to note that while some student misconduct may fall under the district’s HIB policy, the behavior may also trigger responsibilities under nondiscrimination laws and the district’s policies relating to those laws. Therefore, you should not limit your response to a complaint to the district’s HIB policy. If harassment, intimidation, or bullying is based on any protected class, such as gender or race, you must assess the behavior for civil rights implications.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0" i="0" u="none" strike="noStrike" kern="1200" baseline="0" dirty="0">
              <a:solidFill>
                <a:schemeClr val="tx1"/>
              </a:solidFill>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Times New Roman" panose="02020603050405020304" pitchFamily="18" charset="0"/>
                <a:ea typeface="+mn-ea"/>
                <a:cs typeface="Times New Roman" panose="02020603050405020304" pitchFamily="18" charset="0"/>
              </a:rPr>
              <a:t>*Note – District AD Dani Mundell is creating a step by step system for tracking and responding to complaints in compliance with Policy and Procedure – watch for templates in future Principal Packet.</a:t>
            </a:r>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D278A8B-08C7-9F46-93BF-5A384DF5C06C}" type="slidenum">
              <a:rPr lang="en-US" smtClean="0"/>
              <a:t>14</a:t>
            </a:fld>
            <a:endParaRPr lang="en-US"/>
          </a:p>
        </p:txBody>
      </p:sp>
    </p:spTree>
    <p:extLst>
      <p:ext uri="{BB962C8B-B14F-4D97-AF65-F5344CB8AC3E}">
        <p14:creationId xmlns:p14="http://schemas.microsoft.com/office/powerpoint/2010/main" val="1046674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New Title IX Officer is Kevin Allen</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Policy 3205 and its accompanying procedure 3205P focuses on sexual harassment and sets forth the investigatory procedure for student complaints of sexual  harassment. You should attempt to resolve such complaints at the building level, but you should know that this policy and procedure requires the principal or the principal’s designee to provide and person making a complaint of sexual harassment with a hard copy of this policy and procedure, which will guide them in making informal or formal complaints.</a:t>
            </a:r>
          </a:p>
        </p:txBody>
      </p:sp>
      <p:sp>
        <p:nvSpPr>
          <p:cNvPr id="4" name="Slide Number Placeholder 3"/>
          <p:cNvSpPr>
            <a:spLocks noGrp="1"/>
          </p:cNvSpPr>
          <p:nvPr>
            <p:ph type="sldNum" sz="quarter" idx="5"/>
          </p:nvPr>
        </p:nvSpPr>
        <p:spPr/>
        <p:txBody>
          <a:bodyPr/>
          <a:lstStyle/>
          <a:p>
            <a:fld id="{5D278A8B-08C7-9F46-93BF-5A384DF5C06C}" type="slidenum">
              <a:rPr lang="en-US" smtClean="0"/>
              <a:t>15</a:t>
            </a:fld>
            <a:endParaRPr lang="en-US"/>
          </a:p>
        </p:txBody>
      </p:sp>
    </p:spTree>
    <p:extLst>
      <p:ext uri="{BB962C8B-B14F-4D97-AF65-F5344CB8AC3E}">
        <p14:creationId xmlns:p14="http://schemas.microsoft.com/office/powerpoint/2010/main" val="4276283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Policy 3210 and its accompanying procedure 3210P addresses claims of discrimination and sets forth the investigatory procedure for such student complaints. </a:t>
            </a:r>
          </a:p>
          <a:p>
            <a:r>
              <a:rPr lang="en-US" sz="1400" b="0" i="0" u="none" strike="noStrike" kern="1200" baseline="0" dirty="0">
                <a:solidFill>
                  <a:schemeClr val="tx1"/>
                </a:solidFill>
                <a:latin typeface="Times New Roman" panose="02020603050405020304" pitchFamily="18" charset="0"/>
                <a:ea typeface="+mn-ea"/>
                <a:cs typeface="Times New Roman" panose="02020603050405020304" pitchFamily="18" charset="0"/>
              </a:rPr>
              <a:t>Harassment may be discrimination when it is: </a:t>
            </a:r>
          </a:p>
          <a:p>
            <a:r>
              <a:rPr lang="en-US" sz="1400" b="0" i="0" u="none" strike="noStrike" kern="1200" baseline="0" dirty="0">
                <a:solidFill>
                  <a:schemeClr val="tx1"/>
                </a:solidFill>
                <a:latin typeface="Times New Roman" panose="02020603050405020304" pitchFamily="18" charset="0"/>
                <a:ea typeface="+mn-ea"/>
                <a:cs typeface="Times New Roman" panose="02020603050405020304" pitchFamily="18" charset="0"/>
              </a:rPr>
              <a:t>1. Based on sex, race, creed, religion, color, national origin, sexual orientation, gender expression or identity, veteran or military status, disability, or the use of a trained dog guide or service animal; </a:t>
            </a:r>
          </a:p>
          <a:p>
            <a:r>
              <a:rPr lang="en-US" sz="1400" b="0" i="0" u="none" strike="noStrike" kern="1200" baseline="0" dirty="0">
                <a:solidFill>
                  <a:schemeClr val="tx1"/>
                </a:solidFill>
                <a:latin typeface="Times New Roman" panose="02020603050405020304" pitchFamily="18" charset="0"/>
                <a:ea typeface="+mn-ea"/>
                <a:cs typeface="Times New Roman" panose="02020603050405020304" pitchFamily="18" charset="0"/>
              </a:rPr>
              <a:t>2. Sufficiently serious to create a hostile environment; and </a:t>
            </a:r>
          </a:p>
          <a:p>
            <a:r>
              <a:rPr lang="en-US" sz="1400" b="0" i="0" u="none" strike="noStrike" kern="1200" baseline="0" dirty="0">
                <a:solidFill>
                  <a:schemeClr val="tx1"/>
                </a:solidFill>
                <a:latin typeface="Times New Roman" panose="02020603050405020304" pitchFamily="18" charset="0"/>
                <a:ea typeface="+mn-ea"/>
                <a:cs typeface="Times New Roman" panose="02020603050405020304" pitchFamily="18" charset="0"/>
              </a:rPr>
              <a:t>3. Encouraged, tolerated, ignored, or not adequately addressed by school employees. </a:t>
            </a:r>
          </a:p>
          <a:p>
            <a:endParaRPr lang="en-US" sz="1400" b="0" i="0" u="none" strike="noStrike" kern="1200" baseline="0" dirty="0">
              <a:solidFill>
                <a:schemeClr val="tx1"/>
              </a:solidFill>
              <a:latin typeface="Times New Roman" panose="02020603050405020304" pitchFamily="18" charset="0"/>
              <a:ea typeface="+mn-ea"/>
              <a:cs typeface="Times New Roman" panose="02020603050405020304" pitchFamily="18" charset="0"/>
            </a:endParaRPr>
          </a:p>
          <a:p>
            <a:r>
              <a:rPr lang="en-US" sz="1400" b="0" i="0" u="none" strike="noStrike" kern="1200" baseline="0" dirty="0">
                <a:solidFill>
                  <a:schemeClr val="tx1"/>
                </a:solidFill>
                <a:latin typeface="Times New Roman" panose="02020603050405020304" pitchFamily="18" charset="0"/>
                <a:ea typeface="+mn-ea"/>
                <a:cs typeface="Times New Roman" panose="02020603050405020304" pitchFamily="18" charset="0"/>
              </a:rPr>
              <a:t>Harassing conduct may include verbal acts and name-calling, graphic and written statements, or other conduct that may be physically threatening, harmful or humiliating. Harassment does not have to include intent to harm, be directed at a specific target, or involve repeated incidents. </a:t>
            </a:r>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As with claims of harassment, you should attempt to resolve such complaints at the building level, but you should know that this policy and procedure requires the principal or the principal’s designee to provide and person making a complaint of discrimination (i.e., being excluded from a school activity because of the person’s race or disability) with a hard copy of this policy and procedure, which will guide them in making informal or formal complaints. This policy and procedure are to be read in conjunction with policies 3204 and 3205.  If these complaints are not resolved at the school level, the complainant may ask district administrators to investigate.  Student complaints will be addressed through the District’s Title IX officer, and staff complaints will be addressed by the Executive Director of Human Resources.</a:t>
            </a:r>
          </a:p>
        </p:txBody>
      </p:sp>
      <p:sp>
        <p:nvSpPr>
          <p:cNvPr id="4" name="Slide Number Placeholder 3"/>
          <p:cNvSpPr>
            <a:spLocks noGrp="1"/>
          </p:cNvSpPr>
          <p:nvPr>
            <p:ph type="sldNum" sz="quarter" idx="5"/>
          </p:nvPr>
        </p:nvSpPr>
        <p:spPr/>
        <p:txBody>
          <a:bodyPr/>
          <a:lstStyle/>
          <a:p>
            <a:fld id="{5D278A8B-08C7-9F46-93BF-5A384DF5C06C}" type="slidenum">
              <a:rPr lang="en-US" smtClean="0"/>
              <a:t>16</a:t>
            </a:fld>
            <a:endParaRPr lang="en-US"/>
          </a:p>
        </p:txBody>
      </p:sp>
    </p:spTree>
    <p:extLst>
      <p:ext uri="{BB962C8B-B14F-4D97-AF65-F5344CB8AC3E}">
        <p14:creationId xmlns:p14="http://schemas.microsoft.com/office/powerpoint/2010/main" val="1299717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Next, I want to highlight some important legislation from this most recent term.</a:t>
            </a:r>
          </a:p>
        </p:txBody>
      </p:sp>
      <p:sp>
        <p:nvSpPr>
          <p:cNvPr id="4" name="Slide Number Placeholder 3"/>
          <p:cNvSpPr>
            <a:spLocks noGrp="1"/>
          </p:cNvSpPr>
          <p:nvPr>
            <p:ph type="sldNum" sz="quarter" idx="5"/>
          </p:nvPr>
        </p:nvSpPr>
        <p:spPr/>
        <p:txBody>
          <a:bodyPr/>
          <a:lstStyle/>
          <a:p>
            <a:fld id="{5D278A8B-08C7-9F46-93BF-5A384DF5C06C}" type="slidenum">
              <a:rPr lang="en-US" smtClean="0"/>
              <a:t>17</a:t>
            </a:fld>
            <a:endParaRPr lang="en-US"/>
          </a:p>
        </p:txBody>
      </p:sp>
    </p:spTree>
    <p:extLst>
      <p:ext uri="{BB962C8B-B14F-4D97-AF65-F5344CB8AC3E}">
        <p14:creationId xmlns:p14="http://schemas.microsoft.com/office/powerpoint/2010/main" val="883123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Times New Roman" panose="02020603050405020304" pitchFamily="18" charset="0"/>
                <a:cs typeface="Times New Roman" panose="02020603050405020304" pitchFamily="18" charset="0"/>
              </a:rPr>
              <a:t>HR 1214 has made significant changes to our existing policy and procedure regarding campus security officers – applies to both SROs and CSOs.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Times New Roman" panose="02020603050405020304" pitchFamily="18" charset="0"/>
                <a:cs typeface="Times New Roman" panose="02020603050405020304" pitchFamily="18" charset="0"/>
              </a:rPr>
              <a:t>Molly Ringo and new Safety and Security Supervisor Topher Ferreira will be training CSOs and DSOs (District Security Officers) in compliance with the new requirements.</a:t>
            </a:r>
          </a:p>
        </p:txBody>
      </p:sp>
      <p:sp>
        <p:nvSpPr>
          <p:cNvPr id="4" name="Slide Number Placeholder 3"/>
          <p:cNvSpPr>
            <a:spLocks noGrp="1"/>
          </p:cNvSpPr>
          <p:nvPr>
            <p:ph type="sldNum" sz="quarter" idx="5"/>
          </p:nvPr>
        </p:nvSpPr>
        <p:spPr/>
        <p:txBody>
          <a:bodyPr/>
          <a:lstStyle/>
          <a:p>
            <a:fld id="{5D278A8B-08C7-9F46-93BF-5A384DF5C06C}" type="slidenum">
              <a:rPr lang="en-US" smtClean="0"/>
              <a:t>18</a:t>
            </a:fld>
            <a:endParaRPr lang="en-US"/>
          </a:p>
        </p:txBody>
      </p:sp>
    </p:spTree>
    <p:extLst>
      <p:ext uri="{BB962C8B-B14F-4D97-AF65-F5344CB8AC3E}">
        <p14:creationId xmlns:p14="http://schemas.microsoft.com/office/powerpoint/2010/main" val="141641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Times New Roman" panose="02020603050405020304" pitchFamily="18" charset="0"/>
                <a:cs typeface="Times New Roman" panose="02020603050405020304" pitchFamily="18" charset="0"/>
              </a:rPr>
              <a:t>Another new piece of significant legislation is SB 5044 requiring all staff to have racial equity trainings.  This new legislation requires . . .</a:t>
            </a:r>
          </a:p>
        </p:txBody>
      </p:sp>
      <p:sp>
        <p:nvSpPr>
          <p:cNvPr id="4" name="Slide Number Placeholder 3"/>
          <p:cNvSpPr>
            <a:spLocks noGrp="1"/>
          </p:cNvSpPr>
          <p:nvPr>
            <p:ph type="sldNum" sz="quarter" idx="5"/>
          </p:nvPr>
        </p:nvSpPr>
        <p:spPr/>
        <p:txBody>
          <a:bodyPr/>
          <a:lstStyle/>
          <a:p>
            <a:fld id="{5D278A8B-08C7-9F46-93BF-5A384DF5C06C}" type="slidenum">
              <a:rPr lang="en-US" smtClean="0"/>
              <a:t>19</a:t>
            </a:fld>
            <a:endParaRPr lang="en-US"/>
          </a:p>
        </p:txBody>
      </p:sp>
    </p:spTree>
    <p:extLst>
      <p:ext uri="{BB962C8B-B14F-4D97-AF65-F5344CB8AC3E}">
        <p14:creationId xmlns:p14="http://schemas.microsoft.com/office/powerpoint/2010/main" val="41060065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E3D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0BCC8934-7EDD-478C-AB9C-B1F76E53178B}"/>
              </a:ext>
            </a:extLst>
          </p:cNvPr>
          <p:cNvSpPr>
            <a:spLocks noGrp="1"/>
          </p:cNvSpPr>
          <p:nvPr>
            <p:ph type="pic" sz="quarter" idx="10"/>
          </p:nvPr>
        </p:nvSpPr>
        <p:spPr>
          <a:xfrm>
            <a:off x="0" y="672860"/>
            <a:ext cx="9144000" cy="4486515"/>
          </a:xfrm>
          <a:prstGeom prst="rect">
            <a:avLst/>
          </a:prstGeom>
        </p:spPr>
        <p:txBody>
          <a:bodyPr anchor="ctr" anchorCtr="0"/>
          <a:lstStyle>
            <a:lvl1pPr>
              <a:defRPr>
                <a:solidFill>
                  <a:schemeClr val="bg1"/>
                </a:solidFill>
              </a:defRPr>
            </a:lvl1pPr>
          </a:lstStyle>
          <a:p>
            <a:endParaRPr lang="en-US" dirty="0"/>
          </a:p>
        </p:txBody>
      </p:sp>
      <p:sp>
        <p:nvSpPr>
          <p:cNvPr id="12" name="TextBox 11">
            <a:extLst>
              <a:ext uri="{FF2B5EF4-FFF2-40B4-BE49-F238E27FC236}">
                <a16:creationId xmlns:a16="http://schemas.microsoft.com/office/drawing/2014/main" id="{5950ABFD-811B-40BD-B580-BE1A4F0C8B91}"/>
              </a:ext>
            </a:extLst>
          </p:cNvPr>
          <p:cNvSpPr txBox="1"/>
          <p:nvPr userDrawn="1"/>
        </p:nvSpPr>
        <p:spPr>
          <a:xfrm>
            <a:off x="5889621" y="6506290"/>
            <a:ext cx="3091207" cy="246221"/>
          </a:xfrm>
          <a:prstGeom prst="rect">
            <a:avLst/>
          </a:prstGeom>
          <a:noFill/>
        </p:spPr>
        <p:txBody>
          <a:bodyPr wrap="square" rtlCol="0">
            <a:spAutoFit/>
          </a:bodyPr>
          <a:lstStyle/>
          <a:p>
            <a:pPr algn="r"/>
            <a:r>
              <a:rPr lang="en-US" sz="1000" baseline="0" dirty="0">
                <a:solidFill>
                  <a:schemeClr val="bg1"/>
                </a:solidFill>
                <a:latin typeface="Arial"/>
                <a:cs typeface="Arial"/>
              </a:rPr>
              <a:t>   </a:t>
            </a:r>
            <a:fld id="{3AFF2A17-0641-4DF3-A723-8F21241D6399}" type="slidenum">
              <a:rPr lang="en-US" sz="1000" baseline="0" smtClean="0">
                <a:solidFill>
                  <a:schemeClr val="bg1"/>
                </a:solidFill>
                <a:latin typeface="Arial"/>
                <a:cs typeface="Arial"/>
              </a:rPr>
              <a:pPr algn="r"/>
              <a:t>‹#›</a:t>
            </a:fld>
            <a:r>
              <a:rPr lang="en-US" sz="1000" baseline="0" dirty="0">
                <a:solidFill>
                  <a:schemeClr val="bg1"/>
                </a:solidFill>
                <a:latin typeface="Arial"/>
                <a:cs typeface="Arial"/>
              </a:rPr>
              <a:t>	</a:t>
            </a:r>
          </a:p>
        </p:txBody>
      </p:sp>
      <p:grpSp>
        <p:nvGrpSpPr>
          <p:cNvPr id="15" name="Group 14">
            <a:extLst>
              <a:ext uri="{FF2B5EF4-FFF2-40B4-BE49-F238E27FC236}">
                <a16:creationId xmlns:a16="http://schemas.microsoft.com/office/drawing/2014/main" id="{A18662A7-9DE8-448E-A931-2908104E11EB}"/>
              </a:ext>
            </a:extLst>
          </p:cNvPr>
          <p:cNvGrpSpPr/>
          <p:nvPr userDrawn="1"/>
        </p:nvGrpSpPr>
        <p:grpSpPr>
          <a:xfrm>
            <a:off x="0" y="0"/>
            <a:ext cx="9144000" cy="2517747"/>
            <a:chOff x="0" y="0"/>
            <a:chExt cx="9144000" cy="2517747"/>
          </a:xfrm>
        </p:grpSpPr>
        <p:pic>
          <p:nvPicPr>
            <p:cNvPr id="16" name="Picture 15" descr="top-arch.png">
              <a:extLst>
                <a:ext uri="{FF2B5EF4-FFF2-40B4-BE49-F238E27FC236}">
                  <a16:creationId xmlns:a16="http://schemas.microsoft.com/office/drawing/2014/main" id="{A7B51ADA-362F-403E-87ED-CC52C54DA6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2517747"/>
            </a:xfrm>
            <a:prstGeom prst="rect">
              <a:avLst/>
            </a:prstGeom>
          </p:spPr>
        </p:pic>
        <p:pic>
          <p:nvPicPr>
            <p:cNvPr id="17" name="Picture 16" descr="EPS-Horizontal-Logo.png">
              <a:extLst>
                <a:ext uri="{FF2B5EF4-FFF2-40B4-BE49-F238E27FC236}">
                  <a16:creationId xmlns:a16="http://schemas.microsoft.com/office/drawing/2014/main" id="{22C887EF-6C48-4E63-AD53-22C5676555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5445" y="244627"/>
              <a:ext cx="3430902" cy="830640"/>
            </a:xfrm>
            <a:prstGeom prst="rect">
              <a:avLst/>
            </a:prstGeom>
          </p:spPr>
        </p:pic>
      </p:grpSp>
      <p:pic>
        <p:nvPicPr>
          <p:cNvPr id="18" name="Picture 17" descr="bottom-arch.png">
            <a:extLst>
              <a:ext uri="{FF2B5EF4-FFF2-40B4-BE49-F238E27FC236}">
                <a16:creationId xmlns:a16="http://schemas.microsoft.com/office/drawing/2014/main" id="{C910BD3D-7065-4603-A546-BC1CB736E3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291585"/>
            <a:ext cx="9144000" cy="2109216"/>
          </a:xfrm>
          <a:prstGeom prst="rect">
            <a:avLst/>
          </a:prstGeom>
        </p:spPr>
      </p:pic>
      <p:sp>
        <p:nvSpPr>
          <p:cNvPr id="19" name="Text Placeholder 3">
            <a:extLst>
              <a:ext uri="{FF2B5EF4-FFF2-40B4-BE49-F238E27FC236}">
                <a16:creationId xmlns:a16="http://schemas.microsoft.com/office/drawing/2014/main" id="{7CBF4DA8-9B26-4711-ACB4-625A01404735}"/>
              </a:ext>
            </a:extLst>
          </p:cNvPr>
          <p:cNvSpPr>
            <a:spLocks noGrp="1"/>
          </p:cNvSpPr>
          <p:nvPr>
            <p:ph type="body" sz="quarter" idx="12" hasCustomPrompt="1"/>
          </p:nvPr>
        </p:nvSpPr>
        <p:spPr>
          <a:xfrm>
            <a:off x="457200" y="5679124"/>
            <a:ext cx="8229600" cy="649847"/>
          </a:xfrm>
          <a:prstGeom prst="rect">
            <a:avLst/>
          </a:prstGeom>
        </p:spPr>
        <p:txBody>
          <a:bodyPr/>
          <a:lstStyle>
            <a:lvl1pPr marL="0" indent="0">
              <a:buNone/>
              <a:defRPr sz="2400">
                <a:solidFill>
                  <a:schemeClr val="bg1"/>
                </a:solidFill>
              </a:defRPr>
            </a:lvl1pPr>
          </a:lstStyle>
          <a:p>
            <a:pPr lvl="0"/>
            <a:r>
              <a:rPr lang="en-US" dirty="0"/>
              <a:t>Click to add location or event – Month, XX, 2019</a:t>
            </a:r>
          </a:p>
        </p:txBody>
      </p:sp>
      <p:sp>
        <p:nvSpPr>
          <p:cNvPr id="20" name="Text Placeholder 19">
            <a:extLst>
              <a:ext uri="{FF2B5EF4-FFF2-40B4-BE49-F238E27FC236}">
                <a16:creationId xmlns:a16="http://schemas.microsoft.com/office/drawing/2014/main" id="{F4FFE0C2-5826-48FF-A3ED-2742B29AE946}"/>
              </a:ext>
            </a:extLst>
          </p:cNvPr>
          <p:cNvSpPr>
            <a:spLocks noGrp="1"/>
          </p:cNvSpPr>
          <p:nvPr>
            <p:ph type="body" sz="quarter" idx="13" hasCustomPrompt="1"/>
          </p:nvPr>
        </p:nvSpPr>
        <p:spPr>
          <a:xfrm>
            <a:off x="457200" y="4425352"/>
            <a:ext cx="8229600" cy="1253772"/>
          </a:xfrm>
          <a:prstGeom prst="rect">
            <a:avLst/>
          </a:prstGeom>
        </p:spPr>
        <p:txBody>
          <a:bodyPr anchor="b" anchorCtr="0"/>
          <a:lstStyle>
            <a:lvl1pPr marL="0" indent="0">
              <a:buNone/>
              <a:defRPr b="1">
                <a:solidFill>
                  <a:schemeClr val="bg1"/>
                </a:solidFill>
                <a:latin typeface="Arial" panose="020B0604020202020204" pitchFamily="34" charset="0"/>
                <a:cs typeface="Arial" panose="020B0604020202020204" pitchFamily="34" charset="0"/>
              </a:defRPr>
            </a:lvl1pPr>
          </a:lstStyle>
          <a:p>
            <a:pPr lvl="0"/>
            <a:r>
              <a:rPr lang="en-US" dirty="0"/>
              <a:t>Click to add title</a:t>
            </a:r>
          </a:p>
        </p:txBody>
      </p:sp>
    </p:spTree>
    <p:extLst>
      <p:ext uri="{BB962C8B-B14F-4D97-AF65-F5344CB8AC3E}">
        <p14:creationId xmlns:p14="http://schemas.microsoft.com/office/powerpoint/2010/main" val="3551188797"/>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with Header">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E3D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template-background-arch.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434668"/>
          </a:xfrm>
          <a:prstGeom prst="rect">
            <a:avLst/>
          </a:prstGeom>
        </p:spPr>
      </p:pic>
      <p:sp>
        <p:nvSpPr>
          <p:cNvPr id="5" name="Rectangle 4"/>
          <p:cNvSpPr/>
          <p:nvPr userDrawn="1"/>
        </p:nvSpPr>
        <p:spPr>
          <a:xfrm>
            <a:off x="450003" y="898151"/>
            <a:ext cx="8296064" cy="550265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4">
                    <a:lumMod val="50000"/>
                  </a:schemeClr>
                </a:solidFill>
              </a:rPr>
              <a:t> </a:t>
            </a:r>
          </a:p>
        </p:txBody>
      </p:sp>
      <p:pic>
        <p:nvPicPr>
          <p:cNvPr id="7" name="Picture 6" descr="eps-icon-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14669" y="23285"/>
            <a:ext cx="831398" cy="790172"/>
          </a:xfrm>
          <a:prstGeom prst="rect">
            <a:avLst/>
          </a:prstGeom>
        </p:spPr>
      </p:pic>
      <p:sp>
        <p:nvSpPr>
          <p:cNvPr id="9" name="TextBox 8">
            <a:extLst>
              <a:ext uri="{FF2B5EF4-FFF2-40B4-BE49-F238E27FC236}">
                <a16:creationId xmlns:a16="http://schemas.microsoft.com/office/drawing/2014/main" id="{744AB19C-C2A4-4DA7-9E15-FA25DFDBD8D2}"/>
              </a:ext>
            </a:extLst>
          </p:cNvPr>
          <p:cNvSpPr txBox="1"/>
          <p:nvPr userDrawn="1"/>
        </p:nvSpPr>
        <p:spPr>
          <a:xfrm>
            <a:off x="5889621" y="6506290"/>
            <a:ext cx="3091207" cy="246221"/>
          </a:xfrm>
          <a:prstGeom prst="rect">
            <a:avLst/>
          </a:prstGeom>
          <a:noFill/>
        </p:spPr>
        <p:txBody>
          <a:bodyPr wrap="square" rtlCol="0">
            <a:spAutoFit/>
          </a:bodyPr>
          <a:lstStyle/>
          <a:p>
            <a:pPr algn="r"/>
            <a:r>
              <a:rPr lang="en-US" sz="1000" baseline="0" dirty="0">
                <a:solidFill>
                  <a:schemeClr val="bg1"/>
                </a:solidFill>
                <a:latin typeface="Arial"/>
                <a:cs typeface="Arial"/>
              </a:rPr>
              <a:t>   </a:t>
            </a:r>
            <a:fld id="{3AFF2A17-0641-4DF3-A723-8F21241D6399}" type="slidenum">
              <a:rPr lang="en-US" sz="1000" baseline="0" smtClean="0">
                <a:solidFill>
                  <a:schemeClr val="bg1"/>
                </a:solidFill>
                <a:latin typeface="Arial"/>
                <a:cs typeface="Arial"/>
              </a:rPr>
              <a:pPr algn="r"/>
              <a:t>‹#›</a:t>
            </a:fld>
            <a:r>
              <a:rPr lang="en-US" sz="1000" baseline="0" dirty="0">
                <a:solidFill>
                  <a:schemeClr val="bg1"/>
                </a:solidFill>
                <a:latin typeface="Arial"/>
                <a:cs typeface="Arial"/>
              </a:rPr>
              <a:t>	</a:t>
            </a:r>
          </a:p>
        </p:txBody>
      </p:sp>
      <p:sp>
        <p:nvSpPr>
          <p:cNvPr id="10" name="Text Placeholder 3">
            <a:extLst>
              <a:ext uri="{FF2B5EF4-FFF2-40B4-BE49-F238E27FC236}">
                <a16:creationId xmlns:a16="http://schemas.microsoft.com/office/drawing/2014/main" id="{2C8B3D50-2D38-4C14-9460-E0107A466D0F}"/>
              </a:ext>
            </a:extLst>
          </p:cNvPr>
          <p:cNvSpPr>
            <a:spLocks noGrp="1"/>
          </p:cNvSpPr>
          <p:nvPr>
            <p:ph type="body" sz="quarter" idx="10"/>
          </p:nvPr>
        </p:nvSpPr>
        <p:spPr>
          <a:xfrm>
            <a:off x="365760" y="182880"/>
            <a:ext cx="7526337" cy="548640"/>
          </a:xfrm>
          <a:prstGeom prst="rect">
            <a:avLst/>
          </a:prstGeom>
        </p:spPr>
        <p:txBody>
          <a:bodyPr/>
          <a:lstStyle>
            <a:lvl1pPr marL="0" indent="0">
              <a:buNone/>
              <a:defRPr sz="3200" b="1">
                <a:solidFill>
                  <a:srgbClr val="00447C"/>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1" name="Text Placeholder 14">
            <a:extLst>
              <a:ext uri="{FF2B5EF4-FFF2-40B4-BE49-F238E27FC236}">
                <a16:creationId xmlns:a16="http://schemas.microsoft.com/office/drawing/2014/main" id="{AC1DBA98-602C-42B9-81C5-49F5100DF9BD}"/>
              </a:ext>
            </a:extLst>
          </p:cNvPr>
          <p:cNvSpPr>
            <a:spLocks noGrp="1"/>
          </p:cNvSpPr>
          <p:nvPr>
            <p:ph type="body" sz="quarter" idx="11"/>
          </p:nvPr>
        </p:nvSpPr>
        <p:spPr>
          <a:xfrm>
            <a:off x="640079" y="1005840"/>
            <a:ext cx="8053917" cy="548640"/>
          </a:xfrm>
          <a:prstGeom prst="rect">
            <a:avLst/>
          </a:prstGeom>
        </p:spPr>
        <p:txBody>
          <a:bodyPr/>
          <a:lstStyle>
            <a:lvl1pPr marL="0" indent="0">
              <a:buNone/>
              <a:defRPr sz="2800" b="1">
                <a:solidFill>
                  <a:srgbClr val="E87827"/>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4282443882"/>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with Nothing">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E3D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template-background-arch.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434668"/>
          </a:xfrm>
          <a:prstGeom prst="rect">
            <a:avLst/>
          </a:prstGeom>
        </p:spPr>
      </p:pic>
      <p:sp>
        <p:nvSpPr>
          <p:cNvPr id="5" name="Rectangle 4"/>
          <p:cNvSpPr/>
          <p:nvPr userDrawn="1"/>
        </p:nvSpPr>
        <p:spPr>
          <a:xfrm>
            <a:off x="450003" y="898151"/>
            <a:ext cx="8296064" cy="550265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4">
                    <a:lumMod val="50000"/>
                  </a:schemeClr>
                </a:solidFill>
              </a:rPr>
              <a:t> </a:t>
            </a:r>
          </a:p>
        </p:txBody>
      </p:sp>
      <p:sp>
        <p:nvSpPr>
          <p:cNvPr id="9" name="TextBox 8">
            <a:extLst>
              <a:ext uri="{FF2B5EF4-FFF2-40B4-BE49-F238E27FC236}">
                <a16:creationId xmlns:a16="http://schemas.microsoft.com/office/drawing/2014/main" id="{744AB19C-C2A4-4DA7-9E15-FA25DFDBD8D2}"/>
              </a:ext>
            </a:extLst>
          </p:cNvPr>
          <p:cNvSpPr txBox="1"/>
          <p:nvPr userDrawn="1"/>
        </p:nvSpPr>
        <p:spPr>
          <a:xfrm>
            <a:off x="5889621" y="6506290"/>
            <a:ext cx="3091207" cy="246221"/>
          </a:xfrm>
          <a:prstGeom prst="rect">
            <a:avLst/>
          </a:prstGeom>
          <a:noFill/>
        </p:spPr>
        <p:txBody>
          <a:bodyPr wrap="square" rtlCol="0">
            <a:spAutoFit/>
          </a:bodyPr>
          <a:lstStyle/>
          <a:p>
            <a:pPr algn="r"/>
            <a:r>
              <a:rPr lang="en-US" sz="1000" baseline="0" dirty="0">
                <a:solidFill>
                  <a:schemeClr val="bg1"/>
                </a:solidFill>
                <a:latin typeface="Arial"/>
                <a:cs typeface="Arial"/>
              </a:rPr>
              <a:t>   </a:t>
            </a:r>
            <a:fld id="{3AFF2A17-0641-4DF3-A723-8F21241D6399}" type="slidenum">
              <a:rPr lang="en-US" sz="1000" baseline="0" smtClean="0">
                <a:solidFill>
                  <a:schemeClr val="bg1"/>
                </a:solidFill>
                <a:latin typeface="Arial"/>
                <a:cs typeface="Arial"/>
              </a:rPr>
              <a:pPr algn="r"/>
              <a:t>‹#›</a:t>
            </a:fld>
            <a:r>
              <a:rPr lang="en-US" sz="1000" baseline="0" dirty="0">
                <a:solidFill>
                  <a:schemeClr val="bg1"/>
                </a:solidFill>
                <a:latin typeface="Arial"/>
                <a:cs typeface="Arial"/>
              </a:rPr>
              <a:t>	</a:t>
            </a:r>
          </a:p>
        </p:txBody>
      </p:sp>
    </p:spTree>
    <p:extLst>
      <p:ext uri="{BB962C8B-B14F-4D97-AF65-F5344CB8AC3E}">
        <p14:creationId xmlns:p14="http://schemas.microsoft.com/office/powerpoint/2010/main" val="1819126252"/>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60000"/>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3"/>
          <a:stretch>
            <a:fillRect/>
          </a:stretch>
        </p:blipFill>
        <p:spPr>
          <a:xfrm>
            <a:off x="0" y="0"/>
            <a:ext cx="9144000" cy="1524000"/>
          </a:xfrm>
          <a:prstGeom prst="rect">
            <a:avLst/>
          </a:prstGeom>
        </p:spPr>
      </p:pic>
      <p:pic>
        <p:nvPicPr>
          <p:cNvPr id="4" name="Picture 3"/>
          <p:cNvPicPr>
            <a:picLocks noChangeAspect="1"/>
          </p:cNvPicPr>
          <p:nvPr userDrawn="1"/>
        </p:nvPicPr>
        <p:blipFill>
          <a:blip r:embed="rId4"/>
          <a:stretch>
            <a:fillRect/>
          </a:stretch>
        </p:blipFill>
        <p:spPr>
          <a:xfrm>
            <a:off x="8072449" y="161485"/>
            <a:ext cx="859264" cy="859264"/>
          </a:xfrm>
          <a:prstGeom prst="rect">
            <a:avLst/>
          </a:prstGeom>
        </p:spPr>
      </p:pic>
    </p:spTree>
    <p:extLst>
      <p:ext uri="{BB962C8B-B14F-4D97-AF65-F5344CB8AC3E}">
        <p14:creationId xmlns:p14="http://schemas.microsoft.com/office/powerpoint/2010/main" val="377365214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reak with Fill Pictur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E3D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0BCC8934-7EDD-478C-AB9C-B1F76E53178B}"/>
              </a:ext>
            </a:extLst>
          </p:cNvPr>
          <p:cNvSpPr>
            <a:spLocks noGrp="1"/>
          </p:cNvSpPr>
          <p:nvPr>
            <p:ph type="pic" sz="quarter" idx="10"/>
          </p:nvPr>
        </p:nvSpPr>
        <p:spPr>
          <a:xfrm>
            <a:off x="0" y="0"/>
            <a:ext cx="9144000" cy="5159375"/>
          </a:xfrm>
          <a:prstGeom prst="rect">
            <a:avLst/>
          </a:prstGeom>
        </p:spPr>
        <p:txBody>
          <a:bodyPr anchor="ctr" anchorCtr="0"/>
          <a:lstStyle>
            <a:lvl1pPr>
              <a:defRPr>
                <a:solidFill>
                  <a:schemeClr val="bg1"/>
                </a:solidFill>
              </a:defRPr>
            </a:lvl1pPr>
          </a:lstStyle>
          <a:p>
            <a:endParaRPr lang="en-US" dirty="0"/>
          </a:p>
        </p:txBody>
      </p:sp>
      <p:sp>
        <p:nvSpPr>
          <p:cNvPr id="12" name="TextBox 11">
            <a:extLst>
              <a:ext uri="{FF2B5EF4-FFF2-40B4-BE49-F238E27FC236}">
                <a16:creationId xmlns:a16="http://schemas.microsoft.com/office/drawing/2014/main" id="{5950ABFD-811B-40BD-B580-BE1A4F0C8B91}"/>
              </a:ext>
            </a:extLst>
          </p:cNvPr>
          <p:cNvSpPr txBox="1"/>
          <p:nvPr userDrawn="1"/>
        </p:nvSpPr>
        <p:spPr>
          <a:xfrm>
            <a:off x="5889621" y="6506290"/>
            <a:ext cx="3091207" cy="246221"/>
          </a:xfrm>
          <a:prstGeom prst="rect">
            <a:avLst/>
          </a:prstGeom>
          <a:noFill/>
        </p:spPr>
        <p:txBody>
          <a:bodyPr wrap="square" rtlCol="0">
            <a:spAutoFit/>
          </a:bodyPr>
          <a:lstStyle/>
          <a:p>
            <a:pPr algn="r"/>
            <a:r>
              <a:rPr lang="en-US" sz="1000" baseline="0" dirty="0">
                <a:solidFill>
                  <a:schemeClr val="bg1"/>
                </a:solidFill>
                <a:latin typeface="Arial"/>
                <a:cs typeface="Arial"/>
              </a:rPr>
              <a:t>   </a:t>
            </a:r>
            <a:fld id="{3AFF2A17-0641-4DF3-A723-8F21241D6399}" type="slidenum">
              <a:rPr lang="en-US" sz="1000" baseline="0" smtClean="0">
                <a:solidFill>
                  <a:schemeClr val="bg1"/>
                </a:solidFill>
                <a:latin typeface="Arial"/>
                <a:cs typeface="Arial"/>
              </a:rPr>
              <a:pPr algn="r"/>
              <a:t>‹#›</a:t>
            </a:fld>
            <a:r>
              <a:rPr lang="en-US" sz="1000" baseline="0" dirty="0">
                <a:solidFill>
                  <a:schemeClr val="bg1"/>
                </a:solidFill>
                <a:latin typeface="Arial"/>
                <a:cs typeface="Arial"/>
              </a:rPr>
              <a:t>	</a:t>
            </a:r>
          </a:p>
        </p:txBody>
      </p:sp>
      <p:pic>
        <p:nvPicPr>
          <p:cNvPr id="13" name="Picture 12" descr="bottom-arch.png">
            <a:extLst>
              <a:ext uri="{FF2B5EF4-FFF2-40B4-BE49-F238E27FC236}">
                <a16:creationId xmlns:a16="http://schemas.microsoft.com/office/drawing/2014/main" id="{BCFC8DA4-54F8-4CDE-B4C4-B410E8032D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344808"/>
            <a:ext cx="9144000" cy="2109216"/>
          </a:xfrm>
          <a:prstGeom prst="rect">
            <a:avLst/>
          </a:prstGeom>
        </p:spPr>
      </p:pic>
      <p:sp>
        <p:nvSpPr>
          <p:cNvPr id="9" name="Title 14"/>
          <p:cNvSpPr>
            <a:spLocks noGrp="1"/>
          </p:cNvSpPr>
          <p:nvPr>
            <p:ph type="title"/>
          </p:nvPr>
        </p:nvSpPr>
        <p:spPr>
          <a:xfrm>
            <a:off x="450002" y="4344809"/>
            <a:ext cx="8296064" cy="2109216"/>
          </a:xfrm>
          <a:prstGeom prst="rect">
            <a:avLst/>
          </a:prstGeom>
        </p:spPr>
        <p:txBody>
          <a:bodyPr anchor="ctr" anchorCtr="0"/>
          <a:lstStyle>
            <a:lvl1pPr algn="l">
              <a:defRPr sz="3600" b="1">
                <a:solidFill>
                  <a:schemeClr val="bg1"/>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4032190499"/>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Round Pics">
    <p:spTree>
      <p:nvGrpSpPr>
        <p:cNvPr id="1" name=""/>
        <p:cNvGrpSpPr/>
        <p:nvPr/>
      </p:nvGrpSpPr>
      <p:grpSpPr>
        <a:xfrm>
          <a:off x="0" y="0"/>
          <a:ext cx="0" cy="0"/>
          <a:chOff x="0" y="0"/>
          <a:chExt cx="0" cy="0"/>
        </a:xfrm>
      </p:grpSpPr>
      <p:pic>
        <p:nvPicPr>
          <p:cNvPr id="13" name="Picture 12" descr="bottom-arch.png">
            <a:extLst>
              <a:ext uri="{FF2B5EF4-FFF2-40B4-BE49-F238E27FC236}">
                <a16:creationId xmlns:a16="http://schemas.microsoft.com/office/drawing/2014/main" id="{BCFC8DA4-54F8-4CDE-B4C4-B410E8032D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344808"/>
            <a:ext cx="9144000" cy="2109216"/>
          </a:xfrm>
          <a:prstGeom prst="rect">
            <a:avLst/>
          </a:prstGeom>
        </p:spPr>
      </p:pic>
      <p:sp>
        <p:nvSpPr>
          <p:cNvPr id="9" name="Title 14"/>
          <p:cNvSpPr>
            <a:spLocks noGrp="1"/>
          </p:cNvSpPr>
          <p:nvPr>
            <p:ph type="title"/>
          </p:nvPr>
        </p:nvSpPr>
        <p:spPr>
          <a:xfrm>
            <a:off x="450002" y="4344809"/>
            <a:ext cx="8296064" cy="2109216"/>
          </a:xfrm>
          <a:prstGeom prst="rect">
            <a:avLst/>
          </a:prstGeom>
        </p:spPr>
        <p:txBody>
          <a:bodyPr anchor="ctr" anchorCtr="0"/>
          <a:lstStyle>
            <a:lvl1pPr algn="l">
              <a:defRPr sz="3600" b="1">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Picture Placeholder 4">
            <a:extLst>
              <a:ext uri="{FF2B5EF4-FFF2-40B4-BE49-F238E27FC236}">
                <a16:creationId xmlns:a16="http://schemas.microsoft.com/office/drawing/2014/main" id="{48DFF8D6-0B01-40AE-9AB0-192420192574}"/>
              </a:ext>
            </a:extLst>
          </p:cNvPr>
          <p:cNvSpPr>
            <a:spLocks noGrp="1"/>
          </p:cNvSpPr>
          <p:nvPr>
            <p:ph type="pic" sz="quarter" idx="11"/>
          </p:nvPr>
        </p:nvSpPr>
        <p:spPr>
          <a:xfrm>
            <a:off x="5456006" y="720104"/>
            <a:ext cx="3237992" cy="3098063"/>
          </a:xfrm>
          <a:prstGeom prst="ellipse">
            <a:avLst/>
          </a:prstGeom>
          <a:ln w="76200">
            <a:solidFill>
              <a:srgbClr val="B9C7D4"/>
            </a:solidFill>
          </a:ln>
        </p:spPr>
        <p:txBody>
          <a:bodyPr/>
          <a:lstStyle>
            <a:lvl1pPr>
              <a:defRPr sz="2400">
                <a:solidFill>
                  <a:schemeClr val="bg1"/>
                </a:solidFill>
              </a:defRPr>
            </a:lvl1pPr>
          </a:lstStyle>
          <a:p>
            <a:endParaRPr lang="en-US" dirty="0"/>
          </a:p>
        </p:txBody>
      </p:sp>
      <p:sp>
        <p:nvSpPr>
          <p:cNvPr id="12" name="TextBox 11">
            <a:extLst>
              <a:ext uri="{FF2B5EF4-FFF2-40B4-BE49-F238E27FC236}">
                <a16:creationId xmlns:a16="http://schemas.microsoft.com/office/drawing/2014/main" id="{5950ABFD-811B-40BD-B580-BE1A4F0C8B91}"/>
              </a:ext>
            </a:extLst>
          </p:cNvPr>
          <p:cNvSpPr txBox="1"/>
          <p:nvPr userDrawn="1"/>
        </p:nvSpPr>
        <p:spPr>
          <a:xfrm>
            <a:off x="5889621" y="6506290"/>
            <a:ext cx="3091207" cy="246221"/>
          </a:xfrm>
          <a:prstGeom prst="rect">
            <a:avLst/>
          </a:prstGeom>
          <a:noFill/>
        </p:spPr>
        <p:txBody>
          <a:bodyPr wrap="square" rtlCol="0">
            <a:spAutoFit/>
          </a:bodyPr>
          <a:lstStyle/>
          <a:p>
            <a:pPr algn="r"/>
            <a:r>
              <a:rPr lang="en-US" sz="1000" baseline="0" dirty="0">
                <a:solidFill>
                  <a:schemeClr val="bg1"/>
                </a:solidFill>
                <a:latin typeface="Arial"/>
                <a:cs typeface="Arial"/>
              </a:rPr>
              <a:t>   </a:t>
            </a:r>
            <a:fld id="{3AFF2A17-0641-4DF3-A723-8F21241D6399}" type="slidenum">
              <a:rPr lang="en-US" sz="1000" baseline="0" smtClean="0">
                <a:solidFill>
                  <a:schemeClr val="bg1"/>
                </a:solidFill>
                <a:latin typeface="Arial"/>
                <a:cs typeface="Arial"/>
              </a:rPr>
              <a:pPr algn="r"/>
              <a:t>‹#›</a:t>
            </a:fld>
            <a:r>
              <a:rPr lang="en-US" sz="1000" baseline="0" dirty="0">
                <a:solidFill>
                  <a:schemeClr val="bg1"/>
                </a:solidFill>
                <a:latin typeface="Arial"/>
                <a:cs typeface="Arial"/>
              </a:rPr>
              <a:t>	</a:t>
            </a:r>
          </a:p>
        </p:txBody>
      </p:sp>
      <p:sp>
        <p:nvSpPr>
          <p:cNvPr id="18" name="Picture Placeholder 4">
            <a:extLst>
              <a:ext uri="{FF2B5EF4-FFF2-40B4-BE49-F238E27FC236}">
                <a16:creationId xmlns:a16="http://schemas.microsoft.com/office/drawing/2014/main" id="{860F6E48-04FC-4D7B-A23A-5F2B46B44D32}"/>
              </a:ext>
            </a:extLst>
          </p:cNvPr>
          <p:cNvSpPr>
            <a:spLocks noGrp="1"/>
          </p:cNvSpPr>
          <p:nvPr>
            <p:ph type="pic" sz="quarter" idx="12"/>
          </p:nvPr>
        </p:nvSpPr>
        <p:spPr>
          <a:xfrm>
            <a:off x="2234239" y="397590"/>
            <a:ext cx="3741644" cy="3743090"/>
          </a:xfrm>
          <a:prstGeom prst="ellipse">
            <a:avLst/>
          </a:prstGeom>
          <a:ln w="76200">
            <a:solidFill>
              <a:srgbClr val="E87827"/>
            </a:solidFill>
          </a:ln>
        </p:spPr>
        <p:txBody>
          <a:bodyPr/>
          <a:lstStyle>
            <a:lvl1pPr>
              <a:defRPr sz="2400">
                <a:solidFill>
                  <a:schemeClr val="bg1"/>
                </a:solidFill>
              </a:defRPr>
            </a:lvl1pPr>
          </a:lstStyle>
          <a:p>
            <a:endParaRPr lang="en-US" dirty="0"/>
          </a:p>
        </p:txBody>
      </p:sp>
      <p:sp>
        <p:nvSpPr>
          <p:cNvPr id="5" name="Picture Placeholder 4">
            <a:extLst>
              <a:ext uri="{FF2B5EF4-FFF2-40B4-BE49-F238E27FC236}">
                <a16:creationId xmlns:a16="http://schemas.microsoft.com/office/drawing/2014/main" id="{2B209934-544B-44B2-A82E-161134C3B268}"/>
              </a:ext>
            </a:extLst>
          </p:cNvPr>
          <p:cNvSpPr>
            <a:spLocks noGrp="1"/>
          </p:cNvSpPr>
          <p:nvPr>
            <p:ph type="pic" sz="quarter" idx="10"/>
          </p:nvPr>
        </p:nvSpPr>
        <p:spPr>
          <a:xfrm>
            <a:off x="450002" y="1175679"/>
            <a:ext cx="2245320" cy="2186912"/>
          </a:xfrm>
          <a:prstGeom prst="ellipse">
            <a:avLst/>
          </a:prstGeom>
          <a:ln w="76200">
            <a:solidFill>
              <a:schemeClr val="bg1"/>
            </a:solidFill>
          </a:ln>
        </p:spPr>
        <p:txBody>
          <a:bodyPr/>
          <a:lstStyle>
            <a:lvl1pPr>
              <a:defRPr sz="2400">
                <a:solidFill>
                  <a:schemeClr val="bg1"/>
                </a:solidFill>
              </a:defRPr>
            </a:lvl1pPr>
          </a:lstStyle>
          <a:p>
            <a:endParaRPr lang="en-US" dirty="0"/>
          </a:p>
        </p:txBody>
      </p:sp>
    </p:spTree>
    <p:extLst>
      <p:ext uri="{BB962C8B-B14F-4D97-AF65-F5344CB8AC3E}">
        <p14:creationId xmlns:p14="http://schemas.microsoft.com/office/powerpoint/2010/main" val="517567073"/>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imary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E3D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template-background-arch.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434668"/>
          </a:xfrm>
          <a:prstGeom prst="rect">
            <a:avLst/>
          </a:prstGeom>
        </p:spPr>
      </p:pic>
      <p:sp>
        <p:nvSpPr>
          <p:cNvPr id="5" name="Rectangle 4"/>
          <p:cNvSpPr/>
          <p:nvPr userDrawn="1"/>
        </p:nvSpPr>
        <p:spPr>
          <a:xfrm>
            <a:off x="450003" y="898151"/>
            <a:ext cx="8296064" cy="550265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4">
                    <a:lumMod val="50000"/>
                  </a:schemeClr>
                </a:solidFill>
              </a:rPr>
              <a:t> </a:t>
            </a:r>
          </a:p>
        </p:txBody>
      </p:sp>
      <p:sp>
        <p:nvSpPr>
          <p:cNvPr id="6" name="TextBox 5"/>
          <p:cNvSpPr txBox="1"/>
          <p:nvPr userDrawn="1"/>
        </p:nvSpPr>
        <p:spPr>
          <a:xfrm>
            <a:off x="5889621" y="6506290"/>
            <a:ext cx="3091207" cy="246221"/>
          </a:xfrm>
          <a:prstGeom prst="rect">
            <a:avLst/>
          </a:prstGeom>
          <a:noFill/>
        </p:spPr>
        <p:txBody>
          <a:bodyPr wrap="square" rtlCol="0">
            <a:spAutoFit/>
          </a:bodyPr>
          <a:lstStyle/>
          <a:p>
            <a:pPr algn="r"/>
            <a:r>
              <a:rPr lang="en-US" sz="1000" baseline="0" dirty="0">
                <a:solidFill>
                  <a:schemeClr val="bg1"/>
                </a:solidFill>
                <a:latin typeface="Arial"/>
                <a:cs typeface="Arial"/>
              </a:rPr>
              <a:t>   </a:t>
            </a:r>
            <a:fld id="{3AFF2A17-0641-4DF3-A723-8F21241D6399}" type="slidenum">
              <a:rPr lang="en-US" sz="1000" baseline="0" smtClean="0">
                <a:solidFill>
                  <a:schemeClr val="bg1"/>
                </a:solidFill>
                <a:latin typeface="Arial"/>
                <a:cs typeface="Arial"/>
              </a:rPr>
              <a:pPr algn="r"/>
              <a:t>‹#›</a:t>
            </a:fld>
            <a:r>
              <a:rPr lang="en-US" sz="1000" baseline="0" dirty="0">
                <a:solidFill>
                  <a:schemeClr val="bg1"/>
                </a:solidFill>
                <a:latin typeface="Arial"/>
                <a:cs typeface="Arial"/>
              </a:rPr>
              <a:t>	</a:t>
            </a:r>
          </a:p>
        </p:txBody>
      </p:sp>
      <p:pic>
        <p:nvPicPr>
          <p:cNvPr id="7" name="Picture 6" descr="eps-icon-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14669" y="23285"/>
            <a:ext cx="831398" cy="790172"/>
          </a:xfrm>
          <a:prstGeom prst="rect">
            <a:avLst/>
          </a:prstGeom>
        </p:spPr>
      </p:pic>
      <p:sp>
        <p:nvSpPr>
          <p:cNvPr id="4" name="Text Placeholder 3">
            <a:extLst>
              <a:ext uri="{FF2B5EF4-FFF2-40B4-BE49-F238E27FC236}">
                <a16:creationId xmlns:a16="http://schemas.microsoft.com/office/drawing/2014/main" id="{D764CA52-1AA7-4555-8937-9AE638E481B2}"/>
              </a:ext>
            </a:extLst>
          </p:cNvPr>
          <p:cNvSpPr>
            <a:spLocks noGrp="1"/>
          </p:cNvSpPr>
          <p:nvPr>
            <p:ph type="body" sz="quarter" idx="10"/>
          </p:nvPr>
        </p:nvSpPr>
        <p:spPr>
          <a:xfrm>
            <a:off x="365760" y="182880"/>
            <a:ext cx="7526337" cy="548640"/>
          </a:xfrm>
          <a:prstGeom prst="rect">
            <a:avLst/>
          </a:prstGeom>
        </p:spPr>
        <p:txBody>
          <a:bodyPr/>
          <a:lstStyle>
            <a:lvl1pPr marL="0" indent="0">
              <a:buNone/>
              <a:defRPr sz="3200" b="1">
                <a:solidFill>
                  <a:srgbClr val="00447C"/>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5" name="Text Placeholder 14">
            <a:extLst>
              <a:ext uri="{FF2B5EF4-FFF2-40B4-BE49-F238E27FC236}">
                <a16:creationId xmlns:a16="http://schemas.microsoft.com/office/drawing/2014/main" id="{38CF70FB-89CD-4C19-B0F8-8ECBF8B16006}"/>
              </a:ext>
            </a:extLst>
          </p:cNvPr>
          <p:cNvSpPr>
            <a:spLocks noGrp="1"/>
          </p:cNvSpPr>
          <p:nvPr>
            <p:ph type="body" sz="quarter" idx="11"/>
          </p:nvPr>
        </p:nvSpPr>
        <p:spPr>
          <a:xfrm>
            <a:off x="640079" y="1005840"/>
            <a:ext cx="8053917" cy="548640"/>
          </a:xfrm>
          <a:prstGeom prst="rect">
            <a:avLst/>
          </a:prstGeom>
        </p:spPr>
        <p:txBody>
          <a:bodyPr/>
          <a:lstStyle>
            <a:lvl1pPr marL="0" indent="0">
              <a:buNone/>
              <a:defRPr sz="2800" b="1">
                <a:solidFill>
                  <a:srgbClr val="E87827"/>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7" name="Text Placeholder 16">
            <a:extLst>
              <a:ext uri="{FF2B5EF4-FFF2-40B4-BE49-F238E27FC236}">
                <a16:creationId xmlns:a16="http://schemas.microsoft.com/office/drawing/2014/main" id="{B01ACE7A-6007-4A3F-8E84-E27B3DBC0110}"/>
              </a:ext>
            </a:extLst>
          </p:cNvPr>
          <p:cNvSpPr>
            <a:spLocks noGrp="1"/>
          </p:cNvSpPr>
          <p:nvPr>
            <p:ph type="body" sz="quarter" idx="12"/>
          </p:nvPr>
        </p:nvSpPr>
        <p:spPr>
          <a:xfrm>
            <a:off x="640080" y="1645920"/>
            <a:ext cx="8053916" cy="4572000"/>
          </a:xfrm>
          <a:prstGeom prst="rect">
            <a:avLst/>
          </a:prstGeom>
        </p:spPr>
        <p:txBody>
          <a:bodyPr/>
          <a:lstStyle>
            <a:lvl1pPr marL="396875" indent="-284163">
              <a:defRPr sz="2400">
                <a:solidFill>
                  <a:srgbClr val="00447C"/>
                </a:solidFill>
                <a:latin typeface="Arial" panose="020B0604020202020204" pitchFamily="34" charset="0"/>
                <a:cs typeface="Arial" panose="020B0604020202020204" pitchFamily="34" charset="0"/>
              </a:defRPr>
            </a:lvl1pPr>
            <a:lvl2pPr marL="741363" indent="-284163">
              <a:defRPr sz="2000">
                <a:solidFill>
                  <a:srgbClr val="00447C"/>
                </a:solidFill>
                <a:latin typeface="Arial" panose="020B0604020202020204" pitchFamily="34" charset="0"/>
                <a:cs typeface="Arial" panose="020B0604020202020204" pitchFamily="34" charset="0"/>
              </a:defRPr>
            </a:lvl2pPr>
            <a:lvl3pPr marL="1087438" indent="-233363">
              <a:defRPr sz="1800">
                <a:solidFill>
                  <a:srgbClr val="00447C"/>
                </a:solidFill>
                <a:latin typeface="Arial" panose="020B0604020202020204" pitchFamily="34" charset="0"/>
                <a:cs typeface="Arial" panose="020B0604020202020204" pitchFamily="34" charset="0"/>
              </a:defRPr>
            </a:lvl3pPr>
            <a:lvl4pPr marL="1484313" indent="-225425">
              <a:defRPr sz="1600">
                <a:solidFill>
                  <a:srgbClr val="00447C"/>
                </a:solidFill>
                <a:latin typeface="Arial" panose="020B0604020202020204" pitchFamily="34" charset="0"/>
                <a:cs typeface="Arial" panose="020B0604020202020204" pitchFamily="34" charset="0"/>
              </a:defRPr>
            </a:lvl4pPr>
            <a:lvl5pPr marL="1889125" indent="-233363">
              <a:defRPr sz="1600">
                <a:solidFill>
                  <a:srgbClr val="00447C"/>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2927841"/>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box left, chart or pic righ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E3D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template-background-arch.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434668"/>
          </a:xfrm>
          <a:prstGeom prst="rect">
            <a:avLst/>
          </a:prstGeom>
        </p:spPr>
      </p:pic>
      <p:sp>
        <p:nvSpPr>
          <p:cNvPr id="5" name="Rectangle 4"/>
          <p:cNvSpPr/>
          <p:nvPr userDrawn="1"/>
        </p:nvSpPr>
        <p:spPr>
          <a:xfrm>
            <a:off x="450003" y="898151"/>
            <a:ext cx="8296064" cy="550265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4">
                    <a:lumMod val="50000"/>
                  </a:schemeClr>
                </a:solidFill>
              </a:rPr>
              <a:t> </a:t>
            </a:r>
          </a:p>
        </p:txBody>
      </p:sp>
      <p:pic>
        <p:nvPicPr>
          <p:cNvPr id="7" name="Picture 6" descr="eps-icon-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14669" y="23285"/>
            <a:ext cx="831398" cy="790172"/>
          </a:xfrm>
          <a:prstGeom prst="rect">
            <a:avLst/>
          </a:prstGeom>
        </p:spPr>
      </p:pic>
      <p:sp>
        <p:nvSpPr>
          <p:cNvPr id="10" name="Content Placeholder 15"/>
          <p:cNvSpPr>
            <a:spLocks noGrp="1"/>
          </p:cNvSpPr>
          <p:nvPr>
            <p:ph idx="1"/>
          </p:nvPr>
        </p:nvSpPr>
        <p:spPr>
          <a:xfrm>
            <a:off x="3498774" y="1645920"/>
            <a:ext cx="5195222" cy="4572000"/>
          </a:xfrm>
          <a:prstGeom prst="rect">
            <a:avLst/>
          </a:prstGeom>
        </p:spPr>
        <p:txBody>
          <a:bodyPr/>
          <a:lstStyle>
            <a:lvl1pPr>
              <a:defRPr sz="2400">
                <a:solidFill>
                  <a:srgbClr val="00447C"/>
                </a:solidFill>
                <a:latin typeface="Arial" panose="020B0604020202020204" pitchFamily="34" charset="0"/>
                <a:cs typeface="Arial" panose="020B0604020202020204" pitchFamily="34" charset="0"/>
              </a:defRPr>
            </a:lvl1pPr>
          </a:lstStyle>
          <a:p>
            <a:endParaRPr lang="en-US" dirty="0"/>
          </a:p>
        </p:txBody>
      </p:sp>
      <p:sp>
        <p:nvSpPr>
          <p:cNvPr id="11" name="Text Placeholder 16"/>
          <p:cNvSpPr>
            <a:spLocks noGrp="1"/>
          </p:cNvSpPr>
          <p:nvPr>
            <p:ph type="body" sz="half" idx="2"/>
          </p:nvPr>
        </p:nvSpPr>
        <p:spPr>
          <a:xfrm>
            <a:off x="640080" y="1645920"/>
            <a:ext cx="2744206" cy="4572000"/>
          </a:xfrm>
          <a:prstGeom prst="rect">
            <a:avLst/>
          </a:prstGeom>
        </p:spPr>
        <p:txBody>
          <a:bodyPr/>
          <a:lstStyle>
            <a:lvl1pPr>
              <a:defRPr sz="2400">
                <a:solidFill>
                  <a:srgbClr val="00447C"/>
                </a:solidFill>
                <a:latin typeface="Arial" panose="020B0604020202020204" pitchFamily="34" charset="0"/>
                <a:cs typeface="Arial" panose="020B0604020202020204" pitchFamily="34" charset="0"/>
              </a:defRPr>
            </a:lvl1pPr>
          </a:lstStyle>
          <a:p>
            <a:endParaRPr lang="en-US" dirty="0"/>
          </a:p>
        </p:txBody>
      </p:sp>
      <p:sp>
        <p:nvSpPr>
          <p:cNvPr id="12" name="TextBox 11">
            <a:extLst>
              <a:ext uri="{FF2B5EF4-FFF2-40B4-BE49-F238E27FC236}">
                <a16:creationId xmlns:a16="http://schemas.microsoft.com/office/drawing/2014/main" id="{97DFB7B2-5917-4798-957F-07C6B6D7F1E5}"/>
              </a:ext>
            </a:extLst>
          </p:cNvPr>
          <p:cNvSpPr txBox="1"/>
          <p:nvPr userDrawn="1"/>
        </p:nvSpPr>
        <p:spPr>
          <a:xfrm>
            <a:off x="5889621" y="6506290"/>
            <a:ext cx="3091207" cy="246221"/>
          </a:xfrm>
          <a:prstGeom prst="rect">
            <a:avLst/>
          </a:prstGeom>
          <a:noFill/>
        </p:spPr>
        <p:txBody>
          <a:bodyPr wrap="square" rtlCol="0">
            <a:spAutoFit/>
          </a:bodyPr>
          <a:lstStyle/>
          <a:p>
            <a:pPr algn="r"/>
            <a:r>
              <a:rPr lang="en-US" sz="1000" baseline="0" dirty="0">
                <a:solidFill>
                  <a:schemeClr val="bg1"/>
                </a:solidFill>
                <a:latin typeface="Arial"/>
                <a:cs typeface="Arial"/>
              </a:rPr>
              <a:t>   </a:t>
            </a:r>
            <a:fld id="{3AFF2A17-0641-4DF3-A723-8F21241D6399}" type="slidenum">
              <a:rPr lang="en-US" sz="1000" baseline="0" smtClean="0">
                <a:solidFill>
                  <a:schemeClr val="bg1"/>
                </a:solidFill>
                <a:latin typeface="Arial"/>
                <a:cs typeface="Arial"/>
              </a:rPr>
              <a:pPr algn="r"/>
              <a:t>‹#›</a:t>
            </a:fld>
            <a:r>
              <a:rPr lang="en-US" sz="1000" baseline="0" dirty="0">
                <a:solidFill>
                  <a:schemeClr val="bg1"/>
                </a:solidFill>
                <a:latin typeface="Arial"/>
                <a:cs typeface="Arial"/>
              </a:rPr>
              <a:t>	</a:t>
            </a:r>
          </a:p>
        </p:txBody>
      </p:sp>
      <p:sp>
        <p:nvSpPr>
          <p:cNvPr id="13" name="Text Placeholder 3">
            <a:extLst>
              <a:ext uri="{FF2B5EF4-FFF2-40B4-BE49-F238E27FC236}">
                <a16:creationId xmlns:a16="http://schemas.microsoft.com/office/drawing/2014/main" id="{3879C77D-FE06-4C30-86C1-9C3777086A7C}"/>
              </a:ext>
            </a:extLst>
          </p:cNvPr>
          <p:cNvSpPr>
            <a:spLocks noGrp="1"/>
          </p:cNvSpPr>
          <p:nvPr>
            <p:ph type="body" sz="quarter" idx="10"/>
          </p:nvPr>
        </p:nvSpPr>
        <p:spPr>
          <a:xfrm>
            <a:off x="365760" y="182880"/>
            <a:ext cx="7526337" cy="548640"/>
          </a:xfrm>
          <a:prstGeom prst="rect">
            <a:avLst/>
          </a:prstGeom>
        </p:spPr>
        <p:txBody>
          <a:bodyPr/>
          <a:lstStyle>
            <a:lvl1pPr marL="0" indent="0">
              <a:buNone/>
              <a:defRPr sz="3200" b="1">
                <a:solidFill>
                  <a:srgbClr val="00447C"/>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4" name="Text Placeholder 14">
            <a:extLst>
              <a:ext uri="{FF2B5EF4-FFF2-40B4-BE49-F238E27FC236}">
                <a16:creationId xmlns:a16="http://schemas.microsoft.com/office/drawing/2014/main" id="{7FF84DCA-5A29-4179-B8A6-AEA5DDF371AF}"/>
              </a:ext>
            </a:extLst>
          </p:cNvPr>
          <p:cNvSpPr>
            <a:spLocks noGrp="1"/>
          </p:cNvSpPr>
          <p:nvPr>
            <p:ph type="body" sz="quarter" idx="11"/>
          </p:nvPr>
        </p:nvSpPr>
        <p:spPr>
          <a:xfrm>
            <a:off x="640079" y="1005840"/>
            <a:ext cx="8053917" cy="548640"/>
          </a:xfrm>
          <a:prstGeom prst="rect">
            <a:avLst/>
          </a:prstGeom>
        </p:spPr>
        <p:txBody>
          <a:bodyPr/>
          <a:lstStyle>
            <a:lvl1pPr marL="0" indent="0">
              <a:buNone/>
              <a:defRPr sz="2800" b="1">
                <a:solidFill>
                  <a:srgbClr val="E87827"/>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1618723139"/>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 left, text righ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E3D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template-background-arch.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434668"/>
          </a:xfrm>
          <a:prstGeom prst="rect">
            <a:avLst/>
          </a:prstGeom>
        </p:spPr>
      </p:pic>
      <p:sp>
        <p:nvSpPr>
          <p:cNvPr id="5" name="Rectangle 4"/>
          <p:cNvSpPr/>
          <p:nvPr userDrawn="1"/>
        </p:nvSpPr>
        <p:spPr>
          <a:xfrm>
            <a:off x="450003" y="898151"/>
            <a:ext cx="8296064" cy="550265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4">
                    <a:lumMod val="50000"/>
                  </a:schemeClr>
                </a:solidFill>
              </a:rPr>
              <a:t> </a:t>
            </a:r>
          </a:p>
        </p:txBody>
      </p:sp>
      <p:pic>
        <p:nvPicPr>
          <p:cNvPr id="7" name="Picture 6" descr="eps-icon-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14669" y="23285"/>
            <a:ext cx="831398" cy="790172"/>
          </a:xfrm>
          <a:prstGeom prst="rect">
            <a:avLst/>
          </a:prstGeom>
        </p:spPr>
      </p:pic>
      <p:sp>
        <p:nvSpPr>
          <p:cNvPr id="10" name="Picture Placeholder 2"/>
          <p:cNvSpPr>
            <a:spLocks noGrp="1"/>
          </p:cNvSpPr>
          <p:nvPr>
            <p:ph type="pic" idx="1"/>
          </p:nvPr>
        </p:nvSpPr>
        <p:spPr>
          <a:xfrm>
            <a:off x="640080" y="1645920"/>
            <a:ext cx="5590843" cy="4630690"/>
          </a:xfrm>
          <a:prstGeom prst="rect">
            <a:avLst/>
          </a:prstGeom>
        </p:spPr>
        <p:txBody>
          <a:bodyPr/>
          <a:lstStyle>
            <a:lvl1pPr marL="0" indent="0">
              <a:buNone/>
              <a:defRPr sz="2400">
                <a:solidFill>
                  <a:srgbClr val="00447C"/>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TextBox 11">
            <a:extLst>
              <a:ext uri="{FF2B5EF4-FFF2-40B4-BE49-F238E27FC236}">
                <a16:creationId xmlns:a16="http://schemas.microsoft.com/office/drawing/2014/main" id="{BBCFA6D8-ABCF-4019-9EB8-21D368FD3D92}"/>
              </a:ext>
            </a:extLst>
          </p:cNvPr>
          <p:cNvSpPr txBox="1"/>
          <p:nvPr userDrawn="1"/>
        </p:nvSpPr>
        <p:spPr>
          <a:xfrm>
            <a:off x="5889621" y="6506290"/>
            <a:ext cx="3091207" cy="246221"/>
          </a:xfrm>
          <a:prstGeom prst="rect">
            <a:avLst/>
          </a:prstGeom>
          <a:noFill/>
        </p:spPr>
        <p:txBody>
          <a:bodyPr wrap="square" rtlCol="0">
            <a:spAutoFit/>
          </a:bodyPr>
          <a:lstStyle/>
          <a:p>
            <a:pPr algn="r"/>
            <a:r>
              <a:rPr lang="en-US" sz="1000" baseline="0" dirty="0">
                <a:solidFill>
                  <a:schemeClr val="bg1"/>
                </a:solidFill>
                <a:latin typeface="Arial"/>
                <a:cs typeface="Arial"/>
              </a:rPr>
              <a:t>   </a:t>
            </a:r>
            <a:fld id="{3AFF2A17-0641-4DF3-A723-8F21241D6399}" type="slidenum">
              <a:rPr lang="en-US" sz="1000" baseline="0" smtClean="0">
                <a:solidFill>
                  <a:schemeClr val="bg1"/>
                </a:solidFill>
                <a:latin typeface="Arial"/>
                <a:cs typeface="Arial"/>
              </a:rPr>
              <a:pPr algn="r"/>
              <a:t>‹#›</a:t>
            </a:fld>
            <a:r>
              <a:rPr lang="en-US" sz="1000" baseline="0" dirty="0">
                <a:solidFill>
                  <a:schemeClr val="bg1"/>
                </a:solidFill>
                <a:latin typeface="Arial"/>
                <a:cs typeface="Arial"/>
              </a:rPr>
              <a:t>	</a:t>
            </a:r>
          </a:p>
        </p:txBody>
      </p:sp>
      <p:sp>
        <p:nvSpPr>
          <p:cNvPr id="13" name="Text Placeholder 3">
            <a:extLst>
              <a:ext uri="{FF2B5EF4-FFF2-40B4-BE49-F238E27FC236}">
                <a16:creationId xmlns:a16="http://schemas.microsoft.com/office/drawing/2014/main" id="{3D738A0E-50DF-4C76-B56F-850108D87F73}"/>
              </a:ext>
            </a:extLst>
          </p:cNvPr>
          <p:cNvSpPr>
            <a:spLocks noGrp="1"/>
          </p:cNvSpPr>
          <p:nvPr>
            <p:ph type="body" sz="quarter" idx="10"/>
          </p:nvPr>
        </p:nvSpPr>
        <p:spPr>
          <a:xfrm>
            <a:off x="365760" y="182880"/>
            <a:ext cx="7526337" cy="548640"/>
          </a:xfrm>
          <a:prstGeom prst="rect">
            <a:avLst/>
          </a:prstGeom>
        </p:spPr>
        <p:txBody>
          <a:bodyPr/>
          <a:lstStyle>
            <a:lvl1pPr marL="0" indent="0">
              <a:buNone/>
              <a:defRPr sz="3200" b="1">
                <a:solidFill>
                  <a:srgbClr val="00447C"/>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4" name="Text Placeholder 14">
            <a:extLst>
              <a:ext uri="{FF2B5EF4-FFF2-40B4-BE49-F238E27FC236}">
                <a16:creationId xmlns:a16="http://schemas.microsoft.com/office/drawing/2014/main" id="{9E1E76AA-171F-44D9-A47D-C8D9F6148596}"/>
              </a:ext>
            </a:extLst>
          </p:cNvPr>
          <p:cNvSpPr>
            <a:spLocks noGrp="1"/>
          </p:cNvSpPr>
          <p:nvPr>
            <p:ph type="body" sz="quarter" idx="11"/>
          </p:nvPr>
        </p:nvSpPr>
        <p:spPr>
          <a:xfrm>
            <a:off x="640079" y="1005840"/>
            <a:ext cx="8053917" cy="548640"/>
          </a:xfrm>
          <a:prstGeom prst="rect">
            <a:avLst/>
          </a:prstGeom>
        </p:spPr>
        <p:txBody>
          <a:bodyPr/>
          <a:lstStyle>
            <a:lvl1pPr marL="0" indent="0">
              <a:buNone/>
              <a:defRPr sz="2800" b="1">
                <a:solidFill>
                  <a:srgbClr val="E87827"/>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 name="Text Placeholder 3">
            <a:extLst>
              <a:ext uri="{FF2B5EF4-FFF2-40B4-BE49-F238E27FC236}">
                <a16:creationId xmlns:a16="http://schemas.microsoft.com/office/drawing/2014/main" id="{89FE77D4-0C82-488E-8031-0A79166B8454}"/>
              </a:ext>
            </a:extLst>
          </p:cNvPr>
          <p:cNvSpPr>
            <a:spLocks noGrp="1"/>
          </p:cNvSpPr>
          <p:nvPr>
            <p:ph type="body" sz="quarter" idx="12" hasCustomPrompt="1"/>
          </p:nvPr>
        </p:nvSpPr>
        <p:spPr>
          <a:xfrm>
            <a:off x="6400800" y="1645920"/>
            <a:ext cx="2286000" cy="4630737"/>
          </a:xfrm>
          <a:prstGeom prst="rect">
            <a:avLst/>
          </a:prstGeom>
        </p:spPr>
        <p:txBody>
          <a:bodyPr/>
          <a:lstStyle>
            <a:lvl1pPr>
              <a:defRPr sz="2400">
                <a:solidFill>
                  <a:srgbClr val="00447C"/>
                </a:solidFill>
              </a:defRPr>
            </a:lvl1pPr>
            <a:lvl2pPr>
              <a:defRPr>
                <a:solidFill>
                  <a:srgbClr val="00447C"/>
                </a:solidFill>
              </a:defRPr>
            </a:lvl2pPr>
            <a:lvl3pPr>
              <a:defRPr>
                <a:solidFill>
                  <a:srgbClr val="00447C"/>
                </a:solidFill>
              </a:defRPr>
            </a:lvl3pPr>
            <a:lvl4pPr>
              <a:defRPr>
                <a:solidFill>
                  <a:srgbClr val="00447C"/>
                </a:solidFill>
              </a:defRPr>
            </a:lvl4pPr>
            <a:lvl5pPr>
              <a:defRPr>
                <a:solidFill>
                  <a:srgbClr val="00447C"/>
                </a:solidFill>
              </a:defRPr>
            </a:lvl5pPr>
          </a:lstStyle>
          <a:p>
            <a:pPr lvl="0"/>
            <a:r>
              <a:rPr lang="en-US" dirty="0"/>
              <a:t>Insert text here</a:t>
            </a:r>
          </a:p>
        </p:txBody>
      </p:sp>
    </p:spTree>
    <p:extLst>
      <p:ext uri="{BB962C8B-B14F-4D97-AF65-F5344CB8AC3E}">
        <p14:creationId xmlns:p14="http://schemas.microsoft.com/office/powerpoint/2010/main" val="2640531272"/>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de by Side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E3D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template-background-arch.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434668"/>
          </a:xfrm>
          <a:prstGeom prst="rect">
            <a:avLst/>
          </a:prstGeom>
        </p:spPr>
      </p:pic>
      <p:sp>
        <p:nvSpPr>
          <p:cNvPr id="5" name="Rectangle 4"/>
          <p:cNvSpPr/>
          <p:nvPr userDrawn="1"/>
        </p:nvSpPr>
        <p:spPr>
          <a:xfrm>
            <a:off x="450003" y="898151"/>
            <a:ext cx="8296064" cy="550265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4">
                    <a:lumMod val="50000"/>
                  </a:schemeClr>
                </a:solidFill>
              </a:rPr>
              <a:t> </a:t>
            </a:r>
          </a:p>
        </p:txBody>
      </p:sp>
      <p:pic>
        <p:nvPicPr>
          <p:cNvPr id="7" name="Picture 6" descr="eps-icon-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14669" y="23285"/>
            <a:ext cx="831398" cy="790172"/>
          </a:xfrm>
          <a:prstGeom prst="rect">
            <a:avLst/>
          </a:prstGeom>
        </p:spPr>
      </p:pic>
      <p:sp>
        <p:nvSpPr>
          <p:cNvPr id="13" name="Text Placeholder 2"/>
          <p:cNvSpPr>
            <a:spLocks noGrp="1"/>
          </p:cNvSpPr>
          <p:nvPr>
            <p:ph type="body" idx="1" hasCustomPrompt="1"/>
          </p:nvPr>
        </p:nvSpPr>
        <p:spPr>
          <a:xfrm>
            <a:off x="640080" y="1005840"/>
            <a:ext cx="3732601" cy="548640"/>
          </a:xfrm>
          <a:prstGeom prst="rect">
            <a:avLst/>
          </a:prstGeom>
        </p:spPr>
        <p:txBody>
          <a:bodyPr anchor="t" anchorCtr="0"/>
          <a:lstStyle>
            <a:lvl1pPr marL="0" indent="0">
              <a:buNone/>
              <a:defRPr sz="2400" b="1">
                <a:solidFill>
                  <a:srgbClr val="E87827"/>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4" name="Content Placeholder 3"/>
          <p:cNvSpPr>
            <a:spLocks noGrp="1"/>
          </p:cNvSpPr>
          <p:nvPr>
            <p:ph sz="half" idx="2"/>
          </p:nvPr>
        </p:nvSpPr>
        <p:spPr>
          <a:xfrm>
            <a:off x="632389" y="1645920"/>
            <a:ext cx="3732601" cy="4572000"/>
          </a:xfrm>
          <a:prstGeom prst="rect">
            <a:avLst/>
          </a:prstGeom>
        </p:spPr>
        <p:txBody>
          <a:bodyPr/>
          <a:lstStyle>
            <a:lvl1pPr>
              <a:defRPr sz="2400">
                <a:solidFill>
                  <a:srgbClr val="00447C"/>
                </a:solidFill>
                <a:latin typeface="Arial" panose="020B0604020202020204" pitchFamily="34" charset="0"/>
                <a:cs typeface="Arial" panose="020B0604020202020204" pitchFamily="34" charset="0"/>
              </a:defRPr>
            </a:lvl1pPr>
            <a:lvl2pPr>
              <a:defRPr sz="2000">
                <a:solidFill>
                  <a:srgbClr val="00447C"/>
                </a:solidFill>
                <a:latin typeface="Arial" panose="020B0604020202020204" pitchFamily="34" charset="0"/>
                <a:cs typeface="Arial" panose="020B0604020202020204" pitchFamily="34" charset="0"/>
              </a:defRPr>
            </a:lvl2pPr>
            <a:lvl3pPr>
              <a:defRPr sz="1800">
                <a:solidFill>
                  <a:srgbClr val="00447C"/>
                </a:solidFill>
                <a:latin typeface="Arial" panose="020B0604020202020204" pitchFamily="34" charset="0"/>
                <a:cs typeface="Arial" panose="020B0604020202020204" pitchFamily="34" charset="0"/>
              </a:defRPr>
            </a:lvl3pPr>
            <a:lvl4pPr>
              <a:defRPr sz="1600">
                <a:solidFill>
                  <a:srgbClr val="00447C"/>
                </a:solidFill>
                <a:latin typeface="Arial" panose="020B0604020202020204" pitchFamily="34" charset="0"/>
                <a:cs typeface="Arial" panose="020B0604020202020204" pitchFamily="34" charset="0"/>
              </a:defRPr>
            </a:lvl4pPr>
            <a:lvl5pPr>
              <a:defRPr sz="1600">
                <a:solidFill>
                  <a:srgbClr val="00447C"/>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3" hasCustomPrompt="1"/>
          </p:nvPr>
        </p:nvSpPr>
        <p:spPr>
          <a:xfrm>
            <a:off x="4846320" y="1005840"/>
            <a:ext cx="3734068" cy="548640"/>
          </a:xfrm>
          <a:prstGeom prst="rect">
            <a:avLst/>
          </a:prstGeom>
        </p:spPr>
        <p:txBody>
          <a:bodyPr anchor="t" anchorCtr="0"/>
          <a:lstStyle>
            <a:lvl1pPr marL="0" indent="0">
              <a:buNone/>
              <a:defRPr sz="2400" b="1">
                <a:solidFill>
                  <a:srgbClr val="E87827"/>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5"/>
          <p:cNvSpPr>
            <a:spLocks noGrp="1"/>
          </p:cNvSpPr>
          <p:nvPr>
            <p:ph sz="quarter" idx="4"/>
          </p:nvPr>
        </p:nvSpPr>
        <p:spPr>
          <a:xfrm>
            <a:off x="4846320" y="1645920"/>
            <a:ext cx="3734068" cy="4572000"/>
          </a:xfrm>
          <a:prstGeom prst="rect">
            <a:avLst/>
          </a:prstGeom>
        </p:spPr>
        <p:txBody>
          <a:bodyPr/>
          <a:lstStyle>
            <a:lvl1pPr>
              <a:defRPr sz="2400">
                <a:solidFill>
                  <a:srgbClr val="00447C"/>
                </a:solidFill>
                <a:latin typeface="Arial" panose="020B0604020202020204" pitchFamily="34" charset="0"/>
                <a:cs typeface="Arial" panose="020B0604020202020204" pitchFamily="34" charset="0"/>
              </a:defRPr>
            </a:lvl1pPr>
            <a:lvl2pPr>
              <a:defRPr sz="2000">
                <a:solidFill>
                  <a:srgbClr val="00447C"/>
                </a:solidFill>
                <a:latin typeface="Arial" panose="020B0604020202020204" pitchFamily="34" charset="0"/>
                <a:cs typeface="Arial" panose="020B0604020202020204" pitchFamily="34" charset="0"/>
              </a:defRPr>
            </a:lvl2pPr>
            <a:lvl3pPr>
              <a:defRPr sz="1800">
                <a:solidFill>
                  <a:srgbClr val="00447C"/>
                </a:solidFill>
                <a:latin typeface="Arial" panose="020B0604020202020204" pitchFamily="34" charset="0"/>
                <a:cs typeface="Arial" panose="020B0604020202020204" pitchFamily="34" charset="0"/>
              </a:defRPr>
            </a:lvl3pPr>
            <a:lvl4pPr>
              <a:defRPr sz="1600">
                <a:solidFill>
                  <a:srgbClr val="00447C"/>
                </a:solidFill>
                <a:latin typeface="Arial" panose="020B0604020202020204" pitchFamily="34" charset="0"/>
                <a:cs typeface="Arial" panose="020B0604020202020204" pitchFamily="34" charset="0"/>
              </a:defRPr>
            </a:lvl4pPr>
            <a:lvl5pPr>
              <a:defRPr sz="1600">
                <a:solidFill>
                  <a:srgbClr val="00447C"/>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a:extLst>
              <a:ext uri="{FF2B5EF4-FFF2-40B4-BE49-F238E27FC236}">
                <a16:creationId xmlns:a16="http://schemas.microsoft.com/office/drawing/2014/main" id="{8B170297-D263-41DA-86D1-6FBF0AB94CF6}"/>
              </a:ext>
            </a:extLst>
          </p:cNvPr>
          <p:cNvSpPr txBox="1"/>
          <p:nvPr userDrawn="1"/>
        </p:nvSpPr>
        <p:spPr>
          <a:xfrm>
            <a:off x="5889621" y="6506290"/>
            <a:ext cx="3091207" cy="246221"/>
          </a:xfrm>
          <a:prstGeom prst="rect">
            <a:avLst/>
          </a:prstGeom>
          <a:noFill/>
        </p:spPr>
        <p:txBody>
          <a:bodyPr wrap="square" rtlCol="0">
            <a:spAutoFit/>
          </a:bodyPr>
          <a:lstStyle/>
          <a:p>
            <a:pPr algn="r"/>
            <a:r>
              <a:rPr lang="en-US" sz="1000" baseline="0" dirty="0">
                <a:solidFill>
                  <a:schemeClr val="bg1"/>
                </a:solidFill>
                <a:latin typeface="Arial"/>
                <a:cs typeface="Arial"/>
              </a:rPr>
              <a:t>   </a:t>
            </a:r>
            <a:fld id="{3AFF2A17-0641-4DF3-A723-8F21241D6399}" type="slidenum">
              <a:rPr lang="en-US" sz="1000" baseline="0" smtClean="0">
                <a:solidFill>
                  <a:schemeClr val="bg1"/>
                </a:solidFill>
                <a:latin typeface="Arial"/>
                <a:cs typeface="Arial"/>
              </a:rPr>
              <a:pPr algn="r"/>
              <a:t>‹#›</a:t>
            </a:fld>
            <a:r>
              <a:rPr lang="en-US" sz="1000" baseline="0" dirty="0">
                <a:solidFill>
                  <a:schemeClr val="bg1"/>
                </a:solidFill>
                <a:latin typeface="Arial"/>
                <a:cs typeface="Arial"/>
              </a:rPr>
              <a:t>	</a:t>
            </a:r>
          </a:p>
        </p:txBody>
      </p:sp>
      <p:sp>
        <p:nvSpPr>
          <p:cNvPr id="12" name="Text Placeholder 3">
            <a:extLst>
              <a:ext uri="{FF2B5EF4-FFF2-40B4-BE49-F238E27FC236}">
                <a16:creationId xmlns:a16="http://schemas.microsoft.com/office/drawing/2014/main" id="{279B38FB-43E8-44E9-AD2B-1FA9D5716451}"/>
              </a:ext>
            </a:extLst>
          </p:cNvPr>
          <p:cNvSpPr>
            <a:spLocks noGrp="1"/>
          </p:cNvSpPr>
          <p:nvPr>
            <p:ph type="body" sz="quarter" idx="10"/>
          </p:nvPr>
        </p:nvSpPr>
        <p:spPr>
          <a:xfrm>
            <a:off x="365760" y="182880"/>
            <a:ext cx="7526337" cy="548640"/>
          </a:xfrm>
          <a:prstGeom prst="rect">
            <a:avLst/>
          </a:prstGeom>
        </p:spPr>
        <p:txBody>
          <a:bodyPr/>
          <a:lstStyle>
            <a:lvl1pPr marL="0" indent="0">
              <a:buNone/>
              <a:defRPr sz="3200" b="1">
                <a:solidFill>
                  <a:srgbClr val="00447C"/>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4201570580"/>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ovie left, text righ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E3D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template-background-arch.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434668"/>
          </a:xfrm>
          <a:prstGeom prst="rect">
            <a:avLst/>
          </a:prstGeom>
        </p:spPr>
      </p:pic>
      <p:sp>
        <p:nvSpPr>
          <p:cNvPr id="5" name="Rectangle 4"/>
          <p:cNvSpPr/>
          <p:nvPr userDrawn="1"/>
        </p:nvSpPr>
        <p:spPr>
          <a:xfrm>
            <a:off x="450003" y="898151"/>
            <a:ext cx="8296064" cy="550265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4">
                    <a:lumMod val="50000"/>
                  </a:schemeClr>
                </a:solidFill>
              </a:rPr>
              <a:t> </a:t>
            </a:r>
          </a:p>
        </p:txBody>
      </p:sp>
      <p:pic>
        <p:nvPicPr>
          <p:cNvPr id="7" name="Picture 6" descr="eps-icon-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14669" y="23285"/>
            <a:ext cx="831398" cy="790172"/>
          </a:xfrm>
          <a:prstGeom prst="rect">
            <a:avLst/>
          </a:prstGeom>
        </p:spPr>
      </p:pic>
      <p:sp>
        <p:nvSpPr>
          <p:cNvPr id="9" name="Rectangle 8"/>
          <p:cNvSpPr/>
          <p:nvPr userDrawn="1"/>
        </p:nvSpPr>
        <p:spPr>
          <a:xfrm>
            <a:off x="603504" y="5285744"/>
            <a:ext cx="4873752" cy="685800"/>
          </a:xfrm>
          <a:prstGeom prst="rect">
            <a:avLst/>
          </a:prstGeom>
          <a:solidFill>
            <a:srgbClr val="00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latin typeface="Myriad Pro" panose="020B0503030403020204" pitchFamily="34" charset="0"/>
            </a:endParaRPr>
          </a:p>
        </p:txBody>
      </p:sp>
      <p:sp>
        <p:nvSpPr>
          <p:cNvPr id="10" name="Media Placeholder 8"/>
          <p:cNvSpPr>
            <a:spLocks noGrp="1"/>
          </p:cNvSpPr>
          <p:nvPr>
            <p:ph type="media" sz="quarter" idx="13"/>
          </p:nvPr>
        </p:nvSpPr>
        <p:spPr>
          <a:xfrm>
            <a:off x="640080" y="1645920"/>
            <a:ext cx="4873752" cy="3473997"/>
          </a:xfrm>
          <a:prstGeom prst="rect">
            <a:avLst/>
          </a:prstGeom>
        </p:spPr>
        <p:txBody>
          <a:bodyPr/>
          <a:lstStyle>
            <a:lvl1pPr>
              <a:buNone/>
              <a:defRPr sz="2400">
                <a:solidFill>
                  <a:srgbClr val="00447C"/>
                </a:solidFill>
                <a:latin typeface="Arial" panose="020B0604020202020204" pitchFamily="34" charset="0"/>
                <a:cs typeface="Arial" panose="020B0604020202020204" pitchFamily="34" charset="0"/>
              </a:defRPr>
            </a:lvl1pPr>
          </a:lstStyle>
          <a:p>
            <a:r>
              <a:rPr lang="en-US" dirty="0"/>
              <a:t>Click icon to add media</a:t>
            </a:r>
          </a:p>
        </p:txBody>
      </p:sp>
      <p:sp>
        <p:nvSpPr>
          <p:cNvPr id="11" name="Text Placeholder 10"/>
          <p:cNvSpPr>
            <a:spLocks noGrp="1"/>
          </p:cNvSpPr>
          <p:nvPr>
            <p:ph type="body" sz="quarter" idx="14"/>
          </p:nvPr>
        </p:nvSpPr>
        <p:spPr>
          <a:xfrm>
            <a:off x="5785104" y="1645920"/>
            <a:ext cx="2908892" cy="4298087"/>
          </a:xfrm>
          <a:prstGeom prst="rect">
            <a:avLst/>
          </a:prstGeom>
        </p:spPr>
        <p:txBody>
          <a:bodyPr>
            <a:normAutofit/>
          </a:bodyPr>
          <a:lstStyle>
            <a:lvl1pPr marL="342900" indent="-342900" algn="l">
              <a:buFont typeface="Arial" panose="020B0604020202020204" pitchFamily="34" charset="0"/>
              <a:buChar char="•"/>
              <a:defRPr sz="2400">
                <a:solidFill>
                  <a:srgbClr val="00447C"/>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12" name="TextBox 11">
            <a:extLst>
              <a:ext uri="{FF2B5EF4-FFF2-40B4-BE49-F238E27FC236}">
                <a16:creationId xmlns:a16="http://schemas.microsoft.com/office/drawing/2014/main" id="{0265EF57-6B3C-409A-AD0C-9AEBC6EA7B66}"/>
              </a:ext>
            </a:extLst>
          </p:cNvPr>
          <p:cNvSpPr txBox="1"/>
          <p:nvPr userDrawn="1"/>
        </p:nvSpPr>
        <p:spPr>
          <a:xfrm>
            <a:off x="5889621" y="6506290"/>
            <a:ext cx="3091207" cy="246221"/>
          </a:xfrm>
          <a:prstGeom prst="rect">
            <a:avLst/>
          </a:prstGeom>
          <a:noFill/>
        </p:spPr>
        <p:txBody>
          <a:bodyPr wrap="square" rtlCol="0">
            <a:spAutoFit/>
          </a:bodyPr>
          <a:lstStyle/>
          <a:p>
            <a:pPr algn="r"/>
            <a:r>
              <a:rPr lang="en-US" sz="1000" baseline="0" dirty="0">
                <a:solidFill>
                  <a:schemeClr val="bg1"/>
                </a:solidFill>
                <a:latin typeface="Arial"/>
                <a:cs typeface="Arial"/>
              </a:rPr>
              <a:t>   </a:t>
            </a:r>
            <a:fld id="{3AFF2A17-0641-4DF3-A723-8F21241D6399}" type="slidenum">
              <a:rPr lang="en-US" sz="1000" baseline="0" smtClean="0">
                <a:solidFill>
                  <a:schemeClr val="bg1"/>
                </a:solidFill>
                <a:latin typeface="Arial"/>
                <a:cs typeface="Arial"/>
              </a:rPr>
              <a:pPr algn="r"/>
              <a:t>‹#›</a:t>
            </a:fld>
            <a:r>
              <a:rPr lang="en-US" sz="1000" baseline="0" dirty="0">
                <a:solidFill>
                  <a:schemeClr val="bg1"/>
                </a:solidFill>
                <a:latin typeface="Arial"/>
                <a:cs typeface="Arial"/>
              </a:rPr>
              <a:t>	</a:t>
            </a:r>
          </a:p>
        </p:txBody>
      </p:sp>
      <p:sp>
        <p:nvSpPr>
          <p:cNvPr id="13" name="Text Placeholder 3">
            <a:extLst>
              <a:ext uri="{FF2B5EF4-FFF2-40B4-BE49-F238E27FC236}">
                <a16:creationId xmlns:a16="http://schemas.microsoft.com/office/drawing/2014/main" id="{5DF09A20-08E1-44FF-ADD8-94CF6475AA6D}"/>
              </a:ext>
            </a:extLst>
          </p:cNvPr>
          <p:cNvSpPr>
            <a:spLocks noGrp="1"/>
          </p:cNvSpPr>
          <p:nvPr>
            <p:ph type="body" sz="quarter" idx="10"/>
          </p:nvPr>
        </p:nvSpPr>
        <p:spPr>
          <a:xfrm>
            <a:off x="365760" y="182880"/>
            <a:ext cx="7526337" cy="548640"/>
          </a:xfrm>
          <a:prstGeom prst="rect">
            <a:avLst/>
          </a:prstGeom>
        </p:spPr>
        <p:txBody>
          <a:bodyPr/>
          <a:lstStyle>
            <a:lvl1pPr marL="0" indent="0">
              <a:buNone/>
              <a:defRPr sz="3200" b="1">
                <a:solidFill>
                  <a:srgbClr val="00447C"/>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4" name="Text Placeholder 14">
            <a:extLst>
              <a:ext uri="{FF2B5EF4-FFF2-40B4-BE49-F238E27FC236}">
                <a16:creationId xmlns:a16="http://schemas.microsoft.com/office/drawing/2014/main" id="{D0F1E624-43AF-4562-BC95-EACB9DFF3764}"/>
              </a:ext>
            </a:extLst>
          </p:cNvPr>
          <p:cNvSpPr>
            <a:spLocks noGrp="1"/>
          </p:cNvSpPr>
          <p:nvPr>
            <p:ph type="body" sz="quarter" idx="11"/>
          </p:nvPr>
        </p:nvSpPr>
        <p:spPr>
          <a:xfrm>
            <a:off x="640079" y="1005840"/>
            <a:ext cx="8053917" cy="548640"/>
          </a:xfrm>
          <a:prstGeom prst="rect">
            <a:avLst/>
          </a:prstGeom>
        </p:spPr>
        <p:txBody>
          <a:bodyPr/>
          <a:lstStyle>
            <a:lvl1pPr marL="0" indent="0">
              <a:buNone/>
              <a:defRPr sz="2800" b="1">
                <a:solidFill>
                  <a:srgbClr val="E87827"/>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 name="Text Placeholder 3">
            <a:extLst>
              <a:ext uri="{FF2B5EF4-FFF2-40B4-BE49-F238E27FC236}">
                <a16:creationId xmlns:a16="http://schemas.microsoft.com/office/drawing/2014/main" id="{F8B83EDC-DB90-4869-987E-E1274B2075C5}"/>
              </a:ext>
            </a:extLst>
          </p:cNvPr>
          <p:cNvSpPr>
            <a:spLocks noGrp="1"/>
          </p:cNvSpPr>
          <p:nvPr>
            <p:ph type="body" sz="quarter" idx="15" hasCustomPrompt="1"/>
          </p:nvPr>
        </p:nvSpPr>
        <p:spPr>
          <a:xfrm>
            <a:off x="639763" y="5286375"/>
            <a:ext cx="4829175" cy="673100"/>
          </a:xfrm>
          <a:prstGeom prst="rect">
            <a:avLst/>
          </a:prstGeom>
        </p:spPr>
        <p:txBody>
          <a:bodyPr/>
          <a:lstStyle>
            <a:lvl1pPr marL="0" indent="0" algn="ctr">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text</a:t>
            </a:r>
          </a:p>
        </p:txBody>
      </p:sp>
    </p:spTree>
    <p:extLst>
      <p:ext uri="{BB962C8B-B14F-4D97-AF65-F5344CB8AC3E}">
        <p14:creationId xmlns:p14="http://schemas.microsoft.com/office/powerpoint/2010/main" val="3388908602"/>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 with description bar">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E3D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template-background-arch.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434668"/>
          </a:xfrm>
          <a:prstGeom prst="rect">
            <a:avLst/>
          </a:prstGeom>
        </p:spPr>
      </p:pic>
      <p:sp>
        <p:nvSpPr>
          <p:cNvPr id="5" name="Rectangle 4"/>
          <p:cNvSpPr/>
          <p:nvPr userDrawn="1"/>
        </p:nvSpPr>
        <p:spPr>
          <a:xfrm>
            <a:off x="450003" y="898151"/>
            <a:ext cx="8296064" cy="550265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4">
                    <a:lumMod val="50000"/>
                  </a:schemeClr>
                </a:solidFill>
              </a:rPr>
              <a:t> </a:t>
            </a:r>
          </a:p>
        </p:txBody>
      </p:sp>
      <p:pic>
        <p:nvPicPr>
          <p:cNvPr id="7" name="Picture 6" descr="eps-icon-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14669" y="23285"/>
            <a:ext cx="831398" cy="790172"/>
          </a:xfrm>
          <a:prstGeom prst="rect">
            <a:avLst/>
          </a:prstGeom>
        </p:spPr>
      </p:pic>
      <p:sp>
        <p:nvSpPr>
          <p:cNvPr id="9" name="Title 1"/>
          <p:cNvSpPr>
            <a:spLocks noGrp="1"/>
          </p:cNvSpPr>
          <p:nvPr>
            <p:ph type="title"/>
          </p:nvPr>
        </p:nvSpPr>
        <p:spPr>
          <a:xfrm>
            <a:off x="640079" y="4725588"/>
            <a:ext cx="8053917" cy="566738"/>
          </a:xfrm>
          <a:prstGeom prst="rect">
            <a:avLst/>
          </a:prstGeom>
          <a:solidFill>
            <a:srgbClr val="00447B"/>
          </a:solidFill>
        </p:spPr>
        <p:txBody>
          <a:bodyPr anchor="ctr" anchorCtr="0">
            <a:normAutofit/>
          </a:bodyPr>
          <a:lstStyle>
            <a:lvl1pPr algn="ctr">
              <a:lnSpc>
                <a:spcPct val="200000"/>
              </a:lnSpc>
              <a:defRPr sz="1800" b="0" i="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Picture Placeholder 2"/>
          <p:cNvSpPr>
            <a:spLocks noGrp="1"/>
          </p:cNvSpPr>
          <p:nvPr>
            <p:ph type="pic" idx="1"/>
          </p:nvPr>
        </p:nvSpPr>
        <p:spPr>
          <a:xfrm>
            <a:off x="640079" y="1645920"/>
            <a:ext cx="8053917" cy="3022892"/>
          </a:xfrm>
          <a:prstGeom prst="rect">
            <a:avLst/>
          </a:prstGeom>
        </p:spPr>
        <p:txBody>
          <a:bodyPr/>
          <a:lstStyle>
            <a:lvl1pPr marL="0" indent="0">
              <a:buNone/>
              <a:defRPr sz="2400">
                <a:solidFill>
                  <a:srgbClr val="00447C"/>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Text Placeholder 3"/>
          <p:cNvSpPr>
            <a:spLocks noGrp="1"/>
          </p:cNvSpPr>
          <p:nvPr>
            <p:ph type="body" sz="half" idx="2"/>
          </p:nvPr>
        </p:nvSpPr>
        <p:spPr>
          <a:xfrm>
            <a:off x="640079" y="5487588"/>
            <a:ext cx="8053917" cy="609600"/>
          </a:xfrm>
          <a:prstGeom prst="rect">
            <a:avLst/>
          </a:prstGeom>
        </p:spPr>
        <p:txBody>
          <a:bodyPr/>
          <a:lstStyle>
            <a:lvl1pPr marL="0" indent="0" algn="ctr">
              <a:buNone/>
              <a:defRPr sz="1400">
                <a:solidFill>
                  <a:srgbClr val="E87827"/>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12" name="TextBox 11">
            <a:extLst>
              <a:ext uri="{FF2B5EF4-FFF2-40B4-BE49-F238E27FC236}">
                <a16:creationId xmlns:a16="http://schemas.microsoft.com/office/drawing/2014/main" id="{AF778267-367D-4C0A-895F-641FDCC3C03D}"/>
              </a:ext>
            </a:extLst>
          </p:cNvPr>
          <p:cNvSpPr txBox="1"/>
          <p:nvPr userDrawn="1"/>
        </p:nvSpPr>
        <p:spPr>
          <a:xfrm>
            <a:off x="5889621" y="6506290"/>
            <a:ext cx="3091207" cy="246221"/>
          </a:xfrm>
          <a:prstGeom prst="rect">
            <a:avLst/>
          </a:prstGeom>
          <a:noFill/>
        </p:spPr>
        <p:txBody>
          <a:bodyPr wrap="square" rtlCol="0">
            <a:spAutoFit/>
          </a:bodyPr>
          <a:lstStyle/>
          <a:p>
            <a:pPr algn="r"/>
            <a:r>
              <a:rPr lang="en-US" sz="1000" baseline="0" dirty="0">
                <a:solidFill>
                  <a:schemeClr val="bg1"/>
                </a:solidFill>
                <a:latin typeface="Arial"/>
                <a:cs typeface="Arial"/>
              </a:rPr>
              <a:t>   </a:t>
            </a:r>
            <a:fld id="{3AFF2A17-0641-4DF3-A723-8F21241D6399}" type="slidenum">
              <a:rPr lang="en-US" sz="1000" baseline="0" smtClean="0">
                <a:solidFill>
                  <a:schemeClr val="bg1"/>
                </a:solidFill>
                <a:latin typeface="Arial"/>
                <a:cs typeface="Arial"/>
              </a:rPr>
              <a:pPr algn="r"/>
              <a:t>‹#›</a:t>
            </a:fld>
            <a:r>
              <a:rPr lang="en-US" sz="1000" baseline="0" dirty="0">
                <a:solidFill>
                  <a:schemeClr val="bg1"/>
                </a:solidFill>
                <a:latin typeface="Arial"/>
                <a:cs typeface="Arial"/>
              </a:rPr>
              <a:t>	</a:t>
            </a:r>
          </a:p>
        </p:txBody>
      </p:sp>
      <p:sp>
        <p:nvSpPr>
          <p:cNvPr id="13" name="Text Placeholder 3">
            <a:extLst>
              <a:ext uri="{FF2B5EF4-FFF2-40B4-BE49-F238E27FC236}">
                <a16:creationId xmlns:a16="http://schemas.microsoft.com/office/drawing/2014/main" id="{662031D6-D8D3-48BF-AFC9-95465237EEE8}"/>
              </a:ext>
            </a:extLst>
          </p:cNvPr>
          <p:cNvSpPr>
            <a:spLocks noGrp="1"/>
          </p:cNvSpPr>
          <p:nvPr>
            <p:ph type="body" sz="quarter" idx="10"/>
          </p:nvPr>
        </p:nvSpPr>
        <p:spPr>
          <a:xfrm>
            <a:off x="365760" y="182880"/>
            <a:ext cx="7526337" cy="548640"/>
          </a:xfrm>
          <a:prstGeom prst="rect">
            <a:avLst/>
          </a:prstGeom>
        </p:spPr>
        <p:txBody>
          <a:bodyPr/>
          <a:lstStyle>
            <a:lvl1pPr marL="0" indent="0">
              <a:buNone/>
              <a:defRPr sz="3200" b="1">
                <a:solidFill>
                  <a:srgbClr val="00447C"/>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4" name="Text Placeholder 14">
            <a:extLst>
              <a:ext uri="{FF2B5EF4-FFF2-40B4-BE49-F238E27FC236}">
                <a16:creationId xmlns:a16="http://schemas.microsoft.com/office/drawing/2014/main" id="{FCCC757F-5657-4A42-80E8-6C331D45525A}"/>
              </a:ext>
            </a:extLst>
          </p:cNvPr>
          <p:cNvSpPr>
            <a:spLocks noGrp="1"/>
          </p:cNvSpPr>
          <p:nvPr>
            <p:ph type="body" sz="quarter" idx="11"/>
          </p:nvPr>
        </p:nvSpPr>
        <p:spPr>
          <a:xfrm>
            <a:off x="640079" y="1005840"/>
            <a:ext cx="8053917" cy="548640"/>
          </a:xfrm>
          <a:prstGeom prst="rect">
            <a:avLst/>
          </a:prstGeom>
        </p:spPr>
        <p:txBody>
          <a:bodyPr/>
          <a:lstStyle>
            <a:lvl1pPr marL="0" indent="0">
              <a:buNone/>
              <a:defRPr sz="2800" b="1">
                <a:solidFill>
                  <a:srgbClr val="E87827"/>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1372799376"/>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E3D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2844383"/>
      </p:ext>
    </p:extLst>
  </p:cSld>
  <p:clrMap bg1="lt1" tx1="dk1" bg2="lt2" tx2="dk2" accent1="accent1" accent2="accent2" accent3="accent3" accent4="accent4" accent5="accent5" accent6="accent6" hlink="hlink" folHlink="folHlink"/>
  <p:sldLayoutIdLst>
    <p:sldLayoutId id="2147483797" r:id="rId1"/>
    <p:sldLayoutId id="2147483795" r:id="rId2"/>
    <p:sldLayoutId id="2147483796" r:id="rId3"/>
    <p:sldLayoutId id="2147483793" r:id="rId4"/>
    <p:sldLayoutId id="2147483787" r:id="rId5"/>
    <p:sldLayoutId id="2147483788" r:id="rId6"/>
    <p:sldLayoutId id="2147483789" r:id="rId7"/>
    <p:sldLayoutId id="2147483790" r:id="rId8"/>
    <p:sldLayoutId id="2147483791" r:id="rId9"/>
    <p:sldLayoutId id="2147483792" r:id="rId10"/>
    <p:sldLayoutId id="2147483798" r:id="rId11"/>
    <p:sldLayoutId id="2147483799" r:id="rId12"/>
  </p:sldLayoutIdLst>
  <p:transition spd="med">
    <p:pull/>
  </p:transition>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en.wikipedia.org/wiki/File:Grey_Highlands_Secondary_School_Flesherton_Ontario_2010.JPG" TargetMode="External"/><Relationship Id="rId2" Type="http://schemas.openxmlformats.org/officeDocument/2006/relationships/image" Target="../media/image9.JPG"/><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reflectionsoninstructionalcoaching.blogspot.com/2012/05/inclusive-education-hope-dignity-and.htm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docushare.everett.k12.wa.us/docushare/dsweb/Get/Document-2045/3204%20Prohibition%20of%20Harassment%2c%20Intimidation%20or%20Bullying.pdf" TargetMode="External"/><Relationship Id="rId7" Type="http://schemas.openxmlformats.org/officeDocument/2006/relationships/hyperlink" Target="https://docushare.everett.k12.wa.us/docushare/dsweb/Get/Document-571/3210P%20Nondiscrimination.pdf"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docushare.everett.k12.wa.us/docushare/dsweb/Get/Document-482/3210%20Nondiscrimination.pdf" TargetMode="External"/><Relationship Id="rId5" Type="http://schemas.openxmlformats.org/officeDocument/2006/relationships/image" Target="../media/image25.png"/><Relationship Id="rId4" Type="http://schemas.openxmlformats.org/officeDocument/2006/relationships/hyperlink" Target="https://docushare.everett.k12.wa.us/docushare/dsweb/Get/Document-2052/3204P.pdf"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docushare.everett.k12.wa.us/docushare/dsweb/Get/Document-479/3205%20Sexual%20Harassment%20of%20Students.pdf"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hyperlink" Target="https://docushare.everett.k12.wa.us/docushare/dsweb/Get/Document-570/3205P%20Sexual%20Harassment%20of%20Students.pdf"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odhaberhaksehat.org/2018/seorang-sersan-menggugat-militer-amerika-karena-diskriminasi-atas-kebijakan-hiv-yang-sudah-ketinggalan-zaman/" TargetMode="External"/><Relationship Id="rId3" Type="http://schemas.openxmlformats.org/officeDocument/2006/relationships/hyperlink" Target="https://docushare.everett.k12.wa.us/docushare/dsweb/Get/Document-482/3210%20Nondiscrimination.pdf" TargetMode="External"/><Relationship Id="rId7"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s://docushare.everett.k12.wa.us/docushare/dsweb/Get/Document-479/3205%20Sexual%20Harassment%20of%20Students.pdf" TargetMode="External"/><Relationship Id="rId5" Type="http://schemas.openxmlformats.org/officeDocument/2006/relationships/hyperlink" Target="https://docushare.everett.k12.wa.us/docushare/dsweb/Get/Document-2045/3204%20Prohibition%20of%20Harassment%2c%20Intimidation%20or%20Bullying.pdf" TargetMode="External"/><Relationship Id="rId4" Type="http://schemas.openxmlformats.org/officeDocument/2006/relationships/hyperlink" Target="https://docushare.everett.k12.wa.us/docushare/dsweb/Get/Document-571/3210P%20Nondiscrimination.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www.thebluediamondgallery.com/highlighted/l/legislation.html" TargetMode="External"/><Relationship Id="rId5" Type="http://schemas.openxmlformats.org/officeDocument/2006/relationships/image" Target="../media/image29.jpg"/><Relationship Id="rId4" Type="http://schemas.openxmlformats.org/officeDocument/2006/relationships/hyperlink" Target="http://www.campbellpropertymanagement.com/blog/2015/12/16/things-to-consider-when-hiring-a-lawyer-for-your-community-association/"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thebluediamondgallery.com/legal/common-law.html" TargetMode="Externa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Cork_courthouse.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s://simple.wikipedia.org/wiki/Cheerleader"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hyperlink" Target="https://pixabay.com/en/question-board-chalk-school-1262378/"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4.jpg"/><Relationship Id="rId5" Type="http://schemas.openxmlformats.org/officeDocument/2006/relationships/hyperlink" Target="https://creativecommons.org/licenses/by-nc-sa/3.0/" TargetMode="External"/><Relationship Id="rId4" Type="http://schemas.openxmlformats.org/officeDocument/2006/relationships/hyperlink" Target="http://www.uebr.net/contact"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docushare.everett.k12.wa.us/docushare/dsweb/View/Collection-12851" TargetMode="External"/><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docushare.everett.k12.wa.us/docushare/dsweb/Get/Document-107270/3300P%20Student%20Discipline.pdf" TargetMode="External"/><Relationship Id="rId2" Type="http://schemas.openxmlformats.org/officeDocument/2006/relationships/hyperlink" Target="https://docushare.everett.k12.wa.us/docushare/dsweb/Get/Document-507/3300%20Student%20Discipline.pdf" TargetMode="Externa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docushare.everett.k12.wa.us/docushare/dsweb/View/Collection-576" TargetMode="External"/><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docushare.everett.k12.wa.us/docushare/dsweb/Get/Document-120035/3300P%20District%20Discipline%20Matrix.pdf" TargetMode="External"/><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s://docushare.everett.k12.wa.us/docushare/dsweb/Get/Document-559/3520P%20Student%20Fees%2c%20Fines%2c%20and%20Charges.pdf" TargetMode="External"/><Relationship Id="rId2" Type="http://schemas.openxmlformats.org/officeDocument/2006/relationships/hyperlink" Target="https://docushare.everett.k12.wa.us/docushare/dsweb/Get/Document-450/3520.pdf" TargetMode="Externa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hyperlink" Target="http://docushare.everett.k12.wa.us/docushare/dsweb/Get/Document-39668/3122P%20Attendance.pdf"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837473B0-CC2E-450A-ABE3-18F120FF3D39}">
                <a1611:picAttrSrcUrl xmlns:a1611="http://schemas.microsoft.com/office/drawing/2016/11/main" r:id="rId3"/>
              </a:ext>
            </a:extLst>
          </a:blip>
          <a:srcRect/>
          <a:stretch/>
        </p:blipFill>
        <p:spPr>
          <a:xfrm>
            <a:off x="0" y="-158235"/>
            <a:ext cx="9144000" cy="6073255"/>
          </a:xfrm>
          <a:prstGeom prst="rect">
            <a:avLst/>
          </a:prstGeom>
        </p:spPr>
      </p:pic>
      <p:pic>
        <p:nvPicPr>
          <p:cNvPr id="6" name="Picture 5" descr="bottom-arc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44808"/>
            <a:ext cx="9144000" cy="2109216"/>
          </a:xfrm>
          <a:prstGeom prst="rect">
            <a:avLst/>
          </a:prstGeom>
        </p:spPr>
      </p:pic>
      <p:pic>
        <p:nvPicPr>
          <p:cNvPr id="3" name="Picture 2" descr="top-arch.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2669309"/>
          </a:xfrm>
          <a:prstGeom prst="rect">
            <a:avLst/>
          </a:prstGeom>
        </p:spPr>
      </p:pic>
      <p:sp>
        <p:nvSpPr>
          <p:cNvPr id="7" name="TextBox 6"/>
          <p:cNvSpPr txBox="1"/>
          <p:nvPr/>
        </p:nvSpPr>
        <p:spPr>
          <a:xfrm>
            <a:off x="285445" y="4680716"/>
            <a:ext cx="8561451" cy="1532727"/>
          </a:xfrm>
          <a:prstGeom prst="rect">
            <a:avLst/>
          </a:prstGeom>
          <a:noFill/>
        </p:spPr>
        <p:txBody>
          <a:bodyPr wrap="square" rtlCol="0">
            <a:spAutoFit/>
          </a:bodyPr>
          <a:lstStyle/>
          <a:p>
            <a:pPr>
              <a:lnSpc>
                <a:spcPct val="90000"/>
              </a:lnSpc>
            </a:pPr>
            <a:r>
              <a:rPr lang="en-US" sz="3600" b="1" dirty="0">
                <a:solidFill>
                  <a:schemeClr val="bg1"/>
                </a:solidFill>
                <a:latin typeface="Arial" panose="020B0604020202020204" pitchFamily="34" charset="0"/>
                <a:cs typeface="Arial" panose="020B0604020202020204" pitchFamily="34" charset="0"/>
              </a:rPr>
              <a:t>Policy and Legal Updates</a:t>
            </a:r>
          </a:p>
          <a:p>
            <a:pPr>
              <a:lnSpc>
                <a:spcPct val="90000"/>
              </a:lnSpc>
            </a:pPr>
            <a:endParaRPr lang="en-US" sz="2400" b="1" dirty="0">
              <a:solidFill>
                <a:schemeClr val="bg1"/>
              </a:solidFill>
              <a:latin typeface="Arial" panose="020B0604020202020204" pitchFamily="34" charset="0"/>
              <a:cs typeface="Arial" panose="020B0604020202020204" pitchFamily="34" charset="0"/>
            </a:endParaRPr>
          </a:p>
          <a:p>
            <a:pPr>
              <a:lnSpc>
                <a:spcPct val="90000"/>
              </a:lnSpc>
              <a:tabLst>
                <a:tab pos="8054975" algn="r"/>
              </a:tabLst>
            </a:pPr>
            <a:r>
              <a:rPr lang="en-US" sz="2000" dirty="0">
                <a:solidFill>
                  <a:schemeClr val="bg1"/>
                </a:solidFill>
                <a:latin typeface="Arial" panose="020B0604020202020204" pitchFamily="34" charset="0"/>
                <a:cs typeface="Arial" panose="020B0604020202020204" pitchFamily="34" charset="0"/>
              </a:rPr>
              <a:t>Summer Leadership Institute	August 2021	</a:t>
            </a:r>
          </a:p>
          <a:p>
            <a:pPr>
              <a:lnSpc>
                <a:spcPct val="90000"/>
              </a:lnSpc>
            </a:pPr>
            <a:endParaRPr lang="en-US" sz="2400" dirty="0">
              <a:solidFill>
                <a:schemeClr val="bg1"/>
              </a:solidFill>
              <a:latin typeface="Myriad Pro"/>
              <a:cs typeface="Myriad Pro"/>
            </a:endParaRPr>
          </a:p>
        </p:txBody>
      </p:sp>
      <p:pic>
        <p:nvPicPr>
          <p:cNvPr id="4" name="Picture 3" descr="EPS-Horizontal-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445" y="244627"/>
            <a:ext cx="3430902" cy="830640"/>
          </a:xfrm>
          <a:prstGeom prst="rect">
            <a:avLst/>
          </a:prstGeom>
        </p:spPr>
      </p:pic>
    </p:spTree>
    <p:extLst>
      <p:ext uri="{BB962C8B-B14F-4D97-AF65-F5344CB8AC3E}">
        <p14:creationId xmlns:p14="http://schemas.microsoft.com/office/powerpoint/2010/main" val="1614712578"/>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2687" y="360375"/>
            <a:ext cx="7340881" cy="553998"/>
          </a:xfrm>
          <a:prstGeom prst="rect">
            <a:avLst/>
          </a:prstGeom>
          <a:noFill/>
        </p:spPr>
        <p:txBody>
          <a:bodyPr wrap="square" rtlCol="0">
            <a:spAutoFit/>
          </a:bodyPr>
          <a:lstStyle/>
          <a:p>
            <a:r>
              <a:rPr lang="en-US" sz="3000" b="1" dirty="0">
                <a:solidFill>
                  <a:srgbClr val="FFFFFF"/>
                </a:solidFill>
                <a:latin typeface="Myriad Pro"/>
                <a:cs typeface="Myriad Pro"/>
              </a:rPr>
              <a:t>Policy and procedure updates</a:t>
            </a:r>
          </a:p>
        </p:txBody>
      </p:sp>
      <p:sp>
        <p:nvSpPr>
          <p:cNvPr id="5" name="TextBox 4">
            <a:extLst>
              <a:ext uri="{FF2B5EF4-FFF2-40B4-BE49-F238E27FC236}">
                <a16:creationId xmlns:a16="http://schemas.microsoft.com/office/drawing/2014/main" id="{32081E87-2AEE-4A15-B498-7C91ECA93F2F}"/>
              </a:ext>
            </a:extLst>
          </p:cNvPr>
          <p:cNvSpPr txBox="1"/>
          <p:nvPr/>
        </p:nvSpPr>
        <p:spPr>
          <a:xfrm>
            <a:off x="0" y="1897852"/>
            <a:ext cx="9144000" cy="889346"/>
          </a:xfrm>
          <a:prstGeom prst="rect">
            <a:avLst/>
          </a:prstGeom>
          <a:noFill/>
        </p:spPr>
        <p:txBody>
          <a:bodyPr wrap="square" rtlCol="0">
            <a:spAutoFit/>
          </a:bodyPr>
          <a:lstStyle/>
          <a:p>
            <a:pPr algn="ctr">
              <a:lnSpc>
                <a:spcPct val="130000"/>
              </a:lnSpc>
            </a:pPr>
            <a:r>
              <a:rPr lang="en-US" sz="4400" b="1" i="1" dirty="0">
                <a:solidFill>
                  <a:srgbClr val="E0621E"/>
                </a:solidFill>
                <a:latin typeface="Myriad Pro"/>
                <a:cs typeface="Myriad Pro"/>
              </a:rPr>
              <a:t>Questions or clarifications?</a:t>
            </a:r>
          </a:p>
        </p:txBody>
      </p:sp>
      <p:pic>
        <p:nvPicPr>
          <p:cNvPr id="6" name="Picture 5">
            <a:extLst>
              <a:ext uri="{FF2B5EF4-FFF2-40B4-BE49-F238E27FC236}">
                <a16:creationId xmlns:a16="http://schemas.microsoft.com/office/drawing/2014/main" id="{B9390CC9-BC1C-4FAC-BFC3-A24C12908CFD}"/>
              </a:ext>
            </a:extLst>
          </p:cNvPr>
          <p:cNvPicPr>
            <a:picLocks noChangeAspect="1"/>
          </p:cNvPicPr>
          <p:nvPr/>
        </p:nvPicPr>
        <p:blipFill>
          <a:blip r:embed="rId2"/>
          <a:stretch>
            <a:fillRect/>
          </a:stretch>
        </p:blipFill>
        <p:spPr>
          <a:xfrm>
            <a:off x="2318143" y="2934413"/>
            <a:ext cx="4719484" cy="3563212"/>
          </a:xfrm>
          <a:prstGeom prst="rect">
            <a:avLst/>
          </a:prstGeom>
        </p:spPr>
      </p:pic>
    </p:spTree>
    <p:extLst>
      <p:ext uri="{BB962C8B-B14F-4D97-AF65-F5344CB8AC3E}">
        <p14:creationId xmlns:p14="http://schemas.microsoft.com/office/powerpoint/2010/main" val="1491910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54460-EE36-446B-BCA5-E40A89CEFECE}"/>
              </a:ext>
            </a:extLst>
          </p:cNvPr>
          <p:cNvSpPr>
            <a:spLocks noGrp="1"/>
          </p:cNvSpPr>
          <p:nvPr>
            <p:ph type="title"/>
          </p:nvPr>
        </p:nvSpPr>
        <p:spPr/>
        <p:txBody>
          <a:bodyPr/>
          <a:lstStyle/>
          <a:p>
            <a:r>
              <a:rPr lang="en-US" dirty="0"/>
              <a:t>HIB, Sexual Harassment, Discrimination – District Policies</a:t>
            </a:r>
          </a:p>
        </p:txBody>
      </p:sp>
      <p:pic>
        <p:nvPicPr>
          <p:cNvPr id="9" name="Picture Placeholder 8">
            <a:extLst>
              <a:ext uri="{FF2B5EF4-FFF2-40B4-BE49-F238E27FC236}">
                <a16:creationId xmlns:a16="http://schemas.microsoft.com/office/drawing/2014/main" id="{008ED313-3332-4E57-83ED-5AB8C80CFB7A}"/>
              </a:ext>
            </a:extLst>
          </p:cNvPr>
          <p:cNvPicPr>
            <a:picLocks noGrp="1" noChangeAspect="1"/>
          </p:cNvPicPr>
          <p:nvPr>
            <p:ph type="pic" sz="quarter" idx="12"/>
          </p:nvPr>
        </p:nvPicPr>
        <p:blipFill>
          <a:blip r:embed="rId3"/>
          <a:srcRect/>
          <a:stretch/>
        </p:blipFill>
        <p:spPr>
          <a:xfrm>
            <a:off x="5179744" y="321782"/>
            <a:ext cx="3354380" cy="3353251"/>
          </a:xfrm>
          <a:ln>
            <a:solidFill>
              <a:srgbClr val="B9C7D4"/>
            </a:solidFill>
          </a:ln>
        </p:spPr>
      </p:pic>
      <p:pic>
        <p:nvPicPr>
          <p:cNvPr id="13" name="Picture Placeholder 12">
            <a:extLst>
              <a:ext uri="{FF2B5EF4-FFF2-40B4-BE49-F238E27FC236}">
                <a16:creationId xmlns:a16="http://schemas.microsoft.com/office/drawing/2014/main" id="{A0182671-1111-4BB3-B805-5DB02A836DC6}"/>
              </a:ext>
            </a:extLst>
          </p:cNvPr>
          <p:cNvPicPr>
            <a:picLocks noGrp="1" noChangeAspect="1"/>
          </p:cNvPicPr>
          <p:nvPr>
            <p:ph type="pic" sz="quarter" idx="11"/>
          </p:nvPr>
        </p:nvPicPr>
        <p:blipFill rotWithShape="1">
          <a:blip r:embed="rId4"/>
          <a:srcRect l="-331" t="734" r="2919" b="-283"/>
          <a:stretch/>
        </p:blipFill>
        <p:spPr>
          <a:xfrm>
            <a:off x="609876" y="1108579"/>
            <a:ext cx="4886799" cy="2809223"/>
          </a:xfrm>
          <a:prstGeom prst="round2DiagRect">
            <a:avLst>
              <a:gd name="adj1" fmla="val 16667"/>
              <a:gd name="adj2" fmla="val 0"/>
            </a:avLst>
          </a:prstGeom>
          <a:ln w="88900" cap="sq">
            <a:solidFill>
              <a:srgbClr val="E87827"/>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77523249"/>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D7AE0-D927-49CA-AA0A-BAA9F1719306}"/>
              </a:ext>
            </a:extLst>
          </p:cNvPr>
          <p:cNvSpPr txBox="1">
            <a:spLocks/>
          </p:cNvSpPr>
          <p:nvPr/>
        </p:nvSpPr>
        <p:spPr>
          <a:xfrm>
            <a:off x="478972" y="134110"/>
            <a:ext cx="8023515" cy="72947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tx2"/>
                </a:solidFill>
                <a:latin typeface="Arial" panose="020B0604020202020204" pitchFamily="34" charset="0"/>
                <a:cs typeface="Arial" panose="020B0604020202020204" pitchFamily="34" charset="0"/>
              </a:rPr>
              <a:t>Student Reports of HIB, Sexual Harassment and/or Discrimination</a:t>
            </a:r>
          </a:p>
        </p:txBody>
      </p:sp>
      <p:sp>
        <p:nvSpPr>
          <p:cNvPr id="3" name="Subtitle 2">
            <a:extLst>
              <a:ext uri="{FF2B5EF4-FFF2-40B4-BE49-F238E27FC236}">
                <a16:creationId xmlns:a16="http://schemas.microsoft.com/office/drawing/2014/main" id="{2340A70C-2641-4A96-AD0A-FDE172C397AC}"/>
              </a:ext>
            </a:extLst>
          </p:cNvPr>
          <p:cNvSpPr txBox="1">
            <a:spLocks/>
          </p:cNvSpPr>
          <p:nvPr/>
        </p:nvSpPr>
        <p:spPr>
          <a:xfrm>
            <a:off x="4293942" y="2259392"/>
            <a:ext cx="712238" cy="454650"/>
          </a:xfrm>
          <a:prstGeom prst="rect">
            <a:avLst/>
          </a:prstGeom>
          <a:ln>
            <a:solidFill>
              <a:schemeClr val="tx1"/>
            </a:solidFill>
          </a:ln>
        </p:spPr>
        <p:txBody>
          <a:bodyPr anchor="ctr" anchorCtr="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t>No Follow-up</a:t>
            </a:r>
          </a:p>
        </p:txBody>
      </p:sp>
      <p:sp>
        <p:nvSpPr>
          <p:cNvPr id="4" name="Subtitle 2">
            <a:extLst>
              <a:ext uri="{FF2B5EF4-FFF2-40B4-BE49-F238E27FC236}">
                <a16:creationId xmlns:a16="http://schemas.microsoft.com/office/drawing/2014/main" id="{17D269F9-3485-48EE-8320-1E64AC7D14C4}"/>
              </a:ext>
            </a:extLst>
          </p:cNvPr>
          <p:cNvSpPr txBox="1">
            <a:spLocks/>
          </p:cNvSpPr>
          <p:nvPr/>
        </p:nvSpPr>
        <p:spPr>
          <a:xfrm>
            <a:off x="4142878" y="5291389"/>
            <a:ext cx="712237" cy="194849"/>
          </a:xfrm>
          <a:prstGeom prst="rect">
            <a:avLst/>
          </a:prstGeom>
          <a:ln>
            <a:noFill/>
          </a:ln>
        </p:spPr>
        <p:txBody>
          <a:bodyPr vert="horz" lIns="91440" tIns="45720" rIns="91440" bIns="45720" rtlCol="0" anchor="ctr" anchorCtr="0">
            <a:normAutofit fontScale="4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t>Administrator</a:t>
            </a:r>
          </a:p>
        </p:txBody>
      </p:sp>
      <p:sp>
        <p:nvSpPr>
          <p:cNvPr id="5" name="Subtitle 2">
            <a:extLst>
              <a:ext uri="{FF2B5EF4-FFF2-40B4-BE49-F238E27FC236}">
                <a16:creationId xmlns:a16="http://schemas.microsoft.com/office/drawing/2014/main" id="{CF0D0961-782A-40FE-B3BB-46BF56DF6CC2}"/>
              </a:ext>
            </a:extLst>
          </p:cNvPr>
          <p:cNvSpPr txBox="1">
            <a:spLocks/>
          </p:cNvSpPr>
          <p:nvPr/>
        </p:nvSpPr>
        <p:spPr>
          <a:xfrm>
            <a:off x="5663079" y="2255478"/>
            <a:ext cx="960816" cy="454650"/>
          </a:xfrm>
          <a:prstGeom prst="rect">
            <a:avLst/>
          </a:prstGeom>
          <a:ln>
            <a:solidFill>
              <a:schemeClr val="tx1"/>
            </a:solidFill>
          </a:ln>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000" dirty="0"/>
              <a:t>Parents Angry and they Call the District</a:t>
            </a:r>
          </a:p>
        </p:txBody>
      </p:sp>
      <p:sp>
        <p:nvSpPr>
          <p:cNvPr id="6" name="Subtitle 2">
            <a:extLst>
              <a:ext uri="{FF2B5EF4-FFF2-40B4-BE49-F238E27FC236}">
                <a16:creationId xmlns:a16="http://schemas.microsoft.com/office/drawing/2014/main" id="{F0B6ED5C-AFA1-4D04-A3F4-CE15B8C615F3}"/>
              </a:ext>
            </a:extLst>
          </p:cNvPr>
          <p:cNvSpPr txBox="1">
            <a:spLocks/>
          </p:cNvSpPr>
          <p:nvPr/>
        </p:nvSpPr>
        <p:spPr>
          <a:xfrm>
            <a:off x="5709346" y="4561605"/>
            <a:ext cx="850615" cy="454650"/>
          </a:xfrm>
          <a:prstGeom prst="rect">
            <a:avLst/>
          </a:prstGeom>
          <a:ln>
            <a:solidFill>
              <a:schemeClr val="tx1"/>
            </a:solidFill>
          </a:ln>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000" dirty="0"/>
              <a:t>Investigate Complaint &amp; Resolve</a:t>
            </a:r>
          </a:p>
        </p:txBody>
      </p:sp>
      <p:cxnSp>
        <p:nvCxnSpPr>
          <p:cNvPr id="7" name="Straight Arrow Connector 6">
            <a:extLst>
              <a:ext uri="{FF2B5EF4-FFF2-40B4-BE49-F238E27FC236}">
                <a16:creationId xmlns:a16="http://schemas.microsoft.com/office/drawing/2014/main" id="{2A3165F3-94CD-4441-B2F1-3400F5F82BC9}"/>
              </a:ext>
            </a:extLst>
          </p:cNvPr>
          <p:cNvCxnSpPr>
            <a:cxnSpLocks/>
          </p:cNvCxnSpPr>
          <p:nvPr/>
        </p:nvCxnSpPr>
        <p:spPr>
          <a:xfrm>
            <a:off x="5143980" y="2490675"/>
            <a:ext cx="42454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650BB8E-C6DB-408D-8772-7A8F19857038}"/>
              </a:ext>
            </a:extLst>
          </p:cNvPr>
          <p:cNvCxnSpPr>
            <a:cxnSpLocks/>
          </p:cNvCxnSpPr>
          <p:nvPr/>
        </p:nvCxnSpPr>
        <p:spPr>
          <a:xfrm>
            <a:off x="5179739" y="4788930"/>
            <a:ext cx="42454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C40779F-D3EA-4CF4-A676-60D1C01D3E63}"/>
              </a:ext>
            </a:extLst>
          </p:cNvPr>
          <p:cNvCxnSpPr>
            <a:cxnSpLocks/>
          </p:cNvCxnSpPr>
          <p:nvPr/>
        </p:nvCxnSpPr>
        <p:spPr>
          <a:xfrm>
            <a:off x="6637169" y="4776257"/>
            <a:ext cx="42454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F46C763-AED5-4F76-AAF7-81C6014512C4}"/>
              </a:ext>
            </a:extLst>
          </p:cNvPr>
          <p:cNvCxnSpPr>
            <a:cxnSpLocks/>
          </p:cNvCxnSpPr>
          <p:nvPr/>
        </p:nvCxnSpPr>
        <p:spPr>
          <a:xfrm>
            <a:off x="6707832" y="2490675"/>
            <a:ext cx="42454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8A5B5AB-3270-4810-AA7A-C0031E8B929B}"/>
              </a:ext>
            </a:extLst>
          </p:cNvPr>
          <p:cNvCxnSpPr>
            <a:cxnSpLocks/>
          </p:cNvCxnSpPr>
          <p:nvPr/>
        </p:nvCxnSpPr>
        <p:spPr>
          <a:xfrm>
            <a:off x="2794166" y="2490807"/>
            <a:ext cx="130938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A949B516-470E-4509-8641-520C6901B06A}"/>
              </a:ext>
            </a:extLst>
          </p:cNvPr>
          <p:cNvSpPr txBox="1">
            <a:spLocks/>
          </p:cNvSpPr>
          <p:nvPr/>
        </p:nvSpPr>
        <p:spPr>
          <a:xfrm>
            <a:off x="673174" y="1687070"/>
            <a:ext cx="369914" cy="287654"/>
          </a:xfrm>
          <a:prstGeom prst="rect">
            <a:avLst/>
          </a:prstGeom>
          <a:ln>
            <a:solidFill>
              <a:schemeClr val="tx1"/>
            </a:solidFill>
          </a:ln>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000" b="1" dirty="0">
                <a:solidFill>
                  <a:srgbClr val="FF0000"/>
                </a:solidFill>
              </a:rPr>
              <a:t>No</a:t>
            </a:r>
          </a:p>
        </p:txBody>
      </p:sp>
      <p:sp>
        <p:nvSpPr>
          <p:cNvPr id="14" name="Subtitle 2">
            <a:extLst>
              <a:ext uri="{FF2B5EF4-FFF2-40B4-BE49-F238E27FC236}">
                <a16:creationId xmlns:a16="http://schemas.microsoft.com/office/drawing/2014/main" id="{84CD7D4B-56E8-417D-B21C-9AE91D5B5000}"/>
              </a:ext>
            </a:extLst>
          </p:cNvPr>
          <p:cNvSpPr txBox="1">
            <a:spLocks/>
          </p:cNvSpPr>
          <p:nvPr/>
        </p:nvSpPr>
        <p:spPr>
          <a:xfrm>
            <a:off x="667116" y="3466296"/>
            <a:ext cx="375972" cy="299524"/>
          </a:xfrm>
          <a:prstGeom prst="rect">
            <a:avLst/>
          </a:prstGeom>
          <a:ln>
            <a:solidFill>
              <a:schemeClr val="tx1"/>
            </a:solidFill>
          </a:ln>
        </p:spPr>
        <p:txBody>
          <a:bodyPr vert="horz" lIns="91440" tIns="45720" rIns="91440" bIns="45720" rtlCol="0" anchor="ctr" anchorCtr="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b="1" dirty="0">
                <a:solidFill>
                  <a:srgbClr val="FF0000"/>
                </a:solidFill>
              </a:rPr>
              <a:t>Yes</a:t>
            </a:r>
          </a:p>
        </p:txBody>
      </p:sp>
      <p:sp>
        <p:nvSpPr>
          <p:cNvPr id="16" name="Subtitle 2">
            <a:extLst>
              <a:ext uri="{FF2B5EF4-FFF2-40B4-BE49-F238E27FC236}">
                <a16:creationId xmlns:a16="http://schemas.microsoft.com/office/drawing/2014/main" id="{2EC3A609-D90F-44B5-81A6-239B66BE87B0}"/>
              </a:ext>
            </a:extLst>
          </p:cNvPr>
          <p:cNvSpPr txBox="1">
            <a:spLocks/>
          </p:cNvSpPr>
          <p:nvPr/>
        </p:nvSpPr>
        <p:spPr>
          <a:xfrm>
            <a:off x="4823620" y="3882573"/>
            <a:ext cx="712238" cy="454650"/>
          </a:xfrm>
          <a:prstGeom prst="rect">
            <a:avLst/>
          </a:prstGeom>
          <a:ln>
            <a:solidFill>
              <a:schemeClr val="tx1"/>
            </a:solidFill>
          </a:ln>
        </p:spPr>
        <p:txBody>
          <a:bodyPr vert="horz" lIns="91440" tIns="45720" rIns="91440" bIns="45720" rtlCol="0" anchor="ctr" anchorCtr="0">
            <a:normAutofit fontScale="4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t>Hand out complaint form and copy of the policy &amp; procedure</a:t>
            </a:r>
          </a:p>
        </p:txBody>
      </p:sp>
      <p:pic>
        <p:nvPicPr>
          <p:cNvPr id="17" name="Picture 16">
            <a:extLst>
              <a:ext uri="{FF2B5EF4-FFF2-40B4-BE49-F238E27FC236}">
                <a16:creationId xmlns:a16="http://schemas.microsoft.com/office/drawing/2014/main" id="{6CC008C0-F56A-4992-88C9-27C14516824C}"/>
              </a:ext>
            </a:extLst>
          </p:cNvPr>
          <p:cNvPicPr>
            <a:picLocks noChangeAspect="1"/>
          </p:cNvPicPr>
          <p:nvPr/>
        </p:nvPicPr>
        <p:blipFill>
          <a:blip r:embed="rId3"/>
          <a:stretch>
            <a:fillRect/>
          </a:stretch>
        </p:blipFill>
        <p:spPr>
          <a:xfrm>
            <a:off x="1182021" y="2128338"/>
            <a:ext cx="402742" cy="956042"/>
          </a:xfrm>
          <a:prstGeom prst="rect">
            <a:avLst/>
          </a:prstGeom>
        </p:spPr>
      </p:pic>
      <p:pic>
        <p:nvPicPr>
          <p:cNvPr id="18" name="Picture 17">
            <a:extLst>
              <a:ext uri="{FF2B5EF4-FFF2-40B4-BE49-F238E27FC236}">
                <a16:creationId xmlns:a16="http://schemas.microsoft.com/office/drawing/2014/main" id="{2A635EE0-8CB7-47DD-8502-0DAC75C8D51C}"/>
              </a:ext>
            </a:extLst>
          </p:cNvPr>
          <p:cNvPicPr>
            <a:picLocks noChangeAspect="1"/>
          </p:cNvPicPr>
          <p:nvPr/>
        </p:nvPicPr>
        <p:blipFill>
          <a:blip r:embed="rId3"/>
          <a:stretch>
            <a:fillRect/>
          </a:stretch>
        </p:blipFill>
        <p:spPr>
          <a:xfrm>
            <a:off x="1043088" y="4310909"/>
            <a:ext cx="402742" cy="956042"/>
          </a:xfrm>
          <a:prstGeom prst="rect">
            <a:avLst/>
          </a:prstGeom>
        </p:spPr>
      </p:pic>
      <p:pic>
        <p:nvPicPr>
          <p:cNvPr id="19" name="Picture 18">
            <a:extLst>
              <a:ext uri="{FF2B5EF4-FFF2-40B4-BE49-F238E27FC236}">
                <a16:creationId xmlns:a16="http://schemas.microsoft.com/office/drawing/2014/main" id="{9CFB9174-33CE-4B22-BF90-2ECDA712AA63}"/>
              </a:ext>
            </a:extLst>
          </p:cNvPr>
          <p:cNvPicPr>
            <a:picLocks noChangeAspect="1"/>
          </p:cNvPicPr>
          <p:nvPr/>
        </p:nvPicPr>
        <p:blipFill>
          <a:blip r:embed="rId4"/>
          <a:stretch>
            <a:fillRect/>
          </a:stretch>
        </p:blipFill>
        <p:spPr>
          <a:xfrm>
            <a:off x="2115324" y="1972642"/>
            <a:ext cx="454327" cy="1185793"/>
          </a:xfrm>
          <a:prstGeom prst="rect">
            <a:avLst/>
          </a:prstGeom>
        </p:spPr>
      </p:pic>
      <p:pic>
        <p:nvPicPr>
          <p:cNvPr id="20" name="Picture 19">
            <a:extLst>
              <a:ext uri="{FF2B5EF4-FFF2-40B4-BE49-F238E27FC236}">
                <a16:creationId xmlns:a16="http://schemas.microsoft.com/office/drawing/2014/main" id="{4DAA6F55-61C2-4A7F-A17F-35C904049052}"/>
              </a:ext>
            </a:extLst>
          </p:cNvPr>
          <p:cNvPicPr>
            <a:picLocks noChangeAspect="1"/>
          </p:cNvPicPr>
          <p:nvPr/>
        </p:nvPicPr>
        <p:blipFill>
          <a:blip r:embed="rId4"/>
          <a:stretch>
            <a:fillRect/>
          </a:stretch>
        </p:blipFill>
        <p:spPr>
          <a:xfrm>
            <a:off x="1995298" y="4175016"/>
            <a:ext cx="454327" cy="1185793"/>
          </a:xfrm>
          <a:prstGeom prst="rect">
            <a:avLst/>
          </a:prstGeom>
        </p:spPr>
      </p:pic>
      <p:pic>
        <p:nvPicPr>
          <p:cNvPr id="21" name="Picture 20">
            <a:extLst>
              <a:ext uri="{FF2B5EF4-FFF2-40B4-BE49-F238E27FC236}">
                <a16:creationId xmlns:a16="http://schemas.microsoft.com/office/drawing/2014/main" id="{521B1F00-9E68-4147-9777-ABAC720A2C73}"/>
              </a:ext>
            </a:extLst>
          </p:cNvPr>
          <p:cNvPicPr>
            <a:picLocks noChangeAspect="1"/>
          </p:cNvPicPr>
          <p:nvPr/>
        </p:nvPicPr>
        <p:blipFill>
          <a:blip r:embed="rId5"/>
          <a:stretch>
            <a:fillRect/>
          </a:stretch>
        </p:blipFill>
        <p:spPr>
          <a:xfrm>
            <a:off x="7148702" y="4122578"/>
            <a:ext cx="416868" cy="1113226"/>
          </a:xfrm>
          <a:prstGeom prst="rect">
            <a:avLst/>
          </a:prstGeom>
        </p:spPr>
      </p:pic>
      <p:pic>
        <p:nvPicPr>
          <p:cNvPr id="22" name="Picture 21">
            <a:extLst>
              <a:ext uri="{FF2B5EF4-FFF2-40B4-BE49-F238E27FC236}">
                <a16:creationId xmlns:a16="http://schemas.microsoft.com/office/drawing/2014/main" id="{DDB706C3-2011-41A4-82CC-A2F8AE4F5D77}"/>
              </a:ext>
            </a:extLst>
          </p:cNvPr>
          <p:cNvPicPr>
            <a:picLocks noChangeAspect="1"/>
          </p:cNvPicPr>
          <p:nvPr/>
        </p:nvPicPr>
        <p:blipFill rotWithShape="1">
          <a:blip r:embed="rId3"/>
          <a:srcRect l="11949" t="-459" r="5032" b="-459"/>
          <a:stretch/>
        </p:blipFill>
        <p:spPr>
          <a:xfrm>
            <a:off x="7565570" y="4503333"/>
            <a:ext cx="334357" cy="956042"/>
          </a:xfrm>
          <a:prstGeom prst="rect">
            <a:avLst/>
          </a:prstGeom>
        </p:spPr>
      </p:pic>
      <p:pic>
        <p:nvPicPr>
          <p:cNvPr id="23" name="Picture 22">
            <a:extLst>
              <a:ext uri="{FF2B5EF4-FFF2-40B4-BE49-F238E27FC236}">
                <a16:creationId xmlns:a16="http://schemas.microsoft.com/office/drawing/2014/main" id="{7F35E001-F51E-4728-9223-56830AFF2BF3}"/>
              </a:ext>
            </a:extLst>
          </p:cNvPr>
          <p:cNvPicPr>
            <a:picLocks noChangeAspect="1"/>
          </p:cNvPicPr>
          <p:nvPr/>
        </p:nvPicPr>
        <p:blipFill>
          <a:blip r:embed="rId6"/>
          <a:stretch>
            <a:fillRect/>
          </a:stretch>
        </p:blipFill>
        <p:spPr>
          <a:xfrm>
            <a:off x="4250744" y="4159877"/>
            <a:ext cx="499281" cy="1185793"/>
          </a:xfrm>
          <a:prstGeom prst="rect">
            <a:avLst/>
          </a:prstGeom>
        </p:spPr>
      </p:pic>
      <p:pic>
        <p:nvPicPr>
          <p:cNvPr id="24" name="Picture 23">
            <a:extLst>
              <a:ext uri="{FF2B5EF4-FFF2-40B4-BE49-F238E27FC236}">
                <a16:creationId xmlns:a16="http://schemas.microsoft.com/office/drawing/2014/main" id="{E58BD7A0-2679-4782-A73A-10A2DAA54D3D}"/>
              </a:ext>
            </a:extLst>
          </p:cNvPr>
          <p:cNvPicPr>
            <a:picLocks noChangeAspect="1"/>
          </p:cNvPicPr>
          <p:nvPr/>
        </p:nvPicPr>
        <p:blipFill rotWithShape="1">
          <a:blip r:embed="rId3"/>
          <a:srcRect l="11949" t="-459" r="5032" b="-459"/>
          <a:stretch/>
        </p:blipFill>
        <p:spPr>
          <a:xfrm>
            <a:off x="4845382" y="4397514"/>
            <a:ext cx="334357" cy="956042"/>
          </a:xfrm>
          <a:prstGeom prst="rect">
            <a:avLst/>
          </a:prstGeom>
        </p:spPr>
      </p:pic>
      <p:cxnSp>
        <p:nvCxnSpPr>
          <p:cNvPr id="25" name="Straight Arrow Connector 24">
            <a:extLst>
              <a:ext uri="{FF2B5EF4-FFF2-40B4-BE49-F238E27FC236}">
                <a16:creationId xmlns:a16="http://schemas.microsoft.com/office/drawing/2014/main" id="{1FDA87AA-6FC4-4CC4-A7B8-0B5EEAA948CA}"/>
              </a:ext>
            </a:extLst>
          </p:cNvPr>
          <p:cNvCxnSpPr>
            <a:cxnSpLocks/>
          </p:cNvCxnSpPr>
          <p:nvPr/>
        </p:nvCxnSpPr>
        <p:spPr>
          <a:xfrm>
            <a:off x="1609029" y="2486717"/>
            <a:ext cx="42454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Subtitle 2">
            <a:extLst>
              <a:ext uri="{FF2B5EF4-FFF2-40B4-BE49-F238E27FC236}">
                <a16:creationId xmlns:a16="http://schemas.microsoft.com/office/drawing/2014/main" id="{D433631A-26B0-4FA9-91B4-29C4477E50FC}"/>
              </a:ext>
            </a:extLst>
          </p:cNvPr>
          <p:cNvSpPr txBox="1">
            <a:spLocks/>
          </p:cNvSpPr>
          <p:nvPr/>
        </p:nvSpPr>
        <p:spPr>
          <a:xfrm>
            <a:off x="1350660" y="1822408"/>
            <a:ext cx="646528" cy="263802"/>
          </a:xfrm>
          <a:prstGeom prst="rect">
            <a:avLst/>
          </a:prstGeom>
          <a:ln>
            <a:noFill/>
          </a:ln>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800" dirty="0"/>
              <a:t>Complaint</a:t>
            </a:r>
          </a:p>
        </p:txBody>
      </p:sp>
      <p:sp>
        <p:nvSpPr>
          <p:cNvPr id="29" name="Subtitle 2">
            <a:extLst>
              <a:ext uri="{FF2B5EF4-FFF2-40B4-BE49-F238E27FC236}">
                <a16:creationId xmlns:a16="http://schemas.microsoft.com/office/drawing/2014/main" id="{BE8A59EE-3310-4A89-B989-D8E5869674C9}"/>
              </a:ext>
            </a:extLst>
          </p:cNvPr>
          <p:cNvSpPr txBox="1">
            <a:spLocks/>
          </p:cNvSpPr>
          <p:nvPr/>
        </p:nvSpPr>
        <p:spPr>
          <a:xfrm>
            <a:off x="1280344" y="4081036"/>
            <a:ext cx="714953" cy="241737"/>
          </a:xfrm>
          <a:prstGeom prst="rect">
            <a:avLst/>
          </a:prstGeom>
          <a:ln>
            <a:noFill/>
          </a:ln>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800" dirty="0"/>
              <a:t>Complaint</a:t>
            </a:r>
          </a:p>
        </p:txBody>
      </p:sp>
      <p:cxnSp>
        <p:nvCxnSpPr>
          <p:cNvPr id="30" name="Straight Arrow Connector 29">
            <a:extLst>
              <a:ext uri="{FF2B5EF4-FFF2-40B4-BE49-F238E27FC236}">
                <a16:creationId xmlns:a16="http://schemas.microsoft.com/office/drawing/2014/main" id="{47FD28A8-163F-4504-9800-45B8D21CDFB2}"/>
              </a:ext>
            </a:extLst>
          </p:cNvPr>
          <p:cNvCxnSpPr>
            <a:cxnSpLocks/>
          </p:cNvCxnSpPr>
          <p:nvPr/>
        </p:nvCxnSpPr>
        <p:spPr>
          <a:xfrm>
            <a:off x="1371087" y="4799432"/>
            <a:ext cx="42454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5C865D1D-4E88-4C82-BF1F-BBE236A5D4CE}"/>
              </a:ext>
            </a:extLst>
          </p:cNvPr>
          <p:cNvPicPr>
            <a:picLocks noChangeAspect="1"/>
          </p:cNvPicPr>
          <p:nvPr/>
        </p:nvPicPr>
        <p:blipFill>
          <a:blip r:embed="rId7"/>
          <a:stretch>
            <a:fillRect/>
          </a:stretch>
        </p:blipFill>
        <p:spPr>
          <a:xfrm>
            <a:off x="7920132" y="4138207"/>
            <a:ext cx="427057" cy="1113226"/>
          </a:xfrm>
          <a:prstGeom prst="rect">
            <a:avLst/>
          </a:prstGeom>
        </p:spPr>
      </p:pic>
      <p:sp>
        <p:nvSpPr>
          <p:cNvPr id="33" name="Subtitle 2">
            <a:extLst>
              <a:ext uri="{FF2B5EF4-FFF2-40B4-BE49-F238E27FC236}">
                <a16:creationId xmlns:a16="http://schemas.microsoft.com/office/drawing/2014/main" id="{930DC3D8-8859-40E5-A730-64CBDCDB6A1E}"/>
              </a:ext>
            </a:extLst>
          </p:cNvPr>
          <p:cNvSpPr txBox="1">
            <a:spLocks/>
          </p:cNvSpPr>
          <p:nvPr/>
        </p:nvSpPr>
        <p:spPr>
          <a:xfrm>
            <a:off x="7498912" y="3765820"/>
            <a:ext cx="465503" cy="201702"/>
          </a:xfrm>
          <a:prstGeom prst="rect">
            <a:avLst/>
          </a:prstGeom>
          <a:ln>
            <a:noFill/>
          </a:ln>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800" dirty="0"/>
              <a:t>YAY!!</a:t>
            </a:r>
          </a:p>
        </p:txBody>
      </p:sp>
      <p:sp>
        <p:nvSpPr>
          <p:cNvPr id="35" name="Subtitle 2">
            <a:extLst>
              <a:ext uri="{FF2B5EF4-FFF2-40B4-BE49-F238E27FC236}">
                <a16:creationId xmlns:a16="http://schemas.microsoft.com/office/drawing/2014/main" id="{E1C77FF9-EF4B-403E-BC93-F8EF07CB708E}"/>
              </a:ext>
            </a:extLst>
          </p:cNvPr>
          <p:cNvSpPr txBox="1">
            <a:spLocks/>
          </p:cNvSpPr>
          <p:nvPr/>
        </p:nvSpPr>
        <p:spPr>
          <a:xfrm>
            <a:off x="6908629" y="5435247"/>
            <a:ext cx="688745" cy="288302"/>
          </a:xfrm>
          <a:prstGeom prst="rect">
            <a:avLst/>
          </a:prstGeom>
          <a:ln>
            <a:noFill/>
          </a:ln>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800" dirty="0"/>
              <a:t>Thank you!</a:t>
            </a:r>
          </a:p>
        </p:txBody>
      </p:sp>
      <p:sp>
        <p:nvSpPr>
          <p:cNvPr id="37" name="Subtitle 2">
            <a:extLst>
              <a:ext uri="{FF2B5EF4-FFF2-40B4-BE49-F238E27FC236}">
                <a16:creationId xmlns:a16="http://schemas.microsoft.com/office/drawing/2014/main" id="{BEE54AC7-B85F-4EE0-A756-81CADC246428}"/>
              </a:ext>
            </a:extLst>
          </p:cNvPr>
          <p:cNvSpPr txBox="1">
            <a:spLocks/>
          </p:cNvSpPr>
          <p:nvPr/>
        </p:nvSpPr>
        <p:spPr>
          <a:xfrm>
            <a:off x="2549900" y="1786569"/>
            <a:ext cx="608643" cy="321721"/>
          </a:xfrm>
          <a:prstGeom prst="rect">
            <a:avLst/>
          </a:prstGeom>
          <a:ln>
            <a:noFill/>
          </a:ln>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800" dirty="0"/>
              <a:t>Send to counselor</a:t>
            </a:r>
          </a:p>
        </p:txBody>
      </p:sp>
      <p:sp>
        <p:nvSpPr>
          <p:cNvPr id="38" name="Thought Bubble: Cloud 37">
            <a:extLst>
              <a:ext uri="{FF2B5EF4-FFF2-40B4-BE49-F238E27FC236}">
                <a16:creationId xmlns:a16="http://schemas.microsoft.com/office/drawing/2014/main" id="{05A36239-CA9D-4CC0-9958-C6933EA3A53D}"/>
              </a:ext>
            </a:extLst>
          </p:cNvPr>
          <p:cNvSpPr/>
          <p:nvPr/>
        </p:nvSpPr>
        <p:spPr>
          <a:xfrm>
            <a:off x="2430836" y="3955296"/>
            <a:ext cx="725829" cy="489020"/>
          </a:xfrm>
          <a:prstGeom prst="cloudCallou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ubtitle 2">
            <a:extLst>
              <a:ext uri="{FF2B5EF4-FFF2-40B4-BE49-F238E27FC236}">
                <a16:creationId xmlns:a16="http://schemas.microsoft.com/office/drawing/2014/main" id="{A10AD15A-6D39-4CB2-8DCC-76C441D8ECE9}"/>
              </a:ext>
            </a:extLst>
          </p:cNvPr>
          <p:cNvSpPr txBox="1">
            <a:spLocks/>
          </p:cNvSpPr>
          <p:nvPr/>
        </p:nvSpPr>
        <p:spPr>
          <a:xfrm>
            <a:off x="2369767" y="4006637"/>
            <a:ext cx="847965" cy="319186"/>
          </a:xfrm>
          <a:prstGeom prst="rect">
            <a:avLst/>
          </a:prstGeom>
          <a:ln>
            <a:noFill/>
          </a:ln>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800" dirty="0"/>
              <a:t>Send to administrator</a:t>
            </a:r>
          </a:p>
        </p:txBody>
      </p:sp>
      <p:cxnSp>
        <p:nvCxnSpPr>
          <p:cNvPr id="40" name="Straight Arrow Connector 39">
            <a:extLst>
              <a:ext uri="{FF2B5EF4-FFF2-40B4-BE49-F238E27FC236}">
                <a16:creationId xmlns:a16="http://schemas.microsoft.com/office/drawing/2014/main" id="{948A6D3E-A9C6-46E7-B3BE-5EAF29E6B1EE}"/>
              </a:ext>
            </a:extLst>
          </p:cNvPr>
          <p:cNvCxnSpPr>
            <a:cxnSpLocks/>
          </p:cNvCxnSpPr>
          <p:nvPr/>
        </p:nvCxnSpPr>
        <p:spPr>
          <a:xfrm>
            <a:off x="2490941" y="4799432"/>
            <a:ext cx="44787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Subtitle 2">
            <a:extLst>
              <a:ext uri="{FF2B5EF4-FFF2-40B4-BE49-F238E27FC236}">
                <a16:creationId xmlns:a16="http://schemas.microsoft.com/office/drawing/2014/main" id="{2C4B9252-657F-4F19-98E4-AF64EF0D1C9D}"/>
              </a:ext>
            </a:extLst>
          </p:cNvPr>
          <p:cNvSpPr txBox="1">
            <a:spLocks/>
          </p:cNvSpPr>
          <p:nvPr/>
        </p:nvSpPr>
        <p:spPr>
          <a:xfrm>
            <a:off x="3086980" y="4883738"/>
            <a:ext cx="518890" cy="227325"/>
          </a:xfrm>
          <a:prstGeom prst="rect">
            <a:avLst/>
          </a:prstGeom>
          <a:ln>
            <a:noFill/>
          </a:ln>
        </p:spPr>
        <p:txBody>
          <a:bodyPr vert="horz" lIns="91440" tIns="45720" rIns="91440" bIns="45720" rtlCol="0" anchor="ctr" anchorCtr="0">
            <a:normAutofit fontScale="4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Call the office</a:t>
            </a:r>
          </a:p>
        </p:txBody>
      </p:sp>
      <p:pic>
        <p:nvPicPr>
          <p:cNvPr id="42" name="Picture 41">
            <a:extLst>
              <a:ext uri="{FF2B5EF4-FFF2-40B4-BE49-F238E27FC236}">
                <a16:creationId xmlns:a16="http://schemas.microsoft.com/office/drawing/2014/main" id="{1CB9D006-5F9E-4197-BE8E-3E6E59DD47FE}"/>
              </a:ext>
            </a:extLst>
          </p:cNvPr>
          <p:cNvPicPr>
            <a:picLocks noChangeAspect="1"/>
          </p:cNvPicPr>
          <p:nvPr/>
        </p:nvPicPr>
        <p:blipFill>
          <a:blip r:embed="rId8"/>
          <a:stretch>
            <a:fillRect/>
          </a:stretch>
        </p:blipFill>
        <p:spPr>
          <a:xfrm>
            <a:off x="3139118" y="4469267"/>
            <a:ext cx="449813" cy="420793"/>
          </a:xfrm>
          <a:prstGeom prst="rect">
            <a:avLst/>
          </a:prstGeom>
        </p:spPr>
      </p:pic>
      <p:sp>
        <p:nvSpPr>
          <p:cNvPr id="43" name="Speech Bubble: Oval 42">
            <a:extLst>
              <a:ext uri="{FF2B5EF4-FFF2-40B4-BE49-F238E27FC236}">
                <a16:creationId xmlns:a16="http://schemas.microsoft.com/office/drawing/2014/main" id="{DD278379-D6FA-4079-BC1D-782D64DD80DD}"/>
              </a:ext>
            </a:extLst>
          </p:cNvPr>
          <p:cNvSpPr/>
          <p:nvPr/>
        </p:nvSpPr>
        <p:spPr>
          <a:xfrm rot="6350327">
            <a:off x="2464565" y="5102068"/>
            <a:ext cx="606329" cy="653004"/>
          </a:xfrm>
          <a:prstGeom prst="wedgeEllipseCallou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7415330A-10CF-47D8-A65A-FBD471E3DA4A}"/>
              </a:ext>
            </a:extLst>
          </p:cNvPr>
          <p:cNvPicPr>
            <a:picLocks noChangeAspect="1"/>
          </p:cNvPicPr>
          <p:nvPr/>
        </p:nvPicPr>
        <p:blipFill rotWithShape="1">
          <a:blip r:embed="rId3"/>
          <a:srcRect l="11949" t="-459" r="5032" b="-459"/>
          <a:stretch/>
        </p:blipFill>
        <p:spPr>
          <a:xfrm>
            <a:off x="7188934" y="2012654"/>
            <a:ext cx="334357" cy="956042"/>
          </a:xfrm>
          <a:prstGeom prst="rect">
            <a:avLst/>
          </a:prstGeom>
        </p:spPr>
      </p:pic>
      <p:sp>
        <p:nvSpPr>
          <p:cNvPr id="47" name="Subtitle 2">
            <a:extLst>
              <a:ext uri="{FF2B5EF4-FFF2-40B4-BE49-F238E27FC236}">
                <a16:creationId xmlns:a16="http://schemas.microsoft.com/office/drawing/2014/main" id="{B31251D6-473B-4C3B-88F3-5856EB77C263}"/>
              </a:ext>
            </a:extLst>
          </p:cNvPr>
          <p:cNvSpPr txBox="1">
            <a:spLocks/>
          </p:cNvSpPr>
          <p:nvPr/>
        </p:nvSpPr>
        <p:spPr>
          <a:xfrm>
            <a:off x="7544314" y="1738546"/>
            <a:ext cx="432422" cy="321721"/>
          </a:xfrm>
          <a:prstGeom prst="rect">
            <a:avLst/>
          </a:prstGeom>
          <a:ln>
            <a:noFill/>
          </a:ln>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800" dirty="0"/>
              <a:t>???</a:t>
            </a:r>
          </a:p>
        </p:txBody>
      </p:sp>
      <p:sp>
        <p:nvSpPr>
          <p:cNvPr id="74" name="Thought Bubble: Cloud 73">
            <a:extLst>
              <a:ext uri="{FF2B5EF4-FFF2-40B4-BE49-F238E27FC236}">
                <a16:creationId xmlns:a16="http://schemas.microsoft.com/office/drawing/2014/main" id="{9C9D230B-1200-48DB-B09A-EC7141DC9B83}"/>
              </a:ext>
            </a:extLst>
          </p:cNvPr>
          <p:cNvSpPr/>
          <p:nvPr/>
        </p:nvSpPr>
        <p:spPr>
          <a:xfrm>
            <a:off x="1357606" y="1712417"/>
            <a:ext cx="725829" cy="489020"/>
          </a:xfrm>
          <a:prstGeom prst="cloudCallou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hought Bubble: Cloud 74">
            <a:extLst>
              <a:ext uri="{FF2B5EF4-FFF2-40B4-BE49-F238E27FC236}">
                <a16:creationId xmlns:a16="http://schemas.microsoft.com/office/drawing/2014/main" id="{E2FA5927-8970-444D-9218-1535BF46940A}"/>
              </a:ext>
            </a:extLst>
          </p:cNvPr>
          <p:cNvSpPr/>
          <p:nvPr/>
        </p:nvSpPr>
        <p:spPr>
          <a:xfrm>
            <a:off x="2504308" y="1720703"/>
            <a:ext cx="725829" cy="489020"/>
          </a:xfrm>
          <a:prstGeom prst="cloudCallou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hought Bubble: Cloud 76">
            <a:extLst>
              <a:ext uri="{FF2B5EF4-FFF2-40B4-BE49-F238E27FC236}">
                <a16:creationId xmlns:a16="http://schemas.microsoft.com/office/drawing/2014/main" id="{DA08461A-0DC7-4BF6-93EB-80339ED02E5F}"/>
              </a:ext>
            </a:extLst>
          </p:cNvPr>
          <p:cNvSpPr/>
          <p:nvPr/>
        </p:nvSpPr>
        <p:spPr>
          <a:xfrm>
            <a:off x="1294616" y="3957059"/>
            <a:ext cx="725829" cy="489020"/>
          </a:xfrm>
          <a:prstGeom prst="cloudCallou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Subtitle 2">
            <a:extLst>
              <a:ext uri="{FF2B5EF4-FFF2-40B4-BE49-F238E27FC236}">
                <a16:creationId xmlns:a16="http://schemas.microsoft.com/office/drawing/2014/main" id="{49731690-604E-43E9-82C6-DCF123DF9D8C}"/>
              </a:ext>
            </a:extLst>
          </p:cNvPr>
          <p:cNvSpPr txBox="1">
            <a:spLocks/>
          </p:cNvSpPr>
          <p:nvPr/>
        </p:nvSpPr>
        <p:spPr>
          <a:xfrm>
            <a:off x="2372465" y="5154549"/>
            <a:ext cx="785564" cy="569000"/>
          </a:xfrm>
          <a:prstGeom prst="rect">
            <a:avLst/>
          </a:prstGeom>
          <a:ln>
            <a:noFill/>
          </a:ln>
        </p:spPr>
        <p:txBody>
          <a:bodyPr vert="horz" lIns="91440" tIns="45720" rIns="91440" bIns="45720" rtlCol="0" anchor="ctr" anchorCtr="0">
            <a:normAutofit fontScale="4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t>Call parent. Let parent know their student confided in me and wanted them to know</a:t>
            </a:r>
          </a:p>
        </p:txBody>
      </p:sp>
      <p:sp>
        <p:nvSpPr>
          <p:cNvPr id="79" name="Speech Bubble: Oval 78">
            <a:extLst>
              <a:ext uri="{FF2B5EF4-FFF2-40B4-BE49-F238E27FC236}">
                <a16:creationId xmlns:a16="http://schemas.microsoft.com/office/drawing/2014/main" id="{FB6243CD-1540-47ED-ABB5-2CA683480133}"/>
              </a:ext>
            </a:extLst>
          </p:cNvPr>
          <p:cNvSpPr/>
          <p:nvPr/>
        </p:nvSpPr>
        <p:spPr>
          <a:xfrm>
            <a:off x="3022971" y="4433605"/>
            <a:ext cx="648881" cy="685304"/>
          </a:xfrm>
          <a:prstGeom prst="wedgeEllipseCallou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Arrow Connector 79">
            <a:extLst>
              <a:ext uri="{FF2B5EF4-FFF2-40B4-BE49-F238E27FC236}">
                <a16:creationId xmlns:a16="http://schemas.microsoft.com/office/drawing/2014/main" id="{2DAA3316-C60F-4C93-91A5-5690C27AC1D4}"/>
              </a:ext>
            </a:extLst>
          </p:cNvPr>
          <p:cNvCxnSpPr>
            <a:cxnSpLocks/>
          </p:cNvCxnSpPr>
          <p:nvPr/>
        </p:nvCxnSpPr>
        <p:spPr>
          <a:xfrm>
            <a:off x="3750730" y="4799432"/>
            <a:ext cx="44787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Thought Bubble: Cloud 80">
            <a:extLst>
              <a:ext uri="{FF2B5EF4-FFF2-40B4-BE49-F238E27FC236}">
                <a16:creationId xmlns:a16="http://schemas.microsoft.com/office/drawing/2014/main" id="{903EE056-C7BA-4AEF-BE30-B832D7D73F6A}"/>
              </a:ext>
            </a:extLst>
          </p:cNvPr>
          <p:cNvSpPr/>
          <p:nvPr/>
        </p:nvSpPr>
        <p:spPr>
          <a:xfrm>
            <a:off x="7397611" y="1654897"/>
            <a:ext cx="725829" cy="489020"/>
          </a:xfrm>
          <a:prstGeom prst="cloudCallou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hought Bubble: Cloud 81">
            <a:extLst>
              <a:ext uri="{FF2B5EF4-FFF2-40B4-BE49-F238E27FC236}">
                <a16:creationId xmlns:a16="http://schemas.microsoft.com/office/drawing/2014/main" id="{2BD9C00B-FA99-4A17-8D93-6568F14717F1}"/>
              </a:ext>
            </a:extLst>
          </p:cNvPr>
          <p:cNvSpPr/>
          <p:nvPr/>
        </p:nvSpPr>
        <p:spPr>
          <a:xfrm rot="11071251">
            <a:off x="6894969" y="5319234"/>
            <a:ext cx="725829" cy="489020"/>
          </a:xfrm>
          <a:prstGeom prst="cloudCallou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hought Bubble: Cloud 82">
            <a:extLst>
              <a:ext uri="{FF2B5EF4-FFF2-40B4-BE49-F238E27FC236}">
                <a16:creationId xmlns:a16="http://schemas.microsoft.com/office/drawing/2014/main" id="{F62B534E-F217-4D76-9336-EDE54C4FBF28}"/>
              </a:ext>
            </a:extLst>
          </p:cNvPr>
          <p:cNvSpPr/>
          <p:nvPr/>
        </p:nvSpPr>
        <p:spPr>
          <a:xfrm>
            <a:off x="7354177" y="3615838"/>
            <a:ext cx="725829" cy="489020"/>
          </a:xfrm>
          <a:prstGeom prst="cloudCallou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Subtitle 2">
            <a:extLst>
              <a:ext uri="{FF2B5EF4-FFF2-40B4-BE49-F238E27FC236}">
                <a16:creationId xmlns:a16="http://schemas.microsoft.com/office/drawing/2014/main" id="{89FF74F3-3FF6-4CD3-837B-187FA453D556}"/>
              </a:ext>
            </a:extLst>
          </p:cNvPr>
          <p:cNvSpPr txBox="1">
            <a:spLocks/>
          </p:cNvSpPr>
          <p:nvPr/>
        </p:nvSpPr>
        <p:spPr>
          <a:xfrm>
            <a:off x="2704661" y="5045947"/>
            <a:ext cx="712237" cy="194849"/>
          </a:xfrm>
          <a:prstGeom prst="rect">
            <a:avLst/>
          </a:prstGeom>
          <a:ln>
            <a:noFill/>
          </a:ln>
        </p:spPr>
        <p:txBody>
          <a:bodyPr vert="horz" lIns="91440" tIns="45720" rIns="91440" bIns="45720" rtlCol="0" anchor="ctr" anchorCtr="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t>&amp;</a:t>
            </a:r>
          </a:p>
        </p:txBody>
      </p:sp>
      <p:pic>
        <p:nvPicPr>
          <p:cNvPr id="50" name="Picture 49">
            <a:extLst>
              <a:ext uri="{FF2B5EF4-FFF2-40B4-BE49-F238E27FC236}">
                <a16:creationId xmlns:a16="http://schemas.microsoft.com/office/drawing/2014/main" id="{F519FF2B-836A-4F14-B199-3DE79E40D189}"/>
              </a:ext>
            </a:extLst>
          </p:cNvPr>
          <p:cNvPicPr>
            <a:picLocks noChangeAspect="1"/>
          </p:cNvPicPr>
          <p:nvPr/>
        </p:nvPicPr>
        <p:blipFill rotWithShape="1">
          <a:blip r:embed="rId9"/>
          <a:srcRect t="6888" b="2060"/>
          <a:stretch/>
        </p:blipFill>
        <p:spPr>
          <a:xfrm rot="10800000">
            <a:off x="7297187" y="2297435"/>
            <a:ext cx="100424" cy="45719"/>
          </a:xfrm>
          <a:prstGeom prst="rect">
            <a:avLst/>
          </a:prstGeom>
        </p:spPr>
      </p:pic>
      <p:pic>
        <p:nvPicPr>
          <p:cNvPr id="51" name="Picture 50">
            <a:extLst>
              <a:ext uri="{FF2B5EF4-FFF2-40B4-BE49-F238E27FC236}">
                <a16:creationId xmlns:a16="http://schemas.microsoft.com/office/drawing/2014/main" id="{AE743CD5-FD35-4F05-B697-5B4F9908C43F}"/>
              </a:ext>
            </a:extLst>
          </p:cNvPr>
          <p:cNvPicPr>
            <a:picLocks noChangeAspect="1"/>
          </p:cNvPicPr>
          <p:nvPr/>
        </p:nvPicPr>
        <p:blipFill rotWithShape="1">
          <a:blip r:embed="rId9"/>
          <a:srcRect t="6888" b="2060"/>
          <a:stretch/>
        </p:blipFill>
        <p:spPr>
          <a:xfrm rot="10800000">
            <a:off x="1337943" y="2408879"/>
            <a:ext cx="100424" cy="45719"/>
          </a:xfrm>
          <a:prstGeom prst="rect">
            <a:avLst/>
          </a:prstGeom>
        </p:spPr>
      </p:pic>
      <p:pic>
        <p:nvPicPr>
          <p:cNvPr id="52" name="Picture 51">
            <a:extLst>
              <a:ext uri="{FF2B5EF4-FFF2-40B4-BE49-F238E27FC236}">
                <a16:creationId xmlns:a16="http://schemas.microsoft.com/office/drawing/2014/main" id="{0BE681F2-DF85-4742-8FAD-C66A137A6575}"/>
              </a:ext>
            </a:extLst>
          </p:cNvPr>
          <p:cNvPicPr>
            <a:picLocks noChangeAspect="1"/>
          </p:cNvPicPr>
          <p:nvPr/>
        </p:nvPicPr>
        <p:blipFill rotWithShape="1">
          <a:blip r:embed="rId9"/>
          <a:srcRect t="6888" b="2060"/>
          <a:stretch/>
        </p:blipFill>
        <p:spPr>
          <a:xfrm rot="10800000">
            <a:off x="1198955" y="4591325"/>
            <a:ext cx="100424" cy="45719"/>
          </a:xfrm>
          <a:prstGeom prst="rect">
            <a:avLst/>
          </a:prstGeom>
        </p:spPr>
      </p:pic>
      <p:sp>
        <p:nvSpPr>
          <p:cNvPr id="55" name="Subtitle 2">
            <a:extLst>
              <a:ext uri="{FF2B5EF4-FFF2-40B4-BE49-F238E27FC236}">
                <a16:creationId xmlns:a16="http://schemas.microsoft.com/office/drawing/2014/main" id="{A2AD26C2-00AE-41AD-B727-89B65FA9A954}"/>
              </a:ext>
            </a:extLst>
          </p:cNvPr>
          <p:cNvSpPr txBox="1">
            <a:spLocks/>
          </p:cNvSpPr>
          <p:nvPr/>
        </p:nvSpPr>
        <p:spPr>
          <a:xfrm>
            <a:off x="7569197" y="2287775"/>
            <a:ext cx="785564" cy="569000"/>
          </a:xfrm>
          <a:prstGeom prst="rect">
            <a:avLst/>
          </a:prstGeom>
          <a:ln>
            <a:noFill/>
          </a:ln>
        </p:spPr>
        <p:txBody>
          <a:bodyPr vert="horz" lIns="91440" tIns="45720" rIns="91440" bIns="45720" rtlCol="0" anchor="ctr" anchorCtr="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t>Nobody Cares About Me!</a:t>
            </a:r>
          </a:p>
        </p:txBody>
      </p:sp>
    </p:spTree>
    <p:extLst>
      <p:ext uri="{BB962C8B-B14F-4D97-AF65-F5344CB8AC3E}">
        <p14:creationId xmlns:p14="http://schemas.microsoft.com/office/powerpoint/2010/main" val="2462940044"/>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F9C05BBB-C993-457E-A741-C92561BA8B2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5687706" y="4737059"/>
            <a:ext cx="2816214" cy="1480861"/>
          </a:xfrm>
          <a:prstGeom prst="rect">
            <a:avLst/>
          </a:prstGeom>
        </p:spPr>
      </p:pic>
      <p:sp>
        <p:nvSpPr>
          <p:cNvPr id="4" name="Text Placeholder 3">
            <a:extLst>
              <a:ext uri="{FF2B5EF4-FFF2-40B4-BE49-F238E27FC236}">
                <a16:creationId xmlns:a16="http://schemas.microsoft.com/office/drawing/2014/main" id="{F9F8DB8B-C627-47C3-A46C-BECF1A1BD494}"/>
              </a:ext>
            </a:extLst>
          </p:cNvPr>
          <p:cNvSpPr>
            <a:spLocks noGrp="1"/>
          </p:cNvSpPr>
          <p:nvPr>
            <p:ph type="body" sz="quarter" idx="12"/>
          </p:nvPr>
        </p:nvSpPr>
        <p:spPr>
          <a:xfrm>
            <a:off x="640080" y="1783634"/>
            <a:ext cx="8053916" cy="4434286"/>
          </a:xfrm>
        </p:spPr>
        <p:txBody>
          <a:bodyPr/>
          <a:lstStyle/>
          <a:p>
            <a:pPr>
              <a:spcBef>
                <a:spcPts val="0"/>
              </a:spcBef>
              <a:spcAft>
                <a:spcPts val="1200"/>
              </a:spcAft>
            </a:pPr>
            <a:r>
              <a:rPr lang="en-US" dirty="0"/>
              <a:t>“You matter, we hear you, and we take this seriously”</a:t>
            </a:r>
          </a:p>
          <a:p>
            <a:pPr>
              <a:spcBef>
                <a:spcPts val="0"/>
              </a:spcBef>
              <a:spcAft>
                <a:spcPts val="1200"/>
              </a:spcAft>
            </a:pPr>
            <a:r>
              <a:rPr lang="en-US" dirty="0"/>
              <a:t>Mindset of every staff member: “I need to protect and support </a:t>
            </a:r>
            <a:r>
              <a:rPr lang="en-US" u="sng" dirty="0"/>
              <a:t>all</a:t>
            </a:r>
            <a:r>
              <a:rPr lang="en-US" dirty="0"/>
              <a:t> students”</a:t>
            </a:r>
          </a:p>
          <a:p>
            <a:pPr>
              <a:spcBef>
                <a:spcPts val="0"/>
              </a:spcBef>
              <a:spcAft>
                <a:spcPts val="1200"/>
              </a:spcAft>
            </a:pPr>
            <a:r>
              <a:rPr lang="en-US" dirty="0"/>
              <a:t>Remember, they are reporting to you because they trust you – </a:t>
            </a:r>
            <a:r>
              <a:rPr lang="en-US" u="sng" dirty="0"/>
              <a:t>don’t break that trust</a:t>
            </a:r>
          </a:p>
          <a:p>
            <a:pPr>
              <a:spcBef>
                <a:spcPts val="0"/>
              </a:spcBef>
              <a:spcAft>
                <a:spcPts val="1200"/>
              </a:spcAft>
            </a:pPr>
            <a:r>
              <a:rPr lang="en-US" dirty="0"/>
              <a:t>Training staff to approach complaints in this manner is important</a:t>
            </a:r>
          </a:p>
          <a:p>
            <a:pPr>
              <a:spcBef>
                <a:spcPts val="0"/>
              </a:spcBef>
              <a:spcAft>
                <a:spcPts val="1200"/>
              </a:spcAft>
            </a:pPr>
            <a:r>
              <a:rPr lang="en-US" dirty="0"/>
              <a:t>Taking action = “We care”</a:t>
            </a:r>
          </a:p>
        </p:txBody>
      </p:sp>
      <p:sp>
        <p:nvSpPr>
          <p:cNvPr id="2" name="Text Placeholder 1">
            <a:extLst>
              <a:ext uri="{FF2B5EF4-FFF2-40B4-BE49-F238E27FC236}">
                <a16:creationId xmlns:a16="http://schemas.microsoft.com/office/drawing/2014/main" id="{0FC37D56-FB4D-4890-9BC0-A6E481A71FA8}"/>
              </a:ext>
            </a:extLst>
          </p:cNvPr>
          <p:cNvSpPr>
            <a:spLocks noGrp="1"/>
          </p:cNvSpPr>
          <p:nvPr>
            <p:ph type="body" sz="quarter" idx="10"/>
          </p:nvPr>
        </p:nvSpPr>
        <p:spPr/>
        <p:txBody>
          <a:bodyPr/>
          <a:lstStyle/>
          <a:p>
            <a:r>
              <a:rPr lang="en-US" dirty="0"/>
              <a:t>Complaints and Inclusivity</a:t>
            </a:r>
          </a:p>
        </p:txBody>
      </p:sp>
      <p:sp>
        <p:nvSpPr>
          <p:cNvPr id="6" name="Text Placeholder 5">
            <a:extLst>
              <a:ext uri="{FF2B5EF4-FFF2-40B4-BE49-F238E27FC236}">
                <a16:creationId xmlns:a16="http://schemas.microsoft.com/office/drawing/2014/main" id="{41788811-772F-4734-A5B9-244BF9F84245}"/>
              </a:ext>
            </a:extLst>
          </p:cNvPr>
          <p:cNvSpPr>
            <a:spLocks noGrp="1"/>
          </p:cNvSpPr>
          <p:nvPr>
            <p:ph type="body" sz="quarter" idx="11"/>
          </p:nvPr>
        </p:nvSpPr>
        <p:spPr/>
        <p:txBody>
          <a:bodyPr/>
          <a:lstStyle/>
          <a:p>
            <a:r>
              <a:rPr lang="en-US" dirty="0"/>
              <a:t>Nitty-Gritty</a:t>
            </a:r>
          </a:p>
          <a:p>
            <a:endParaRPr lang="en-US" dirty="0"/>
          </a:p>
        </p:txBody>
      </p:sp>
    </p:spTree>
    <p:extLst>
      <p:ext uri="{BB962C8B-B14F-4D97-AF65-F5344CB8AC3E}">
        <p14:creationId xmlns:p14="http://schemas.microsoft.com/office/powerpoint/2010/main" val="4196597412"/>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C37D56-FB4D-4890-9BC0-A6E481A71FA8}"/>
              </a:ext>
            </a:extLst>
          </p:cNvPr>
          <p:cNvSpPr>
            <a:spLocks noGrp="1"/>
          </p:cNvSpPr>
          <p:nvPr>
            <p:ph type="body" sz="quarter" idx="10"/>
          </p:nvPr>
        </p:nvSpPr>
        <p:spPr/>
        <p:txBody>
          <a:bodyPr/>
          <a:lstStyle/>
          <a:p>
            <a:r>
              <a:rPr lang="en-US" dirty="0"/>
              <a:t>District Policies</a:t>
            </a:r>
          </a:p>
        </p:txBody>
      </p:sp>
      <p:sp>
        <p:nvSpPr>
          <p:cNvPr id="6" name="Text Placeholder 5">
            <a:extLst>
              <a:ext uri="{FF2B5EF4-FFF2-40B4-BE49-F238E27FC236}">
                <a16:creationId xmlns:a16="http://schemas.microsoft.com/office/drawing/2014/main" id="{41788811-772F-4734-A5B9-244BF9F84245}"/>
              </a:ext>
            </a:extLst>
          </p:cNvPr>
          <p:cNvSpPr>
            <a:spLocks noGrp="1"/>
          </p:cNvSpPr>
          <p:nvPr>
            <p:ph type="body" sz="quarter" idx="11"/>
          </p:nvPr>
        </p:nvSpPr>
        <p:spPr/>
        <p:txBody>
          <a:bodyPr/>
          <a:lstStyle/>
          <a:p>
            <a:r>
              <a:rPr lang="en-US" dirty="0">
                <a:hlinkClick r:id="rId3"/>
              </a:rPr>
              <a:t>Policy 3204</a:t>
            </a:r>
            <a:r>
              <a:rPr lang="en-US" dirty="0"/>
              <a:t>/</a:t>
            </a:r>
            <a:r>
              <a:rPr lang="en-US" dirty="0">
                <a:hlinkClick r:id="rId4"/>
              </a:rPr>
              <a:t>Procedure 3204P </a:t>
            </a:r>
            <a:r>
              <a:rPr lang="en-US" dirty="0"/>
              <a:t>– HIB </a:t>
            </a:r>
          </a:p>
          <a:p>
            <a:endParaRPr lang="en-US" dirty="0"/>
          </a:p>
        </p:txBody>
      </p:sp>
      <p:pic>
        <p:nvPicPr>
          <p:cNvPr id="9" name="Picture 8">
            <a:extLst>
              <a:ext uri="{FF2B5EF4-FFF2-40B4-BE49-F238E27FC236}">
                <a16:creationId xmlns:a16="http://schemas.microsoft.com/office/drawing/2014/main" id="{ED5891FE-FB24-434D-9CFE-2C2B786DC789}"/>
              </a:ext>
            </a:extLst>
          </p:cNvPr>
          <p:cNvPicPr>
            <a:picLocks noChangeAspect="1"/>
          </p:cNvPicPr>
          <p:nvPr/>
        </p:nvPicPr>
        <p:blipFill rotWithShape="1">
          <a:blip r:embed="rId5"/>
          <a:srcRect t="4731" b="5351"/>
          <a:stretch/>
        </p:blipFill>
        <p:spPr>
          <a:xfrm>
            <a:off x="5956503" y="4680153"/>
            <a:ext cx="2737493" cy="1681317"/>
          </a:xfrm>
          <a:prstGeom prst="rect">
            <a:avLst/>
          </a:prstGeom>
          <a:ln>
            <a:noFill/>
          </a:ln>
        </p:spPr>
      </p:pic>
      <p:sp>
        <p:nvSpPr>
          <p:cNvPr id="4" name="Text Placeholder 3">
            <a:extLst>
              <a:ext uri="{FF2B5EF4-FFF2-40B4-BE49-F238E27FC236}">
                <a16:creationId xmlns:a16="http://schemas.microsoft.com/office/drawing/2014/main" id="{F9F8DB8B-C627-47C3-A46C-BECF1A1BD494}"/>
              </a:ext>
            </a:extLst>
          </p:cNvPr>
          <p:cNvSpPr>
            <a:spLocks noGrp="1"/>
          </p:cNvSpPr>
          <p:nvPr>
            <p:ph type="body" sz="quarter" idx="12"/>
          </p:nvPr>
        </p:nvSpPr>
        <p:spPr>
          <a:xfrm>
            <a:off x="640080" y="1554480"/>
            <a:ext cx="8053916" cy="4806990"/>
          </a:xfrm>
        </p:spPr>
        <p:txBody>
          <a:bodyPr/>
          <a:lstStyle/>
          <a:p>
            <a:pPr>
              <a:spcAft>
                <a:spcPts val="1200"/>
              </a:spcAft>
            </a:pPr>
            <a:r>
              <a:rPr lang="en-US" dirty="0"/>
              <a:t>Defines Harassment, Intimidation and Bullying</a:t>
            </a:r>
          </a:p>
          <a:p>
            <a:pPr>
              <a:spcAft>
                <a:spcPts val="1200"/>
              </a:spcAft>
            </a:pPr>
            <a:r>
              <a:rPr lang="en-US" dirty="0"/>
              <a:t>Requires any staff who observe, overhear, or otherwise witness HIB, </a:t>
            </a:r>
            <a:r>
              <a:rPr lang="en-US" u="sng" dirty="0"/>
              <a:t>or to whom such actions have been reported</a:t>
            </a:r>
            <a:r>
              <a:rPr lang="en-US" dirty="0"/>
              <a:t>, must take prompt and appropriate action to stop the HIB and to prevent its reoccurrence</a:t>
            </a:r>
          </a:p>
          <a:p>
            <a:pPr>
              <a:spcAft>
                <a:spcPts val="1200"/>
              </a:spcAft>
            </a:pPr>
            <a:r>
              <a:rPr lang="en-US" dirty="0"/>
              <a:t>Minor incidents that can be resolved immediately or do </a:t>
            </a:r>
            <a:br>
              <a:rPr lang="en-US" dirty="0"/>
            </a:br>
            <a:r>
              <a:rPr lang="en-US" dirty="0"/>
              <a:t>not meet the definition of HIB, require no further action</a:t>
            </a:r>
          </a:p>
          <a:p>
            <a:pPr>
              <a:spcAft>
                <a:spcPts val="1200"/>
              </a:spcAft>
            </a:pPr>
            <a:r>
              <a:rPr lang="en-US" dirty="0"/>
              <a:t>Read with </a:t>
            </a:r>
            <a:r>
              <a:rPr lang="en-US" dirty="0">
                <a:hlinkClick r:id="rId6"/>
              </a:rPr>
              <a:t>3210</a:t>
            </a:r>
            <a:r>
              <a:rPr lang="en-US" dirty="0"/>
              <a:t>/</a:t>
            </a:r>
            <a:r>
              <a:rPr lang="en-US" dirty="0">
                <a:hlinkClick r:id="rId7"/>
              </a:rPr>
              <a:t>3210P</a:t>
            </a:r>
            <a:endParaRPr lang="en-US" dirty="0"/>
          </a:p>
        </p:txBody>
      </p:sp>
    </p:spTree>
    <p:extLst>
      <p:ext uri="{BB962C8B-B14F-4D97-AF65-F5344CB8AC3E}">
        <p14:creationId xmlns:p14="http://schemas.microsoft.com/office/powerpoint/2010/main" val="934252754"/>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C37D56-FB4D-4890-9BC0-A6E481A71FA8}"/>
              </a:ext>
            </a:extLst>
          </p:cNvPr>
          <p:cNvSpPr>
            <a:spLocks noGrp="1"/>
          </p:cNvSpPr>
          <p:nvPr>
            <p:ph type="body" sz="quarter" idx="10"/>
          </p:nvPr>
        </p:nvSpPr>
        <p:spPr/>
        <p:txBody>
          <a:bodyPr/>
          <a:lstStyle/>
          <a:p>
            <a:r>
              <a:rPr lang="en-US" dirty="0"/>
              <a:t>District Policies</a:t>
            </a:r>
          </a:p>
        </p:txBody>
      </p:sp>
      <p:sp>
        <p:nvSpPr>
          <p:cNvPr id="6" name="Text Placeholder 5">
            <a:extLst>
              <a:ext uri="{FF2B5EF4-FFF2-40B4-BE49-F238E27FC236}">
                <a16:creationId xmlns:a16="http://schemas.microsoft.com/office/drawing/2014/main" id="{5E1B9A46-686D-42CB-8907-F80E3F1A2734}"/>
              </a:ext>
            </a:extLst>
          </p:cNvPr>
          <p:cNvSpPr>
            <a:spLocks noGrp="1"/>
          </p:cNvSpPr>
          <p:nvPr>
            <p:ph type="body" sz="quarter" idx="11"/>
          </p:nvPr>
        </p:nvSpPr>
        <p:spPr/>
        <p:txBody>
          <a:bodyPr/>
          <a:lstStyle/>
          <a:p>
            <a:r>
              <a:rPr lang="en-US" dirty="0">
                <a:hlinkClick r:id="rId3"/>
              </a:rPr>
              <a:t>Policy 3205</a:t>
            </a:r>
            <a:r>
              <a:rPr lang="en-US" dirty="0"/>
              <a:t>/</a:t>
            </a:r>
            <a:r>
              <a:rPr lang="en-US" dirty="0">
                <a:hlinkClick r:id="rId4"/>
              </a:rPr>
              <a:t>Procedure 3205P</a:t>
            </a:r>
            <a:r>
              <a:rPr lang="en-US" dirty="0"/>
              <a:t> – Sexual Harassment</a:t>
            </a:r>
          </a:p>
          <a:p>
            <a:endParaRPr lang="en-US" dirty="0"/>
          </a:p>
        </p:txBody>
      </p:sp>
      <p:sp>
        <p:nvSpPr>
          <p:cNvPr id="4" name="Text Placeholder 3">
            <a:extLst>
              <a:ext uri="{FF2B5EF4-FFF2-40B4-BE49-F238E27FC236}">
                <a16:creationId xmlns:a16="http://schemas.microsoft.com/office/drawing/2014/main" id="{F9F8DB8B-C627-47C3-A46C-BECF1A1BD494}"/>
              </a:ext>
            </a:extLst>
          </p:cNvPr>
          <p:cNvSpPr>
            <a:spLocks noGrp="1"/>
          </p:cNvSpPr>
          <p:nvPr>
            <p:ph type="body" sz="quarter" idx="12"/>
          </p:nvPr>
        </p:nvSpPr>
        <p:spPr/>
        <p:txBody>
          <a:bodyPr/>
          <a:lstStyle/>
          <a:p>
            <a:pPr marL="112712" indent="0">
              <a:spcAft>
                <a:spcPts val="1200"/>
              </a:spcAft>
              <a:buNone/>
            </a:pPr>
            <a:endParaRPr lang="en-US" dirty="0"/>
          </a:p>
          <a:p>
            <a:pPr>
              <a:spcAft>
                <a:spcPts val="1200"/>
              </a:spcAft>
            </a:pPr>
            <a:r>
              <a:rPr lang="en-US" dirty="0"/>
              <a:t>Sets forth the investigatory procedure for complaints</a:t>
            </a:r>
            <a:br>
              <a:rPr lang="en-US" dirty="0"/>
            </a:br>
            <a:r>
              <a:rPr lang="en-US" dirty="0"/>
              <a:t>of sexual harassment</a:t>
            </a:r>
          </a:p>
          <a:p>
            <a:pPr>
              <a:spcAft>
                <a:spcPts val="1200"/>
              </a:spcAft>
            </a:pPr>
            <a:r>
              <a:rPr lang="en-US" dirty="0"/>
              <a:t>Be aware of new Title IX requirements</a:t>
            </a:r>
          </a:p>
          <a:p>
            <a:pPr>
              <a:spcBef>
                <a:spcPts val="0"/>
              </a:spcBef>
            </a:pPr>
            <a:r>
              <a:rPr lang="en-US" dirty="0"/>
              <a:t>Attempt to resolve at building level, but requires the principal or designee to provide complainant with a copy of the policy and the</a:t>
            </a:r>
          </a:p>
          <a:p>
            <a:pPr marL="393192" indent="0">
              <a:spcBef>
                <a:spcPts val="0"/>
              </a:spcBef>
              <a:buNone/>
            </a:pPr>
            <a:r>
              <a:rPr lang="en-US" dirty="0"/>
              <a:t>procedure for formal complaints</a:t>
            </a:r>
          </a:p>
        </p:txBody>
      </p:sp>
      <p:pic>
        <p:nvPicPr>
          <p:cNvPr id="7" name="Picture 2" descr="Image result for title ix clipart">
            <a:extLst>
              <a:ext uri="{FF2B5EF4-FFF2-40B4-BE49-F238E27FC236}">
                <a16:creationId xmlns:a16="http://schemas.microsoft.com/office/drawing/2014/main" id="{5232598A-A09D-43CC-A2DE-EDD46D4EB5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740" t="8334" r="5124"/>
          <a:stretch/>
        </p:blipFill>
        <p:spPr bwMode="auto">
          <a:xfrm>
            <a:off x="5758229" y="4572001"/>
            <a:ext cx="2745691" cy="1645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160737"/>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C37D56-FB4D-4890-9BC0-A6E481A71FA8}"/>
              </a:ext>
            </a:extLst>
          </p:cNvPr>
          <p:cNvSpPr>
            <a:spLocks noGrp="1"/>
          </p:cNvSpPr>
          <p:nvPr>
            <p:ph type="body" sz="quarter" idx="10"/>
          </p:nvPr>
        </p:nvSpPr>
        <p:spPr/>
        <p:txBody>
          <a:bodyPr/>
          <a:lstStyle/>
          <a:p>
            <a:r>
              <a:rPr lang="en-US" dirty="0"/>
              <a:t>District Policies</a:t>
            </a:r>
          </a:p>
        </p:txBody>
      </p:sp>
      <p:sp>
        <p:nvSpPr>
          <p:cNvPr id="7" name="Text Placeholder 6">
            <a:extLst>
              <a:ext uri="{FF2B5EF4-FFF2-40B4-BE49-F238E27FC236}">
                <a16:creationId xmlns:a16="http://schemas.microsoft.com/office/drawing/2014/main" id="{88448017-97AE-4EDF-A032-49E2008E85DA}"/>
              </a:ext>
            </a:extLst>
          </p:cNvPr>
          <p:cNvSpPr>
            <a:spLocks noGrp="1"/>
          </p:cNvSpPr>
          <p:nvPr>
            <p:ph type="body" sz="quarter" idx="11"/>
          </p:nvPr>
        </p:nvSpPr>
        <p:spPr>
          <a:xfrm>
            <a:off x="640079" y="1005840"/>
            <a:ext cx="8205970" cy="548640"/>
          </a:xfrm>
        </p:spPr>
        <p:txBody>
          <a:bodyPr/>
          <a:lstStyle/>
          <a:p>
            <a:r>
              <a:rPr lang="en-US" spc="-80" dirty="0">
                <a:hlinkClick r:id="rId3"/>
              </a:rPr>
              <a:t>Policy 3210</a:t>
            </a:r>
            <a:r>
              <a:rPr lang="en-US" spc="-80" dirty="0"/>
              <a:t>/</a:t>
            </a:r>
            <a:r>
              <a:rPr lang="en-US" spc="-80" dirty="0">
                <a:hlinkClick r:id="rId4"/>
              </a:rPr>
              <a:t>Procedure 3210P</a:t>
            </a:r>
            <a:r>
              <a:rPr lang="en-US" spc="-80" dirty="0"/>
              <a:t> – Nondiscrimination</a:t>
            </a:r>
          </a:p>
          <a:p>
            <a:endParaRPr lang="en-US" dirty="0"/>
          </a:p>
        </p:txBody>
      </p:sp>
      <p:sp>
        <p:nvSpPr>
          <p:cNvPr id="4" name="Text Placeholder 3">
            <a:extLst>
              <a:ext uri="{FF2B5EF4-FFF2-40B4-BE49-F238E27FC236}">
                <a16:creationId xmlns:a16="http://schemas.microsoft.com/office/drawing/2014/main" id="{F9F8DB8B-C627-47C3-A46C-BECF1A1BD494}"/>
              </a:ext>
            </a:extLst>
          </p:cNvPr>
          <p:cNvSpPr>
            <a:spLocks noGrp="1"/>
          </p:cNvSpPr>
          <p:nvPr>
            <p:ph type="body" sz="quarter" idx="12"/>
          </p:nvPr>
        </p:nvSpPr>
        <p:spPr/>
        <p:txBody>
          <a:bodyPr/>
          <a:lstStyle/>
          <a:p>
            <a:pPr>
              <a:spcAft>
                <a:spcPts val="1200"/>
              </a:spcAft>
            </a:pPr>
            <a:r>
              <a:rPr lang="en-US" dirty="0"/>
              <a:t>Sets forth the investigatory procedure for complaints of discrimination</a:t>
            </a:r>
          </a:p>
          <a:p>
            <a:pPr>
              <a:spcAft>
                <a:spcPts val="1200"/>
              </a:spcAft>
            </a:pPr>
            <a:r>
              <a:rPr lang="en-US" dirty="0"/>
              <a:t>Attempt to resolve at building level, but requires the principal or designee to provide complainant with a copy of the policy and the procedure for formal complaints</a:t>
            </a:r>
          </a:p>
          <a:p>
            <a:pPr>
              <a:spcAft>
                <a:spcPts val="1200"/>
              </a:spcAft>
            </a:pPr>
            <a:r>
              <a:rPr lang="en-US" dirty="0"/>
              <a:t>Read with </a:t>
            </a:r>
            <a:r>
              <a:rPr lang="en-US" dirty="0">
                <a:hlinkClick r:id="rId5"/>
              </a:rPr>
              <a:t>3204</a:t>
            </a:r>
            <a:r>
              <a:rPr lang="en-US" dirty="0"/>
              <a:t> or </a:t>
            </a:r>
            <a:r>
              <a:rPr lang="en-US" dirty="0">
                <a:hlinkClick r:id="rId6"/>
              </a:rPr>
              <a:t>3205</a:t>
            </a:r>
            <a:endParaRPr lang="en-US" dirty="0"/>
          </a:p>
        </p:txBody>
      </p:sp>
      <p:pic>
        <p:nvPicPr>
          <p:cNvPr id="6" name="Picture 5">
            <a:extLst>
              <a:ext uri="{FF2B5EF4-FFF2-40B4-BE49-F238E27FC236}">
                <a16:creationId xmlns:a16="http://schemas.microsoft.com/office/drawing/2014/main" id="{EE0DBEF4-8D32-41F8-AB44-A11D5B28F848}"/>
              </a:ext>
            </a:extLst>
          </p:cNvPr>
          <p:cNvPicPr>
            <a:picLocks noChangeAspect="1"/>
          </p:cNvPicPr>
          <p:nvPr/>
        </p:nvPicPr>
        <p:blipFill>
          <a:blip r:embed="rId7">
            <a:extLst>
              <a:ext uri="{837473B0-CC2E-450A-ABE3-18F120FF3D39}">
                <a1611:picAttrSrcUrl xmlns:a1611="http://schemas.microsoft.com/office/drawing/2016/11/main" r:id="rId8"/>
              </a:ext>
            </a:extLst>
          </a:blip>
          <a:srcRect/>
          <a:stretch/>
        </p:blipFill>
        <p:spPr>
          <a:xfrm>
            <a:off x="4983003" y="4031226"/>
            <a:ext cx="3600558" cy="1927327"/>
          </a:xfrm>
          <a:prstGeom prst="rect">
            <a:avLst/>
          </a:prstGeom>
        </p:spPr>
      </p:pic>
    </p:spTree>
    <p:extLst>
      <p:ext uri="{BB962C8B-B14F-4D97-AF65-F5344CB8AC3E}">
        <p14:creationId xmlns:p14="http://schemas.microsoft.com/office/powerpoint/2010/main" val="224860958"/>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A0182671-1111-4BB3-B805-5DB02A836DC6}"/>
              </a:ext>
            </a:extLst>
          </p:cNvPr>
          <p:cNvPicPr>
            <a:picLocks noGrp="1" noChangeAspect="1"/>
          </p:cNvPicPr>
          <p:nvPr>
            <p:ph type="pic" sz="quarter" idx="11"/>
          </p:nvPr>
        </p:nvPicPr>
        <p:blipFill>
          <a:blip r:embed="rId3">
            <a:extLst>
              <a:ext uri="{837473B0-CC2E-450A-ABE3-18F120FF3D39}">
                <a1611:picAttrSrcUrl xmlns:a1611="http://schemas.microsoft.com/office/drawing/2016/11/main" r:id="rId4"/>
              </a:ext>
            </a:extLst>
          </a:blip>
          <a:srcRect t="11681" b="11681"/>
          <a:stretch/>
        </p:blipFill>
        <p:spPr>
          <a:xfrm>
            <a:off x="609876" y="1108579"/>
            <a:ext cx="4886799" cy="2809223"/>
          </a:xfrm>
          <a:prstGeom prst="round2DiagRect">
            <a:avLst>
              <a:gd name="adj1" fmla="val 16667"/>
              <a:gd name="adj2" fmla="val 0"/>
            </a:avLst>
          </a:prstGeom>
          <a:ln w="88900" cap="sq">
            <a:solidFill>
              <a:srgbClr val="E87827"/>
            </a:solidFill>
            <a:miter lim="800000"/>
          </a:ln>
          <a:effectLst>
            <a:outerShdw blurRad="254000" algn="tl" rotWithShape="0">
              <a:srgbClr val="000000">
                <a:alpha val="43000"/>
              </a:srgbClr>
            </a:outerShdw>
          </a:effectLst>
        </p:spPr>
      </p:pic>
      <p:sp>
        <p:nvSpPr>
          <p:cNvPr id="2" name="Title 1">
            <a:extLst>
              <a:ext uri="{FF2B5EF4-FFF2-40B4-BE49-F238E27FC236}">
                <a16:creationId xmlns:a16="http://schemas.microsoft.com/office/drawing/2014/main" id="{7AE54460-EE36-446B-BCA5-E40A89CEFECE}"/>
              </a:ext>
            </a:extLst>
          </p:cNvPr>
          <p:cNvSpPr>
            <a:spLocks noGrp="1"/>
          </p:cNvSpPr>
          <p:nvPr>
            <p:ph type="title"/>
          </p:nvPr>
        </p:nvSpPr>
        <p:spPr/>
        <p:txBody>
          <a:bodyPr/>
          <a:lstStyle/>
          <a:p>
            <a:r>
              <a:rPr lang="en-US" dirty="0"/>
              <a:t>New Legislation</a:t>
            </a:r>
          </a:p>
        </p:txBody>
      </p:sp>
      <p:pic>
        <p:nvPicPr>
          <p:cNvPr id="9" name="Picture Placeholder 8">
            <a:extLst>
              <a:ext uri="{FF2B5EF4-FFF2-40B4-BE49-F238E27FC236}">
                <a16:creationId xmlns:a16="http://schemas.microsoft.com/office/drawing/2014/main" id="{008ED313-3332-4E57-83ED-5AB8C80CFB7A}"/>
              </a:ext>
            </a:extLst>
          </p:cNvPr>
          <p:cNvPicPr>
            <a:picLocks noGrp="1" noChangeAspect="1"/>
          </p:cNvPicPr>
          <p:nvPr>
            <p:ph type="pic" sz="quarter" idx="12"/>
          </p:nvPr>
        </p:nvPicPr>
        <p:blipFill>
          <a:blip r:embed="rId5">
            <a:extLst>
              <a:ext uri="{837473B0-CC2E-450A-ABE3-18F120FF3D39}">
                <a1611:picAttrSrcUrl xmlns:a1611="http://schemas.microsoft.com/office/drawing/2016/11/main" r:id="rId6"/>
              </a:ext>
            </a:extLst>
          </a:blip>
          <a:srcRect/>
          <a:stretch/>
        </p:blipFill>
        <p:spPr>
          <a:xfrm>
            <a:off x="5179744" y="879482"/>
            <a:ext cx="3354380" cy="2237850"/>
          </a:xfrm>
          <a:ln>
            <a:solidFill>
              <a:srgbClr val="B9C7D4"/>
            </a:solidFill>
          </a:ln>
        </p:spPr>
      </p:pic>
    </p:spTree>
    <p:extLst>
      <p:ext uri="{BB962C8B-B14F-4D97-AF65-F5344CB8AC3E}">
        <p14:creationId xmlns:p14="http://schemas.microsoft.com/office/powerpoint/2010/main" val="2280966057"/>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C37D56-FB4D-4890-9BC0-A6E481A71FA8}"/>
              </a:ext>
            </a:extLst>
          </p:cNvPr>
          <p:cNvSpPr>
            <a:spLocks noGrp="1"/>
          </p:cNvSpPr>
          <p:nvPr>
            <p:ph type="body" sz="quarter" idx="10"/>
          </p:nvPr>
        </p:nvSpPr>
        <p:spPr/>
        <p:txBody>
          <a:bodyPr/>
          <a:lstStyle/>
          <a:p>
            <a:r>
              <a:rPr lang="en-US" dirty="0"/>
              <a:t>New Legislation</a:t>
            </a:r>
          </a:p>
        </p:txBody>
      </p:sp>
      <p:sp>
        <p:nvSpPr>
          <p:cNvPr id="6" name="Text Placeholder 5">
            <a:extLst>
              <a:ext uri="{FF2B5EF4-FFF2-40B4-BE49-F238E27FC236}">
                <a16:creationId xmlns:a16="http://schemas.microsoft.com/office/drawing/2014/main" id="{41788811-772F-4734-A5B9-244BF9F84245}"/>
              </a:ext>
            </a:extLst>
          </p:cNvPr>
          <p:cNvSpPr>
            <a:spLocks noGrp="1"/>
          </p:cNvSpPr>
          <p:nvPr>
            <p:ph type="body" sz="quarter" idx="11"/>
          </p:nvPr>
        </p:nvSpPr>
        <p:spPr/>
        <p:txBody>
          <a:bodyPr/>
          <a:lstStyle/>
          <a:p>
            <a:r>
              <a:rPr lang="en-US" dirty="0"/>
              <a:t>HB 1214 – SROs and CSOs </a:t>
            </a:r>
          </a:p>
          <a:p>
            <a:endParaRPr lang="en-US" dirty="0"/>
          </a:p>
        </p:txBody>
      </p:sp>
      <p:sp>
        <p:nvSpPr>
          <p:cNvPr id="4" name="Text Placeholder 3">
            <a:extLst>
              <a:ext uri="{FF2B5EF4-FFF2-40B4-BE49-F238E27FC236}">
                <a16:creationId xmlns:a16="http://schemas.microsoft.com/office/drawing/2014/main" id="{F9F8DB8B-C627-47C3-A46C-BECF1A1BD494}"/>
              </a:ext>
            </a:extLst>
          </p:cNvPr>
          <p:cNvSpPr>
            <a:spLocks noGrp="1"/>
          </p:cNvSpPr>
          <p:nvPr>
            <p:ph type="body" sz="quarter" idx="12"/>
          </p:nvPr>
        </p:nvSpPr>
        <p:spPr>
          <a:xfrm>
            <a:off x="640080" y="1828800"/>
            <a:ext cx="8053916" cy="4389119"/>
          </a:xfrm>
        </p:spPr>
        <p:txBody>
          <a:bodyPr/>
          <a:lstStyle/>
          <a:p>
            <a:pPr>
              <a:spcAft>
                <a:spcPts val="1200"/>
              </a:spcAft>
            </a:pPr>
            <a:r>
              <a:rPr lang="en-US" sz="2000" b="0" i="0" u="none" strike="noStrike" baseline="0" dirty="0">
                <a:solidFill>
                  <a:schemeClr val="tx2"/>
                </a:solidFill>
                <a:latin typeface="Arial" panose="020B0604020202020204" pitchFamily="34" charset="0"/>
              </a:rPr>
              <a:t>New Policy and Procedure 4410 and 4410P</a:t>
            </a:r>
          </a:p>
          <a:p>
            <a:pPr>
              <a:spcAft>
                <a:spcPts val="1200"/>
              </a:spcAft>
            </a:pPr>
            <a:r>
              <a:rPr lang="en-US" sz="2000" b="0" i="0" u="none" strike="noStrike" baseline="0" dirty="0">
                <a:solidFill>
                  <a:schemeClr val="tx2"/>
                </a:solidFill>
                <a:latin typeface="Arial" panose="020B0604020202020204" pitchFamily="34" charset="0"/>
              </a:rPr>
              <a:t>Requires enhanced training and accountability for both school resource officers and classified safety and security staff in schools;</a:t>
            </a:r>
          </a:p>
          <a:p>
            <a:pPr>
              <a:spcAft>
                <a:spcPts val="1200"/>
              </a:spcAft>
            </a:pPr>
            <a:r>
              <a:rPr lang="en-US" sz="2000" dirty="0">
                <a:solidFill>
                  <a:schemeClr val="tx2"/>
                </a:solidFill>
              </a:rPr>
              <a:t>Ad</a:t>
            </a:r>
            <a:r>
              <a:rPr lang="en-US" sz="2000" b="0" i="0" u="none" strike="noStrike" baseline="0" dirty="0">
                <a:solidFill>
                  <a:schemeClr val="tx2"/>
                </a:solidFill>
                <a:latin typeface="Arial" panose="020B0604020202020204" pitchFamily="34" charset="0"/>
              </a:rPr>
              <a:t>ds to training requirements and new requirements for safety and security staff contracts, data collection and reporting to OSPI</a:t>
            </a:r>
          </a:p>
          <a:p>
            <a:pPr>
              <a:spcAft>
                <a:spcPts val="1200"/>
              </a:spcAft>
            </a:pPr>
            <a:r>
              <a:rPr lang="en-US" sz="2000" dirty="0">
                <a:solidFill>
                  <a:schemeClr val="tx2"/>
                </a:solidFill>
              </a:rPr>
              <a:t>At beginning of year, each school </a:t>
            </a:r>
            <a:r>
              <a:rPr lang="en-US" sz="2000" u="sng" dirty="0">
                <a:solidFill>
                  <a:schemeClr val="tx2"/>
                </a:solidFill>
              </a:rPr>
              <a:t>must</a:t>
            </a:r>
            <a:r>
              <a:rPr lang="en-US" sz="2000" dirty="0">
                <a:solidFill>
                  <a:schemeClr val="tx2"/>
                </a:solidFill>
              </a:rPr>
              <a:t> present to and discuss with students the roles and responsibilities of safety and security staff (in new policy and procedure) and distribute the same information to families</a:t>
            </a:r>
          </a:p>
        </p:txBody>
      </p:sp>
    </p:spTree>
    <p:extLst>
      <p:ext uri="{BB962C8B-B14F-4D97-AF65-F5344CB8AC3E}">
        <p14:creationId xmlns:p14="http://schemas.microsoft.com/office/powerpoint/2010/main" val="356512790"/>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C37D56-FB4D-4890-9BC0-A6E481A71FA8}"/>
              </a:ext>
            </a:extLst>
          </p:cNvPr>
          <p:cNvSpPr>
            <a:spLocks noGrp="1"/>
          </p:cNvSpPr>
          <p:nvPr>
            <p:ph type="body" sz="quarter" idx="10"/>
          </p:nvPr>
        </p:nvSpPr>
        <p:spPr/>
        <p:txBody>
          <a:bodyPr/>
          <a:lstStyle/>
          <a:p>
            <a:r>
              <a:rPr lang="en-US" dirty="0"/>
              <a:t>New Legislation</a:t>
            </a:r>
          </a:p>
        </p:txBody>
      </p:sp>
      <p:sp>
        <p:nvSpPr>
          <p:cNvPr id="6" name="Text Placeholder 5">
            <a:extLst>
              <a:ext uri="{FF2B5EF4-FFF2-40B4-BE49-F238E27FC236}">
                <a16:creationId xmlns:a16="http://schemas.microsoft.com/office/drawing/2014/main" id="{41788811-772F-4734-A5B9-244BF9F84245}"/>
              </a:ext>
            </a:extLst>
          </p:cNvPr>
          <p:cNvSpPr>
            <a:spLocks noGrp="1"/>
          </p:cNvSpPr>
          <p:nvPr>
            <p:ph type="body" sz="quarter" idx="11"/>
          </p:nvPr>
        </p:nvSpPr>
        <p:spPr/>
        <p:txBody>
          <a:bodyPr/>
          <a:lstStyle/>
          <a:p>
            <a:r>
              <a:rPr lang="en-US" dirty="0"/>
              <a:t>SB 5044 – Racial Equity Trainings</a:t>
            </a:r>
          </a:p>
        </p:txBody>
      </p:sp>
      <p:sp>
        <p:nvSpPr>
          <p:cNvPr id="4" name="Text Placeholder 3">
            <a:extLst>
              <a:ext uri="{FF2B5EF4-FFF2-40B4-BE49-F238E27FC236}">
                <a16:creationId xmlns:a16="http://schemas.microsoft.com/office/drawing/2014/main" id="{F9F8DB8B-C627-47C3-A46C-BECF1A1BD494}"/>
              </a:ext>
            </a:extLst>
          </p:cNvPr>
          <p:cNvSpPr>
            <a:spLocks noGrp="1"/>
          </p:cNvSpPr>
          <p:nvPr>
            <p:ph type="body" sz="quarter" idx="12"/>
          </p:nvPr>
        </p:nvSpPr>
        <p:spPr>
          <a:xfrm>
            <a:off x="640080" y="1828800"/>
            <a:ext cx="8053916" cy="4389119"/>
          </a:xfrm>
        </p:spPr>
        <p:txBody>
          <a:bodyPr/>
          <a:lstStyle/>
          <a:p>
            <a:pPr>
              <a:spcBef>
                <a:spcPts val="0"/>
              </a:spcBef>
              <a:spcAft>
                <a:spcPts val="1200"/>
              </a:spcAft>
            </a:pPr>
            <a:r>
              <a:rPr lang="en-US" sz="2000" b="0" i="0" u="none" strike="noStrike" baseline="0" dirty="0">
                <a:solidFill>
                  <a:schemeClr val="tx2"/>
                </a:solidFill>
                <a:latin typeface="Arial" panose="020B0604020202020204" pitchFamily="34" charset="0"/>
              </a:rPr>
              <a:t>WSSDA must develop cultural competency, diversity, equity, and inclusion standards for school director governance, and must identify or develop governance training for Directors that align with those standards; </a:t>
            </a:r>
          </a:p>
          <a:p>
            <a:pPr>
              <a:spcBef>
                <a:spcPts val="0"/>
              </a:spcBef>
              <a:spcAft>
                <a:spcPts val="1200"/>
              </a:spcAft>
            </a:pPr>
            <a:r>
              <a:rPr lang="en-US" sz="2000" b="0" i="0" u="none" strike="noStrike" baseline="0" dirty="0">
                <a:solidFill>
                  <a:schemeClr val="tx2"/>
                </a:solidFill>
                <a:latin typeface="Arial" panose="020B0604020202020204" pitchFamily="34" charset="0"/>
              </a:rPr>
              <a:t>Already mandate that beginning in the 2020-21 school year, and every other school year thereafter, school districts must use one of the professional learning days funded under RCW 28A.150.415 to train school district staff in one or more of the following topics: SEL, trauma-informed practices, using the model plan developed under RCW 28A.320.1271 related to recognition and response to emotional or behavioral distress, consideration of adverse childhood experiences, mental health literacy, antibullying strategies, or culturally sustaining practices. </a:t>
            </a:r>
            <a:endParaRPr lang="en-US" sz="2000" dirty="0">
              <a:solidFill>
                <a:schemeClr val="tx2"/>
              </a:solidFill>
            </a:endParaRPr>
          </a:p>
        </p:txBody>
      </p:sp>
    </p:spTree>
    <p:extLst>
      <p:ext uri="{BB962C8B-B14F-4D97-AF65-F5344CB8AC3E}">
        <p14:creationId xmlns:p14="http://schemas.microsoft.com/office/powerpoint/2010/main" val="2263491849"/>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82880" y="1696684"/>
            <a:ext cx="8718359" cy="1500347"/>
          </a:xfrm>
          <a:prstGeom prst="rect">
            <a:avLst/>
          </a:prstGeom>
          <a:noFill/>
        </p:spPr>
        <p:txBody>
          <a:bodyPr wrap="square" rtlCol="0">
            <a:spAutoFit/>
          </a:bodyPr>
          <a:lstStyle/>
          <a:p>
            <a:pPr marL="457200" indent="-457200">
              <a:lnSpc>
                <a:spcPct val="130000"/>
              </a:lnSpc>
              <a:buFont typeface="Arial" panose="020B0604020202020204" pitchFamily="34" charset="0"/>
              <a:buChar char="•"/>
            </a:pPr>
            <a:r>
              <a:rPr lang="en-US" dirty="0">
                <a:solidFill>
                  <a:schemeClr val="tx2"/>
                </a:solidFill>
                <a:latin typeface="Myriad Pro"/>
                <a:cs typeface="Myriad Pro"/>
              </a:rPr>
              <a:t>Review how to access our school district policies, procedures &amp; forms online</a:t>
            </a:r>
          </a:p>
          <a:p>
            <a:pPr marL="457200" indent="-457200">
              <a:lnSpc>
                <a:spcPct val="130000"/>
              </a:lnSpc>
              <a:buFont typeface="Arial" panose="020B0604020202020204" pitchFamily="34" charset="0"/>
              <a:buChar char="•"/>
            </a:pPr>
            <a:r>
              <a:rPr lang="en-US" dirty="0">
                <a:solidFill>
                  <a:schemeClr val="tx2"/>
                </a:solidFill>
                <a:latin typeface="Myriad Pro"/>
                <a:cs typeface="Myriad Pro"/>
              </a:rPr>
              <a:t>Know the most important policy and procedure updates for the 2021-22 school year</a:t>
            </a:r>
          </a:p>
          <a:p>
            <a:pPr marL="457200" indent="-457200">
              <a:lnSpc>
                <a:spcPct val="130000"/>
              </a:lnSpc>
              <a:buFont typeface="Arial" panose="020B0604020202020204" pitchFamily="34" charset="0"/>
              <a:buChar char="•"/>
            </a:pPr>
            <a:r>
              <a:rPr lang="en-US" dirty="0">
                <a:solidFill>
                  <a:schemeClr val="tx2"/>
                </a:solidFill>
                <a:latin typeface="Myriad Pro"/>
                <a:cs typeface="Myriad Pro"/>
              </a:rPr>
              <a:t>Identify the actions and key communicators in your building/department you will need to inform on an August LID Day of these important policy &amp; procedure updates</a:t>
            </a:r>
          </a:p>
        </p:txBody>
      </p:sp>
      <p:sp>
        <p:nvSpPr>
          <p:cNvPr id="5" name="TextBox 4"/>
          <p:cNvSpPr txBox="1"/>
          <p:nvPr/>
        </p:nvSpPr>
        <p:spPr>
          <a:xfrm>
            <a:off x="632687" y="360375"/>
            <a:ext cx="5939945" cy="553998"/>
          </a:xfrm>
          <a:prstGeom prst="rect">
            <a:avLst/>
          </a:prstGeom>
          <a:noFill/>
        </p:spPr>
        <p:txBody>
          <a:bodyPr wrap="square" rtlCol="0">
            <a:spAutoFit/>
          </a:bodyPr>
          <a:lstStyle/>
          <a:p>
            <a:r>
              <a:rPr lang="en-US" sz="3000" b="1" dirty="0">
                <a:solidFill>
                  <a:srgbClr val="FFFFFF"/>
                </a:solidFill>
                <a:latin typeface="Myriad Pro"/>
                <a:cs typeface="Myriad Pro"/>
              </a:rPr>
              <a:t>Purpose</a:t>
            </a:r>
          </a:p>
        </p:txBody>
      </p:sp>
      <p:pic>
        <p:nvPicPr>
          <p:cNvPr id="2050" name="Picture 2" descr="image of core values integrity, learning, passion, respect, equity, diversity and collaborations">
            <a:extLst>
              <a:ext uri="{FF2B5EF4-FFF2-40B4-BE49-F238E27FC236}">
                <a16:creationId xmlns:a16="http://schemas.microsoft.com/office/drawing/2014/main" id="{EBFA8DE5-2B0F-4967-8B00-71DBBDC7D3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135" y="3272991"/>
            <a:ext cx="3289730" cy="3415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881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C37D56-FB4D-4890-9BC0-A6E481A71FA8}"/>
              </a:ext>
            </a:extLst>
          </p:cNvPr>
          <p:cNvSpPr>
            <a:spLocks noGrp="1"/>
          </p:cNvSpPr>
          <p:nvPr>
            <p:ph type="body" sz="quarter" idx="10"/>
          </p:nvPr>
        </p:nvSpPr>
        <p:spPr/>
        <p:txBody>
          <a:bodyPr/>
          <a:lstStyle/>
          <a:p>
            <a:r>
              <a:rPr lang="en-US" dirty="0"/>
              <a:t>New Legislation</a:t>
            </a:r>
          </a:p>
        </p:txBody>
      </p:sp>
      <p:sp>
        <p:nvSpPr>
          <p:cNvPr id="6" name="Text Placeholder 5">
            <a:extLst>
              <a:ext uri="{FF2B5EF4-FFF2-40B4-BE49-F238E27FC236}">
                <a16:creationId xmlns:a16="http://schemas.microsoft.com/office/drawing/2014/main" id="{41788811-772F-4734-A5B9-244BF9F84245}"/>
              </a:ext>
            </a:extLst>
          </p:cNvPr>
          <p:cNvSpPr>
            <a:spLocks noGrp="1"/>
          </p:cNvSpPr>
          <p:nvPr>
            <p:ph type="body" sz="quarter" idx="11"/>
          </p:nvPr>
        </p:nvSpPr>
        <p:spPr/>
        <p:txBody>
          <a:bodyPr/>
          <a:lstStyle/>
          <a:p>
            <a:r>
              <a:rPr lang="en-US" dirty="0"/>
              <a:t>SB 5044 – Racial Equity Trainings cont’d.</a:t>
            </a:r>
          </a:p>
        </p:txBody>
      </p:sp>
      <p:sp>
        <p:nvSpPr>
          <p:cNvPr id="4" name="Text Placeholder 3">
            <a:extLst>
              <a:ext uri="{FF2B5EF4-FFF2-40B4-BE49-F238E27FC236}">
                <a16:creationId xmlns:a16="http://schemas.microsoft.com/office/drawing/2014/main" id="{F9F8DB8B-C627-47C3-A46C-BECF1A1BD494}"/>
              </a:ext>
            </a:extLst>
          </p:cNvPr>
          <p:cNvSpPr>
            <a:spLocks noGrp="1"/>
          </p:cNvSpPr>
          <p:nvPr>
            <p:ph type="body" sz="quarter" idx="12"/>
          </p:nvPr>
        </p:nvSpPr>
        <p:spPr>
          <a:xfrm>
            <a:off x="640080" y="1828800"/>
            <a:ext cx="8053916" cy="4389119"/>
          </a:xfrm>
        </p:spPr>
        <p:txBody>
          <a:bodyPr/>
          <a:lstStyle/>
          <a:p>
            <a:pPr>
              <a:spcBef>
                <a:spcPts val="0"/>
              </a:spcBef>
              <a:spcAft>
                <a:spcPts val="1200"/>
              </a:spcAft>
            </a:pPr>
            <a:r>
              <a:rPr lang="en-US" sz="2000" b="0" i="0" u="none" strike="noStrike" baseline="0" dirty="0">
                <a:solidFill>
                  <a:schemeClr val="tx2"/>
                </a:solidFill>
                <a:latin typeface="Arial" panose="020B0604020202020204" pitchFamily="34" charset="0"/>
              </a:rPr>
              <a:t>Now, in the 2021-22 school year, school districts must use one of the professional learning days funded under RCW 28A.150.415 to train school district staff in one or more of the following topics: Cultural competency, diversity, equity, or inclusion. </a:t>
            </a:r>
          </a:p>
          <a:p>
            <a:pPr>
              <a:spcBef>
                <a:spcPts val="0"/>
              </a:spcBef>
              <a:spcAft>
                <a:spcPts val="1200"/>
              </a:spcAft>
            </a:pPr>
            <a:r>
              <a:rPr lang="en-US" sz="2000" b="0" i="0" u="none" strike="noStrike" baseline="0" dirty="0">
                <a:solidFill>
                  <a:schemeClr val="tx2"/>
                </a:solidFill>
                <a:latin typeface="Arial" panose="020B0604020202020204" pitchFamily="34" charset="0"/>
              </a:rPr>
              <a:t>Beginning in the 2023-24 school year, and every other school year thereafter, school districts must use one of the professional learning days funded under RCW 28A.150.415 to provide to school district staff a variety of opportunities for training, professional development, and professional learning aligned with the cultural competency, equity, diversity, and inclusion standards of practice developed by the Washington professional educator standards board under RCW 28A.410.260.</a:t>
            </a:r>
            <a:endParaRPr lang="en-US" sz="1800" b="0" i="0" u="none" strike="noStrike" baseline="0" dirty="0">
              <a:solidFill>
                <a:srgbClr val="000000"/>
              </a:solidFill>
              <a:latin typeface="Arial" panose="020B0604020202020204" pitchFamily="34" charset="0"/>
            </a:endParaRPr>
          </a:p>
        </p:txBody>
      </p:sp>
    </p:spTree>
    <p:extLst>
      <p:ext uri="{BB962C8B-B14F-4D97-AF65-F5344CB8AC3E}">
        <p14:creationId xmlns:p14="http://schemas.microsoft.com/office/powerpoint/2010/main" val="3106803928"/>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54460-EE36-446B-BCA5-E40A89CEFECE}"/>
              </a:ext>
            </a:extLst>
          </p:cNvPr>
          <p:cNvSpPr>
            <a:spLocks noGrp="1"/>
          </p:cNvSpPr>
          <p:nvPr>
            <p:ph type="title"/>
          </p:nvPr>
        </p:nvSpPr>
        <p:spPr/>
        <p:txBody>
          <a:bodyPr/>
          <a:lstStyle/>
          <a:p>
            <a:r>
              <a:rPr lang="en-US" dirty="0"/>
              <a:t>New Case Law</a:t>
            </a:r>
          </a:p>
        </p:txBody>
      </p:sp>
      <p:pic>
        <p:nvPicPr>
          <p:cNvPr id="13" name="Picture Placeholder 12">
            <a:extLst>
              <a:ext uri="{FF2B5EF4-FFF2-40B4-BE49-F238E27FC236}">
                <a16:creationId xmlns:a16="http://schemas.microsoft.com/office/drawing/2014/main" id="{A0182671-1111-4BB3-B805-5DB02A836DC6}"/>
              </a:ext>
            </a:extLst>
          </p:cNvPr>
          <p:cNvPicPr>
            <a:picLocks noGrp="1" noChangeAspect="1"/>
          </p:cNvPicPr>
          <p:nvPr>
            <p:ph type="pic" sz="quarter" idx="11"/>
          </p:nvPr>
        </p:nvPicPr>
        <p:blipFill>
          <a:blip r:embed="rId3">
            <a:extLst>
              <a:ext uri="{837473B0-CC2E-450A-ABE3-18F120FF3D39}">
                <a1611:picAttrSrcUrl xmlns:a1611="http://schemas.microsoft.com/office/drawing/2016/11/main" r:id="rId4"/>
              </a:ext>
            </a:extLst>
          </a:blip>
          <a:srcRect t="11676" b="11676"/>
          <a:stretch/>
        </p:blipFill>
        <p:spPr>
          <a:xfrm>
            <a:off x="609876" y="1108579"/>
            <a:ext cx="4886799" cy="2809223"/>
          </a:xfrm>
          <a:prstGeom prst="round2DiagRect">
            <a:avLst>
              <a:gd name="adj1" fmla="val 16667"/>
              <a:gd name="adj2" fmla="val 0"/>
            </a:avLst>
          </a:prstGeom>
          <a:ln w="88900" cap="sq">
            <a:solidFill>
              <a:srgbClr val="E87827"/>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1F8FA536-E7DD-4864-81F3-949783AA8624}"/>
              </a:ext>
            </a:extLst>
          </p:cNvPr>
          <p:cNvSpPr txBox="1"/>
          <p:nvPr/>
        </p:nvSpPr>
        <p:spPr>
          <a:xfrm>
            <a:off x="609876" y="3917802"/>
            <a:ext cx="4886799" cy="230832"/>
          </a:xfrm>
          <a:prstGeom prst="rect">
            <a:avLst/>
          </a:prstGeom>
          <a:noFill/>
        </p:spPr>
        <p:txBody>
          <a:bodyPr wrap="square" rtlCol="0">
            <a:spAutoFit/>
          </a:bodyPr>
          <a:lstStyle/>
          <a:p>
            <a:r>
              <a:rPr lang="en-US" sz="900">
                <a:hlinkClick r:id="rId4" tooltip="https://commons.wikimedia.org/wiki/File:Cork_courthouse.jpg"/>
              </a:rPr>
              <a:t>This Photo</a:t>
            </a:r>
            <a:r>
              <a:rPr lang="en-US" sz="900"/>
              <a:t> by Unknown Author is licensed under </a:t>
            </a:r>
            <a:r>
              <a:rPr lang="en-US" sz="900">
                <a:hlinkClick r:id="rId5" tooltip="https://creativecommons.org/licenses/by-sa/3.0/"/>
              </a:rPr>
              <a:t>CC BY-SA</a:t>
            </a:r>
            <a:endParaRPr lang="en-US" sz="900"/>
          </a:p>
        </p:txBody>
      </p:sp>
      <p:sp>
        <p:nvSpPr>
          <p:cNvPr id="4" name="TextBox 3">
            <a:extLst>
              <a:ext uri="{FF2B5EF4-FFF2-40B4-BE49-F238E27FC236}">
                <a16:creationId xmlns:a16="http://schemas.microsoft.com/office/drawing/2014/main" id="{EB059EF9-F8AF-468E-8D5E-581EDCF93E62}"/>
              </a:ext>
            </a:extLst>
          </p:cNvPr>
          <p:cNvSpPr txBox="1"/>
          <p:nvPr/>
        </p:nvSpPr>
        <p:spPr>
          <a:xfrm>
            <a:off x="5179744" y="3116534"/>
            <a:ext cx="3354380" cy="230832"/>
          </a:xfrm>
          <a:prstGeom prst="rect">
            <a:avLst/>
          </a:prstGeom>
          <a:noFill/>
        </p:spPr>
        <p:txBody>
          <a:bodyPr wrap="square" rtlCol="0">
            <a:spAutoFit/>
          </a:bodyPr>
          <a:lstStyle/>
          <a:p>
            <a:r>
              <a:rPr lang="en-US" sz="900">
                <a:hlinkClick r:id="rId6" tooltip="http://thebluediamondgallery.com/legal/common-law.html"/>
              </a:rPr>
              <a:t>This Photo</a:t>
            </a:r>
            <a:r>
              <a:rPr lang="en-US" sz="900"/>
              <a:t> by Unknown Author is licensed under </a:t>
            </a:r>
            <a:r>
              <a:rPr lang="en-US" sz="900">
                <a:hlinkClick r:id="rId5" tooltip="https://creativecommons.org/licenses/by-sa/3.0/"/>
              </a:rPr>
              <a:t>CC BY-SA</a:t>
            </a:r>
            <a:endParaRPr lang="en-US" sz="900"/>
          </a:p>
        </p:txBody>
      </p:sp>
      <p:pic>
        <p:nvPicPr>
          <p:cNvPr id="9" name="Picture Placeholder 8">
            <a:extLst>
              <a:ext uri="{FF2B5EF4-FFF2-40B4-BE49-F238E27FC236}">
                <a16:creationId xmlns:a16="http://schemas.microsoft.com/office/drawing/2014/main" id="{008ED313-3332-4E57-83ED-5AB8C80CFB7A}"/>
              </a:ext>
            </a:extLst>
          </p:cNvPr>
          <p:cNvPicPr>
            <a:picLocks noGrp="1" noChangeAspect="1"/>
          </p:cNvPicPr>
          <p:nvPr>
            <p:ph type="pic" sz="quarter" idx="12"/>
          </p:nvPr>
        </p:nvPicPr>
        <p:blipFill>
          <a:blip r:embed="rId7">
            <a:extLst>
              <a:ext uri="{837473B0-CC2E-450A-ABE3-18F120FF3D39}">
                <a1611:picAttrSrcUrl xmlns:a1611="http://schemas.microsoft.com/office/drawing/2016/11/main" r:id="rId6"/>
              </a:ext>
            </a:extLst>
          </a:blip>
          <a:srcRect/>
          <a:stretch/>
        </p:blipFill>
        <p:spPr>
          <a:xfrm>
            <a:off x="4925961" y="789864"/>
            <a:ext cx="3608163" cy="2548719"/>
          </a:xfrm>
          <a:ln>
            <a:solidFill>
              <a:srgbClr val="B9C7D4"/>
            </a:solidFill>
          </a:ln>
        </p:spPr>
      </p:pic>
    </p:spTree>
    <p:extLst>
      <p:ext uri="{BB962C8B-B14F-4D97-AF65-F5344CB8AC3E}">
        <p14:creationId xmlns:p14="http://schemas.microsoft.com/office/powerpoint/2010/main" val="3422878355"/>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C37D56-FB4D-4890-9BC0-A6E481A71FA8}"/>
              </a:ext>
            </a:extLst>
          </p:cNvPr>
          <p:cNvSpPr>
            <a:spLocks noGrp="1"/>
          </p:cNvSpPr>
          <p:nvPr>
            <p:ph type="body" sz="quarter" idx="10"/>
          </p:nvPr>
        </p:nvSpPr>
        <p:spPr/>
        <p:txBody>
          <a:bodyPr/>
          <a:lstStyle/>
          <a:p>
            <a:r>
              <a:rPr lang="en-US" dirty="0"/>
              <a:t>New Case Law</a:t>
            </a:r>
          </a:p>
        </p:txBody>
      </p:sp>
      <p:sp>
        <p:nvSpPr>
          <p:cNvPr id="6" name="Text Placeholder 5">
            <a:extLst>
              <a:ext uri="{FF2B5EF4-FFF2-40B4-BE49-F238E27FC236}">
                <a16:creationId xmlns:a16="http://schemas.microsoft.com/office/drawing/2014/main" id="{41788811-772F-4734-A5B9-244BF9F84245}"/>
              </a:ext>
            </a:extLst>
          </p:cNvPr>
          <p:cNvSpPr>
            <a:spLocks noGrp="1"/>
          </p:cNvSpPr>
          <p:nvPr>
            <p:ph type="body" sz="quarter" idx="11"/>
          </p:nvPr>
        </p:nvSpPr>
        <p:spPr/>
        <p:txBody>
          <a:bodyPr/>
          <a:lstStyle/>
          <a:p>
            <a:r>
              <a:rPr lang="en-US" dirty="0"/>
              <a:t>First Amendment Speech - </a:t>
            </a:r>
            <a:r>
              <a:rPr lang="en-US" i="1" dirty="0"/>
              <a:t>Levy</a:t>
            </a:r>
            <a:endParaRPr lang="en-US" dirty="0"/>
          </a:p>
          <a:p>
            <a:endParaRPr lang="en-US" dirty="0"/>
          </a:p>
        </p:txBody>
      </p:sp>
      <p:sp>
        <p:nvSpPr>
          <p:cNvPr id="4" name="Text Placeholder 3">
            <a:extLst>
              <a:ext uri="{FF2B5EF4-FFF2-40B4-BE49-F238E27FC236}">
                <a16:creationId xmlns:a16="http://schemas.microsoft.com/office/drawing/2014/main" id="{F9F8DB8B-C627-47C3-A46C-BECF1A1BD494}"/>
              </a:ext>
            </a:extLst>
          </p:cNvPr>
          <p:cNvSpPr>
            <a:spLocks noGrp="1"/>
          </p:cNvSpPr>
          <p:nvPr>
            <p:ph type="body" sz="quarter" idx="12"/>
          </p:nvPr>
        </p:nvSpPr>
        <p:spPr>
          <a:xfrm>
            <a:off x="640080" y="1828800"/>
            <a:ext cx="8053916" cy="4389119"/>
          </a:xfrm>
        </p:spPr>
        <p:txBody>
          <a:bodyPr/>
          <a:lstStyle/>
          <a:p>
            <a:pPr>
              <a:spcAft>
                <a:spcPts val="1200"/>
              </a:spcAft>
            </a:pPr>
            <a:r>
              <a:rPr lang="en-US" sz="2000" dirty="0"/>
              <a:t>On 6/23/2021 the US Supreme Court issued its decision;</a:t>
            </a:r>
          </a:p>
          <a:p>
            <a:pPr>
              <a:spcAft>
                <a:spcPts val="1200"/>
              </a:spcAft>
            </a:pPr>
            <a:r>
              <a:rPr lang="en-US" sz="2000" dirty="0">
                <a:solidFill>
                  <a:schemeClr val="tx2"/>
                </a:solidFill>
                <a:effectLst/>
                <a:ea typeface="Times New Roman" panose="02020603050405020304" pitchFamily="18" charset="0"/>
              </a:rPr>
              <a:t>The First Amend­ment permits public schools to regulate </a:t>
            </a:r>
            <a:r>
              <a:rPr lang="en-US" sz="2000" i="1" dirty="0">
                <a:solidFill>
                  <a:schemeClr val="tx2"/>
                </a:solidFill>
                <a:effectLst/>
                <a:ea typeface="Times New Roman" panose="02020603050405020304" pitchFamily="18" charset="0"/>
              </a:rPr>
              <a:t>some </a:t>
            </a:r>
            <a:r>
              <a:rPr lang="en-US" sz="2000" dirty="0">
                <a:solidFill>
                  <a:schemeClr val="tx2"/>
                </a:solidFill>
                <a:effectLst/>
                <a:ea typeface="Times New Roman" panose="02020603050405020304" pitchFamily="18" charset="0"/>
              </a:rPr>
              <a:t>student speech that does not occur on school premises during the regular school day;</a:t>
            </a:r>
            <a:endParaRPr lang="en-US" sz="2000" dirty="0">
              <a:solidFill>
                <a:schemeClr val="tx2"/>
              </a:solidFill>
              <a:ea typeface="Times New Roman" panose="02020603050405020304" pitchFamily="18" charset="0"/>
            </a:endParaRPr>
          </a:p>
          <a:p>
            <a:pPr>
              <a:spcAft>
                <a:spcPts val="1200"/>
              </a:spcAft>
            </a:pPr>
            <a:r>
              <a:rPr lang="en-US" sz="2000" dirty="0">
                <a:solidFill>
                  <a:schemeClr val="tx2"/>
                </a:solidFill>
                <a:effectLst/>
                <a:ea typeface="Times New Roman" panose="02020603050405020304" pitchFamily="18" charset="0"/>
              </a:rPr>
              <a:t>This authority is more limited than the authority that schools exercise with respect to on-premises speech;</a:t>
            </a:r>
            <a:endParaRPr lang="en-US" sz="2000" dirty="0">
              <a:solidFill>
                <a:schemeClr val="tx2"/>
              </a:solidFill>
              <a:ea typeface="Times New Roman" panose="02020603050405020304" pitchFamily="18" charset="0"/>
            </a:endParaRPr>
          </a:p>
          <a:p>
            <a:pPr>
              <a:spcAft>
                <a:spcPts val="1200"/>
              </a:spcAft>
            </a:pPr>
            <a:r>
              <a:rPr lang="en-US" sz="2000" dirty="0">
                <a:solidFill>
                  <a:schemeClr val="tx2"/>
                </a:solidFill>
                <a:effectLst/>
                <a:ea typeface="Times New Roman" panose="02020603050405020304" pitchFamily="18" charset="0"/>
              </a:rPr>
              <a:t>Courts should be “skeptical” about the constitution­ality of the regulation of off-premises speech;</a:t>
            </a:r>
            <a:endParaRPr lang="en-US" sz="2000" dirty="0">
              <a:solidFill>
                <a:schemeClr val="tx2"/>
              </a:solidFill>
              <a:ea typeface="Times New Roman" panose="02020603050405020304" pitchFamily="18" charset="0"/>
            </a:endParaRPr>
          </a:p>
          <a:p>
            <a:r>
              <a:rPr lang="en-US" sz="2000" dirty="0">
                <a:solidFill>
                  <a:schemeClr val="tx2"/>
                </a:solidFill>
                <a:effectLst/>
                <a:ea typeface="Times New Roman" panose="02020603050405020304" pitchFamily="18" charset="0"/>
              </a:rPr>
              <a:t>The doctrine of </a:t>
            </a:r>
            <a:r>
              <a:rPr lang="en-US" sz="2000" i="1" dirty="0">
                <a:solidFill>
                  <a:schemeClr val="tx2"/>
                </a:solidFill>
                <a:effectLst/>
                <a:ea typeface="Times New Roman" panose="02020603050405020304" pitchFamily="18" charset="0"/>
              </a:rPr>
              <a:t>in loco parentis </a:t>
            </a:r>
            <a:r>
              <a:rPr lang="en-US" sz="2000" dirty="0">
                <a:solidFill>
                  <a:schemeClr val="tx2"/>
                </a:solidFill>
                <a:effectLst/>
                <a:ea typeface="Times New Roman" panose="02020603050405020304" pitchFamily="18" charset="0"/>
              </a:rPr>
              <a:t>“rarely”</a:t>
            </a:r>
          </a:p>
          <a:p>
            <a:pPr marL="393192" indent="0">
              <a:spcBef>
                <a:spcPts val="0"/>
              </a:spcBef>
              <a:buNone/>
            </a:pPr>
            <a:r>
              <a:rPr lang="en-US" sz="2000" dirty="0">
                <a:solidFill>
                  <a:schemeClr val="tx2"/>
                </a:solidFill>
                <a:effectLst/>
                <a:ea typeface="Times New Roman" panose="02020603050405020304" pitchFamily="18" charset="0"/>
              </a:rPr>
              <a:t>applies to off-premises speech;</a:t>
            </a:r>
            <a:endParaRPr lang="en-US" sz="2000" dirty="0">
              <a:solidFill>
                <a:schemeClr val="tx2"/>
              </a:solidFill>
              <a:effectLst/>
              <a:ea typeface="Calibri" panose="020F0502020204030204" pitchFamily="34" charset="0"/>
            </a:endParaRPr>
          </a:p>
        </p:txBody>
      </p:sp>
      <p:pic>
        <p:nvPicPr>
          <p:cNvPr id="5" name="Picture 4" descr="A group of cheerleaders&#10;&#10;Description automatically generated with medium confidence">
            <a:extLst>
              <a:ext uri="{FF2B5EF4-FFF2-40B4-BE49-F238E27FC236}">
                <a16:creationId xmlns:a16="http://schemas.microsoft.com/office/drawing/2014/main" id="{6A40B307-44CE-4853-968D-EB3BE61A77F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134090" y="4680155"/>
            <a:ext cx="2559906" cy="1706603"/>
          </a:xfrm>
          <a:prstGeom prst="rect">
            <a:avLst/>
          </a:prstGeom>
        </p:spPr>
      </p:pic>
    </p:spTree>
    <p:extLst>
      <p:ext uri="{BB962C8B-B14F-4D97-AF65-F5344CB8AC3E}">
        <p14:creationId xmlns:p14="http://schemas.microsoft.com/office/powerpoint/2010/main" val="1226178395"/>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C37D56-FB4D-4890-9BC0-A6E481A71FA8}"/>
              </a:ext>
            </a:extLst>
          </p:cNvPr>
          <p:cNvSpPr>
            <a:spLocks noGrp="1"/>
          </p:cNvSpPr>
          <p:nvPr>
            <p:ph type="body" sz="quarter" idx="10"/>
          </p:nvPr>
        </p:nvSpPr>
        <p:spPr/>
        <p:txBody>
          <a:bodyPr/>
          <a:lstStyle/>
          <a:p>
            <a:r>
              <a:rPr lang="en-US" dirty="0"/>
              <a:t>New Case Law</a:t>
            </a:r>
          </a:p>
        </p:txBody>
      </p:sp>
      <p:sp>
        <p:nvSpPr>
          <p:cNvPr id="6" name="Text Placeholder 5">
            <a:extLst>
              <a:ext uri="{FF2B5EF4-FFF2-40B4-BE49-F238E27FC236}">
                <a16:creationId xmlns:a16="http://schemas.microsoft.com/office/drawing/2014/main" id="{41788811-772F-4734-A5B9-244BF9F84245}"/>
              </a:ext>
            </a:extLst>
          </p:cNvPr>
          <p:cNvSpPr>
            <a:spLocks noGrp="1"/>
          </p:cNvSpPr>
          <p:nvPr>
            <p:ph type="body" sz="quarter" idx="11"/>
          </p:nvPr>
        </p:nvSpPr>
        <p:spPr/>
        <p:txBody>
          <a:bodyPr/>
          <a:lstStyle/>
          <a:p>
            <a:r>
              <a:rPr lang="en-US" dirty="0"/>
              <a:t>First Amendment Speech - </a:t>
            </a:r>
            <a:r>
              <a:rPr lang="en-US" i="1" dirty="0"/>
              <a:t>Levy</a:t>
            </a:r>
            <a:endParaRPr lang="en-US" dirty="0"/>
          </a:p>
          <a:p>
            <a:endParaRPr lang="en-US" dirty="0"/>
          </a:p>
        </p:txBody>
      </p:sp>
      <p:sp>
        <p:nvSpPr>
          <p:cNvPr id="4" name="Text Placeholder 3">
            <a:extLst>
              <a:ext uri="{FF2B5EF4-FFF2-40B4-BE49-F238E27FC236}">
                <a16:creationId xmlns:a16="http://schemas.microsoft.com/office/drawing/2014/main" id="{F9F8DB8B-C627-47C3-A46C-BECF1A1BD494}"/>
              </a:ext>
            </a:extLst>
          </p:cNvPr>
          <p:cNvSpPr>
            <a:spLocks noGrp="1"/>
          </p:cNvSpPr>
          <p:nvPr>
            <p:ph type="body" sz="quarter" idx="12"/>
          </p:nvPr>
        </p:nvSpPr>
        <p:spPr>
          <a:xfrm>
            <a:off x="640080" y="1750142"/>
            <a:ext cx="8053916" cy="4473677"/>
          </a:xfrm>
        </p:spPr>
        <p:txBody>
          <a:bodyPr/>
          <a:lstStyle/>
          <a:p>
            <a:pPr marL="342900" marR="0" lvl="0" indent="-342900">
              <a:spcBef>
                <a:spcPts val="0"/>
              </a:spcBef>
              <a:spcAft>
                <a:spcPts val="1200"/>
              </a:spcAft>
              <a:buFont typeface="Arial" panose="020B0604020202020204" pitchFamily="34" charset="0"/>
              <a:buChar char="•"/>
            </a:pPr>
            <a:r>
              <a:rPr lang="en-US" sz="2000" dirty="0">
                <a:solidFill>
                  <a:schemeClr val="tx2"/>
                </a:solidFill>
                <a:effectLst/>
                <a:ea typeface="Times New Roman" panose="02020603050405020304" pitchFamily="18" charset="0"/>
              </a:rPr>
              <a:t>Public school students, like all other Americans, have the right to express “unpopular” ideas on public issues, even when those ideas are expressed in language that some find “‘inappropriate’” or “‘hurtful’”;</a:t>
            </a:r>
          </a:p>
          <a:p>
            <a:pPr marL="342900" marR="0" lvl="0" indent="-342900">
              <a:spcBef>
                <a:spcPts val="0"/>
              </a:spcBef>
              <a:spcAft>
                <a:spcPts val="1200"/>
              </a:spcAft>
              <a:buFont typeface="Arial" panose="020B0604020202020204" pitchFamily="34" charset="0"/>
              <a:buChar char="•"/>
            </a:pPr>
            <a:r>
              <a:rPr lang="en-US" sz="2000" dirty="0">
                <a:solidFill>
                  <a:schemeClr val="tx2"/>
                </a:solidFill>
                <a:effectLst/>
                <a:ea typeface="Times New Roman" panose="02020603050405020304" pitchFamily="18" charset="0"/>
              </a:rPr>
              <a:t>Public schools have the duty to teach students that freedom of speech, including un­popular speech, is essential to our form of self-government; and</a:t>
            </a:r>
          </a:p>
          <a:p>
            <a:pPr marL="342900" marR="0" lvl="0" indent="-342900">
              <a:spcBef>
                <a:spcPts val="0"/>
              </a:spcBef>
              <a:spcAft>
                <a:spcPts val="1200"/>
              </a:spcAft>
              <a:buFont typeface="Arial" panose="020B0604020202020204" pitchFamily="34" charset="0"/>
              <a:buChar char="•"/>
            </a:pPr>
            <a:r>
              <a:rPr lang="en-US" sz="2000" dirty="0">
                <a:solidFill>
                  <a:schemeClr val="tx2"/>
                </a:solidFill>
                <a:effectLst/>
                <a:ea typeface="Times New Roman" panose="02020603050405020304" pitchFamily="18" charset="0"/>
              </a:rPr>
              <a:t>The Court declined to set forth a broad, highly general First Amendment rule governing all off-premises speech at this time.</a:t>
            </a:r>
            <a:endParaRPr lang="en-US" sz="2000" dirty="0">
              <a:solidFill>
                <a:schemeClr val="tx2"/>
              </a:solidFill>
              <a:effectLst/>
              <a:ea typeface="Calibri" panose="020F0502020204030204" pitchFamily="34" charset="0"/>
            </a:endParaRPr>
          </a:p>
          <a:p>
            <a:pPr marL="0" marR="0" indent="0">
              <a:spcBef>
                <a:spcPts val="0"/>
              </a:spcBef>
              <a:spcAft>
                <a:spcPts val="0"/>
              </a:spcAft>
              <a:buNone/>
            </a:pPr>
            <a:r>
              <a:rPr lang="en-US" sz="2000" dirty="0">
                <a:solidFill>
                  <a:schemeClr val="tx2"/>
                </a:solidFill>
                <a:effectLst/>
                <a:ea typeface="Calibri" panose="020F0502020204030204" pitchFamily="34" charset="0"/>
              </a:rPr>
              <a:t>As Justice Alito wrote in his concurrence with the decision </a:t>
            </a:r>
            <a:r>
              <a:rPr lang="en-US" sz="2000" b="1" dirty="0">
                <a:solidFill>
                  <a:schemeClr val="tx2"/>
                </a:solidFill>
                <a:effectLst/>
                <a:ea typeface="Calibri" panose="020F0502020204030204" pitchFamily="34" charset="0"/>
              </a:rPr>
              <a:t>“the regulation of many types of off-premises student speech raises serious First Amendment concerns, and school offi­cials should proceed cautiously before venturing into this territory.”</a:t>
            </a:r>
            <a:endParaRPr lang="en-US" sz="2000" dirty="0">
              <a:solidFill>
                <a:schemeClr val="tx2"/>
              </a:solidFill>
              <a:effectLst/>
              <a:ea typeface="Calibri" panose="020F0502020204030204" pitchFamily="34" charset="0"/>
            </a:endParaRPr>
          </a:p>
        </p:txBody>
      </p:sp>
    </p:spTree>
    <p:extLst>
      <p:ext uri="{BB962C8B-B14F-4D97-AF65-F5344CB8AC3E}">
        <p14:creationId xmlns:p14="http://schemas.microsoft.com/office/powerpoint/2010/main" val="2938782977"/>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54460-EE36-446B-BCA5-E40A89CEFECE}"/>
              </a:ext>
            </a:extLst>
          </p:cNvPr>
          <p:cNvSpPr>
            <a:spLocks noGrp="1"/>
          </p:cNvSpPr>
          <p:nvPr>
            <p:ph type="title"/>
          </p:nvPr>
        </p:nvSpPr>
        <p:spPr/>
        <p:txBody>
          <a:bodyPr/>
          <a:lstStyle/>
          <a:p>
            <a:r>
              <a:rPr lang="en-US" dirty="0"/>
              <a:t>Questions?</a:t>
            </a:r>
          </a:p>
        </p:txBody>
      </p:sp>
      <p:pic>
        <p:nvPicPr>
          <p:cNvPr id="13" name="Picture Placeholder 12">
            <a:extLst>
              <a:ext uri="{FF2B5EF4-FFF2-40B4-BE49-F238E27FC236}">
                <a16:creationId xmlns:a16="http://schemas.microsoft.com/office/drawing/2014/main" id="{A0182671-1111-4BB3-B805-5DB02A836DC6}"/>
              </a:ext>
            </a:extLst>
          </p:cNvPr>
          <p:cNvPicPr>
            <a:picLocks noGrp="1" noChangeAspect="1"/>
          </p:cNvPicPr>
          <p:nvPr>
            <p:ph type="pic" sz="quarter" idx="11"/>
          </p:nvPr>
        </p:nvPicPr>
        <p:blipFill>
          <a:blip r:embed="rId3">
            <a:extLst>
              <a:ext uri="{837473B0-CC2E-450A-ABE3-18F120FF3D39}">
                <a1611:picAttrSrcUrl xmlns:a1611="http://schemas.microsoft.com/office/drawing/2016/11/main" r:id="rId4"/>
              </a:ext>
            </a:extLst>
          </a:blip>
          <a:srcRect l="4334" r="4334"/>
          <a:stretch/>
        </p:blipFill>
        <p:spPr>
          <a:xfrm>
            <a:off x="609876" y="1108579"/>
            <a:ext cx="4886799" cy="2809223"/>
          </a:xfrm>
          <a:prstGeom prst="round2DiagRect">
            <a:avLst>
              <a:gd name="adj1" fmla="val 16667"/>
              <a:gd name="adj2" fmla="val 0"/>
            </a:avLst>
          </a:prstGeom>
          <a:ln w="88900" cap="sq">
            <a:solidFill>
              <a:srgbClr val="E87827"/>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1F8FA536-E7DD-4864-81F3-949783AA8624}"/>
              </a:ext>
            </a:extLst>
          </p:cNvPr>
          <p:cNvSpPr txBox="1"/>
          <p:nvPr/>
        </p:nvSpPr>
        <p:spPr>
          <a:xfrm>
            <a:off x="609876" y="3917802"/>
            <a:ext cx="4886799" cy="230832"/>
          </a:xfrm>
          <a:prstGeom prst="rect">
            <a:avLst/>
          </a:prstGeom>
          <a:noFill/>
        </p:spPr>
        <p:txBody>
          <a:bodyPr wrap="square" rtlCol="0">
            <a:spAutoFit/>
          </a:bodyPr>
          <a:lstStyle/>
          <a:p>
            <a:r>
              <a:rPr lang="en-US" sz="900">
                <a:hlinkClick r:id="rId4" tooltip="http://www.uebr.net/contact"/>
              </a:rPr>
              <a:t>This Photo</a:t>
            </a:r>
            <a:r>
              <a:rPr lang="en-US" sz="900"/>
              <a:t> by Unknown Author is licensed under </a:t>
            </a:r>
            <a:r>
              <a:rPr lang="en-US" sz="900">
                <a:hlinkClick r:id="rId5" tooltip="https://creativecommons.org/licenses/by-nc-sa/3.0/"/>
              </a:rPr>
              <a:t>CC BY-SA-NC</a:t>
            </a:r>
            <a:endParaRPr lang="en-US" sz="900"/>
          </a:p>
        </p:txBody>
      </p:sp>
      <p:pic>
        <p:nvPicPr>
          <p:cNvPr id="9" name="Picture Placeholder 8">
            <a:extLst>
              <a:ext uri="{FF2B5EF4-FFF2-40B4-BE49-F238E27FC236}">
                <a16:creationId xmlns:a16="http://schemas.microsoft.com/office/drawing/2014/main" id="{008ED313-3332-4E57-83ED-5AB8C80CFB7A}"/>
              </a:ext>
            </a:extLst>
          </p:cNvPr>
          <p:cNvPicPr>
            <a:picLocks noGrp="1" noChangeAspect="1"/>
          </p:cNvPicPr>
          <p:nvPr>
            <p:ph type="pic" sz="quarter" idx="12"/>
          </p:nvPr>
        </p:nvPicPr>
        <p:blipFill>
          <a:blip r:embed="rId6">
            <a:extLst>
              <a:ext uri="{837473B0-CC2E-450A-ABE3-18F120FF3D39}">
                <a1611:picAttrSrcUrl xmlns:a1611="http://schemas.microsoft.com/office/drawing/2016/11/main" r:id="rId7"/>
              </a:ext>
            </a:extLst>
          </a:blip>
          <a:srcRect/>
          <a:stretch/>
        </p:blipFill>
        <p:spPr>
          <a:xfrm>
            <a:off x="4925961" y="863382"/>
            <a:ext cx="3608163" cy="2401683"/>
          </a:xfrm>
          <a:ln>
            <a:solidFill>
              <a:srgbClr val="B9C7D4"/>
            </a:solidFill>
          </a:ln>
        </p:spPr>
      </p:pic>
    </p:spTree>
    <p:extLst>
      <p:ext uri="{BB962C8B-B14F-4D97-AF65-F5344CB8AC3E}">
        <p14:creationId xmlns:p14="http://schemas.microsoft.com/office/powerpoint/2010/main" val="1398739547"/>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2687" y="360375"/>
            <a:ext cx="7412186" cy="1015663"/>
          </a:xfrm>
          <a:prstGeom prst="rect">
            <a:avLst/>
          </a:prstGeom>
          <a:noFill/>
        </p:spPr>
        <p:txBody>
          <a:bodyPr wrap="square" rtlCol="0">
            <a:spAutoFit/>
          </a:bodyPr>
          <a:lstStyle/>
          <a:p>
            <a:r>
              <a:rPr lang="en-US" sz="3000" b="1" dirty="0">
                <a:solidFill>
                  <a:srgbClr val="FFFFFF"/>
                </a:solidFill>
                <a:latin typeface="Myriad Pro"/>
                <a:cs typeface="Myriad Pro"/>
              </a:rPr>
              <a:t>Policy and procedure for staff handbooks</a:t>
            </a:r>
          </a:p>
          <a:p>
            <a:endParaRPr lang="en-US" sz="3000" b="1" dirty="0">
              <a:solidFill>
                <a:srgbClr val="FFFFFF"/>
              </a:solidFill>
              <a:latin typeface="Myriad Pro"/>
              <a:cs typeface="Myriad Pro"/>
            </a:endParaRPr>
          </a:p>
        </p:txBody>
      </p:sp>
      <p:pic>
        <p:nvPicPr>
          <p:cNvPr id="6" name="Picture 5">
            <a:extLst>
              <a:ext uri="{FF2B5EF4-FFF2-40B4-BE49-F238E27FC236}">
                <a16:creationId xmlns:a16="http://schemas.microsoft.com/office/drawing/2014/main" id="{E46BC8D8-FD9A-4B63-B8A3-74099A462F52}"/>
              </a:ext>
            </a:extLst>
          </p:cNvPr>
          <p:cNvPicPr>
            <a:picLocks noChangeAspect="1"/>
          </p:cNvPicPr>
          <p:nvPr/>
        </p:nvPicPr>
        <p:blipFill>
          <a:blip r:embed="rId2"/>
          <a:stretch>
            <a:fillRect/>
          </a:stretch>
        </p:blipFill>
        <p:spPr>
          <a:xfrm>
            <a:off x="1061164" y="1624909"/>
            <a:ext cx="6912404" cy="4378536"/>
          </a:xfrm>
          <a:prstGeom prst="rect">
            <a:avLst/>
          </a:prstGeom>
        </p:spPr>
      </p:pic>
      <p:sp>
        <p:nvSpPr>
          <p:cNvPr id="8" name="TextBox 7">
            <a:extLst>
              <a:ext uri="{FF2B5EF4-FFF2-40B4-BE49-F238E27FC236}">
                <a16:creationId xmlns:a16="http://schemas.microsoft.com/office/drawing/2014/main" id="{24D5DDF9-6701-431A-B3C3-8AF732943852}"/>
              </a:ext>
            </a:extLst>
          </p:cNvPr>
          <p:cNvSpPr txBox="1"/>
          <p:nvPr/>
        </p:nvSpPr>
        <p:spPr>
          <a:xfrm>
            <a:off x="802670" y="6312959"/>
            <a:ext cx="7924800" cy="369332"/>
          </a:xfrm>
          <a:prstGeom prst="rect">
            <a:avLst/>
          </a:prstGeom>
          <a:noFill/>
        </p:spPr>
        <p:txBody>
          <a:bodyPr wrap="square">
            <a:spAutoFit/>
          </a:bodyPr>
          <a:lstStyle/>
          <a:p>
            <a:r>
              <a:rPr lang="en-US" dirty="0">
                <a:hlinkClick r:id="rId3"/>
              </a:rPr>
              <a:t>https://docushare.everett.k12.wa.us/docushare/dsweb/View/Collection-12851</a:t>
            </a:r>
            <a:r>
              <a:rPr lang="en-US" dirty="0"/>
              <a:t> </a:t>
            </a:r>
          </a:p>
        </p:txBody>
      </p:sp>
      <p:sp>
        <p:nvSpPr>
          <p:cNvPr id="2" name="TextBox 1">
            <a:extLst>
              <a:ext uri="{FF2B5EF4-FFF2-40B4-BE49-F238E27FC236}">
                <a16:creationId xmlns:a16="http://schemas.microsoft.com/office/drawing/2014/main" id="{2472F799-999E-40FF-AC83-5F356FFB6AC9}"/>
              </a:ext>
            </a:extLst>
          </p:cNvPr>
          <p:cNvSpPr txBox="1"/>
          <p:nvPr/>
        </p:nvSpPr>
        <p:spPr>
          <a:xfrm>
            <a:off x="6419273" y="3066473"/>
            <a:ext cx="2355272" cy="2031325"/>
          </a:xfrm>
          <a:prstGeom prst="rect">
            <a:avLst/>
          </a:prstGeom>
          <a:solidFill>
            <a:schemeClr val="bg1"/>
          </a:solidFill>
          <a:ln>
            <a:solidFill>
              <a:schemeClr val="accent1"/>
            </a:solidFill>
          </a:ln>
          <a:effectLst/>
        </p:spPr>
        <p:txBody>
          <a:bodyPr wrap="square" rtlCol="0">
            <a:spAutoFit/>
          </a:bodyPr>
          <a:lstStyle/>
          <a:p>
            <a:pPr algn="ctr"/>
            <a:r>
              <a:rPr lang="en-US" dirty="0"/>
              <a:t>Ingrid Stafford in HR sent directions for on 7/30- be on-time for the safe-schools upload for your LID days! Need the Word version? email Kelly N.</a:t>
            </a:r>
          </a:p>
        </p:txBody>
      </p:sp>
    </p:spTree>
    <p:extLst>
      <p:ext uri="{BB962C8B-B14F-4D97-AF65-F5344CB8AC3E}">
        <p14:creationId xmlns:p14="http://schemas.microsoft.com/office/powerpoint/2010/main" val="710074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2687" y="360375"/>
            <a:ext cx="7340881" cy="553998"/>
          </a:xfrm>
          <a:prstGeom prst="rect">
            <a:avLst/>
          </a:prstGeom>
          <a:noFill/>
        </p:spPr>
        <p:txBody>
          <a:bodyPr wrap="square" rtlCol="0">
            <a:spAutoFit/>
          </a:bodyPr>
          <a:lstStyle/>
          <a:p>
            <a:r>
              <a:rPr lang="en-US" sz="3000" b="1" dirty="0">
                <a:solidFill>
                  <a:srgbClr val="FFFFFF"/>
                </a:solidFill>
                <a:latin typeface="Myriad Pro"/>
                <a:cs typeface="Myriad Pro"/>
              </a:rPr>
              <a:t>Student Rights &amp; Responsibilities updates</a:t>
            </a:r>
          </a:p>
        </p:txBody>
      </p:sp>
      <p:pic>
        <p:nvPicPr>
          <p:cNvPr id="5" name="Picture 4">
            <a:extLst>
              <a:ext uri="{FF2B5EF4-FFF2-40B4-BE49-F238E27FC236}">
                <a16:creationId xmlns:a16="http://schemas.microsoft.com/office/drawing/2014/main" id="{99E14C60-BEE6-4638-9268-43DC88CB6E20}"/>
              </a:ext>
            </a:extLst>
          </p:cNvPr>
          <p:cNvPicPr>
            <a:picLocks noChangeAspect="1"/>
          </p:cNvPicPr>
          <p:nvPr/>
        </p:nvPicPr>
        <p:blipFill rotWithShape="1">
          <a:blip r:embed="rId2"/>
          <a:srcRect l="477" t="6606" r="1580" b="18462"/>
          <a:stretch/>
        </p:blipFill>
        <p:spPr>
          <a:xfrm>
            <a:off x="216228" y="3013780"/>
            <a:ext cx="8711544" cy="3749008"/>
          </a:xfrm>
          <a:prstGeom prst="rect">
            <a:avLst/>
          </a:prstGeom>
        </p:spPr>
      </p:pic>
      <p:sp>
        <p:nvSpPr>
          <p:cNvPr id="6" name="TextBox 5">
            <a:extLst>
              <a:ext uri="{FF2B5EF4-FFF2-40B4-BE49-F238E27FC236}">
                <a16:creationId xmlns:a16="http://schemas.microsoft.com/office/drawing/2014/main" id="{C6CA8394-4E0A-4170-B96D-7576AF487681}"/>
              </a:ext>
            </a:extLst>
          </p:cNvPr>
          <p:cNvSpPr txBox="1"/>
          <p:nvPr/>
        </p:nvSpPr>
        <p:spPr>
          <a:xfrm>
            <a:off x="338329" y="1719072"/>
            <a:ext cx="8589443"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2"/>
                </a:solidFill>
                <a:latin typeface="Myriad Pro" panose="020B0503030403020204" pitchFamily="34" charset="0"/>
              </a:rPr>
              <a:t>Student rights &amp; responsibilities are 100% electronic this year (no printed copies)</a:t>
            </a:r>
          </a:p>
          <a:p>
            <a:pPr marL="285750" indent="-285750">
              <a:buFont typeface="Arial" panose="020B0604020202020204" pitchFamily="34" charset="0"/>
              <a:buChar char="•"/>
            </a:pPr>
            <a:r>
              <a:rPr lang="en-US" dirty="0">
                <a:solidFill>
                  <a:schemeClr val="tx2"/>
                </a:solidFill>
                <a:latin typeface="Myriad Pro" panose="020B0503030403020204" pitchFamily="34" charset="0"/>
              </a:rPr>
              <a:t>Like last year, annual info. updates (contact info. &amp; FERPA, </a:t>
            </a:r>
            <a:r>
              <a:rPr lang="en-US" dirty="0" err="1">
                <a:solidFill>
                  <a:schemeClr val="tx2"/>
                </a:solidFill>
                <a:latin typeface="Myriad Pro" panose="020B0503030403020204" pitchFamily="34" charset="0"/>
              </a:rPr>
              <a:t>etc</a:t>
            </a:r>
            <a:r>
              <a:rPr lang="en-US" dirty="0">
                <a:solidFill>
                  <a:schemeClr val="tx2"/>
                </a:solidFill>
                <a:latin typeface="Myriad Pro" panose="020B0503030403020204" pitchFamily="34" charset="0"/>
              </a:rPr>
              <a:t>). will be sent to families electronically; the student rights &amp; responsibilities will be sent with it</a:t>
            </a:r>
          </a:p>
          <a:p>
            <a:pPr marL="285750" indent="-285750">
              <a:buFont typeface="Arial" panose="020B0604020202020204" pitchFamily="34" charset="0"/>
              <a:buChar char="•"/>
            </a:pPr>
            <a:r>
              <a:rPr lang="en-US" dirty="0">
                <a:solidFill>
                  <a:schemeClr val="tx2"/>
                </a:solidFill>
                <a:latin typeface="Myriad Pro" panose="020B0503030403020204" pitchFamily="34" charset="0"/>
              </a:rPr>
              <a:t>Accessible 24/7 on all student devices (desktop) and online (below)- </a:t>
            </a:r>
            <a:r>
              <a:rPr lang="en-US" i="1" dirty="0">
                <a:solidFill>
                  <a:schemeClr val="tx2"/>
                </a:solidFill>
                <a:latin typeface="Myriad Pro" panose="020B0503030403020204" pitchFamily="34" charset="0"/>
              </a:rPr>
              <a:t>on web by Friday</a:t>
            </a:r>
          </a:p>
          <a:p>
            <a:pPr marL="285750" indent="-285750">
              <a:buFont typeface="Arial" panose="020B0604020202020204" pitchFamily="34" charset="0"/>
              <a:buChar char="•"/>
            </a:pPr>
            <a:endParaRPr lang="en-US" dirty="0">
              <a:solidFill>
                <a:schemeClr val="tx2"/>
              </a:solidFill>
              <a:latin typeface="Myriad Pro" panose="020B0503030403020204" pitchFamily="34" charset="0"/>
            </a:endParaRPr>
          </a:p>
        </p:txBody>
      </p:sp>
      <p:sp>
        <p:nvSpPr>
          <p:cNvPr id="7" name="Arrow: Up 6">
            <a:extLst>
              <a:ext uri="{FF2B5EF4-FFF2-40B4-BE49-F238E27FC236}">
                <a16:creationId xmlns:a16="http://schemas.microsoft.com/office/drawing/2014/main" id="{2363D283-7D60-4A53-8F8C-027C899D23A4}"/>
              </a:ext>
            </a:extLst>
          </p:cNvPr>
          <p:cNvSpPr/>
          <p:nvPr/>
        </p:nvSpPr>
        <p:spPr>
          <a:xfrm rot="17639009">
            <a:off x="7568853" y="3524071"/>
            <a:ext cx="508000" cy="1034473"/>
          </a:xfrm>
          <a:prstGeom prst="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6456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8329" y="1719072"/>
            <a:ext cx="8421623" cy="5078313"/>
          </a:xfrm>
          <a:prstGeom prst="rect">
            <a:avLst/>
          </a:prstGeom>
          <a:noFill/>
        </p:spPr>
        <p:txBody>
          <a:bodyPr wrap="square" rtlCol="0">
            <a:spAutoFit/>
          </a:bodyPr>
          <a:lstStyle/>
          <a:p>
            <a:r>
              <a:rPr lang="en-US" b="1" dirty="0">
                <a:solidFill>
                  <a:schemeClr val="tx2"/>
                </a:solidFill>
                <a:latin typeface="Myriad Pro" panose="020B0503030403020204" pitchFamily="34" charset="0"/>
              </a:rPr>
              <a:t>Policy: </a:t>
            </a:r>
            <a:r>
              <a:rPr lang="en-US" dirty="0">
                <a:solidFill>
                  <a:schemeClr val="tx2"/>
                </a:solidFill>
                <a:latin typeface="Myriad Pro" panose="020B0503030403020204" pitchFamily="34" charset="0"/>
                <a:hlinkClick r:id="rId2"/>
              </a:rPr>
              <a:t>3300</a:t>
            </a:r>
            <a:r>
              <a:rPr lang="en-US" dirty="0">
                <a:solidFill>
                  <a:schemeClr val="tx2"/>
                </a:solidFill>
                <a:latin typeface="Myriad Pro" panose="020B0503030403020204" pitchFamily="34" charset="0"/>
              </a:rPr>
              <a:t>/</a:t>
            </a:r>
            <a:r>
              <a:rPr lang="en-US" dirty="0">
                <a:solidFill>
                  <a:schemeClr val="tx2"/>
                </a:solidFill>
                <a:latin typeface="Myriad Pro" panose="020B0503030403020204" pitchFamily="34" charset="0"/>
                <a:hlinkClick r:id="rId3"/>
              </a:rPr>
              <a:t>3300P</a:t>
            </a:r>
            <a:r>
              <a:rPr lang="en-US" dirty="0">
                <a:solidFill>
                  <a:schemeClr val="tx2"/>
                </a:solidFill>
                <a:latin typeface="Myriad Pro" panose="020B0503030403020204" pitchFamily="34" charset="0"/>
              </a:rPr>
              <a:t> – Student Discipline</a:t>
            </a:r>
          </a:p>
          <a:p>
            <a:endParaRPr lang="en-US" dirty="0">
              <a:solidFill>
                <a:schemeClr val="tx2"/>
              </a:solidFill>
              <a:latin typeface="Myriad Pro" panose="020B0503030403020204" pitchFamily="34" charset="0"/>
            </a:endParaRPr>
          </a:p>
          <a:p>
            <a:pPr marL="0" marR="0">
              <a:spcBef>
                <a:spcPts val="0"/>
              </a:spcBef>
              <a:spcAft>
                <a:spcPts val="0"/>
              </a:spcAft>
            </a:pPr>
            <a:r>
              <a:rPr lang="en-US" b="1" dirty="0">
                <a:solidFill>
                  <a:schemeClr val="tx2"/>
                </a:solidFill>
                <a:latin typeface="Myriad Pro" panose="020B0503030403020204" pitchFamily="34" charset="0"/>
              </a:rPr>
              <a:t>What is New: </a:t>
            </a:r>
          </a:p>
          <a:p>
            <a:pPr marL="285750" marR="0" indent="-285750">
              <a:spcBef>
                <a:spcPts val="0"/>
              </a:spcBef>
              <a:spcAft>
                <a:spcPts val="0"/>
              </a:spcAft>
              <a:buFont typeface="Arial" panose="020B0604020202020204" pitchFamily="34" charset="0"/>
              <a:buChar char="•"/>
            </a:pPr>
            <a:r>
              <a:rPr lang="en-US" dirty="0">
                <a:solidFill>
                  <a:schemeClr val="tx2"/>
                </a:solidFill>
                <a:latin typeface="Myriad Pro" panose="020B0503030403020204" pitchFamily="34" charset="0"/>
              </a:rPr>
              <a:t>3240/3240P Student Conduct (deleted); now incorporated into 3300/3300P</a:t>
            </a:r>
          </a:p>
          <a:p>
            <a:pPr marL="285750" marR="0" indent="-285750">
              <a:spcBef>
                <a:spcPts val="0"/>
              </a:spcBef>
              <a:spcAft>
                <a:spcPts val="0"/>
              </a:spcAft>
              <a:buFont typeface="Arial" panose="020B0604020202020204" pitchFamily="34" charset="0"/>
              <a:buChar char="•"/>
            </a:pPr>
            <a:r>
              <a:rPr lang="en-US" dirty="0">
                <a:solidFill>
                  <a:schemeClr val="tx2"/>
                </a:solidFill>
                <a:latin typeface="Myriad Pro" panose="020B0503030403020204" pitchFamily="34" charset="0"/>
              </a:rPr>
              <a:t>Required to use proactive, instructional, and restorative approaches to behavior while keeping students in the classroom to the maximum extent possible</a:t>
            </a:r>
          </a:p>
          <a:p>
            <a:pPr marL="742950" lvl="1" indent="-285750">
              <a:buFont typeface="Arial" panose="020B0604020202020204" pitchFamily="34" charset="0"/>
              <a:buChar char="•"/>
            </a:pPr>
            <a:r>
              <a:rPr lang="en-US" dirty="0">
                <a:solidFill>
                  <a:schemeClr val="tx2"/>
                </a:solidFill>
                <a:latin typeface="Myriad Pro" panose="020B0503030403020204" pitchFamily="34" charset="0"/>
              </a:rPr>
              <a:t>“Best practices and strategies” refer to </a:t>
            </a:r>
            <a:r>
              <a:rPr lang="en-US" i="1" dirty="0">
                <a:solidFill>
                  <a:schemeClr val="tx2"/>
                </a:solidFill>
                <a:latin typeface="Myriad Pro" panose="020B0503030403020204" pitchFamily="34" charset="0"/>
              </a:rPr>
              <a:t>other forms of discipline </a:t>
            </a:r>
            <a:r>
              <a:rPr lang="en-US" dirty="0">
                <a:solidFill>
                  <a:schemeClr val="tx2"/>
                </a:solidFill>
                <a:latin typeface="Myriad Pro" panose="020B0503030403020204" pitchFamily="34" charset="0"/>
              </a:rPr>
              <a:t>the district has identified that school personnel should administer to support students in meeting behavioral expectations (WAC 392-400-110)</a:t>
            </a:r>
          </a:p>
          <a:p>
            <a:pPr marL="742950" lvl="1" indent="-285750">
              <a:buFont typeface="Arial" panose="020B0604020202020204" pitchFamily="34" charset="0"/>
              <a:buChar char="•"/>
            </a:pPr>
            <a:r>
              <a:rPr lang="en-US" dirty="0">
                <a:solidFill>
                  <a:schemeClr val="tx2"/>
                </a:solidFill>
                <a:latin typeface="Myriad Pro" panose="020B0503030403020204" pitchFamily="34" charset="0"/>
              </a:rPr>
              <a:t>HB 1541 eliminated the legal foundation for zero-tolerance discipline policies</a:t>
            </a:r>
          </a:p>
          <a:p>
            <a:pPr marL="285750" indent="-285750">
              <a:buFont typeface="Arial" panose="020B0604020202020204" pitchFamily="34" charset="0"/>
              <a:buChar char="•"/>
            </a:pPr>
            <a:r>
              <a:rPr lang="en-US" dirty="0">
                <a:solidFill>
                  <a:schemeClr val="tx2"/>
                </a:solidFill>
                <a:latin typeface="Myriad Pro" panose="020B0503030403020204" pitchFamily="34" charset="0"/>
              </a:rPr>
              <a:t>Student discipline matrix created with community &amp; staff feedback (WAC 392-400-010(3)); incorporated into 3300P to clarify responses to offenses that may merit exclusion</a:t>
            </a:r>
          </a:p>
          <a:p>
            <a:endParaRPr lang="en-US" b="1" dirty="0">
              <a:solidFill>
                <a:schemeClr val="tx2"/>
              </a:solidFill>
              <a:latin typeface="Myriad Pro" panose="020B0503030403020204" pitchFamily="34" charset="0"/>
            </a:endParaRPr>
          </a:p>
          <a:p>
            <a:r>
              <a:rPr lang="en-US" b="1" dirty="0">
                <a:solidFill>
                  <a:schemeClr val="tx2"/>
                </a:solidFill>
                <a:latin typeface="Myriad Pro" panose="020B0503030403020204" pitchFamily="34" charset="0"/>
              </a:rPr>
              <a:t>LID Day Action: </a:t>
            </a:r>
            <a:r>
              <a:rPr lang="en-US" dirty="0">
                <a:solidFill>
                  <a:srgbClr val="FF0000"/>
                </a:solidFill>
                <a:latin typeface="Myriad Pro" panose="020B0503030403020204" pitchFamily="34" charset="0"/>
              </a:rPr>
              <a:t>Share these updates with your staff on an August LID day so they are aware that exclusion is not our first response to address student behavior, what “best practices &amp; strategies” we use as other forms of discipline, and </a:t>
            </a:r>
          </a:p>
          <a:p>
            <a:endParaRPr lang="en-US" dirty="0">
              <a:solidFill>
                <a:srgbClr val="3EE265"/>
              </a:solidFill>
              <a:latin typeface="Myriad Pro" panose="020B0503030403020204" pitchFamily="34" charset="0"/>
            </a:endParaRPr>
          </a:p>
        </p:txBody>
      </p:sp>
      <p:sp>
        <p:nvSpPr>
          <p:cNvPr id="4" name="TextBox 3"/>
          <p:cNvSpPr txBox="1"/>
          <p:nvPr/>
        </p:nvSpPr>
        <p:spPr>
          <a:xfrm>
            <a:off x="632687" y="360375"/>
            <a:ext cx="7340881" cy="553998"/>
          </a:xfrm>
          <a:prstGeom prst="rect">
            <a:avLst/>
          </a:prstGeom>
          <a:noFill/>
        </p:spPr>
        <p:txBody>
          <a:bodyPr wrap="square" rtlCol="0">
            <a:spAutoFit/>
          </a:bodyPr>
          <a:lstStyle/>
          <a:p>
            <a:r>
              <a:rPr lang="en-US" sz="3000" b="1" dirty="0">
                <a:solidFill>
                  <a:srgbClr val="FFFFFF"/>
                </a:solidFill>
                <a:latin typeface="Myriad Pro"/>
                <a:cs typeface="Myriad Pro"/>
              </a:rPr>
              <a:t>Policy and procedure updates</a:t>
            </a:r>
          </a:p>
        </p:txBody>
      </p:sp>
    </p:spTree>
    <p:extLst>
      <p:ext uri="{BB962C8B-B14F-4D97-AF65-F5344CB8AC3E}">
        <p14:creationId xmlns:p14="http://schemas.microsoft.com/office/powerpoint/2010/main" val="2501880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2687" y="360375"/>
            <a:ext cx="7340881" cy="553998"/>
          </a:xfrm>
          <a:prstGeom prst="rect">
            <a:avLst/>
          </a:prstGeom>
          <a:noFill/>
        </p:spPr>
        <p:txBody>
          <a:bodyPr wrap="square" rtlCol="0">
            <a:spAutoFit/>
          </a:bodyPr>
          <a:lstStyle/>
          <a:p>
            <a:r>
              <a:rPr lang="en-US" sz="3000" b="1" dirty="0">
                <a:solidFill>
                  <a:srgbClr val="FFFFFF"/>
                </a:solidFill>
                <a:latin typeface="Myriad Pro"/>
                <a:cs typeface="Myriad Pro"/>
              </a:rPr>
              <a:t>Student discipline best practices</a:t>
            </a:r>
          </a:p>
        </p:txBody>
      </p:sp>
      <p:pic>
        <p:nvPicPr>
          <p:cNvPr id="5" name="Picture 4">
            <a:extLst>
              <a:ext uri="{FF2B5EF4-FFF2-40B4-BE49-F238E27FC236}">
                <a16:creationId xmlns:a16="http://schemas.microsoft.com/office/drawing/2014/main" id="{313ACAFC-12EA-455C-B40C-FEB66BC2BE71}"/>
              </a:ext>
            </a:extLst>
          </p:cNvPr>
          <p:cNvPicPr>
            <a:picLocks noChangeAspect="1"/>
          </p:cNvPicPr>
          <p:nvPr/>
        </p:nvPicPr>
        <p:blipFill>
          <a:blip r:embed="rId2"/>
          <a:stretch>
            <a:fillRect/>
          </a:stretch>
        </p:blipFill>
        <p:spPr>
          <a:xfrm>
            <a:off x="639438" y="1514764"/>
            <a:ext cx="7920540" cy="4662318"/>
          </a:xfrm>
          <a:prstGeom prst="rect">
            <a:avLst/>
          </a:prstGeom>
        </p:spPr>
      </p:pic>
      <p:sp>
        <p:nvSpPr>
          <p:cNvPr id="7" name="TextBox 6">
            <a:extLst>
              <a:ext uri="{FF2B5EF4-FFF2-40B4-BE49-F238E27FC236}">
                <a16:creationId xmlns:a16="http://schemas.microsoft.com/office/drawing/2014/main" id="{E4D6B01E-B903-4AC7-95F3-C9D2D091EAAE}"/>
              </a:ext>
            </a:extLst>
          </p:cNvPr>
          <p:cNvSpPr txBox="1"/>
          <p:nvPr/>
        </p:nvSpPr>
        <p:spPr>
          <a:xfrm>
            <a:off x="1030132" y="6214441"/>
            <a:ext cx="7529846" cy="369332"/>
          </a:xfrm>
          <a:prstGeom prst="rect">
            <a:avLst/>
          </a:prstGeom>
          <a:noFill/>
        </p:spPr>
        <p:txBody>
          <a:bodyPr wrap="square">
            <a:spAutoFit/>
          </a:bodyPr>
          <a:lstStyle/>
          <a:p>
            <a:r>
              <a:rPr lang="en-US" dirty="0">
                <a:hlinkClick r:id="rId3"/>
              </a:rPr>
              <a:t>https://docushare.everett.k12.wa.us/docushare/dsweb/View/Collection-576</a:t>
            </a:r>
            <a:r>
              <a:rPr lang="en-US" dirty="0"/>
              <a:t> </a:t>
            </a:r>
          </a:p>
        </p:txBody>
      </p:sp>
      <p:sp>
        <p:nvSpPr>
          <p:cNvPr id="6" name="Arrow: Up 5">
            <a:extLst>
              <a:ext uri="{FF2B5EF4-FFF2-40B4-BE49-F238E27FC236}">
                <a16:creationId xmlns:a16="http://schemas.microsoft.com/office/drawing/2014/main" id="{851262C1-9939-414E-B6EC-451A62F6ACCA}"/>
              </a:ext>
            </a:extLst>
          </p:cNvPr>
          <p:cNvSpPr/>
          <p:nvPr/>
        </p:nvSpPr>
        <p:spPr>
          <a:xfrm rot="17639009">
            <a:off x="3242660" y="1793594"/>
            <a:ext cx="508000" cy="1034473"/>
          </a:xfrm>
          <a:prstGeom prst="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0794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2687" y="360375"/>
            <a:ext cx="7340881" cy="553998"/>
          </a:xfrm>
          <a:prstGeom prst="rect">
            <a:avLst/>
          </a:prstGeom>
          <a:noFill/>
        </p:spPr>
        <p:txBody>
          <a:bodyPr wrap="square" rtlCol="0">
            <a:spAutoFit/>
          </a:bodyPr>
          <a:lstStyle/>
          <a:p>
            <a:r>
              <a:rPr lang="en-US" sz="3000" b="1" dirty="0">
                <a:solidFill>
                  <a:srgbClr val="FFFFFF"/>
                </a:solidFill>
                <a:latin typeface="Myriad Pro"/>
                <a:cs typeface="Myriad Pro"/>
              </a:rPr>
              <a:t>Student discipline matrix</a:t>
            </a:r>
          </a:p>
        </p:txBody>
      </p:sp>
      <p:pic>
        <p:nvPicPr>
          <p:cNvPr id="5" name="Picture 4">
            <a:extLst>
              <a:ext uri="{FF2B5EF4-FFF2-40B4-BE49-F238E27FC236}">
                <a16:creationId xmlns:a16="http://schemas.microsoft.com/office/drawing/2014/main" id="{313ACAFC-12EA-455C-B40C-FEB66BC2BE71}"/>
              </a:ext>
            </a:extLst>
          </p:cNvPr>
          <p:cNvPicPr>
            <a:picLocks noChangeAspect="1"/>
          </p:cNvPicPr>
          <p:nvPr/>
        </p:nvPicPr>
        <p:blipFill>
          <a:blip r:embed="rId2"/>
          <a:stretch>
            <a:fillRect/>
          </a:stretch>
        </p:blipFill>
        <p:spPr>
          <a:xfrm>
            <a:off x="639438" y="1514764"/>
            <a:ext cx="7920540" cy="4662318"/>
          </a:xfrm>
          <a:prstGeom prst="rect">
            <a:avLst/>
          </a:prstGeom>
        </p:spPr>
      </p:pic>
      <p:sp>
        <p:nvSpPr>
          <p:cNvPr id="7" name="TextBox 6">
            <a:extLst>
              <a:ext uri="{FF2B5EF4-FFF2-40B4-BE49-F238E27FC236}">
                <a16:creationId xmlns:a16="http://schemas.microsoft.com/office/drawing/2014/main" id="{E4D6B01E-B903-4AC7-95F3-C9D2D091EAAE}"/>
              </a:ext>
            </a:extLst>
          </p:cNvPr>
          <p:cNvSpPr txBox="1"/>
          <p:nvPr/>
        </p:nvSpPr>
        <p:spPr>
          <a:xfrm>
            <a:off x="1030132" y="6214441"/>
            <a:ext cx="6943436" cy="646331"/>
          </a:xfrm>
          <a:prstGeom prst="rect">
            <a:avLst/>
          </a:prstGeom>
          <a:noFill/>
        </p:spPr>
        <p:txBody>
          <a:bodyPr wrap="square">
            <a:spAutoFit/>
          </a:bodyPr>
          <a:lstStyle/>
          <a:p>
            <a:r>
              <a:rPr lang="en-US" dirty="0">
                <a:hlinkClick r:id="rId3"/>
              </a:rPr>
              <a:t>https://docushare.everett.k12.wa.us/docushare/dsweb/Get/Document-120035/3300P%20District%20Discipline%20Matrix.pdf</a:t>
            </a:r>
            <a:r>
              <a:rPr lang="en-US" dirty="0"/>
              <a:t> </a:t>
            </a:r>
          </a:p>
        </p:txBody>
      </p:sp>
      <p:sp>
        <p:nvSpPr>
          <p:cNvPr id="6" name="Arrow: Up 5">
            <a:extLst>
              <a:ext uri="{FF2B5EF4-FFF2-40B4-BE49-F238E27FC236}">
                <a16:creationId xmlns:a16="http://schemas.microsoft.com/office/drawing/2014/main" id="{62FDCD00-FF2F-44F8-AA43-0B19824638E5}"/>
              </a:ext>
            </a:extLst>
          </p:cNvPr>
          <p:cNvSpPr/>
          <p:nvPr/>
        </p:nvSpPr>
        <p:spPr>
          <a:xfrm rot="2736354">
            <a:off x="228847" y="2177049"/>
            <a:ext cx="508000" cy="1034473"/>
          </a:xfrm>
          <a:prstGeom prst="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1666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8329" y="1719072"/>
            <a:ext cx="8421623" cy="3416320"/>
          </a:xfrm>
          <a:prstGeom prst="rect">
            <a:avLst/>
          </a:prstGeom>
          <a:noFill/>
        </p:spPr>
        <p:txBody>
          <a:bodyPr wrap="square" rtlCol="0">
            <a:spAutoFit/>
          </a:bodyPr>
          <a:lstStyle/>
          <a:p>
            <a:r>
              <a:rPr lang="en-US" b="1" dirty="0">
                <a:solidFill>
                  <a:schemeClr val="tx2"/>
                </a:solidFill>
                <a:latin typeface="Myriad Pro" panose="020B0503030403020204" pitchFamily="34" charset="0"/>
              </a:rPr>
              <a:t>Policy: </a:t>
            </a:r>
            <a:r>
              <a:rPr lang="en-US" dirty="0">
                <a:solidFill>
                  <a:schemeClr val="tx2"/>
                </a:solidFill>
                <a:latin typeface="Myriad Pro" panose="020B0503030403020204" pitchFamily="34" charset="0"/>
                <a:hlinkClick r:id="rId2"/>
              </a:rPr>
              <a:t>3520</a:t>
            </a:r>
            <a:r>
              <a:rPr lang="en-US" dirty="0">
                <a:solidFill>
                  <a:schemeClr val="tx2"/>
                </a:solidFill>
                <a:latin typeface="Myriad Pro" panose="020B0503030403020204" pitchFamily="34" charset="0"/>
              </a:rPr>
              <a:t> – </a:t>
            </a:r>
            <a:r>
              <a:rPr lang="en-US" dirty="0">
                <a:solidFill>
                  <a:schemeClr val="tx2"/>
                </a:solidFill>
                <a:latin typeface="Myriad Pro" panose="020B0503030403020204" pitchFamily="34" charset="0"/>
                <a:ea typeface="Calibri" panose="020F0502020204030204" pitchFamily="34" charset="0"/>
              </a:rPr>
              <a:t>Student Fees, Fines, and Charges</a:t>
            </a:r>
            <a:endParaRPr lang="en-US" dirty="0">
              <a:solidFill>
                <a:schemeClr val="tx2"/>
              </a:solidFill>
              <a:latin typeface="Myriad Pro" panose="020B0503030403020204" pitchFamily="34" charset="0"/>
            </a:endParaRPr>
          </a:p>
          <a:p>
            <a:pPr lvl="0"/>
            <a:endParaRPr lang="en-US" dirty="0">
              <a:solidFill>
                <a:schemeClr val="tx2"/>
              </a:solidFill>
              <a:latin typeface="Myriad Pro" panose="020B0503030403020204" pitchFamily="34" charset="0"/>
            </a:endParaRPr>
          </a:p>
          <a:p>
            <a:pPr marL="0" marR="0">
              <a:spcBef>
                <a:spcPts val="0"/>
              </a:spcBef>
              <a:spcAft>
                <a:spcPts val="0"/>
              </a:spcAft>
            </a:pPr>
            <a:r>
              <a:rPr lang="en-US" b="1" dirty="0">
                <a:solidFill>
                  <a:schemeClr val="tx2"/>
                </a:solidFill>
                <a:latin typeface="Myriad Pro" panose="020B0503030403020204" pitchFamily="34" charset="0"/>
              </a:rPr>
              <a:t>What is New: </a:t>
            </a:r>
          </a:p>
          <a:p>
            <a:pPr marL="285750" marR="0" indent="-285750">
              <a:spcBef>
                <a:spcPts val="0"/>
              </a:spcBef>
              <a:spcAft>
                <a:spcPts val="0"/>
              </a:spcAft>
              <a:buFont typeface="Arial" panose="020B0604020202020204" pitchFamily="34" charset="0"/>
              <a:buChar char="•"/>
            </a:pPr>
            <a:r>
              <a:rPr lang="en-US" dirty="0">
                <a:solidFill>
                  <a:schemeClr val="tx2"/>
                </a:solidFill>
                <a:latin typeface="Myriad Pro" panose="020B0503030403020204" pitchFamily="34" charset="0"/>
                <a:ea typeface="Calibri" panose="020F0502020204030204" pitchFamily="34" charset="0"/>
              </a:rPr>
              <a:t>HB 1176 has amended RCW 28A.635.060. Districts may no longer hold the grades or transcripts of a student with an unpaid fee or fine. Only the student’s physical diploma may be withheld until the student or the student’s parent, or guardian has paid for the damage or restitution has been completed per </a:t>
            </a:r>
            <a:r>
              <a:rPr lang="en-US" dirty="0">
                <a:solidFill>
                  <a:schemeClr val="tx2"/>
                </a:solidFill>
                <a:latin typeface="Myriad Pro" panose="020B0503030403020204" pitchFamily="34" charset="0"/>
                <a:ea typeface="Calibri" panose="020F0502020204030204" pitchFamily="34" charset="0"/>
                <a:hlinkClick r:id="rId3"/>
              </a:rPr>
              <a:t>3520P</a:t>
            </a:r>
            <a:r>
              <a:rPr lang="en-US" dirty="0">
                <a:solidFill>
                  <a:schemeClr val="tx2"/>
                </a:solidFill>
                <a:latin typeface="Myriad Pro" panose="020B0503030403020204" pitchFamily="34" charset="0"/>
                <a:ea typeface="Calibri" panose="020F0502020204030204" pitchFamily="34" charset="0"/>
              </a:rPr>
              <a:t>. </a:t>
            </a:r>
            <a:endParaRPr lang="en-US" dirty="0">
              <a:solidFill>
                <a:schemeClr val="tx2"/>
              </a:solidFill>
              <a:latin typeface="Myriad Pro" panose="020B0503030403020204" pitchFamily="34" charset="0"/>
            </a:endParaRPr>
          </a:p>
          <a:p>
            <a:endParaRPr lang="en-US" b="1" dirty="0">
              <a:solidFill>
                <a:schemeClr val="tx2"/>
              </a:solidFill>
              <a:latin typeface="Myriad Pro" panose="020B0503030403020204" pitchFamily="34" charset="0"/>
            </a:endParaRPr>
          </a:p>
          <a:p>
            <a:r>
              <a:rPr lang="en-US" b="1" dirty="0">
                <a:solidFill>
                  <a:schemeClr val="tx2"/>
                </a:solidFill>
                <a:latin typeface="Myriad Pro" panose="020B0503030403020204" pitchFamily="34" charset="0"/>
              </a:rPr>
              <a:t>LID Day Action: </a:t>
            </a:r>
            <a:r>
              <a:rPr lang="en-US" dirty="0">
                <a:solidFill>
                  <a:srgbClr val="FF0000"/>
                </a:solidFill>
                <a:latin typeface="Myriad Pro" panose="020B0503030403020204" pitchFamily="34" charset="0"/>
              </a:rPr>
              <a:t>Inform all staff of this change as they may issue a fee (course, athletics); review with office staff who serve parents/students regarding placing or resolving student fines on student accounts; ensure your office staff messaging/response with parents is consistent and aligned.</a:t>
            </a:r>
          </a:p>
        </p:txBody>
      </p:sp>
      <p:sp>
        <p:nvSpPr>
          <p:cNvPr id="4" name="TextBox 3"/>
          <p:cNvSpPr txBox="1"/>
          <p:nvPr/>
        </p:nvSpPr>
        <p:spPr>
          <a:xfrm>
            <a:off x="632687" y="360375"/>
            <a:ext cx="7340881" cy="553998"/>
          </a:xfrm>
          <a:prstGeom prst="rect">
            <a:avLst/>
          </a:prstGeom>
          <a:noFill/>
        </p:spPr>
        <p:txBody>
          <a:bodyPr wrap="square" rtlCol="0">
            <a:spAutoFit/>
          </a:bodyPr>
          <a:lstStyle/>
          <a:p>
            <a:r>
              <a:rPr lang="en-US" sz="3000" b="1" dirty="0">
                <a:solidFill>
                  <a:srgbClr val="FFFFFF"/>
                </a:solidFill>
                <a:latin typeface="Myriad Pro"/>
                <a:cs typeface="Myriad Pro"/>
              </a:rPr>
              <a:t>Policy and procedure updates</a:t>
            </a:r>
          </a:p>
        </p:txBody>
      </p:sp>
    </p:spTree>
    <p:extLst>
      <p:ext uri="{BB962C8B-B14F-4D97-AF65-F5344CB8AC3E}">
        <p14:creationId xmlns:p14="http://schemas.microsoft.com/office/powerpoint/2010/main" val="2222166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8329" y="1719072"/>
            <a:ext cx="8421623" cy="2862322"/>
          </a:xfrm>
          <a:prstGeom prst="rect">
            <a:avLst/>
          </a:prstGeom>
          <a:noFill/>
        </p:spPr>
        <p:txBody>
          <a:bodyPr wrap="square" rtlCol="0">
            <a:spAutoFit/>
          </a:bodyPr>
          <a:lstStyle/>
          <a:p>
            <a:r>
              <a:rPr lang="en-US" b="1" dirty="0">
                <a:solidFill>
                  <a:schemeClr val="tx2"/>
                </a:solidFill>
                <a:latin typeface="Myriad Pro" panose="020B0503030403020204" pitchFamily="34" charset="0"/>
              </a:rPr>
              <a:t>Policy: </a:t>
            </a:r>
            <a:r>
              <a:rPr lang="en-US" dirty="0">
                <a:solidFill>
                  <a:schemeClr val="tx2"/>
                </a:solidFill>
                <a:latin typeface="Myriad Pro" panose="020B0503030403020204" pitchFamily="34" charset="0"/>
                <a:hlinkClick r:id="rId2"/>
              </a:rPr>
              <a:t>3122P</a:t>
            </a:r>
            <a:r>
              <a:rPr lang="en-US" dirty="0">
                <a:solidFill>
                  <a:schemeClr val="tx2"/>
                </a:solidFill>
                <a:latin typeface="Myriad Pro" panose="020B0503030403020204" pitchFamily="34" charset="0"/>
              </a:rPr>
              <a:t> – Attendance</a:t>
            </a:r>
          </a:p>
          <a:p>
            <a:pPr lvl="0"/>
            <a:endParaRPr lang="en-US" dirty="0">
              <a:solidFill>
                <a:schemeClr val="tx2"/>
              </a:solidFill>
              <a:latin typeface="Myriad Pro" panose="020B0503030403020204" pitchFamily="34" charset="0"/>
            </a:endParaRPr>
          </a:p>
          <a:p>
            <a:pPr marL="0" marR="0">
              <a:spcBef>
                <a:spcPts val="0"/>
              </a:spcBef>
              <a:spcAft>
                <a:spcPts val="0"/>
              </a:spcAft>
            </a:pPr>
            <a:r>
              <a:rPr lang="en-US" b="1" dirty="0">
                <a:solidFill>
                  <a:schemeClr val="tx2"/>
                </a:solidFill>
                <a:latin typeface="Myriad Pro" panose="020B0503030403020204" pitchFamily="34" charset="0"/>
              </a:rPr>
              <a:t>What is New: </a:t>
            </a:r>
          </a:p>
          <a:p>
            <a:pPr marL="285750" marR="0" indent="-285750">
              <a:spcBef>
                <a:spcPts val="0"/>
              </a:spcBef>
              <a:spcAft>
                <a:spcPts val="0"/>
              </a:spcAft>
              <a:buFont typeface="Arial" panose="020B0604020202020204" pitchFamily="34" charset="0"/>
              <a:buChar char="•"/>
            </a:pPr>
            <a:r>
              <a:rPr lang="en-US" dirty="0">
                <a:solidFill>
                  <a:schemeClr val="tx2"/>
                </a:solidFill>
                <a:latin typeface="Myriad Pro" panose="020B0503030403020204" pitchFamily="34" charset="0"/>
                <a:ea typeface="Calibri" panose="020F0502020204030204" pitchFamily="34" charset="0"/>
              </a:rPr>
              <a:t>D</a:t>
            </a:r>
            <a:r>
              <a:rPr lang="en-US" sz="1800" dirty="0">
                <a:solidFill>
                  <a:schemeClr val="tx2"/>
                </a:solidFill>
                <a:effectLst/>
                <a:latin typeface="Myriad Pro" panose="020B0503030403020204" pitchFamily="34" charset="0"/>
                <a:ea typeface="Calibri" panose="020F0502020204030204" pitchFamily="34" charset="0"/>
              </a:rPr>
              <a:t>istricts must not file truancy petitions earlier than 7 unexcused absences in a month (as opposed to the previous 5) and no later than 15 unexcused absences in a school year (as opposed to the previous 10). </a:t>
            </a:r>
          </a:p>
          <a:p>
            <a:pPr marL="285750" marR="0" indent="-285750">
              <a:spcBef>
                <a:spcPts val="0"/>
              </a:spcBef>
              <a:spcAft>
                <a:spcPts val="0"/>
              </a:spcAft>
              <a:buFont typeface="Arial" panose="020B0604020202020204" pitchFamily="34" charset="0"/>
              <a:buChar char="•"/>
            </a:pPr>
            <a:r>
              <a:rPr lang="en-US" sz="1800" dirty="0">
                <a:solidFill>
                  <a:schemeClr val="tx2"/>
                </a:solidFill>
                <a:effectLst/>
                <a:latin typeface="Myriad Pro" panose="020B0503030403020204" pitchFamily="34" charset="0"/>
                <a:ea typeface="Calibri" panose="020F0502020204030204" pitchFamily="34" charset="0"/>
              </a:rPr>
              <a:t>Community Truancy Board is renamed to </a:t>
            </a:r>
            <a:r>
              <a:rPr lang="en-US" sz="1800" i="1" dirty="0">
                <a:solidFill>
                  <a:schemeClr val="tx2"/>
                </a:solidFill>
                <a:effectLst/>
                <a:latin typeface="Myriad Pro" panose="020B0503030403020204" pitchFamily="34" charset="0"/>
                <a:ea typeface="Calibri" panose="020F0502020204030204" pitchFamily="34" charset="0"/>
              </a:rPr>
              <a:t>Community Engagement Board</a:t>
            </a:r>
            <a:r>
              <a:rPr lang="en-US" sz="1800" dirty="0">
                <a:solidFill>
                  <a:schemeClr val="tx2"/>
                </a:solidFill>
                <a:effectLst/>
                <a:latin typeface="Myriad Pro" panose="020B0503030403020204" pitchFamily="34" charset="0"/>
                <a:ea typeface="Calibri" panose="020F0502020204030204" pitchFamily="34" charset="0"/>
              </a:rPr>
              <a:t>.</a:t>
            </a:r>
          </a:p>
          <a:p>
            <a:endParaRPr lang="en-US" dirty="0">
              <a:solidFill>
                <a:schemeClr val="tx2"/>
              </a:solidFill>
              <a:latin typeface="Myriad Pro" panose="020B0503030403020204" pitchFamily="34" charset="0"/>
            </a:endParaRPr>
          </a:p>
          <a:p>
            <a:r>
              <a:rPr lang="en-US" b="1" dirty="0">
                <a:solidFill>
                  <a:schemeClr val="tx2"/>
                </a:solidFill>
                <a:latin typeface="Myriad Pro" panose="020B0503030403020204" pitchFamily="34" charset="0"/>
              </a:rPr>
              <a:t>Action: </a:t>
            </a:r>
            <a:r>
              <a:rPr lang="en-US" dirty="0">
                <a:solidFill>
                  <a:srgbClr val="FF0000"/>
                </a:solidFill>
                <a:latin typeface="Myriad Pro" panose="020B0503030403020204" pitchFamily="34" charset="0"/>
              </a:rPr>
              <a:t>Inform office staff who serve parents/students regarding attendance, filing truancy petitions, &amp; review your truancy letters for updated language prior to use.</a:t>
            </a:r>
          </a:p>
        </p:txBody>
      </p:sp>
      <p:sp>
        <p:nvSpPr>
          <p:cNvPr id="4" name="TextBox 3"/>
          <p:cNvSpPr txBox="1"/>
          <p:nvPr/>
        </p:nvSpPr>
        <p:spPr>
          <a:xfrm>
            <a:off x="632687" y="360375"/>
            <a:ext cx="7340881" cy="553998"/>
          </a:xfrm>
          <a:prstGeom prst="rect">
            <a:avLst/>
          </a:prstGeom>
          <a:noFill/>
        </p:spPr>
        <p:txBody>
          <a:bodyPr wrap="square" rtlCol="0">
            <a:spAutoFit/>
          </a:bodyPr>
          <a:lstStyle/>
          <a:p>
            <a:r>
              <a:rPr lang="en-US" sz="3000" b="1" dirty="0">
                <a:solidFill>
                  <a:srgbClr val="FFFFFF"/>
                </a:solidFill>
                <a:latin typeface="Myriad Pro"/>
                <a:cs typeface="Myriad Pro"/>
              </a:rPr>
              <a:t>Policy and procedure updates</a:t>
            </a:r>
          </a:p>
        </p:txBody>
      </p:sp>
    </p:spTree>
    <p:extLst>
      <p:ext uri="{BB962C8B-B14F-4D97-AF65-F5344CB8AC3E}">
        <p14:creationId xmlns:p14="http://schemas.microsoft.com/office/powerpoint/2010/main" val="15973530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Expo.thmx</Template>
  <TotalTime>10811</TotalTime>
  <Words>2939</Words>
  <Application>Microsoft Office PowerPoint</Application>
  <PresentationFormat>On-screen Show (4:3)</PresentationFormat>
  <Paragraphs>177</Paragraphs>
  <Slides>24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Myriad Pro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HIB, Sexual Harassment, Discrimination – District Policies</vt:lpstr>
      <vt:lpstr>PowerPoint Presentation</vt:lpstr>
      <vt:lpstr>PowerPoint Presentation</vt:lpstr>
      <vt:lpstr>PowerPoint Presentation</vt:lpstr>
      <vt:lpstr>PowerPoint Presentation</vt:lpstr>
      <vt:lpstr>PowerPoint Presentation</vt:lpstr>
      <vt:lpstr>New Legislation</vt:lpstr>
      <vt:lpstr>PowerPoint Presentation</vt:lpstr>
      <vt:lpstr>PowerPoint Presentation</vt:lpstr>
      <vt:lpstr>PowerPoint Presentation</vt:lpstr>
      <vt:lpstr>New Case Law</vt:lpstr>
      <vt:lpstr>PowerPoint Presentation</vt:lpstr>
      <vt:lpstr>PowerPoint Presentation</vt:lpstr>
      <vt:lpstr>Questions?</vt:lpstr>
    </vt:vector>
  </TitlesOfParts>
  <Company>Dykeman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Thompson</dc:creator>
  <cp:lastModifiedBy>Fleckenstein, Larry C.</cp:lastModifiedBy>
  <cp:revision>614</cp:revision>
  <cp:lastPrinted>2016-08-31T16:33:36Z</cp:lastPrinted>
  <dcterms:created xsi:type="dcterms:W3CDTF">2016-08-25T16:48:33Z</dcterms:created>
  <dcterms:modified xsi:type="dcterms:W3CDTF">2021-08-03T16:21:28Z</dcterms:modified>
</cp:coreProperties>
</file>