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Helvetica Neue" panose="020B0604020202020204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  <p:embeddedFont>
      <p:font typeface="Varela Round" panose="00000500000000000000" pitchFamily="2" charset="-79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db77f4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6bdb77f4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db77f43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6bdb77f43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89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6000" b="1" i="0" u="none" strike="noStrike" cap="none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Encuesta para alumnos</a:t>
            </a:r>
            <a:endParaRPr sz="6000" b="1" i="0" u="none" strike="noStrike" cap="none">
              <a:solidFill>
                <a:srgbClr val="1D75B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4800" b="1" i="1">
                <a:latin typeface="Proxima Nova"/>
                <a:ea typeface="Proxima Nova"/>
                <a:cs typeface="Proxima Nova"/>
                <a:sym typeface="Proxima Nova"/>
              </a:rPr>
              <a:t>Mini lección de vocabulario</a:t>
            </a:r>
            <a:br>
              <a:rPr lang="es" sz="6000" b="1" i="1" u="none" strike="noStrike" cap="none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3600" b="1" i="1" u="none" strike="noStrike" cap="none">
              <a:solidFill>
                <a:srgbClr val="1D75B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6000" b="1">
                <a:solidFill>
                  <a:srgbClr val="1D75BC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Survey</a:t>
            </a:r>
            <a:b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4800" b="1" i="1">
                <a:latin typeface="Proxima Nova"/>
                <a:ea typeface="Proxima Nova"/>
                <a:cs typeface="Proxima Nova"/>
                <a:sym typeface="Proxima Nova"/>
              </a:rPr>
              <a:t>Vocabulary Mini-Lesson</a:t>
            </a:r>
            <a:endParaRPr sz="5200" b="1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656400" y="1701574"/>
            <a:ext cx="3714300" cy="24640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muy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entusiasmado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bastante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very 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27613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Bastante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Muy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Quite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Very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656400" y="1701575"/>
            <a:ext cx="3714300" cy="301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entusiasmada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20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 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12801" y="85377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Extremadamente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Súper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Extremely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Super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1" name="Google Shape;151;p2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l="921" r="1097" b="16380"/>
          <a:stretch/>
        </p:blipFill>
        <p:spPr>
          <a:xfrm>
            <a:off x="538275" y="2030925"/>
            <a:ext cx="8132875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276131" y="145990"/>
            <a:ext cx="790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Preguntas sobre la frecuencia con la que sucede algo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about your feelings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2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9" name="Google Shape;159;p2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850933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 sucede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Does not happen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2331606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Algunas veces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few times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3812279" y="3173886"/>
            <a:ext cx="13716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veces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Sometimes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5601836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Gran parte del tiempo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lot of the time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7199373" y="3181958"/>
            <a:ext cx="1253100" cy="1480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Casi todo el tiempo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Almost all the time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271" y="1067150"/>
            <a:ext cx="8132879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ctrTitle"/>
          </p:nvPr>
        </p:nvSpPr>
        <p:spPr>
          <a:xfrm>
            <a:off x="311700" y="120436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Comprender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Preguntas de la encuesta</a:t>
            </a:r>
            <a:endParaRPr b="1" i="0" u="none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s" u="none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br>
              <a:rPr lang="es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Survey Questions</a:t>
            </a:r>
            <a:endParaRPr sz="520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656400" y="1483865"/>
            <a:ext cx="3714300" cy="31461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768900" y="1643522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Significados: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bueno, contento :)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malo, triste :(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Energía: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sentimiento, humor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¿Cuándo te sientes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positivo/a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¿Quién tiene buena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energía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4610250" y="1628998"/>
            <a:ext cx="4257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Meanings: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good, happy :)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bad, sad :(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Energy: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feeling, mood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do you feel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Who has good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energy?</a:t>
            </a:r>
            <a:r>
              <a:rPr lang="es" sz="2000" b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276131" y="41779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significan energía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negative energy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1" name="Google Shape;181;p2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656400" y="1320574"/>
            <a:ext cx="3714300" cy="25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768900" y="1349606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Participar: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tomar parte en algo, ser parte de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¿Cómo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en clase?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4610225" y="1345749"/>
            <a:ext cx="42576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take part in, be a part of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do you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76131" y="3102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participar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1" name="Google Shape;191;p2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3025" y="3502001"/>
            <a:ext cx="2544800" cy="16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504000" y="1099250"/>
            <a:ext cx="4257600" cy="32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616500" y="1099244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está actuando una persona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Ayuda, útil: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hacer más fácil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Herir, hiriente: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hacer más difícil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¿Cuál es un ejemplo de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 útil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5026375" y="1121015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is acting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Help, helpful: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easier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Hurt, hurtful: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make harder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an example of a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helpful behavior?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comportamiento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2" name="Google Shape;202;p2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5800" y="3800675"/>
            <a:ext cx="2552076" cy="12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313" y="3322600"/>
            <a:ext cx="1323376" cy="16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/>
          <p:nvPr/>
        </p:nvSpPr>
        <p:spPr>
          <a:xfrm>
            <a:off x="656400" y="1171802"/>
            <a:ext cx="4257600" cy="3530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26750" y="1171798"/>
            <a:ext cx="4116900" cy="3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Expectativas: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alguien cree que te puede 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Altas expectativas: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alguien cree que te puede ir muy bien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¿Tienes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altas expectativas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para ti este año?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5178731" y="1211567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i="1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Expectations: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someone thinks you can do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High expectations: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someone thinks you can do great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have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high expectations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for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yourself this year?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expectativas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expectations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4" name="Google Shape;214;p2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5" name="Google Shape;21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125" y="3214775"/>
            <a:ext cx="1865648" cy="17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656400" y="1592720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768900" y="1752377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b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Concentrarse: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prestar atención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te ayuda a </a:t>
            </a:r>
            <a:b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concentrarte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en clase?</a:t>
            </a: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5178775" y="1745120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Focus: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pay attention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helps you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in class?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concentrarse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focus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628200" y="1272364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768900" y="1375013"/>
            <a:ext cx="4116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Fomentar:</a:t>
            </a: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ayudarte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Apoyar:</a:t>
            </a:r>
            <a:r>
              <a:rPr lang="es" sz="2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ayudarte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¿Quién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que </a:t>
            </a:r>
            <a:b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 esfuerces?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5178775" y="1375013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help you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Who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encourages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you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 work hard?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1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fomentar</a:t>
            </a:r>
            <a:r>
              <a:rPr lang="e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y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apoyar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</a:t>
            </a:r>
            <a:r>
              <a:rPr lang="es" sz="2400" i="1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5" name="Google Shape;235;p3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125" y="3304013"/>
            <a:ext cx="18097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98500" y="1156148"/>
            <a:ext cx="84693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r>
              <a:rPr lang="es" sz="2400" b="0" i="0" u="none" strike="noStrike" cap="none">
                <a:latin typeface="Proxima Nova"/>
                <a:ea typeface="Proxima Nova"/>
                <a:cs typeface="Proxima Nova"/>
                <a:sym typeface="Proxima Nova"/>
              </a:rPr>
              <a:t>El objetivo de esta presentación es</a:t>
            </a:r>
            <a:r>
              <a:rPr lang="es" sz="2400" b="0" i="0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apoyar a los alumnos en la práctica y comprensión del lenguaje</a:t>
            </a:r>
            <a:r>
              <a:rPr lang="es" sz="2400" b="0" i="0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que verán en la encuesta para alumnos.</a:t>
            </a:r>
            <a:endParaRPr sz="2400" b="0" i="0" u="none" strike="noStrike" cap="none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24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None/>
            </a:pPr>
            <a:endParaRPr sz="2400">
              <a:solidFill>
                <a:srgbClr val="3F40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 i="1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The purpose of these slides is to </a:t>
            </a:r>
            <a:r>
              <a:rPr lang="es" sz="24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students in practicing and understanding the language</a:t>
            </a:r>
            <a:r>
              <a:rPr lang="es" sz="2400" b="0" i="1" u="none" strike="noStrike" cap="none">
                <a:solidFill>
                  <a:srgbClr val="3F4042"/>
                </a:solidFill>
                <a:latin typeface="Proxima Nova"/>
                <a:ea typeface="Proxima Nova"/>
                <a:cs typeface="Proxima Nova"/>
                <a:sym typeface="Proxima Nova"/>
              </a:rPr>
              <a:t> that they will see on the student survey. </a:t>
            </a:r>
            <a:endParaRPr sz="24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042"/>
              </a:buClr>
              <a:buSzPts val="1800"/>
              <a:buFont typeface="Varela Round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/>
          <p:nvPr/>
        </p:nvSpPr>
        <p:spPr>
          <a:xfrm>
            <a:off x="656400" y="1614491"/>
            <a:ext cx="4257600" cy="27688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768900" y="1766891"/>
            <a:ext cx="3599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Bully, víctima de hostigamiento (bullying):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que se metan contigo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Bully, bullied: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picked 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31280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hostigador/bully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bully 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mean?</a:t>
            </a:r>
            <a:endParaRPr sz="2400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5" name="Google Shape;245;p3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950" y="1317850"/>
            <a:ext cx="2467375" cy="34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/>
          <p:nvPr/>
        </p:nvSpPr>
        <p:spPr>
          <a:xfrm>
            <a:off x="5965226" y="1480125"/>
            <a:ext cx="2028822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/>
          <p:nvPr/>
        </p:nvSpPr>
        <p:spPr>
          <a:xfrm>
            <a:off x="5892802" y="2027847"/>
            <a:ext cx="2191656" cy="584775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5929014" y="2638923"/>
            <a:ext cx="2101200" cy="49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BULLYS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13929" y="1174608"/>
            <a:ext cx="4257600" cy="31133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768881" y="1254430"/>
            <a:ext cx="38031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Respeto, respetuoso: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ser bueno</a:t>
            </a:r>
            <a:endParaRPr sz="2000" b="0" i="1" u="sng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Falta de respeto, irrespetuoso: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 ser bueno</a:t>
            </a:r>
            <a:endParaRPr sz="20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¿De qué formas eres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respetuoso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 tu maestra?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7" name="Google Shape;257;p33"/>
          <p:cNvSpPr txBox="1"/>
          <p:nvPr/>
        </p:nvSpPr>
        <p:spPr>
          <a:xfrm>
            <a:off x="5171076" y="1202705"/>
            <a:ext cx="3696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Respect, respectful: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being nice</a:t>
            </a:r>
            <a:endParaRPr sz="2000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Disrespect, disrespectful: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being nice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How are you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respectful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b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to your teacher?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276131" y="8623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respeto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respect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9" name="Google Shape;259;p3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0" name="Google Shape;2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4750" y="3476800"/>
            <a:ext cx="2179275" cy="14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>
            <a:off x="717825" y="1375927"/>
            <a:ext cx="3681300" cy="258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797525" y="1470000"/>
            <a:ext cx="3483300" cy="23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Difícil saber lo que significa algo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Complicated: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Tricky to know what something means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276131" y="96886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complicado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complicated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9" name="Google Shape;269;p3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0" name="Google Shape;2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425" y="1860100"/>
            <a:ext cx="4328398" cy="219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656400" y="1418546"/>
            <a:ext cx="4257600" cy="31171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/>
          <p:nvPr/>
        </p:nvSpPr>
        <p:spPr>
          <a:xfrm>
            <a:off x="761643" y="1470000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 talento, talentoso: </a:t>
            </a:r>
            <a:b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tener la capacidad para hacer algo bien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¿En qué eres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talentosa</a:t>
            </a: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5178775" y="1470000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Talent, talented: </a:t>
            </a:r>
            <a:b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having the ability to do something well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at?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276131" y="4843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talentoso/a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talented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</p:txBody>
      </p:sp>
      <p:cxnSp>
        <p:nvCxnSpPr>
          <p:cNvPr id="280" name="Google Shape;280;p3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675" y="3676800"/>
            <a:ext cx="1309100" cy="13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6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125" y="3174870"/>
            <a:ext cx="2003074" cy="18559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/>
          <p:nvPr/>
        </p:nvSpPr>
        <p:spPr>
          <a:xfrm>
            <a:off x="656400" y="11427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6"/>
          <p:cNvSpPr/>
          <p:nvPr/>
        </p:nvSpPr>
        <p:spPr>
          <a:xfrm>
            <a:off x="768900" y="1200832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Temas: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el nuevo conocimiento que aprendes en clase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¿Sobre qué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tema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 gustaría aprender?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5178731" y="1200832"/>
            <a:ext cx="36891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Topics: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the new knowledge you learn during class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you like to learn about?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276131" y="47989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temas?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topics?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92" name="Google Shape;292;p3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3" name="Google Shape;29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Esfuerzo: </a:t>
            </a:r>
            <a:b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 para lograr algo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lleva mucho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000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5178775" y="1853975"/>
            <a:ext cx="2695225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Effort: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work put in to do something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something that takes a lot of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312801" y="45141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esfuerzo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effort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7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2" name="Google Shape;302;p37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6575" y="3497300"/>
            <a:ext cx="1486800" cy="1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>
            <a:off x="649143" y="1382074"/>
            <a:ext cx="4257600" cy="31754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747128" y="1470000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Relajado: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sentirse contento y cómodo porque nada te preocupa en ese momento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happy and comfortable because nothing is worrying you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312801" y="4737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estar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relajado/a?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relaxed?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2" name="Google Shape;312;p3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3" name="Google Shape;31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5325" y="1801200"/>
            <a:ext cx="2547825" cy="25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Segura: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 que puedes hacer algo bien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can do something well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276131" y="43905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ser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seguro/a?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be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9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8750" y="1707538"/>
            <a:ext cx="1871525" cy="26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Presionado: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sentir que tienes que hacer algo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feeling that you must do something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sentirse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presionado/a?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feel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pressured?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2" name="Google Shape;332;p4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 rotWithShape="1">
          <a:blip r:embed="rId4">
            <a:alphaModFix/>
          </a:blip>
          <a:srcRect l="13871" r="38410" b="7885"/>
          <a:stretch/>
        </p:blipFill>
        <p:spPr>
          <a:xfrm>
            <a:off x="5901725" y="1853975"/>
            <a:ext cx="1181700" cy="24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Inteligencia: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lo listo o lista que eres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Intelligence: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smart you 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inteligencia</a:t>
            </a: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intelligence</a:t>
            </a: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mean?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2" name="Google Shape;342;p4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3" name="Google Shape;34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1991" y="1583550"/>
            <a:ext cx="2461109" cy="31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98500" y="1143000"/>
            <a:ext cx="43377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Las diapositivas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3-10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presentan a los alumnos el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lenguaje común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que verán en las opciones de respuestas. 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Las diapositivas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11-31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destacan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palabras específicas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que estarán en las preguntas de las encuestas.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73" name="Google Shape;73;p15"/>
          <p:cNvSpPr txBox="1"/>
          <p:nvPr/>
        </p:nvSpPr>
        <p:spPr>
          <a:xfrm>
            <a:off x="4811675" y="1143050"/>
            <a:ext cx="4019400" cy="3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Slides 3-10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walk students through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common language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they’ll see in the answer choices. 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Slides 11-31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highlight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specific words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that will be in the survey questions.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/>
          <p:nvPr/>
        </p:nvSpPr>
        <p:spPr>
          <a:xfrm>
            <a:off x="612300" y="1389517"/>
            <a:ext cx="4257600" cy="292100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2"/>
          <p:cNvSpPr/>
          <p:nvPr/>
        </p:nvSpPr>
        <p:spPr>
          <a:xfrm>
            <a:off x="768900" y="1556432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te sientes (contento, triste, enojado, cansado)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 (happy, sad, angry, tired)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276131" y="51823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2" name="Google Shape;352;p42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3550" y="1288850"/>
            <a:ext cx="25527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3"/>
          <p:cNvSpPr/>
          <p:nvPr/>
        </p:nvSpPr>
        <p:spPr>
          <a:xfrm>
            <a:off x="768900" y="1853975"/>
            <a:ext cx="37419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estar a cargo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Emociones: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cómo te sientes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be in charge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Emotions: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how you feel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27613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controlar tus emociones?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control your emotions?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2" name="Google Shape;362;p43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3" name="Google Shape;36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3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9725" y="1738850"/>
            <a:ext cx="2672750" cy="26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/>
          <p:nvPr/>
        </p:nvSpPr>
        <p:spPr>
          <a:xfrm>
            <a:off x="656400" y="1629004"/>
            <a:ext cx="4257600" cy="28486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/>
          <p:nvPr/>
        </p:nvSpPr>
        <p:spPr>
          <a:xfrm>
            <a:off x="768900" y="1774148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Objetivo: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 que quieres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intentar una y otra vez lograrlo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Goal: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you want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Pursue: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to keep trying to reach</a:t>
            </a: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significa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trabajar por un objetivo?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it mean to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pursue a goal?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2" name="Google Shape;372;p4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3" name="Google Shape;37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350" y="1370125"/>
            <a:ext cx="3025726" cy="35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/>
          <p:nvPr/>
        </p:nvSpPr>
        <p:spPr>
          <a:xfrm>
            <a:off x="656400" y="1701575"/>
            <a:ext cx="4257600" cy="267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768900" y="1853975"/>
            <a:ext cx="39444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Significado: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Distracción: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 que impide que prestes atención</a:t>
            </a: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Meaning:</a:t>
            </a:r>
            <a:br>
              <a:rPr lang="es" sz="2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Distraction: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something that stops you from paying attention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312801" y="27742"/>
            <a:ext cx="717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son 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distracciones?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distractions?</a:t>
            </a:r>
            <a:endParaRPr sz="2400" i="1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2" name="Google Shape;382;p45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3" name="Google Shape;38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350" y="1366950"/>
            <a:ext cx="2792824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76131" y="71905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para maestros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Overview for Teachers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9" name="Google Shape;79;p16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98500" y="1182925"/>
            <a:ext cx="4337700" cy="3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En el conjunto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verá algunas secciones de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«Practiquemos» 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para dar a los alumnos la posibilidad de responder una pregunta usando estas palabras nuevas. Úselas para ayudarlos a comprender y enseñe lo que sea necesario.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6"/>
          <p:cNvSpPr txBox="1"/>
          <p:nvPr/>
        </p:nvSpPr>
        <p:spPr>
          <a:xfrm>
            <a:off x="4811800" y="1182925"/>
            <a:ext cx="4019400" cy="3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Varela Round"/>
              <a:buChar char="●"/>
            </a:pP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Throughout the deck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you’ll see some </a:t>
            </a:r>
            <a:r>
              <a:rPr lang="es" sz="2200" b="1">
                <a:latin typeface="Proxima Nova"/>
                <a:ea typeface="Proxima Nova"/>
                <a:cs typeface="Proxima Nova"/>
                <a:sym typeface="Proxima Nova"/>
              </a:rPr>
              <a:t>“Let’s Practice”</a:t>
            </a:r>
            <a:r>
              <a:rPr lang="es" sz="2200">
                <a:latin typeface="Proxima Nova"/>
                <a:ea typeface="Proxima Nova"/>
                <a:cs typeface="Proxima Nova"/>
                <a:sym typeface="Proxima Nova"/>
              </a:rPr>
              <a:t> sections to give students a chance to answer a question using these new words. Use these to gauge understanding and reteach as needed.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11700" y="124790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b="1" i="0" u="none">
                <a:latin typeface="Proxima Nova"/>
                <a:ea typeface="Proxima Nova"/>
                <a:cs typeface="Proxima Nova"/>
                <a:sym typeface="Proxima Nova"/>
              </a:rPr>
              <a:t>Comprender las </a:t>
            </a:r>
            <a:r>
              <a:rPr lang="es" sz="52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Opciones de respuestas</a:t>
            </a:r>
            <a:endParaRPr sz="5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s" sz="520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Understanding</a:t>
            </a:r>
            <a:br>
              <a:rPr lang="es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>
                <a:latin typeface="Proxima Nova"/>
                <a:ea typeface="Proxima Nova"/>
                <a:cs typeface="Proxima Nova"/>
                <a:sym typeface="Proxima Nova"/>
              </a:rPr>
              <a:t>Answer Choices</a:t>
            </a:r>
            <a:endParaRPr sz="520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0" y="4725000"/>
            <a:ext cx="9144000" cy="41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4"/>
                </a:moveTo>
                <a:lnTo>
                  <a:pt x="0" y="0"/>
                </a:lnTo>
                <a:lnTo>
                  <a:pt x="119999" y="0"/>
                </a:lnTo>
                <a:lnTo>
                  <a:pt x="119999" y="119994"/>
                </a:lnTo>
                <a:lnTo>
                  <a:pt x="0" y="119994"/>
                </a:lnTo>
                <a:close/>
              </a:path>
            </a:pathLst>
          </a:custGeom>
          <a:solidFill>
            <a:srgbClr val="6BB8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64"/>
              <a:buFont typeface="Arial"/>
              <a:buNone/>
            </a:pPr>
            <a:endParaRPr sz="6064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75" y="2249975"/>
            <a:ext cx="83248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12801" y="56114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Preguntas sobre tus sentimientos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about your feelings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33000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235965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947761" y="3485412"/>
            <a:ext cx="1253100" cy="1381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 el medio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the middle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659557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Mucho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Very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329173" y="3485413"/>
            <a:ext cx="1253100" cy="688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Súper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Super</a:t>
            </a:r>
            <a:endParaRPr sz="1800" b="1" i="1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38" y="1450350"/>
            <a:ext cx="83248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656400" y="1701575"/>
            <a:ext cx="3714300" cy="27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768900" y="1853974"/>
            <a:ext cx="3601800" cy="275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2000" b="0" i="1" u="sng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«No me entusiasma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para nada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ir a la escuela hoy.»</a:t>
            </a: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no te entusiasme 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para nada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593400" y="1853975"/>
            <a:ext cx="3993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12801" y="86236"/>
            <a:ext cx="7398035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 me entusiasma para nada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No entusiasmado/a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 at all excited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Not excited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7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656400" y="1701575"/>
            <a:ext cx="3714300" cy="24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entusiasmada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sz="1100" b="1" i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apenas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610250" y="1853975"/>
            <a:ext cx="33624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 sz="1100" i="1" u="sng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s" sz="2000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br>
              <a:rPr lang="es" sz="2000" b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 bit</a:t>
            </a:r>
            <a:r>
              <a:rPr lang="es" sz="2000" b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1280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Apenas→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Un poquito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Slightly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A bit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656400" y="1701574"/>
            <a:ext cx="3714300" cy="25176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768900" y="1853975"/>
            <a:ext cx="3601800" cy="22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Ejemplo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«Estoy </a:t>
            </a:r>
            <a:r>
              <a:rPr lang="es" sz="20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</a:t>
            </a:r>
            <a:r>
              <a:rPr lang="es" sz="2000" b="0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entusiasmado por ir a la escuela hoy.»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Practiquemos: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¿Qué es algo que te entusiasme </a:t>
            </a:r>
            <a:r>
              <a:rPr lang="es" sz="2000" b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algo</a:t>
            </a:r>
            <a:r>
              <a:rPr lang="e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hacer?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610250" y="1853975"/>
            <a:ext cx="3714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br>
              <a:rPr lang="es" sz="2000" b="1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“I am </a:t>
            </a:r>
            <a:r>
              <a:rPr lang="es" sz="2000" b="1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s" sz="2000" i="1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2000" i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excited to go to school today.”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Let’s practice:</a:t>
            </a: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What’s something you are </a:t>
            </a:r>
            <a:r>
              <a:rPr lang="es" sz="2000" b="1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somewhat</a:t>
            </a:r>
            <a:r>
              <a:rPr lang="es" sz="2000" b="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excited to do?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312801" y="86236"/>
            <a:ext cx="5126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Algo →</a:t>
            </a:r>
            <a:r>
              <a:rPr lang="es" sz="2400" b="1" i="0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En el medio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i="1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Slightly →</a:t>
            </a:r>
            <a:r>
              <a:rPr lang="es" sz="2400" i="1" u="none" strike="noStrike" cap="none">
                <a:solidFill>
                  <a:srgbClr val="6BB832"/>
                </a:solidFill>
                <a:latin typeface="Proxima Nova"/>
                <a:ea typeface="Proxima Nova"/>
                <a:cs typeface="Proxima Nova"/>
                <a:sym typeface="Proxima Nova"/>
              </a:rPr>
              <a:t> A bit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i="0" u="none" strike="noStrike" cap="none">
              <a:solidFill>
                <a:srgbClr val="6BB83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1" name="Google Shape;131;p21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6788" y="169092"/>
            <a:ext cx="1134411" cy="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1620</Words>
  <Application>Microsoft Office PowerPoint</Application>
  <PresentationFormat>On-screen Show (16:9)</PresentationFormat>
  <Paragraphs>310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Proxima Nova</vt:lpstr>
      <vt:lpstr>Varela Round</vt:lpstr>
      <vt:lpstr>Arial</vt:lpstr>
      <vt:lpstr>Helvetica Neue</vt:lpstr>
      <vt:lpstr>Carme</vt:lpstr>
      <vt:lpstr>Simple Light</vt:lpstr>
      <vt:lpstr>Encuesta para alumnos Mini lección de vocabulario  Student Survey Vocabulary Mini-Lesson</vt:lpstr>
      <vt:lpstr>PowerPoint Presentation</vt:lpstr>
      <vt:lpstr>PowerPoint Presentation</vt:lpstr>
      <vt:lpstr>PowerPoint Presentation</vt:lpstr>
      <vt:lpstr>Comprender las Opciones de respuestas  Understanding Answer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Comprender Preguntas de la encuesta  Understanding Survey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para alumnos Mini lección de vocabulario  Student Survey Vocabulary Mini-Lesson</dc:title>
  <dc:creator>Peters, David S.</dc:creator>
  <cp:lastModifiedBy>Peters, David S.</cp:lastModifiedBy>
  <cp:revision>1</cp:revision>
  <dcterms:modified xsi:type="dcterms:W3CDTF">2023-08-29T19:13:55Z</dcterms:modified>
</cp:coreProperties>
</file>